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9" r:id="rId2"/>
    <p:sldId id="281" r:id="rId3"/>
    <p:sldId id="282" r:id="rId4"/>
    <p:sldId id="283" r:id="rId5"/>
    <p:sldId id="273" r:id="rId6"/>
    <p:sldId id="256" r:id="rId7"/>
    <p:sldId id="257" r:id="rId8"/>
    <p:sldId id="263" r:id="rId9"/>
    <p:sldId id="268" r:id="rId10"/>
    <p:sldId id="276" r:id="rId11"/>
    <p:sldId id="270" r:id="rId12"/>
    <p:sldId id="271" r:id="rId13"/>
    <p:sldId id="277" r:id="rId14"/>
    <p:sldId id="278" r:id="rId15"/>
    <p:sldId id="279" r:id="rId16"/>
    <p:sldId id="280" r:id="rId17"/>
    <p:sldId id="272" r:id="rId18"/>
    <p:sldId id="265" r:id="rId19"/>
    <p:sldId id="266" r:id="rId20"/>
    <p:sldId id="267" r:id="rId21"/>
    <p:sldId id="258" r:id="rId22"/>
    <p:sldId id="259" r:id="rId23"/>
    <p:sldId id="260" r:id="rId24"/>
    <p:sldId id="274" r:id="rId25"/>
    <p:sldId id="275" r:id="rId26"/>
    <p:sldId id="261" r:id="rId27"/>
    <p:sldId id="262" r:id="rId28"/>
    <p:sldId id="264" r:id="rId29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99"/>
  </p:normalViewPr>
  <p:slideViewPr>
    <p:cSldViewPr snapToGrid="0" snapToObjects="1">
      <p:cViewPr>
        <p:scale>
          <a:sx n="100" d="100"/>
          <a:sy n="100" d="100"/>
        </p:scale>
        <p:origin x="-608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59436-7EB8-904B-8F6C-AF150029F557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913F5-612E-0C40-AC0E-4E8B1AC0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913F5-612E-0C40-AC0E-4E8B1AC0EA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1" y="2967211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2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5" y="558354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6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2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1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2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2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5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1" y="1714501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3" y="1714501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2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4" y="4840039"/>
            <a:ext cx="4710623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3" y="4840039"/>
            <a:ext cx="119721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1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227907" y="225728"/>
            <a:ext cx="9693771" cy="2724773"/>
            <a:chOff x="1227907" y="225728"/>
            <a:chExt cx="9693771" cy="2724773"/>
          </a:xfrm>
        </p:grpSpPr>
        <p:sp>
          <p:nvSpPr>
            <p:cNvPr id="60" name="TextBox 59"/>
            <p:cNvSpPr txBox="1"/>
            <p:nvPr/>
          </p:nvSpPr>
          <p:spPr>
            <a:xfrm>
              <a:off x="18778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cxnSp>
          <p:nvCxnSpPr>
            <p:cNvPr id="95" name="Straight Connector 94"/>
            <p:cNvCxnSpPr>
              <a:stCxn id="154" idx="5"/>
            </p:cNvCxnSpPr>
            <p:nvPr/>
          </p:nvCxnSpPr>
          <p:spPr>
            <a:xfrm>
              <a:off x="3694385" y="857822"/>
              <a:ext cx="967653" cy="64620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326135" y="983592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9779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01623" y="1403892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</p:txBody>
        </p:sp>
        <p:cxnSp>
          <p:nvCxnSpPr>
            <p:cNvPr id="119" name="Straight Connector 118"/>
            <p:cNvCxnSpPr>
              <a:stCxn id="157" idx="5"/>
            </p:cNvCxnSpPr>
            <p:nvPr/>
          </p:nvCxnSpPr>
          <p:spPr>
            <a:xfrm>
              <a:off x="5612096" y="857822"/>
              <a:ext cx="994404" cy="54431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29943" y="91070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726909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43434" y="13149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278528" y="12260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067915" y="696116"/>
              <a:ext cx="1332737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  <a:p>
              <a:r>
                <a:rPr lang="en-US" sz="1600" dirty="0" smtClean="0"/>
                <a:t>school = MIT</a:t>
              </a:r>
            </a:p>
          </p:txBody>
        </p:sp>
        <p:cxnSp>
          <p:nvCxnSpPr>
            <p:cNvPr id="171" name="Straight Connector 170"/>
            <p:cNvCxnSpPr>
              <a:stCxn id="142" idx="1"/>
              <a:endCxn id="216" idx="0"/>
            </p:cNvCxnSpPr>
            <p:nvPr/>
          </p:nvCxnSpPr>
          <p:spPr>
            <a:xfrm flipH="1">
              <a:off x="9256378" y="1590887"/>
              <a:ext cx="936442" cy="90590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212344" y="161489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6075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10218220" y="289228"/>
              <a:ext cx="703458" cy="2570634"/>
              <a:chOff x="4978237" y="3140942"/>
              <a:chExt cx="703458" cy="2570634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4978237" y="3140942"/>
                <a:ext cx="703458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10/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>
                <a:off x="55253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693472" y="225728"/>
              <a:ext cx="589745" cy="2634134"/>
              <a:chOff x="5194137" y="3077442"/>
              <a:chExt cx="589745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7/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896951" y="225728"/>
              <a:ext cx="589745" cy="2634134"/>
              <a:chOff x="5194137" y="3077442"/>
              <a:chExt cx="589745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5/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6829693" y="225728"/>
              <a:ext cx="589745" cy="2634134"/>
              <a:chOff x="5194137" y="3077442"/>
              <a:chExt cx="589745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989312" y="225728"/>
              <a:ext cx="589745" cy="2634134"/>
              <a:chOff x="5244937" y="3077442"/>
              <a:chExt cx="589745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227907" y="225728"/>
              <a:ext cx="589745" cy="2608734"/>
              <a:chOff x="5422737" y="3077442"/>
              <a:chExt cx="589745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dirty="0" smtClean="0"/>
                  <a:t>1/</a:t>
                </a:r>
                <a:r>
                  <a:rPr lang="en-US" sz="1600" dirty="0"/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236140" y="493903"/>
              <a:ext cx="469950" cy="424179"/>
              <a:chOff x="4218283" y="3633053"/>
              <a:chExt cx="469950" cy="424179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2820" y="1390832"/>
              <a:ext cx="469950" cy="424179"/>
              <a:chOff x="5199209" y="3653017"/>
              <a:chExt cx="469950" cy="424179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495641" y="493903"/>
              <a:ext cx="469950" cy="424179"/>
              <a:chOff x="4218283" y="3633053"/>
              <a:chExt cx="469950" cy="424179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332348" y="493903"/>
              <a:ext cx="469950" cy="424179"/>
              <a:chOff x="4218283" y="3633053"/>
              <a:chExt cx="469950" cy="424179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250059" y="493903"/>
              <a:ext cx="469950" cy="424179"/>
              <a:chOff x="4218283" y="3633053"/>
              <a:chExt cx="469950" cy="424179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638521" y="1390832"/>
              <a:ext cx="469950" cy="424179"/>
              <a:chOff x="5199209" y="3653017"/>
              <a:chExt cx="469950" cy="424179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6594718" y="1390832"/>
              <a:ext cx="469950" cy="424179"/>
              <a:chOff x="5199209" y="3653017"/>
              <a:chExt cx="469950" cy="424179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8516656" y="1390832"/>
              <a:ext cx="469950" cy="424179"/>
              <a:chOff x="5199209" y="3653017"/>
              <a:chExt cx="469950" cy="424179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49759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37160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525005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205" name="Oval 204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7179171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9021403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670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605662"/>
            <a:ext cx="3002310" cy="49931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45335"/>
              </p:ext>
            </p:extLst>
          </p:nvPr>
        </p:nvGraphicFramePr>
        <p:xfrm>
          <a:off x="4571608" y="559309"/>
          <a:ext cx="2810267" cy="140389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5673"/>
                <a:gridCol w="1000125"/>
                <a:gridCol w="607219"/>
                <a:gridCol w="857250"/>
              </a:tblGrid>
              <a:tr h="276136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61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[2/15, 5/15</a:t>
                      </a:r>
                      <a:r>
                        <a:rPr lang="en-US" sz="1400" dirty="0" smtClean="0"/>
                        <a:t>)</a:t>
                      </a:r>
                      <a:endParaRPr 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[6/15,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46102"/>
              </p:ext>
            </p:extLst>
          </p:nvPr>
        </p:nvGraphicFramePr>
        <p:xfrm>
          <a:off x="4608400" y="2287301"/>
          <a:ext cx="2666321" cy="81533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2695"/>
                <a:gridCol w="571500"/>
                <a:gridCol w="1119188"/>
                <a:gridCol w="642938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[7/15,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35891" y="1995403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3057" y="336105"/>
            <a:ext cx="3868551" cy="2913729"/>
            <a:chOff x="1047077" y="467758"/>
            <a:chExt cx="4745991" cy="3884971"/>
          </a:xfrm>
        </p:grpSpPr>
        <p:sp>
          <p:nvSpPr>
            <p:cNvPr id="5" name="TextBox 4"/>
            <p:cNvSpPr txBox="1"/>
            <p:nvPr/>
          </p:nvSpPr>
          <p:spPr>
            <a:xfrm>
              <a:off x="1404821" y="1579607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4" y="2133409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660580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3174595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655102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820955"/>
              <a:ext cx="20264" cy="329558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820954"/>
              <a:ext cx="37964" cy="329558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4" y="892041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903019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902317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902315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902314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606238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2133409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666991"/>
              <a:ext cx="3453064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2133409"/>
              <a:ext cx="1320967" cy="363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3228838"/>
              <a:ext cx="1303427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621504"/>
              <a:ext cx="965400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8364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1/15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94300" y="467758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2/15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60716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5/15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42295" y="475141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6/15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89072" y="476174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7/15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95601" y="485837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9/15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17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27527"/>
              </p:ext>
            </p:extLst>
          </p:nvPr>
        </p:nvGraphicFramePr>
        <p:xfrm>
          <a:off x="985036" y="636238"/>
          <a:ext cx="2702083" cy="16735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1147"/>
                <a:gridCol w="722079"/>
                <a:gridCol w="745754"/>
                <a:gridCol w="793103"/>
              </a:tblGrid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2109" y="285752"/>
            <a:ext cx="220652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V (</a:t>
            </a:r>
            <a:r>
              <a:rPr lang="en-US" sz="1800" u="sng" dirty="0"/>
              <a:t>v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name, school)</a:t>
            </a: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16899"/>
              </p:ext>
            </p:extLst>
          </p:nvPr>
        </p:nvGraphicFramePr>
        <p:xfrm>
          <a:off x="3833422" y="675640"/>
          <a:ext cx="2381643" cy="100414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32821"/>
                <a:gridCol w="708450"/>
                <a:gridCol w="708450"/>
                <a:gridCol w="531922"/>
              </a:tblGrid>
              <a:tr h="3347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833420" y="297979"/>
            <a:ext cx="187752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E(</a:t>
            </a:r>
            <a:r>
              <a:rPr lang="en-US" sz="1800" u="sng" dirty="0"/>
              <a:t>v1</a:t>
            </a:r>
            <a:r>
              <a:rPr lang="en-US" sz="1800" dirty="0"/>
              <a:t>, </a:t>
            </a:r>
            <a:r>
              <a:rPr lang="en-US" sz="1800" u="sng" dirty="0"/>
              <a:t>v2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score)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54531"/>
              </p:ext>
            </p:extLst>
          </p:nvPr>
        </p:nvGraphicFramePr>
        <p:xfrm>
          <a:off x="4643911" y="647560"/>
          <a:ext cx="958892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3654"/>
                <a:gridCol w="595238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30045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51319"/>
              </p:ext>
            </p:extLst>
          </p:nvPr>
        </p:nvGraphicFramePr>
        <p:xfrm>
          <a:off x="4438713" y="2484906"/>
          <a:ext cx="1575878" cy="92015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8744"/>
                <a:gridCol w="603567"/>
                <a:gridCol w="603567"/>
              </a:tblGrid>
              <a:tr h="30671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067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6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57776" y="2166776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41901"/>
              </p:ext>
            </p:extLst>
          </p:nvPr>
        </p:nvGraphicFramePr>
        <p:xfrm>
          <a:off x="6157468" y="2422288"/>
          <a:ext cx="2153096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623752"/>
                <a:gridCol w="7832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a: (score)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21748" y="210894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1718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33792"/>
              </p:ext>
            </p:extLst>
          </p:nvPr>
        </p:nvGraphicFramePr>
        <p:xfrm>
          <a:off x="6038404" y="381940"/>
          <a:ext cx="2260255" cy="170165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0494"/>
                <a:gridCol w="583885"/>
                <a:gridCol w="1285876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a: (name, school)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 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UPenn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CMU)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(Cathy,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Drexel)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762218" y="476251"/>
            <a:ext cx="3759841" cy="3024057"/>
            <a:chOff x="1029788" y="2934"/>
            <a:chExt cx="4629900" cy="3447089"/>
          </a:xfrm>
        </p:grpSpPr>
        <p:sp>
          <p:nvSpPr>
            <p:cNvPr id="58" name="Notched Right Arrow 57"/>
            <p:cNvSpPr/>
            <p:nvPr/>
          </p:nvSpPr>
          <p:spPr>
            <a:xfrm>
              <a:off x="1744577" y="517356"/>
              <a:ext cx="3915111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1404821" y="1157621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01196" y="1658044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12642" y="213440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7077" y="259887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29788" y="3033066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36295" y="536326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10094" y="546247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50625" y="545612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07192" y="545611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91156" y="545610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30314" y="1181685"/>
              <a:ext cx="240279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88758" y="1658045"/>
              <a:ext cx="1217626" cy="322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3650625" y="1644473"/>
              <a:ext cx="1697003" cy="328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59432" y="2598873"/>
              <a:ext cx="1606366" cy="316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30368" y="7093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0069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41440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60127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22112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63799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23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75735"/>
              </p:ext>
            </p:extLst>
          </p:nvPr>
        </p:nvGraphicFramePr>
        <p:xfrm>
          <a:off x="4846316" y="647560"/>
          <a:ext cx="1392559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7184"/>
                <a:gridCol w="1095375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</a:t>
                      </a:r>
                      <a:r>
                        <a:rPr lang="en-US" sz="1200" dirty="0" smtClean="0"/>
                        <a:t>2/15,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  <a:endParaRPr lang="en-US" sz="14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32452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69400"/>
              </p:ext>
            </p:extLst>
          </p:nvPr>
        </p:nvGraphicFramePr>
        <p:xfrm>
          <a:off x="4692715" y="2516654"/>
          <a:ext cx="1782253" cy="98915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5397"/>
                <a:gridCol w="332905"/>
                <a:gridCol w="1113951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43526" y="2119151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83755"/>
              </p:ext>
            </p:extLst>
          </p:nvPr>
        </p:nvGraphicFramePr>
        <p:xfrm>
          <a:off x="6681343" y="2501664"/>
          <a:ext cx="2319782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1129138"/>
                <a:gridCol w="4445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82123" y="214069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6843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69612"/>
              </p:ext>
            </p:extLst>
          </p:nvPr>
        </p:nvGraphicFramePr>
        <p:xfrm>
          <a:off x="6403529" y="381940"/>
          <a:ext cx="2534096" cy="170165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3816"/>
                <a:gridCol w="1154905"/>
                <a:gridCol w="1095375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[2/15, 5/15)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 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err="1" smtClean="0"/>
                        <a:t>UPenn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[5/15,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CMU)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(Cathy,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Drexel)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47968" y="542973"/>
            <a:ext cx="3814428" cy="2909710"/>
            <a:chOff x="1047968" y="590598"/>
            <a:chExt cx="3814428" cy="2909710"/>
          </a:xfrm>
        </p:grpSpPr>
        <p:grpSp>
          <p:nvGrpSpPr>
            <p:cNvPr id="57" name="Group 56"/>
            <p:cNvGrpSpPr/>
            <p:nvPr/>
          </p:nvGrpSpPr>
          <p:grpSpPr>
            <a:xfrm>
              <a:off x="1047968" y="856105"/>
              <a:ext cx="3759841" cy="2644203"/>
              <a:chOff x="1029788" y="435925"/>
              <a:chExt cx="4629900" cy="3014098"/>
            </a:xfrm>
          </p:grpSpPr>
          <p:sp>
            <p:nvSpPr>
              <p:cNvPr id="58" name="Notched Right Arrow 57"/>
              <p:cNvSpPr/>
              <p:nvPr/>
            </p:nvSpPr>
            <p:spPr>
              <a:xfrm>
                <a:off x="1744577" y="435925"/>
                <a:ext cx="3915111" cy="601580"/>
              </a:xfrm>
              <a:prstGeom prst="notchedRightArrow">
                <a:avLst/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TextBox 58"/>
              <p:cNvSpPr txBox="1"/>
              <p:nvPr/>
            </p:nvSpPr>
            <p:spPr>
              <a:xfrm>
                <a:off x="1404821" y="1157621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01196" y="165804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12642" y="2134403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47077" y="259887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29788" y="3033066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>
                <a:off x="1894459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4370904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606383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5318307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330110" y="472093"/>
                <a:ext cx="20264" cy="297793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3995122" y="472092"/>
                <a:ext cx="37964" cy="2977931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1936295" y="536326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610094" y="546247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50625" y="545612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07192" y="545611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91156" y="545610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30314" y="1181685"/>
                <a:ext cx="240279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Alice, Drexel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88758" y="1658045"/>
                <a:ext cx="1217626" cy="322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Bob, </a:t>
                </a:r>
                <a:r>
                  <a:rPr lang="en-US" sz="1200" dirty="0" err="1"/>
                  <a:t>UPenn</a:t>
                </a:r>
                <a:endParaRPr lang="en-US" sz="12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00990" y="2140196"/>
                <a:ext cx="3453064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Cathy, </a:t>
                </a:r>
                <a:r>
                  <a:rPr lang="en-US" sz="1200" dirty="0"/>
                  <a:t>Drexel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H="1">
                <a:off x="3650625" y="1644473"/>
                <a:ext cx="1697003" cy="328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/>
                  <a:t>Bob, CMU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359432" y="2598873"/>
                <a:ext cx="1606366" cy="316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388653" y="3002706"/>
                <a:ext cx="96540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499054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3981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77534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35345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4542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262232" y="5905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938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3880" y="77800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936" y="121701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231" y="163491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3364" y="204238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324" y="2423295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65079" y="661424"/>
            <a:ext cx="4104" cy="208115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83715" y="636309"/>
            <a:ext cx="0" cy="2133529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</p:cNvCxnSpPr>
          <p:nvPr/>
        </p:nvCxnSpPr>
        <p:spPr>
          <a:xfrm flipH="1">
            <a:off x="2986667" y="604559"/>
            <a:ext cx="31733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54162" y="609052"/>
            <a:ext cx="6350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</p:cNvCxnSpPr>
          <p:nvPr/>
        </p:nvCxnSpPr>
        <p:spPr>
          <a:xfrm>
            <a:off x="1996653" y="609052"/>
            <a:ext cx="0" cy="223240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0622" y="799118"/>
            <a:ext cx="1951253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Alice, Drexel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85912" y="1228526"/>
            <a:ext cx="868322" cy="271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Bob, </a:t>
            </a:r>
            <a:r>
              <a:rPr lang="en-US" sz="1200" dirty="0" smtClean="0"/>
              <a:t>Penn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816808" y="1639999"/>
            <a:ext cx="2804158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Cathy, </a:t>
            </a:r>
            <a:r>
              <a:rPr lang="en-US" sz="1200" dirty="0"/>
              <a:t>Drexel</a:t>
            </a:r>
          </a:p>
        </p:txBody>
      </p:sp>
      <p:sp>
        <p:nvSpPr>
          <p:cNvPr id="30" name="Rectangle 29"/>
          <p:cNvSpPr/>
          <p:nvPr/>
        </p:nvSpPr>
        <p:spPr>
          <a:xfrm flipH="1">
            <a:off x="1996652" y="1216620"/>
            <a:ext cx="1576381" cy="27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Bob, CMU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89099" y="2042387"/>
            <a:ext cx="1304495" cy="27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61983" y="2423295"/>
            <a:ext cx="658982" cy="25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91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</a:p>
        </p:txBody>
      </p:sp>
      <p:sp>
        <p:nvSpPr>
          <p:cNvPr id="5" name="Rectangle 4"/>
          <p:cNvSpPr/>
          <p:nvPr/>
        </p:nvSpPr>
        <p:spPr>
          <a:xfrm>
            <a:off x="85830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145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4951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</a:t>
            </a:r>
            <a:r>
              <a:rPr lang="en-US" sz="1300" dirty="0" smtClean="0"/>
              <a:t>15</a:t>
            </a:r>
            <a:endParaRPr lang="en-US" sz="1300" dirty="0"/>
          </a:p>
        </p:txBody>
      </p:sp>
      <p:sp>
        <p:nvSpPr>
          <p:cNvPr id="8" name="Rectangle 7"/>
          <p:cNvSpPr/>
          <p:nvPr/>
        </p:nvSpPr>
        <p:spPr>
          <a:xfrm>
            <a:off x="270678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</a:p>
        </p:txBody>
      </p:sp>
      <p:sp>
        <p:nvSpPr>
          <p:cNvPr id="9" name="Rectangle 8"/>
          <p:cNvSpPr/>
          <p:nvPr/>
        </p:nvSpPr>
        <p:spPr>
          <a:xfrm>
            <a:off x="3323588" y="339748"/>
            <a:ext cx="600164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 smtClean="0"/>
              <a:t>10/</a:t>
            </a:r>
            <a:r>
              <a:rPr lang="en-US" sz="1300" dirty="0"/>
              <a:t>15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8254488" y="383005"/>
            <a:ext cx="3814428" cy="2445392"/>
            <a:chOff x="6454993" y="615998"/>
            <a:chExt cx="3814428" cy="2445392"/>
          </a:xfrm>
        </p:grpSpPr>
        <p:sp>
          <p:nvSpPr>
            <p:cNvPr id="100" name="TextBox 99"/>
            <p:cNvSpPr txBox="1"/>
            <p:nvPr/>
          </p:nvSpPr>
          <p:spPr>
            <a:xfrm>
              <a:off x="6759549" y="102250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56605" y="146151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65900" y="187941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54993" y="266779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 flipH="1">
              <a:off x="7157173" y="913581"/>
              <a:ext cx="6510" cy="206199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9137544" y="913581"/>
              <a:ext cx="37208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8547390" y="913581"/>
              <a:ext cx="6510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9929561" y="913581"/>
              <a:ext cx="14555" cy="2147809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186291" y="104361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162477" y="188450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10" name="Rectangle 109"/>
            <p:cNvSpPr/>
            <p:nvPr/>
          </p:nvSpPr>
          <p:spPr>
            <a:xfrm flipH="1">
              <a:off x="8583318" y="1449613"/>
              <a:ext cx="1378099" cy="287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</a:t>
              </a:r>
              <a:r>
                <a:rPr lang="en-US" sz="1200" dirty="0"/>
                <a:t>, </a:t>
              </a:r>
              <a:r>
                <a:rPr lang="en-US" sz="1200" dirty="0" smtClean="0"/>
                <a:t>CMU)</a:t>
              </a:r>
              <a:endParaRPr lang="en-US" sz="12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166779" y="2625286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906079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18237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05245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669257" y="6159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  <p:pic>
        <p:nvPicPr>
          <p:cNvPr id="177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87" y="2760252"/>
            <a:ext cx="3926288" cy="354919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141941" y="3592325"/>
            <a:ext cx="6223820" cy="2204182"/>
            <a:chOff x="1317367" y="256756"/>
            <a:chExt cx="6223820" cy="2204182"/>
          </a:xfrm>
        </p:grpSpPr>
        <p:sp>
          <p:nvSpPr>
            <p:cNvPr id="182" name="Oval 181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86" name="Oval 185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90" name="Oval 189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230" name="Straight Connector 229"/>
              <p:cNvCxnSpPr>
                <a:stCxn id="190" idx="6"/>
                <a:endCxn id="191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sp>
          <p:nvSpPr>
            <p:cNvPr id="197" name="Oval 196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201" name="Oval 200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cxnSp>
          <p:nvCxnSpPr>
            <p:cNvPr id="205" name="Straight Connector 204"/>
            <p:cNvCxnSpPr>
              <a:stCxn id="201" idx="3"/>
              <a:endCxn id="202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212" name="Straight Connector 211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220" name="Oval 219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cxnSp>
          <p:nvCxnSpPr>
            <p:cNvPr id="222" name="Straight Arrow Connector 221"/>
            <p:cNvCxnSpPr>
              <a:stCxn id="218" idx="6"/>
              <a:endCxn id="182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941023" y="256756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  <p:cxnSp>
        <p:nvCxnSpPr>
          <p:cNvPr id="232" name="Straight Connector 231"/>
          <p:cNvCxnSpPr/>
          <p:nvPr/>
        </p:nvCxnSpPr>
        <p:spPr>
          <a:xfrm>
            <a:off x="3581179" y="659597"/>
            <a:ext cx="13151" cy="210065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4162207" y="381594"/>
            <a:ext cx="4020803" cy="2369959"/>
            <a:chOff x="4162207" y="381594"/>
            <a:chExt cx="4020803" cy="2369959"/>
          </a:xfrm>
        </p:grpSpPr>
        <p:cxnSp>
          <p:nvCxnSpPr>
            <p:cNvPr id="152" name="Straight Connector 151"/>
            <p:cNvCxnSpPr>
              <a:stCxn id="153" idx="2"/>
            </p:cNvCxnSpPr>
            <p:nvPr/>
          </p:nvCxnSpPr>
          <p:spPr>
            <a:xfrm>
              <a:off x="5953781" y="660423"/>
              <a:ext cx="0" cy="206890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466763" y="74047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63819" y="117948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473114" y="159738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176247" y="200485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162207" y="238576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33" name="Straight Connector 132"/>
            <p:cNvCxnSpPr>
              <a:stCxn id="121" idx="2"/>
            </p:cNvCxnSpPr>
            <p:nvPr/>
          </p:nvCxnSpPr>
          <p:spPr>
            <a:xfrm flipH="1">
              <a:off x="4864387" y="650898"/>
              <a:ext cx="4104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25" idx="2"/>
            </p:cNvCxnSpPr>
            <p:nvPr/>
          </p:nvCxnSpPr>
          <p:spPr>
            <a:xfrm>
              <a:off x="6840241" y="650898"/>
              <a:ext cx="0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59045" y="650898"/>
              <a:ext cx="13151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4893505" y="76158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869691" y="160247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47" name="Rectangle 146"/>
            <p:cNvSpPr/>
            <p:nvPr/>
          </p:nvSpPr>
          <p:spPr>
            <a:xfrm flipH="1">
              <a:off x="5958523" y="1179489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((Bob</a:t>
              </a:r>
              <a:r>
                <a:rPr lang="en-US" sz="1200" dirty="0"/>
                <a:t>, </a:t>
              </a:r>
              <a:r>
                <a:rPr lang="en-US" sz="1200" dirty="0" smtClean="0"/>
                <a:t>Penn), (Bob, CMU))</a:t>
              </a:r>
              <a:endParaRPr lang="en-US" sz="12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958526" y="2004858"/>
              <a:ext cx="886232" cy="278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89868" y="2359132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61329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8504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582846" y="381594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698583" y="391119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4/15</a:t>
              </a:r>
              <a:endParaRPr lang="en-US" sz="1300" dirty="0"/>
            </a:p>
          </p:txBody>
        </p:sp>
        <p:sp>
          <p:nvSpPr>
            <p:cNvPr id="234" name="Rectangle 233"/>
            <p:cNvSpPr/>
            <p:nvPr/>
          </p:nvSpPr>
          <p:spPr>
            <a:xfrm flipH="1">
              <a:off x="6938085" y="1178000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(Bob, CMU)</a:t>
              </a:r>
              <a:endParaRPr lang="en-US" sz="1200" dirty="0"/>
            </a:p>
          </p:txBody>
        </p:sp>
      </p:grpSp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40" y="2772516"/>
            <a:ext cx="3940980" cy="3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5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075160" y="640951"/>
            <a:ext cx="8299468" cy="3152275"/>
            <a:chOff x="2075160" y="640951"/>
            <a:chExt cx="8299468" cy="3152275"/>
          </a:xfrm>
        </p:grpSpPr>
        <p:grpSp>
          <p:nvGrpSpPr>
            <p:cNvPr id="2" name="Group 1"/>
            <p:cNvGrpSpPr/>
            <p:nvPr/>
          </p:nvGrpSpPr>
          <p:grpSpPr>
            <a:xfrm>
              <a:off x="6421441" y="642362"/>
              <a:ext cx="3814428" cy="2445392"/>
              <a:chOff x="6454993" y="615998"/>
              <a:chExt cx="3814428" cy="244539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759549" y="102250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756605" y="146151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765900" y="187941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454993" y="2693196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7157173" y="913581"/>
                <a:ext cx="6510" cy="2061992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9137544" y="913581"/>
                <a:ext cx="37208" cy="211812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8547390" y="913581"/>
                <a:ext cx="6510" cy="211812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9929561" y="913581"/>
                <a:ext cx="14555" cy="2147809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7186291" y="1043619"/>
                <a:ext cx="1988461" cy="332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(Alice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Drexel)</a:t>
                </a:r>
                <a:endParaRPr lang="en-US" sz="1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62477" y="1884500"/>
                <a:ext cx="2804158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(Cathy, Drexel)</a:t>
                </a:r>
                <a:endParaRPr lang="en-US" sz="1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H="1">
                <a:off x="8583318" y="1449613"/>
                <a:ext cx="1378099" cy="2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CMU)</a:t>
                </a:r>
                <a:endParaRPr lang="en-US" sz="1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166779" y="2625286"/>
                <a:ext cx="783980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(4)</a:t>
                </a:r>
                <a:endParaRPr lang="en-US" sz="1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906079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1/15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182374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5/15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052454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7/15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669257" y="615998"/>
                <a:ext cx="600164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10/</a:t>
                </a:r>
                <a:r>
                  <a:rPr lang="en-US" sz="1300" dirty="0"/>
                  <a:t>15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8340" y="3045009"/>
              <a:ext cx="3926288" cy="354919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2075160" y="640951"/>
              <a:ext cx="4020803" cy="2369959"/>
              <a:chOff x="4162207" y="381594"/>
              <a:chExt cx="4020803" cy="2369959"/>
            </a:xfrm>
          </p:grpSpPr>
          <p:cxnSp>
            <p:nvCxnSpPr>
              <p:cNvPr id="21" name="Straight Connector 20"/>
              <p:cNvCxnSpPr>
                <a:stCxn id="38" idx="2"/>
              </p:cNvCxnSpPr>
              <p:nvPr/>
            </p:nvCxnSpPr>
            <p:spPr>
              <a:xfrm>
                <a:off x="5953781" y="660423"/>
                <a:ext cx="0" cy="206890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466763" y="74047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63819" y="117948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73114" y="159738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76247" y="203025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62207" y="2411166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27" name="Straight Connector 26"/>
              <p:cNvCxnSpPr>
                <a:stCxn id="35" idx="2"/>
              </p:cNvCxnSpPr>
              <p:nvPr/>
            </p:nvCxnSpPr>
            <p:spPr>
              <a:xfrm flipH="1">
                <a:off x="4864387" y="650898"/>
                <a:ext cx="4104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36" idx="2"/>
              </p:cNvCxnSpPr>
              <p:nvPr/>
            </p:nvCxnSpPr>
            <p:spPr>
              <a:xfrm>
                <a:off x="6840241" y="650898"/>
                <a:ext cx="0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859045" y="650898"/>
                <a:ext cx="13151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4877463" y="761589"/>
                <a:ext cx="1951253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(Alice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Drexel)</a:t>
                </a:r>
                <a:endParaRPr lang="en-US" sz="1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869691" y="1602470"/>
                <a:ext cx="2989354" cy="271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(Cathy, Drexel)</a:t>
                </a:r>
                <a:endParaRPr lang="en-US" sz="1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5958523" y="1179489"/>
                <a:ext cx="88171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(Bob, Penn)</a:t>
                </a:r>
                <a:endParaRPr lang="en-US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958526" y="2004858"/>
                <a:ext cx="886232" cy="278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(3)</a:t>
                </a:r>
                <a:endParaRPr lang="en-US" sz="12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41742" y="2359132"/>
                <a:ext cx="1005780" cy="315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(4)</a:t>
                </a:r>
                <a:endParaRPr lang="en-US" sz="12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613293" y="381594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1/15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585043" y="381594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7/15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582846" y="381594"/>
                <a:ext cx="600164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10/</a:t>
                </a:r>
                <a:r>
                  <a:rPr lang="en-US" sz="1300" dirty="0"/>
                  <a:t>15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98583" y="391119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4/15</a:t>
                </a:r>
                <a:endParaRPr lang="en-US" sz="13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 flipH="1">
                <a:off x="6851765" y="1176982"/>
                <a:ext cx="1016162" cy="3075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(Bob, CMU)</a:t>
                </a:r>
                <a:endParaRPr lang="en-US" sz="1200" dirty="0"/>
              </a:p>
            </p:txBody>
          </p: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7793" y="3057273"/>
              <a:ext cx="3940980" cy="364484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8549766" y="2293904"/>
              <a:ext cx="591434" cy="295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42600" y="236274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28178" y="3362339"/>
              <a:ext cx="2255746" cy="43088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2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= first, 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 = first</a:t>
              </a:r>
              <a:endParaRPr lang="en-US" sz="22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62573" y="3362339"/>
              <a:ext cx="2255746" cy="43088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2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= first, 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 = first</a:t>
              </a:r>
              <a:endParaRPr lang="en-US" sz="22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346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7735727" y="60019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555418" y="108197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7284" y="170204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968393" y="190951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01291" y="1261683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sp>
        <p:nvSpPr>
          <p:cNvPr id="32" name="Oval 31"/>
          <p:cNvSpPr/>
          <p:nvPr/>
        </p:nvSpPr>
        <p:spPr>
          <a:xfrm>
            <a:off x="1678626" y="91673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994627" y="170440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55493" y="578830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08579" y="1947601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4" name="Oval 43"/>
          <p:cNvSpPr/>
          <p:nvPr/>
        </p:nvSpPr>
        <p:spPr>
          <a:xfrm>
            <a:off x="2698262" y="8007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22395" y="106087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014262" y="170440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75128" y="566923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54433" y="1935695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20635" y="1252332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94488" y="791795"/>
            <a:ext cx="653095" cy="373142"/>
            <a:chOff x="3573566" y="1055727"/>
            <a:chExt cx="870793" cy="497522"/>
          </a:xfrm>
        </p:grpSpPr>
        <p:cxnSp>
          <p:nvCxnSpPr>
            <p:cNvPr id="51" name="Straight Connector 50"/>
            <p:cNvCxnSpPr>
              <a:stCxn id="44" idx="6"/>
              <a:endCxn id="45" idx="2"/>
            </p:cNvCxnSpPr>
            <p:nvPr/>
          </p:nvCxnSpPr>
          <p:spPr>
            <a:xfrm>
              <a:off x="3573566" y="1206432"/>
              <a:ext cx="421334" cy="346817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00905" y="1055727"/>
              <a:ext cx="74345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70" name="Oval 69"/>
          <p:cNvSpPr/>
          <p:nvPr/>
        </p:nvSpPr>
        <p:spPr>
          <a:xfrm>
            <a:off x="5633672" y="108201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425538" y="168119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129991" y="1900574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14791" y="1272660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sp>
        <p:nvSpPr>
          <p:cNvPr id="65" name="Oval 64"/>
          <p:cNvSpPr/>
          <p:nvPr/>
        </p:nvSpPr>
        <p:spPr>
          <a:xfrm>
            <a:off x="6594626" y="104420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208160" y="167720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174549" y="18727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00411" y="1257377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6312226" y="1221852"/>
            <a:ext cx="312881" cy="45534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81895" y="130805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53302" y="2176245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p1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949852" y="2164817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180091" y="2164338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480571" y="2164339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774255" y="2144394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2587035" y="596454"/>
            <a:ext cx="8309" cy="182494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07868" y="592893"/>
            <a:ext cx="0" cy="1828502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936924" y="557329"/>
            <a:ext cx="0" cy="18640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13730" y="565673"/>
            <a:ext cx="0" cy="186762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26924" y="605262"/>
            <a:ext cx="0" cy="181613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327997" y="557329"/>
            <a:ext cx="0" cy="18640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018847" y="7961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907619" y="56227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113" name="Oval 112"/>
          <p:cNvSpPr/>
          <p:nvPr/>
        </p:nvSpPr>
        <p:spPr>
          <a:xfrm>
            <a:off x="5108121" y="7961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5032397" y="56227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cxnSp>
        <p:nvCxnSpPr>
          <p:cNvPr id="5" name="Straight Arrow Connector 4"/>
          <p:cNvCxnSpPr>
            <a:stCxn id="111" idx="6"/>
            <a:endCxn id="25" idx="2"/>
          </p:cNvCxnSpPr>
          <p:nvPr/>
        </p:nvCxnSpPr>
        <p:spPr>
          <a:xfrm>
            <a:off x="4226979" y="900174"/>
            <a:ext cx="328438" cy="285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310216" y="79961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17367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60601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65225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803877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6/15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999773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41023" y="256756"/>
            <a:ext cx="600164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 smtClean="0"/>
              <a:t>10/</a:t>
            </a:r>
            <a:r>
              <a:rPr lang="en-US" sz="1300" dirty="0"/>
              <a:t>15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1439077" y="2951314"/>
            <a:ext cx="9603549" cy="2737489"/>
            <a:chOff x="1439077" y="2951314"/>
            <a:chExt cx="9603549" cy="2737489"/>
          </a:xfrm>
        </p:grpSpPr>
        <p:grpSp>
          <p:nvGrpSpPr>
            <p:cNvPr id="37" name="Group 36"/>
            <p:cNvGrpSpPr/>
            <p:nvPr/>
          </p:nvGrpSpPr>
          <p:grpSpPr>
            <a:xfrm>
              <a:off x="1772169" y="3128352"/>
              <a:ext cx="1730006" cy="561692"/>
              <a:chOff x="1772169" y="3306152"/>
              <a:chExt cx="1730006" cy="56169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772169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088988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788182" y="5101711"/>
              <a:ext cx="1704606" cy="561692"/>
              <a:chOff x="1788182" y="4911211"/>
              <a:chExt cx="1704606" cy="56169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1788182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079601" y="49112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cxnSp>
          <p:nvCxnSpPr>
            <p:cNvPr id="95" name="Straight Connector 94"/>
            <p:cNvCxnSpPr>
              <a:stCxn id="110" idx="4"/>
              <a:endCxn id="118" idx="1"/>
            </p:cNvCxnSpPr>
            <p:nvPr/>
          </p:nvCxnSpPr>
          <p:spPr>
            <a:xfrm>
              <a:off x="3828778" y="3542355"/>
              <a:ext cx="1059781" cy="5980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537305" y="3709178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654049" y="3128352"/>
              <a:ext cx="1768106" cy="561692"/>
              <a:chOff x="3654049" y="3306152"/>
              <a:chExt cx="1768106" cy="561692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654049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008968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670062" y="5127111"/>
              <a:ext cx="1742706" cy="561692"/>
              <a:chOff x="3670062" y="4936611"/>
              <a:chExt cx="1742706" cy="561692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3670062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999581" y="49366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3612793" y="4092405"/>
              <a:ext cx="1574047" cy="352544"/>
              <a:chOff x="3612793" y="4282905"/>
              <a:chExt cx="1574047" cy="35254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3612793" y="4319978"/>
                <a:ext cx="1247076" cy="315471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4837382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19" name="Straight Connector 118"/>
            <p:cNvCxnSpPr>
              <a:stCxn id="123" idx="4"/>
              <a:endCxn id="127" idx="1"/>
            </p:cNvCxnSpPr>
            <p:nvPr/>
          </p:nvCxnSpPr>
          <p:spPr>
            <a:xfrm>
              <a:off x="5757889" y="3542355"/>
              <a:ext cx="1059781" cy="5853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441113" y="3636293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583160" y="3128352"/>
              <a:ext cx="1768106" cy="561692"/>
              <a:chOff x="5583160" y="3306152"/>
              <a:chExt cx="1768106" cy="561692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5583160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938079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599173" y="5114411"/>
              <a:ext cx="1704606" cy="561692"/>
              <a:chOff x="5599173" y="4923911"/>
              <a:chExt cx="1704606" cy="561692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599173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890592" y="49239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554604" y="4040578"/>
              <a:ext cx="1561347" cy="561692"/>
              <a:chOff x="5554604" y="4243778"/>
              <a:chExt cx="1561347" cy="561692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5554604" y="4243778"/>
                <a:ext cx="133273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6766493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534267" y="5127111"/>
              <a:ext cx="1717306" cy="561692"/>
              <a:chOff x="7534267" y="4936611"/>
              <a:chExt cx="1717306" cy="561692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7534267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7838386" y="49366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489698" y="3951678"/>
              <a:ext cx="1561347" cy="561692"/>
              <a:chOff x="7489698" y="4205678"/>
              <a:chExt cx="1561347" cy="56169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489698" y="4205678"/>
                <a:ext cx="133273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8701587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272854" y="5117835"/>
              <a:ext cx="1717306" cy="561692"/>
              <a:chOff x="9272854" y="4927335"/>
              <a:chExt cx="1717306" cy="561692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9272854" y="5064269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9576973" y="4927335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279085" y="3421702"/>
              <a:ext cx="1510547" cy="849596"/>
              <a:chOff x="9279085" y="3421702"/>
              <a:chExt cx="1510547" cy="849596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9279085" y="3421702"/>
                <a:ext cx="1332737" cy="807913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  <a:p>
                <a:r>
                  <a:rPr lang="en-US" sz="1600" dirty="0" smtClean="0"/>
                  <a:t>school = MIT</a:t>
                </a: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10440174" y="3943429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71" name="Straight Connector 170"/>
            <p:cNvCxnSpPr>
              <a:stCxn id="164" idx="4"/>
              <a:endCxn id="162" idx="0"/>
            </p:cNvCxnSpPr>
            <p:nvPr/>
          </p:nvCxnSpPr>
          <p:spPr>
            <a:xfrm flipH="1">
              <a:off x="9447583" y="4271298"/>
              <a:ext cx="1167320" cy="983471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423514" y="4340483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514591" y="3157904"/>
              <a:ext cx="1717306" cy="561692"/>
              <a:chOff x="7514591" y="3335704"/>
              <a:chExt cx="1717306" cy="561692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7514591" y="3447238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7818710" y="3335704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10403990" y="3014814"/>
              <a:ext cx="638636" cy="2570634"/>
              <a:chOff x="4978237" y="3140942"/>
              <a:chExt cx="638636" cy="2570634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4978237" y="3140942"/>
                <a:ext cx="638636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10/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>
                <a:off x="55253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904642" y="2951314"/>
              <a:ext cx="548868" cy="2634134"/>
              <a:chOff x="5194137" y="3077442"/>
              <a:chExt cx="548868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48868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7/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5108121" y="2951314"/>
              <a:ext cx="561692" cy="2634134"/>
              <a:chOff x="5194137" y="3077442"/>
              <a:chExt cx="561692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5/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7040863" y="2951314"/>
              <a:ext cx="561692" cy="2634134"/>
              <a:chOff x="5194137" y="3077442"/>
              <a:chExt cx="561692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6/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3200482" y="2951314"/>
              <a:ext cx="561692" cy="2634134"/>
              <a:chOff x="5244937" y="3077442"/>
              <a:chExt cx="561692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2/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439077" y="2951314"/>
              <a:ext cx="561692" cy="2608734"/>
              <a:chOff x="5422737" y="3077442"/>
              <a:chExt cx="561692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1/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27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6419" y="2323272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6" idx="2"/>
            <a:endCxn id="11" idx="7"/>
          </p:cNvCxnSpPr>
          <p:nvPr/>
        </p:nvCxnSpPr>
        <p:spPr>
          <a:xfrm flipH="1">
            <a:off x="2553980" y="1803075"/>
            <a:ext cx="1612595" cy="5768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83743" y="1164355"/>
            <a:ext cx="125323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26715" y="1164956"/>
            <a:ext cx="125464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(2,3,4,5)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88830" y="2018871"/>
            <a:ext cx="8041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76143" y="2637627"/>
            <a:ext cx="140340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(1,2,3,4,5)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52330" y="1327064"/>
            <a:ext cx="95430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64" y="0"/>
            <a:ext cx="7200900" cy="1114425"/>
          </a:xfrm>
        </p:spPr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308433" y="760995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727048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25489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120" y="160381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145" y="1973782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9120" y="236975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45" y="275493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78178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62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786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311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756769" y="727050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52223" y="85856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957572" y="8660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6096" y="86553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4626" y="86553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743" y="1259242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47583" y="1613648"/>
            <a:ext cx="2267957" cy="24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5743" y="1978125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47582" y="2358894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91490" y="2744070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93" name="Oval 92"/>
          <p:cNvSpPr/>
          <p:nvPr/>
        </p:nvSpPr>
        <p:spPr>
          <a:xfrm>
            <a:off x="4832348" y="348203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24214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366766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25383" y="319326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sp>
        <p:nvSpPr>
          <p:cNvPr id="97" name="Oval 96"/>
          <p:cNvSpPr/>
          <p:nvPr/>
        </p:nvSpPr>
        <p:spPr>
          <a:xfrm>
            <a:off x="1634087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950088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56173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64041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101" name="Oval 100"/>
          <p:cNvSpPr/>
          <p:nvPr/>
        </p:nvSpPr>
        <p:spPr>
          <a:xfrm>
            <a:off x="2808504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332638" y="3617893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124505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530590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638458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252347" y="380888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016637" y="3532816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64516" y="346741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09" name="Oval 108"/>
          <p:cNvSpPr/>
          <p:nvPr/>
        </p:nvSpPr>
        <p:spPr>
          <a:xfrm>
            <a:off x="5993053" y="344846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826737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569289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/>
              <a:t>, Cathy</a:t>
            </a:r>
            <a:endParaRPr 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884539" y="3191494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5930803" y="3599523"/>
            <a:ext cx="134547" cy="45563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998077" y="374519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808763" y="47923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19626" y="47928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64178" y="479233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64207" y="4772386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196263" y="580521"/>
            <a:ext cx="171093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Project affiliation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3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-3005"/>
            <a:ext cx="7200900" cy="1114425"/>
          </a:xfrm>
        </p:spPr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3" name="Notched Right Arrow 2"/>
          <p:cNvSpPr/>
          <p:nvPr/>
        </p:nvSpPr>
        <p:spPr>
          <a:xfrm>
            <a:off x="1308433" y="580521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546574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07442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120" y="142333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145" y="1793308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62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786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311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sp>
        <p:nvSpPr>
          <p:cNvPr id="24" name="Oval 23"/>
          <p:cNvSpPr/>
          <p:nvPr/>
        </p:nvSpPr>
        <p:spPr>
          <a:xfrm>
            <a:off x="1634087" y="351297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50088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56173" y="327913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64040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0" name="Oval 29"/>
          <p:cNvSpPr/>
          <p:nvPr/>
        </p:nvSpPr>
        <p:spPr>
          <a:xfrm>
            <a:off x="3124505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38457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52223" y="67809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005396" y="68505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25743" y="1078768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25743" y="1797651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08763" y="487655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119626" y="48770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96264" y="580521"/>
            <a:ext cx="153501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Affiliation = Drexel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490054"/>
              </p:ext>
            </p:extLst>
          </p:nvPr>
        </p:nvGraphicFramePr>
        <p:xfrm>
          <a:off x="1196402" y="889853"/>
          <a:ext cx="2372298" cy="15605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232913" y="4242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92881"/>
              </p:ext>
            </p:extLst>
          </p:nvPr>
        </p:nvGraphicFramePr>
        <p:xfrm>
          <a:off x="1196402" y="4268161"/>
          <a:ext cx="2780893" cy="103281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1220213" y="3794458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63548"/>
              </p:ext>
            </p:extLst>
          </p:nvPr>
        </p:nvGraphicFramePr>
        <p:xfrm>
          <a:off x="4265419" y="4268161"/>
          <a:ext cx="3157730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28445"/>
              </p:ext>
            </p:extLst>
          </p:nvPr>
        </p:nvGraphicFramePr>
        <p:xfrm>
          <a:off x="3795519" y="889853"/>
          <a:ext cx="3606799" cy="291083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149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5/15)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7/15)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700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school=MIT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265419" y="3794458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70119" y="424274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337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45"/>
            <a:ext cx="12801600" cy="1981200"/>
          </a:xfrm>
        </p:spPr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2326103" y="1053427"/>
            <a:ext cx="5337440" cy="802107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7228931" y="993076"/>
            <a:ext cx="348813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3791" y="1931478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8436" y="255177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4480" y="320949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8436" y="3913452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e(v1,v2)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4480" y="4598209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e(v2,v3)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827872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808511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91076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576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064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552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10/15</a:t>
            </a:r>
          </a:p>
        </p:txBody>
      </p:sp>
      <p:sp>
        <p:nvSpPr>
          <p:cNvPr id="18" name="Oval 17"/>
          <p:cNvSpPr/>
          <p:nvPr/>
        </p:nvSpPr>
        <p:spPr>
          <a:xfrm>
            <a:off x="8590841" y="636139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20825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593711" y="993079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366761" y="993078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56741" y="7812638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67063" y="5848033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28" name="Oval 27"/>
          <p:cNvSpPr/>
          <p:nvPr/>
        </p:nvSpPr>
        <p:spPr>
          <a:xfrm>
            <a:off x="4992895" y="626666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24690" y="660292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54675" y="736515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8826" y="5850964"/>
            <a:ext cx="1756219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1, Alice, Drexel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90591" y="7797500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1949" y="6942469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cxnSp>
        <p:nvCxnSpPr>
          <p:cNvPr id="34" name="Straight Connector 33"/>
          <p:cNvCxnSpPr>
            <a:stCxn id="45" idx="6"/>
            <a:endCxn id="46" idx="2"/>
          </p:cNvCxnSpPr>
          <p:nvPr/>
        </p:nvCxnSpPr>
        <p:spPr>
          <a:xfrm>
            <a:off x="5362910" y="6451677"/>
            <a:ext cx="561780" cy="336255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80257" y="1261796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67502" y="1239272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2926" y="1239270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54878" y="1239269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93710" y="1931478"/>
            <a:ext cx="1251007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7" tIns="60958" rIns="121917" bIns="60958" rtlCol="0" anchor="ctr"/>
          <a:lstStyle/>
          <a:p>
            <a:pPr algn="ctr"/>
            <a:r>
              <a:rPr lang="en-US" sz="1900" dirty="0"/>
              <a:t>Alice, Drexel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04399" y="2569008"/>
            <a:ext cx="1812480" cy="43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42" name="Rectangle 41"/>
          <p:cNvSpPr/>
          <p:nvPr/>
        </p:nvSpPr>
        <p:spPr>
          <a:xfrm>
            <a:off x="3593707" y="3247629"/>
            <a:ext cx="3545031" cy="39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Cathy, Drexel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77450" y="2574345"/>
            <a:ext cx="1761289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958" rIns="0" bIns="60958" rtlCol="0" anchor="ctr"/>
          <a:lstStyle/>
          <a:p>
            <a:pPr algn="ctr"/>
            <a:r>
              <a:rPr lang="en-US" sz="1900" dirty="0"/>
              <a:t>Bob, Columbia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93707" y="3890499"/>
            <a:ext cx="1251008" cy="433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851537" y="4578893"/>
            <a:ext cx="1287200" cy="42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8029" y="633540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13359562" y="6340001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2989549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2125463" y="7812638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066405" y="5845854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0846403" y="6347314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476387" y="736621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12304" y="7798562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0022624" y="5833957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3174553" y="6655824"/>
            <a:ext cx="239195" cy="72446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294153" y="6829246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04800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027177" y="869166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0595269" y="8690813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2907234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15581" y="1032037"/>
            <a:ext cx="3267932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[08/01/15, 11/01/15)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2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900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4463" y="397042"/>
            <a:ext cx="0" cy="234615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4409" y="27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75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89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00991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30110" y="2647888"/>
            <a:ext cx="130342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88654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30109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88997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29623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88652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91312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25019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80799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374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761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373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57616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9770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802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76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90811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01508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109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475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841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4207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1573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34" name="Notched Right Arrow 33"/>
          <p:cNvSpPr/>
          <p:nvPr/>
        </p:nvSpPr>
        <p:spPr>
          <a:xfrm>
            <a:off x="7603425" y="546177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12068074" y="8411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759838" y="1210506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41691" y="120471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937673" y="16699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759836" y="2167405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49707" y="21632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759837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59836" y="2676709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35739" y="3190277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37673" y="26911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49707" y="32047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0327723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615799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471761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18368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203964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0854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68220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55586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429523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1303182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786398" y="1686108"/>
            <a:ext cx="34053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34910" y="3901627"/>
            <a:ext cx="3098701" cy="311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rIns="0" rtlCol="0">
            <a:noAutofit/>
          </a:bodyPr>
          <a:lstStyle/>
          <a:p>
            <a:r>
              <a:rPr lang="en-US" sz="1400" b="1" dirty="0" smtClean="0"/>
              <a:t>   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W(1 month) g (TG)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6864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679751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1317367" y="256756"/>
            <a:ext cx="6134052" cy="2204182"/>
            <a:chOff x="1317367" y="256756"/>
            <a:chExt cx="6134052" cy="2204182"/>
          </a:xfrm>
        </p:grpSpPr>
        <p:sp>
          <p:nvSpPr>
            <p:cNvPr id="97" name="Oval 96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145" name="Straight Connector 144"/>
              <p:cNvCxnSpPr>
                <a:stCxn id="105" idx="6"/>
                <a:endCxn id="106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sp>
          <p:nvSpPr>
            <p:cNvPr id="112" name="Oval 111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cxnSp>
          <p:nvCxnSpPr>
            <p:cNvPr id="120" name="Straight Connector 119"/>
            <p:cNvCxnSpPr>
              <a:stCxn id="116" idx="3"/>
              <a:endCxn id="117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35" name="Oval 134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cxnSp>
          <p:nvCxnSpPr>
            <p:cNvPr id="137" name="Straight Arrow Connector 136"/>
            <p:cNvCxnSpPr>
              <a:stCxn id="133" idx="6"/>
              <a:endCxn id="97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94102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9/15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1436138" y="3170793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1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otched Right Arrow 64"/>
          <p:cNvSpPr/>
          <p:nvPr/>
        </p:nvSpPr>
        <p:spPr>
          <a:xfrm>
            <a:off x="1515977" y="535988"/>
            <a:ext cx="4834025" cy="64644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Rectangle 35"/>
          <p:cNvSpPr/>
          <p:nvPr/>
        </p:nvSpPr>
        <p:spPr>
          <a:xfrm>
            <a:off x="1717410" y="1203394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717408" y="2160293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1717409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17408" y="2669597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93311" y="3183165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285295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73371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429333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14125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99721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6611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63977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1343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387095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60754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759846" y="1710746"/>
            <a:ext cx="33496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679752" y="6175375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137145" y="1156324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37145" y="1578599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2" name="Rectangle 61"/>
          <p:cNvSpPr/>
          <p:nvPr/>
        </p:nvSpPr>
        <p:spPr>
          <a:xfrm>
            <a:off x="1137145" y="2084225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756144" y="2517057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33920" y="3002832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99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19112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655774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7535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38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76657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7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7407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835199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347536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47535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35201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37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407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77665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554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7616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35199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378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71564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627344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028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6415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028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41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4425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457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420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30" name="Notched Right Arrow 29"/>
          <p:cNvSpPr/>
          <p:nvPr/>
        </p:nvSpPr>
        <p:spPr>
          <a:xfrm>
            <a:off x="6961514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11426163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17925" y="1181685"/>
            <a:ext cx="43713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9977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547045" y="1658044"/>
            <a:ext cx="129541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9576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605590" y="1187399"/>
            <a:ext cx="50724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117927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55188" y="2647888"/>
            <a:ext cx="128325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9576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54704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80593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2465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605588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108248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541955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1397735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0680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34548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067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7455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71464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8496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8459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47044" y="1178913"/>
            <a:ext cx="129541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820855" y="1659839"/>
            <a:ext cx="47972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UP.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10109779" y="1181147"/>
            <a:ext cx="45319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279108" y="1183665"/>
            <a:ext cx="34138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655667" y="3899383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40644" y="3917486"/>
            <a:ext cx="328812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G_</a:t>
            </a:r>
            <a:r>
              <a:rPr lang="en-US" sz="1400" b="1" baseline="-25000" dirty="0" err="1" smtClean="0"/>
              <a:t>affiliation</a:t>
            </a:r>
            <a:r>
              <a:rPr lang="en-US" sz="1400" b="1" dirty="0" smtClean="0"/>
              <a:t>, W(1, change, 1, change) g (TG)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34753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838175" y="2643098"/>
            <a:ext cx="4624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3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2387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25633" y="698627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3064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618356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485004" y="694559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9480" y="69229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09" name="Notched Right Arrow 108"/>
          <p:cNvSpPr/>
          <p:nvPr/>
        </p:nvSpPr>
        <p:spPr>
          <a:xfrm>
            <a:off x="7325869" y="511563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0" name="TextBox 109"/>
          <p:cNvSpPr txBox="1"/>
          <p:nvPr/>
        </p:nvSpPr>
        <p:spPr>
          <a:xfrm>
            <a:off x="11790518" y="8065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482281" y="1055576"/>
            <a:ext cx="2575903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45289" y="104978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7494442" y="1699529"/>
            <a:ext cx="256489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645289" y="16802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7506474" y="2333591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645289" y="231079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8353921" y="2119349"/>
            <a:ext cx="257340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7490297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506472" y="3404801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202223" y="4272037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645289" y="336163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45289" y="42022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0058183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346259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202222" y="466697"/>
            <a:ext cx="1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91414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77010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35527" y="69283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572957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428249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294897" y="688766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159373" y="686501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45289" y="210062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8354286" y="2547833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645289" y="25209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9207449" y="2762075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45289" y="273112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7493164" y="2976317"/>
            <a:ext cx="174837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645289" y="29412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7494183" y="3190559"/>
            <a:ext cx="84423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6645289" y="31514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8354420" y="3619043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6645289" y="35717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759681" y="4725530"/>
            <a:ext cx="503687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W(3 days, time, 1 day, </a:t>
            </a:r>
            <a:r>
              <a:rPr lang="en-US" sz="1400" b="1" smtClean="0"/>
              <a:t>time), Q(most, any) </a:t>
            </a:r>
            <a:r>
              <a:rPr lang="en-US" sz="1400" b="1" dirty="0" smtClean="0"/>
              <a:t>g (TG)</a:t>
            </a:r>
            <a:endParaRPr lang="en-US" sz="1400" b="1" dirty="0"/>
          </a:p>
        </p:txBody>
      </p:sp>
      <p:sp>
        <p:nvSpPr>
          <p:cNvPr id="160" name="Rectangle 159"/>
          <p:cNvSpPr/>
          <p:nvPr/>
        </p:nvSpPr>
        <p:spPr>
          <a:xfrm>
            <a:off x="7493165" y="1269816"/>
            <a:ext cx="1698912" cy="15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632109" y="125995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2" name="Rectangle 161"/>
          <p:cNvSpPr/>
          <p:nvPr/>
        </p:nvSpPr>
        <p:spPr>
          <a:xfrm>
            <a:off x="7477053" y="1488269"/>
            <a:ext cx="885251" cy="15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640063" y="147011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478265" y="1913771"/>
            <a:ext cx="1723955" cy="1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6640063" y="189045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66" name="Rectangle 165"/>
          <p:cNvSpPr/>
          <p:nvPr/>
        </p:nvSpPr>
        <p:spPr>
          <a:xfrm>
            <a:off x="7501118" y="3833284"/>
            <a:ext cx="1690961" cy="15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629291" y="378196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68" name="Rectangle 167"/>
          <p:cNvSpPr/>
          <p:nvPr/>
        </p:nvSpPr>
        <p:spPr>
          <a:xfrm>
            <a:off x="8317833" y="4055464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629291" y="39921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470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31515" y="295288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196164" y="59028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7927" y="95961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9780" y="9538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17047" y="1435976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65764" y="141904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87927" y="1918128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7797" y="191233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75591" y="143597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113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317047" y="2425820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375591" y="2939388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764" y="244030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7797" y="29538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15" name="Notched Right Arrow 14"/>
          <p:cNvSpPr/>
          <p:nvPr/>
        </p:nvSpPr>
        <p:spPr>
          <a:xfrm>
            <a:off x="1731515" y="360990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extBox 15"/>
          <p:cNvSpPr txBox="1"/>
          <p:nvPr/>
        </p:nvSpPr>
        <p:spPr>
          <a:xfrm>
            <a:off x="6180694" y="390389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34161" y="427322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84939" y="426743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32207" y="47495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0923" y="47326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973395" y="5231958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2956" y="522594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0749" y="4749588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847703" y="5739432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632493" y="624690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0923" y="575391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2956" y="626748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28" name="Notched Right Arrow 27"/>
          <p:cNvSpPr/>
          <p:nvPr/>
        </p:nvSpPr>
        <p:spPr>
          <a:xfrm>
            <a:off x="7548113" y="28949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/>
          <p:nvPr/>
        </p:nvSpPr>
        <p:spPr>
          <a:xfrm>
            <a:off x="12012762" y="5844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04524" y="953824"/>
            <a:ext cx="2161669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886379" y="9480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133646" y="1430183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82363" y="141325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704524" y="1912335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894395" y="190654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0192188" y="1430183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8133645" y="3020919"/>
            <a:ext cx="44865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0192190" y="3534487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82363" y="3035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4395" y="35489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94395" y="241738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49141" y="3022350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339255" y="4019249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94395" y="40337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704525" y="2414905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704523" y="4643073"/>
            <a:ext cx="417601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TG1 U TG2 first(</a:t>
            </a:r>
            <a:r>
              <a:rPr lang="en-US" sz="1400" b="1" dirty="0" err="1" smtClean="0"/>
              <a:t>V.name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V.salary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E.count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03086" y="348365"/>
            <a:ext cx="49244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TG1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03085" y="3636835"/>
            <a:ext cx="48745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4481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08286"/>
              </p:ext>
            </p:extLst>
          </p:nvPr>
        </p:nvGraphicFramePr>
        <p:xfrm>
          <a:off x="1499419" y="3433841"/>
          <a:ext cx="2372298" cy="160142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414259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474213" y="29769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68374"/>
              </p:ext>
            </p:extLst>
          </p:nvPr>
        </p:nvGraphicFramePr>
        <p:xfrm>
          <a:off x="4246798" y="3935204"/>
          <a:ext cx="2780893" cy="103281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4270609" y="3472274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41456"/>
              </p:ext>
            </p:extLst>
          </p:nvPr>
        </p:nvGraphicFramePr>
        <p:xfrm>
          <a:off x="7491219" y="3862041"/>
          <a:ext cx="3157730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22261"/>
              </p:ext>
            </p:extLst>
          </p:nvPr>
        </p:nvGraphicFramePr>
        <p:xfrm>
          <a:off x="7491219" y="683416"/>
          <a:ext cx="3606799" cy="256793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7/15)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700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school=MIT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7491219" y="3362938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465819" y="217837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778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cxnSp>
        <p:nvCxnSpPr>
          <p:cNvPr id="12" name="Straight Connector 11"/>
          <p:cNvCxnSpPr>
            <a:stCxn id="72" idx="5"/>
          </p:cNvCxnSpPr>
          <p:nvPr/>
        </p:nvCxnSpPr>
        <p:spPr>
          <a:xfrm>
            <a:off x="3694385" y="8578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6135" y="983592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779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533934" y="746916"/>
            <a:ext cx="1332737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  <a:p>
            <a:r>
              <a:rPr lang="en-US" sz="1600" dirty="0" smtClean="0"/>
              <a:t>school =MIT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896951" y="225728"/>
            <a:ext cx="589745" cy="2634134"/>
            <a:chOff x="5194137" y="3077442"/>
            <a:chExt cx="589745" cy="2634134"/>
          </a:xfrm>
        </p:grpSpPr>
        <p:sp>
          <p:nvSpPr>
            <p:cNvPr id="86" name="Rectangle 85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7/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486793" y="225728"/>
            <a:ext cx="703458" cy="2634134"/>
            <a:chOff x="4851237" y="3077442"/>
            <a:chExt cx="703458" cy="2634134"/>
          </a:xfrm>
        </p:grpSpPr>
        <p:sp>
          <p:nvSpPr>
            <p:cNvPr id="84" name="Rectangle 83"/>
            <p:cNvSpPr/>
            <p:nvPr/>
          </p:nvSpPr>
          <p:spPr>
            <a:xfrm>
              <a:off x="4851237" y="3077442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602569" cy="2634134"/>
            <a:chOff x="5244937" y="3077442"/>
            <a:chExt cx="602569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60256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4/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2279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dirty="0" smtClean="0"/>
                <a:t>1/</a:t>
              </a:r>
              <a:r>
                <a:rPr lang="en-US" sz="1600" dirty="0"/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4939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32348" y="493903"/>
            <a:ext cx="469950" cy="424179"/>
            <a:chOff x="4218283" y="3633053"/>
            <a:chExt cx="469950" cy="424179"/>
          </a:xfrm>
        </p:grpSpPr>
        <p:sp>
          <p:nvSpPr>
            <p:cNvPr id="72" name="Oval 71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94718" y="1390832"/>
            <a:ext cx="469950" cy="424179"/>
            <a:chOff x="5199209" y="3653017"/>
            <a:chExt cx="469950" cy="424179"/>
          </a:xfrm>
        </p:grpSpPr>
        <p:sp>
          <p:nvSpPr>
            <p:cNvPr id="66" name="Oval 65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97599" y="2388809"/>
            <a:ext cx="1807451" cy="561692"/>
            <a:chOff x="6201627" y="3530056"/>
            <a:chExt cx="1807451" cy="561692"/>
          </a:xfrm>
        </p:grpSpPr>
        <p:grpSp>
          <p:nvGrpSpPr>
            <p:cNvPr id="60" name="Group 59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609" y="2388809"/>
            <a:ext cx="1807451" cy="561692"/>
            <a:chOff x="6201627" y="3530056"/>
            <a:chExt cx="1807451" cy="561692"/>
          </a:xfrm>
        </p:grpSpPr>
        <p:grpSp>
          <p:nvGrpSpPr>
            <p:cNvPr id="56" name="Group 5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50059" y="2388809"/>
            <a:ext cx="1807451" cy="561692"/>
            <a:chOff x="6201627" y="3530056"/>
            <a:chExt cx="1807451" cy="561692"/>
          </a:xfrm>
        </p:grpSpPr>
        <p:grpSp>
          <p:nvGrpSpPr>
            <p:cNvPr id="52" name="Group 51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cxnSp>
        <p:nvCxnSpPr>
          <p:cNvPr id="94" name="Straight Connector 93"/>
          <p:cNvCxnSpPr>
            <a:stCxn id="67" idx="2"/>
            <a:endCxn id="54" idx="0"/>
          </p:cNvCxnSpPr>
          <p:nvPr/>
        </p:nvCxnSpPr>
        <p:spPr>
          <a:xfrm flipH="1">
            <a:off x="5479316" y="1790942"/>
            <a:ext cx="1350377" cy="71854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52853" y="2021265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1984" y="1408773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</p:spTree>
    <p:extLst>
      <p:ext uri="{BB962C8B-B14F-4D97-AF65-F5344CB8AC3E}">
        <p14:creationId xmlns:p14="http://schemas.microsoft.com/office/powerpoint/2010/main" val="27036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35217"/>
              </p:ext>
            </p:extLst>
          </p:nvPr>
        </p:nvGraphicFramePr>
        <p:xfrm>
          <a:off x="1499419" y="3421141"/>
          <a:ext cx="2372298" cy="160142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414259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474213" y="29642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82261"/>
              </p:ext>
            </p:extLst>
          </p:nvPr>
        </p:nvGraphicFramePr>
        <p:xfrm>
          <a:off x="4041817" y="4229264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4065628" y="3766334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69330"/>
              </p:ext>
            </p:extLst>
          </p:nvPr>
        </p:nvGraphicFramePr>
        <p:xfrm>
          <a:off x="6056119" y="2861549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28738"/>
              </p:ext>
            </p:extLst>
          </p:nvPr>
        </p:nvGraphicFramePr>
        <p:xfrm>
          <a:off x="5687819" y="541199"/>
          <a:ext cx="3606799" cy="185927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6/15)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6056119" y="2362446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662419" y="75620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778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541351" y="225728"/>
            <a:ext cx="703458" cy="2634134"/>
            <a:chOff x="4838537" y="3077442"/>
            <a:chExt cx="703458" cy="2634134"/>
          </a:xfrm>
        </p:grpSpPr>
        <p:sp>
          <p:nvSpPr>
            <p:cNvPr id="86" name="Rectangle 85"/>
            <p:cNvSpPr/>
            <p:nvPr/>
          </p:nvSpPr>
          <p:spPr>
            <a:xfrm>
              <a:off x="4838537" y="3077442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602569" cy="2634134"/>
            <a:chOff x="5244937" y="3077442"/>
            <a:chExt cx="602569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60256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6/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1898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dirty="0" smtClean="0"/>
                <a:t>1/</a:t>
              </a:r>
              <a:r>
                <a:rPr lang="en-US" sz="1600" dirty="0"/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4939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97599" y="2388809"/>
            <a:ext cx="1807451" cy="561692"/>
            <a:chOff x="6201627" y="3530056"/>
            <a:chExt cx="1807451" cy="561692"/>
          </a:xfrm>
        </p:grpSpPr>
        <p:grpSp>
          <p:nvGrpSpPr>
            <p:cNvPr id="60" name="Group 59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609" y="2388809"/>
            <a:ext cx="1807451" cy="561692"/>
            <a:chOff x="6201627" y="3530056"/>
            <a:chExt cx="1807451" cy="561692"/>
          </a:xfrm>
        </p:grpSpPr>
        <p:grpSp>
          <p:nvGrpSpPr>
            <p:cNvPr id="56" name="Group 5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cxnSp>
        <p:nvCxnSpPr>
          <p:cNvPr id="94" name="Straight Connector 93"/>
          <p:cNvCxnSpPr/>
          <p:nvPr/>
        </p:nvCxnSpPr>
        <p:spPr>
          <a:xfrm flipH="1">
            <a:off x="3648333" y="1778243"/>
            <a:ext cx="1350377" cy="71854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321870" y="2008566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1984" y="1408773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</p:spTree>
    <p:extLst>
      <p:ext uri="{BB962C8B-B14F-4D97-AF65-F5344CB8AC3E}">
        <p14:creationId xmlns:p14="http://schemas.microsoft.com/office/powerpoint/2010/main" val="187083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64548" y="1493075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11" idx="2"/>
            <a:endCxn id="7" idx="6"/>
          </p:cNvCxnSpPr>
          <p:nvPr/>
        </p:nvCxnSpPr>
        <p:spPr>
          <a:xfrm flipH="1">
            <a:off x="4328467" y="1656501"/>
            <a:ext cx="1336082" cy="22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98056" y="1188167"/>
            <a:ext cx="163685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13130" y="1188167"/>
            <a:ext cx="163825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(p2,p3,p4,p5)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34237" y="1699829"/>
            <a:ext cx="90003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71324" y="1188167"/>
            <a:ext cx="188293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(p1,p2,p3,p4,p5)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70165" y="1699829"/>
            <a:ext cx="114611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9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80623" y="1353555"/>
            <a:ext cx="4223085" cy="1706375"/>
            <a:chOff x="5161546" y="2237874"/>
            <a:chExt cx="5630780" cy="2275167"/>
          </a:xfrm>
        </p:grpSpPr>
        <p:sp>
          <p:nvSpPr>
            <p:cNvPr id="6" name="Notched Right Arrow 5"/>
            <p:cNvSpPr/>
            <p:nvPr/>
          </p:nvSpPr>
          <p:spPr>
            <a:xfrm>
              <a:off x="5161546" y="3128209"/>
              <a:ext cx="4998452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5161940" y="2237874"/>
              <a:ext cx="2432663" cy="649258"/>
            </a:xfrm>
            <a:custGeom>
              <a:avLst/>
              <a:gdLst>
                <a:gd name="connsiteX0" fmla="*/ 0 w 1896023"/>
                <a:gd name="connsiteY0" fmla="*/ 0 h 2167466"/>
                <a:gd name="connsiteX1" fmla="*/ 1896023 w 1896023"/>
                <a:gd name="connsiteY1" fmla="*/ 0 h 2167466"/>
                <a:gd name="connsiteX2" fmla="*/ 1896023 w 1896023"/>
                <a:gd name="connsiteY2" fmla="*/ 2167466 h 2167466"/>
                <a:gd name="connsiteX3" fmla="*/ 0 w 1896023"/>
                <a:gd name="connsiteY3" fmla="*/ 2167466 h 2167466"/>
                <a:gd name="connsiteX4" fmla="*/ 0 w 189602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6023" h="2167466">
                  <a:moveTo>
                    <a:pt x="0" y="0"/>
                  </a:moveTo>
                  <a:lnTo>
                    <a:pt x="1896023" y="0"/>
                  </a:lnTo>
                  <a:lnTo>
                    <a:pt x="189602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(1L, name: John Doe, 01/02/15 02:04:00)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943601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943601" y="3911907"/>
              <a:ext cx="3260558" cy="601134"/>
            </a:xfrm>
            <a:custGeom>
              <a:avLst/>
              <a:gdLst>
                <a:gd name="connsiteX0" fmla="*/ 0 w 673253"/>
                <a:gd name="connsiteY0" fmla="*/ 0 h 2167466"/>
                <a:gd name="connsiteX1" fmla="*/ 673253 w 673253"/>
                <a:gd name="connsiteY1" fmla="*/ 0 h 2167466"/>
                <a:gd name="connsiteX2" fmla="*/ 673253 w 673253"/>
                <a:gd name="connsiteY2" fmla="*/ 2167466 h 2167466"/>
                <a:gd name="connsiteX3" fmla="*/ 0 w 673253"/>
                <a:gd name="connsiteY3" fmla="*/ 2167466 h 2167466"/>
                <a:gd name="connsiteX4" fmla="*/ 0 w 67325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253" h="2167466">
                  <a:moveTo>
                    <a:pt x="0" y="0"/>
                  </a:moveTo>
                  <a:lnTo>
                    <a:pt x="673253" y="0"/>
                  </a:lnTo>
                  <a:lnTo>
                    <a:pt x="67325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ModifyVertex</a:t>
              </a:r>
              <a:r>
                <a:rPr lang="en-US" sz="1100" dirty="0"/>
                <a:t>(1L, affiliation: Drexel University, 01/03/15 11:00:00)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746147" y="3256856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61903" y="2237874"/>
              <a:ext cx="3530423" cy="649258"/>
            </a:xfrm>
            <a:custGeom>
              <a:avLst/>
              <a:gdLst>
                <a:gd name="connsiteX0" fmla="*/ 0 w 1861216"/>
                <a:gd name="connsiteY0" fmla="*/ 0 h 2167466"/>
                <a:gd name="connsiteX1" fmla="*/ 1861216 w 1861216"/>
                <a:gd name="connsiteY1" fmla="*/ 0 h 2167466"/>
                <a:gd name="connsiteX2" fmla="*/ 1861216 w 1861216"/>
                <a:gd name="connsiteY2" fmla="*/ 2167466 h 2167466"/>
                <a:gd name="connsiteX3" fmla="*/ 0 w 1861216"/>
                <a:gd name="connsiteY3" fmla="*/ 2167466 h 2167466"/>
                <a:gd name="connsiteX4" fmla="*/ 0 w 1861216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216" h="2167466">
                  <a:moveTo>
                    <a:pt x="0" y="0"/>
                  </a:moveTo>
                  <a:lnTo>
                    <a:pt x="1861216" y="0"/>
                  </a:lnTo>
                  <a:lnTo>
                    <a:pt x="1861216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(2L, name: Alice, affiliation: </a:t>
              </a:r>
              <a:r>
                <a:rPr lang="en-US" sz="1100" dirty="0" err="1"/>
                <a:t>UPenn</a:t>
              </a:r>
              <a:r>
                <a:rPr lang="en-US" sz="1100" dirty="0"/>
                <a:t>, 01/03/15 11:02:01)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562800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14" name="Straight Connector 13"/>
          <p:cNvCxnSpPr>
            <a:endCxn id="8" idx="0"/>
          </p:cNvCxnSpPr>
          <p:nvPr/>
        </p:nvCxnSpPr>
        <p:spPr>
          <a:xfrm>
            <a:off x="2091926" y="1840498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3836" y="2367316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56326" y="1836153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0489" y="1836154"/>
            <a:ext cx="514339" cy="76174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5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9110" y="2242552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19744"/>
              </p:ext>
            </p:extLst>
          </p:nvPr>
        </p:nvGraphicFramePr>
        <p:xfrm>
          <a:off x="5918679" y="600681"/>
          <a:ext cx="29523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738122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7607"/>
              </p:ext>
            </p:extLst>
          </p:nvPr>
        </p:nvGraphicFramePr>
        <p:xfrm>
          <a:off x="5918680" y="1683500"/>
          <a:ext cx="3132077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9859"/>
              </p:ext>
            </p:extLst>
          </p:nvPr>
        </p:nvGraphicFramePr>
        <p:xfrm>
          <a:off x="5918680" y="3059930"/>
          <a:ext cx="3132077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7160143" y="115933"/>
            <a:ext cx="32430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2293167" y="866274"/>
            <a:ext cx="3536134" cy="495404"/>
          </a:xfrm>
          <a:prstGeom prst="bentConnector3">
            <a:avLst>
              <a:gd name="adj1" fmla="val -1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4132466" y="2616840"/>
            <a:ext cx="1696835" cy="28163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4" idx="1"/>
          </p:cNvCxnSpPr>
          <p:nvPr/>
        </p:nvCxnSpPr>
        <p:spPr>
          <a:xfrm rot="16200000" flipH="1">
            <a:off x="4267848" y="2384457"/>
            <a:ext cx="2539747" cy="761918"/>
          </a:xfrm>
          <a:prstGeom prst="bentConnector2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3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5484"/>
              </p:ext>
            </p:extLst>
          </p:nvPr>
        </p:nvGraphicFramePr>
        <p:xfrm>
          <a:off x="811275" y="384679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5817"/>
              </p:ext>
            </p:extLst>
          </p:nvPr>
        </p:nvGraphicFramePr>
        <p:xfrm>
          <a:off x="6023628" y="1527370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81098"/>
              </p:ext>
            </p:extLst>
          </p:nvPr>
        </p:nvGraphicFramePr>
        <p:xfrm>
          <a:off x="3238645" y="384679"/>
          <a:ext cx="25717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53111"/>
              </p:ext>
            </p:extLst>
          </p:nvPr>
        </p:nvGraphicFramePr>
        <p:xfrm>
          <a:off x="811275" y="1521676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70861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43683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err="1" smtClean="0"/>
              <a:t>V.name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8097"/>
              </p:ext>
            </p:extLst>
          </p:nvPr>
        </p:nvGraphicFramePr>
        <p:xfrm>
          <a:off x="3238645" y="1521676"/>
          <a:ext cx="25717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44840"/>
              </p:ext>
            </p:extLst>
          </p:nvPr>
        </p:nvGraphicFramePr>
        <p:xfrm>
          <a:off x="811275" y="2710087"/>
          <a:ext cx="221418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291"/>
              </p:ext>
            </p:extLst>
          </p:nvPr>
        </p:nvGraphicFramePr>
        <p:xfrm>
          <a:off x="6023628" y="2715782"/>
          <a:ext cx="25717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9174"/>
              </p:ext>
            </p:extLst>
          </p:nvPr>
        </p:nvGraphicFramePr>
        <p:xfrm>
          <a:off x="3238645" y="2710087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728255" y="107678"/>
            <a:ext cx="1068209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V.affiliation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388017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4066273" y="354070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88192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120" y="1230836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45" y="1600804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9120" y="199678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145" y="238195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420844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78178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04787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988730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737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262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6786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311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sp>
        <p:nvSpPr>
          <p:cNvPr id="25" name="Oval 24"/>
          <p:cNvSpPr/>
          <p:nvPr/>
        </p:nvSpPr>
        <p:spPr>
          <a:xfrm>
            <a:off x="4832348" y="337374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24214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56769" y="3540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018803" y="354071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38167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68973" y="308498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32" name="Oval 31"/>
          <p:cNvSpPr/>
          <p:nvPr/>
        </p:nvSpPr>
        <p:spPr>
          <a:xfrm>
            <a:off x="1634087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50088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56173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64040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4" name="Oval 43"/>
          <p:cNvSpPr/>
          <p:nvPr/>
        </p:nvSpPr>
        <p:spPr>
          <a:xfrm>
            <a:off x="2808504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32638" y="35096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124505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30589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8457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52346" y="370060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cxnSp>
        <p:nvCxnSpPr>
          <p:cNvPr id="51" name="Straight Connector 50"/>
          <p:cNvCxnSpPr>
            <a:stCxn id="44" idx="6"/>
            <a:endCxn id="45" idx="2"/>
          </p:cNvCxnSpPr>
          <p:nvPr/>
        </p:nvCxnSpPr>
        <p:spPr>
          <a:xfrm>
            <a:off x="3016637" y="3424533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52223" y="48559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957572" y="4930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37970" y="49255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05396" y="49255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18369" y="49255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5743" y="886264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7583" y="1243533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25743" y="1605147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4816" y="1243535"/>
            <a:ext cx="990725" cy="24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sz="1100" dirty="0"/>
              <a:t>Bob, Columbia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47582" y="1985916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490" y="2371092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64516" y="33591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7514754" y="336171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06621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20573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49853" y="3083757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</a:p>
        </p:txBody>
      </p:sp>
      <p:sp>
        <p:nvSpPr>
          <p:cNvPr id="70" name="Oval 69"/>
          <p:cNvSpPr/>
          <p:nvPr/>
        </p:nvSpPr>
        <p:spPr>
          <a:xfrm>
            <a:off x="6101102" y="336582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92968" y="39389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406921" y="4182156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7726" y="3077065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7410686" y="3539365"/>
            <a:ext cx="134547" cy="40751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77961" y="363691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08763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3119626" y="468452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64178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4657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44091" y="466410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2968" y="1127960"/>
            <a:ext cx="140402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VERA’S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1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785309" y="226316"/>
            <a:ext cx="3525435" cy="3038232"/>
            <a:chOff x="1047077" y="2934"/>
            <a:chExt cx="4700580" cy="3660517"/>
          </a:xfrm>
        </p:grpSpPr>
        <p:sp>
          <p:nvSpPr>
            <p:cNvPr id="2" name="Notched Right Arrow 1"/>
            <p:cNvSpPr/>
            <p:nvPr/>
          </p:nvSpPr>
          <p:spPr>
            <a:xfrm>
              <a:off x="1744577" y="517356"/>
              <a:ext cx="4003080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1404821" y="1157621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6" y="1658044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134403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2598873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033066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6" y="536326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546247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545612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181685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1658044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1658044"/>
              <a:ext cx="1320967" cy="328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2647888"/>
              <a:ext cx="1303427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30368" y="7093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00692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4144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60128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21121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6380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55243"/>
              </p:ext>
            </p:extLst>
          </p:nvPr>
        </p:nvGraphicFramePr>
        <p:xfrm>
          <a:off x="4571610" y="559310"/>
          <a:ext cx="2445139" cy="17084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9198"/>
                <a:gridCol w="653416"/>
                <a:gridCol w="674839"/>
                <a:gridCol w="717686"/>
              </a:tblGrid>
              <a:tr h="336032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30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35114"/>
              </p:ext>
            </p:extLst>
          </p:nvPr>
        </p:nvGraphicFramePr>
        <p:xfrm>
          <a:off x="4620306" y="2983607"/>
          <a:ext cx="2571070" cy="10371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9983"/>
                <a:gridCol w="601197"/>
                <a:gridCol w="601197"/>
                <a:gridCol w="1018693"/>
              </a:tblGrid>
              <a:tr h="199446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928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928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47797" y="2691709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0323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7540</TotalTime>
  <Words>3487</Words>
  <Application>Microsoft Macintosh PowerPoint</Application>
  <PresentationFormat>Custom</PresentationFormat>
  <Paragraphs>1173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</vt:lpstr>
      <vt:lpstr>selection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Moffitt</dc:creator>
  <cp:lastModifiedBy>Julia Stoyanovich</cp:lastModifiedBy>
  <cp:revision>458</cp:revision>
  <cp:lastPrinted>2016-08-29T03:52:35Z</cp:lastPrinted>
  <dcterms:created xsi:type="dcterms:W3CDTF">2016-03-16T23:09:26Z</dcterms:created>
  <dcterms:modified xsi:type="dcterms:W3CDTF">2016-08-29T04:34:31Z</dcterms:modified>
</cp:coreProperties>
</file>