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59" r:id="rId4"/>
    <p:sldId id="260" r:id="rId5"/>
    <p:sldId id="261" r:id="rId6"/>
    <p:sldId id="257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C002"/>
    <a:srgbClr val="558E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2" d="100"/>
          <a:sy n="72" d="100"/>
        </p:scale>
        <p:origin x="-1864" y="-4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271478-9337-FB4D-8AB0-86E8FBC95941}" type="datetimeFigureOut">
              <a:rPr lang="en-US" smtClean="0"/>
              <a:t>11/17/15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AD0860-03B3-6941-AC89-CD9931286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309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D0860-03B3-6941-AC89-CD9931286B8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923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D0860-03B3-6941-AC89-CD9931286B8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923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5F88-9950-2441-8A51-A5268CD91903}" type="datetimeFigureOut">
              <a:rPr lang="en-US" smtClean="0"/>
              <a:t>11/17/15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D149-8598-A244-AEB1-0900E54B2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333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5F88-9950-2441-8A51-A5268CD91903}" type="datetimeFigureOut">
              <a:rPr lang="en-US" smtClean="0"/>
              <a:t>11/17/15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D149-8598-A244-AEB1-0900E54B2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4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5F88-9950-2441-8A51-A5268CD91903}" type="datetimeFigureOut">
              <a:rPr lang="en-US" smtClean="0"/>
              <a:t>11/17/15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D149-8598-A244-AEB1-0900E54B2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063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5F88-9950-2441-8A51-A5268CD91903}" type="datetimeFigureOut">
              <a:rPr lang="en-US" smtClean="0"/>
              <a:t>11/17/15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D149-8598-A244-AEB1-0900E54B2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705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5F88-9950-2441-8A51-A5268CD91903}" type="datetimeFigureOut">
              <a:rPr lang="en-US" smtClean="0"/>
              <a:t>11/17/15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D149-8598-A244-AEB1-0900E54B2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8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5F88-9950-2441-8A51-A5268CD91903}" type="datetimeFigureOut">
              <a:rPr lang="en-US" smtClean="0"/>
              <a:t>11/17/15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D149-8598-A244-AEB1-0900E54B2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99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5F88-9950-2441-8A51-A5268CD91903}" type="datetimeFigureOut">
              <a:rPr lang="en-US" smtClean="0"/>
              <a:t>11/17/15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D149-8598-A244-AEB1-0900E54B2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916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5F88-9950-2441-8A51-A5268CD91903}" type="datetimeFigureOut">
              <a:rPr lang="en-US" smtClean="0"/>
              <a:t>11/17/15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D149-8598-A244-AEB1-0900E54B2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812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5F88-9950-2441-8A51-A5268CD91903}" type="datetimeFigureOut">
              <a:rPr lang="en-US" smtClean="0"/>
              <a:t>11/17/15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D149-8598-A244-AEB1-0900E54B2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845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5F88-9950-2441-8A51-A5268CD91903}" type="datetimeFigureOut">
              <a:rPr lang="en-US" smtClean="0"/>
              <a:t>11/17/15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D149-8598-A244-AEB1-0900E54B2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859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5F88-9950-2441-8A51-A5268CD91903}" type="datetimeFigureOut">
              <a:rPr lang="en-US" smtClean="0"/>
              <a:t>11/17/15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D149-8598-A244-AEB1-0900E54B2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233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C5F88-9950-2441-8A51-A5268CD91903}" type="datetimeFigureOut">
              <a:rPr lang="en-US" smtClean="0"/>
              <a:t>11/17/15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7D149-8598-A244-AEB1-0900E54B2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568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" name="Group 236"/>
          <p:cNvGrpSpPr/>
          <p:nvPr/>
        </p:nvGrpSpPr>
        <p:grpSpPr>
          <a:xfrm>
            <a:off x="6796172" y="697842"/>
            <a:ext cx="1793437" cy="2061102"/>
            <a:chOff x="6796172" y="450868"/>
            <a:chExt cx="1793437" cy="2061102"/>
          </a:xfrm>
        </p:grpSpPr>
        <p:sp>
          <p:nvSpPr>
            <p:cNvPr id="89" name="Rectangle 88"/>
            <p:cNvSpPr/>
            <p:nvPr/>
          </p:nvSpPr>
          <p:spPr>
            <a:xfrm>
              <a:off x="6845976" y="450868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90" name="Oval 89"/>
            <p:cNvSpPr/>
            <p:nvPr/>
          </p:nvSpPr>
          <p:spPr>
            <a:xfrm>
              <a:off x="6796172" y="467525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4" name="Straight Arrow Connector 93"/>
            <p:cNvCxnSpPr>
              <a:stCxn id="97" idx="6"/>
              <a:endCxn id="100" idx="2"/>
            </p:cNvCxnSpPr>
            <p:nvPr/>
          </p:nvCxnSpPr>
          <p:spPr>
            <a:xfrm flipV="1">
              <a:off x="7198508" y="1466381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Rectangle 95"/>
            <p:cNvSpPr/>
            <p:nvPr/>
          </p:nvSpPr>
          <p:spPr>
            <a:xfrm>
              <a:off x="6845976" y="1250779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97" name="Oval 96"/>
            <p:cNvSpPr/>
            <p:nvPr/>
          </p:nvSpPr>
          <p:spPr>
            <a:xfrm>
              <a:off x="6796172" y="126743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8231065" y="1248482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100" name="Oval 99"/>
            <p:cNvSpPr/>
            <p:nvPr/>
          </p:nvSpPr>
          <p:spPr>
            <a:xfrm>
              <a:off x="8181261" y="1265139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6851988" y="2092830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104" name="Oval 103"/>
            <p:cNvSpPr/>
            <p:nvPr/>
          </p:nvSpPr>
          <p:spPr>
            <a:xfrm>
              <a:off x="6802184" y="2109487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8237077" y="2090533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107" name="Oval 106"/>
            <p:cNvSpPr/>
            <p:nvPr/>
          </p:nvSpPr>
          <p:spPr>
            <a:xfrm>
              <a:off x="8187273" y="2107190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0" name="Straight Arrow Connector 109"/>
            <p:cNvCxnSpPr>
              <a:stCxn id="90" idx="4"/>
              <a:endCxn id="97" idx="0"/>
            </p:cNvCxnSpPr>
            <p:nvPr/>
          </p:nvCxnSpPr>
          <p:spPr>
            <a:xfrm>
              <a:off x="6997340" y="870008"/>
              <a:ext cx="0" cy="397428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>
              <a:stCxn id="90" idx="5"/>
              <a:endCxn id="99" idx="0"/>
            </p:cNvCxnSpPr>
            <p:nvPr/>
          </p:nvCxnSpPr>
          <p:spPr>
            <a:xfrm>
              <a:off x="7139587" y="811066"/>
              <a:ext cx="1228155" cy="437416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>
              <a:stCxn id="104" idx="6"/>
              <a:endCxn id="107" idx="2"/>
            </p:cNvCxnSpPr>
            <p:nvPr/>
          </p:nvCxnSpPr>
          <p:spPr>
            <a:xfrm flipV="1">
              <a:off x="7204520" y="2308432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7" name="TextBox 126"/>
          <p:cNvSpPr txBox="1"/>
          <p:nvPr/>
        </p:nvSpPr>
        <p:spPr>
          <a:xfrm>
            <a:off x="489471" y="353625"/>
            <a:ext cx="1237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(Alice, 150)</a:t>
            </a:r>
            <a:endParaRPr 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4154273" y="-23158"/>
            <a:ext cx="1371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[2011, 2012)</a:t>
            </a:r>
            <a:endParaRPr lang="en-US" dirty="0"/>
          </a:p>
        </p:txBody>
      </p:sp>
      <p:sp>
        <p:nvSpPr>
          <p:cNvPr id="129" name="TextBox 128"/>
          <p:cNvSpPr txBox="1"/>
          <p:nvPr/>
        </p:nvSpPr>
        <p:spPr>
          <a:xfrm>
            <a:off x="7021177" y="-24658"/>
            <a:ext cx="1371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[2012, 2013)</a:t>
            </a:r>
            <a:endParaRPr lang="en-US" dirty="0"/>
          </a:p>
        </p:txBody>
      </p:sp>
      <p:cxnSp>
        <p:nvCxnSpPr>
          <p:cNvPr id="137" name="Straight Connector 136"/>
          <p:cNvCxnSpPr/>
          <p:nvPr/>
        </p:nvCxnSpPr>
        <p:spPr>
          <a:xfrm>
            <a:off x="6262150" y="441830"/>
            <a:ext cx="0" cy="2390818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6" name="Group 235"/>
          <p:cNvGrpSpPr/>
          <p:nvPr/>
        </p:nvGrpSpPr>
        <p:grpSpPr>
          <a:xfrm>
            <a:off x="3817203" y="678888"/>
            <a:ext cx="1787425" cy="2063399"/>
            <a:chOff x="3817203" y="431914"/>
            <a:chExt cx="1787425" cy="2063399"/>
          </a:xfrm>
        </p:grpSpPr>
        <p:cxnSp>
          <p:nvCxnSpPr>
            <p:cNvPr id="38" name="Straight Arrow Connector 37"/>
            <p:cNvCxnSpPr>
              <a:stCxn id="41" idx="6"/>
              <a:endCxn id="44" idx="2"/>
            </p:cNvCxnSpPr>
            <p:nvPr/>
          </p:nvCxnSpPr>
          <p:spPr>
            <a:xfrm flipV="1">
              <a:off x="4219539" y="649813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3817203" y="434211"/>
              <a:ext cx="402336" cy="419140"/>
              <a:chOff x="2941562" y="2797709"/>
              <a:chExt cx="402336" cy="419140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5202292" y="431914"/>
              <a:ext cx="402336" cy="419140"/>
              <a:chOff x="2941562" y="2797709"/>
              <a:chExt cx="402336" cy="419140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5" name="Straight Arrow Connector 44"/>
            <p:cNvCxnSpPr>
              <a:stCxn id="48" idx="6"/>
              <a:endCxn id="51" idx="2"/>
            </p:cNvCxnSpPr>
            <p:nvPr/>
          </p:nvCxnSpPr>
          <p:spPr>
            <a:xfrm flipV="1">
              <a:off x="4219539" y="1449724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oup 45"/>
            <p:cNvGrpSpPr/>
            <p:nvPr/>
          </p:nvGrpSpPr>
          <p:grpSpPr>
            <a:xfrm>
              <a:off x="3817203" y="1234122"/>
              <a:ext cx="402336" cy="419140"/>
              <a:chOff x="2941562" y="2797709"/>
              <a:chExt cx="402336" cy="419140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5202292" y="1231825"/>
              <a:ext cx="402336" cy="419140"/>
              <a:chOff x="2941562" y="2797709"/>
              <a:chExt cx="402336" cy="419140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3823215" y="2076173"/>
              <a:ext cx="402336" cy="419140"/>
              <a:chOff x="2941562" y="2797709"/>
              <a:chExt cx="402336" cy="419140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5</a:t>
                </a:r>
                <a:endParaRPr lang="en-US" dirty="0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84" name="Straight Arrow Connector 83"/>
            <p:cNvCxnSpPr>
              <a:stCxn id="48" idx="4"/>
              <a:endCxn id="54" idx="0"/>
            </p:cNvCxnSpPr>
            <p:nvPr/>
          </p:nvCxnSpPr>
          <p:spPr>
            <a:xfrm flipH="1">
              <a:off x="4009696" y="1653262"/>
              <a:ext cx="8675" cy="422911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>
              <a:stCxn id="44" idx="4"/>
              <a:endCxn id="51" idx="0"/>
            </p:cNvCxnSpPr>
            <p:nvPr/>
          </p:nvCxnSpPr>
          <p:spPr>
            <a:xfrm>
              <a:off x="5403460" y="851054"/>
              <a:ext cx="0" cy="397428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Arrow Connector 215"/>
            <p:cNvCxnSpPr>
              <a:stCxn id="41" idx="4"/>
              <a:endCxn id="48" idx="0"/>
            </p:cNvCxnSpPr>
            <p:nvPr/>
          </p:nvCxnSpPr>
          <p:spPr>
            <a:xfrm>
              <a:off x="4018371" y="853351"/>
              <a:ext cx="0" cy="397428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2" name="Group 231"/>
          <p:cNvGrpSpPr/>
          <p:nvPr/>
        </p:nvGrpSpPr>
        <p:grpSpPr>
          <a:xfrm>
            <a:off x="752880" y="678888"/>
            <a:ext cx="1787425" cy="1221348"/>
            <a:chOff x="752880" y="431914"/>
            <a:chExt cx="1787425" cy="1221348"/>
          </a:xfrm>
        </p:grpSpPr>
        <p:cxnSp>
          <p:nvCxnSpPr>
            <p:cNvPr id="7" name="Straight Arrow Connector 6"/>
            <p:cNvCxnSpPr>
              <a:stCxn id="11" idx="6"/>
              <a:endCxn id="15" idx="2"/>
            </p:cNvCxnSpPr>
            <p:nvPr/>
          </p:nvCxnSpPr>
          <p:spPr>
            <a:xfrm flipV="1">
              <a:off x="1155216" y="649813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11"/>
            <p:cNvGrpSpPr/>
            <p:nvPr/>
          </p:nvGrpSpPr>
          <p:grpSpPr>
            <a:xfrm>
              <a:off x="752880" y="434211"/>
              <a:ext cx="402336" cy="419140"/>
              <a:chOff x="2941562" y="2797709"/>
              <a:chExt cx="402336" cy="41914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2991365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2137969" y="431914"/>
              <a:ext cx="402336" cy="419140"/>
              <a:chOff x="2941562" y="2797709"/>
              <a:chExt cx="402336" cy="419140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2991365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8" name="Straight Arrow Connector 17"/>
            <p:cNvCxnSpPr>
              <a:stCxn id="21" idx="6"/>
              <a:endCxn id="24" idx="2"/>
            </p:cNvCxnSpPr>
            <p:nvPr/>
          </p:nvCxnSpPr>
          <p:spPr>
            <a:xfrm flipV="1">
              <a:off x="1155216" y="1449724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18"/>
            <p:cNvGrpSpPr/>
            <p:nvPr/>
          </p:nvGrpSpPr>
          <p:grpSpPr>
            <a:xfrm>
              <a:off x="752880" y="1234122"/>
              <a:ext cx="402336" cy="419140"/>
              <a:chOff x="2941562" y="2797709"/>
              <a:chExt cx="402336" cy="41914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2991365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2137969" y="1231825"/>
              <a:ext cx="402336" cy="419140"/>
              <a:chOff x="2941562" y="2797709"/>
              <a:chExt cx="402336" cy="419140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2991365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2" name="Straight Arrow Connector 31"/>
            <p:cNvCxnSpPr>
              <a:stCxn id="11" idx="5"/>
              <a:endCxn id="24" idx="1"/>
            </p:cNvCxnSpPr>
            <p:nvPr/>
          </p:nvCxnSpPr>
          <p:spPr>
            <a:xfrm>
              <a:off x="1096295" y="794409"/>
              <a:ext cx="1100595" cy="513015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5" idx="4"/>
              <a:endCxn id="23" idx="0"/>
            </p:cNvCxnSpPr>
            <p:nvPr/>
          </p:nvCxnSpPr>
          <p:spPr>
            <a:xfrm flipH="1">
              <a:off x="2324450" y="851054"/>
              <a:ext cx="14687" cy="380771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Arrow Connector 220"/>
            <p:cNvCxnSpPr>
              <a:stCxn id="11" idx="4"/>
              <a:endCxn id="21" idx="0"/>
            </p:cNvCxnSpPr>
            <p:nvPr/>
          </p:nvCxnSpPr>
          <p:spPr>
            <a:xfrm>
              <a:off x="954048" y="853351"/>
              <a:ext cx="0" cy="397428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0" name="Straight Connector 129"/>
          <p:cNvCxnSpPr/>
          <p:nvPr/>
        </p:nvCxnSpPr>
        <p:spPr>
          <a:xfrm>
            <a:off x="3170607" y="565342"/>
            <a:ext cx="0" cy="22673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2057541" y="372851"/>
            <a:ext cx="1153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(Bob, 103)</a:t>
            </a:r>
            <a:endParaRPr lang="en-US" dirty="0"/>
          </a:p>
        </p:txBody>
      </p:sp>
      <p:sp>
        <p:nvSpPr>
          <p:cNvPr id="132" name="TextBox 131"/>
          <p:cNvSpPr txBox="1"/>
          <p:nvPr/>
        </p:nvSpPr>
        <p:spPr>
          <a:xfrm>
            <a:off x="455767" y="1850428"/>
            <a:ext cx="1205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(Cathy, 98)</a:t>
            </a:r>
            <a:endParaRPr lang="en-US" dirty="0"/>
          </a:p>
        </p:txBody>
      </p:sp>
      <p:sp>
        <p:nvSpPr>
          <p:cNvPr id="133" name="TextBox 132"/>
          <p:cNvSpPr txBox="1"/>
          <p:nvPr/>
        </p:nvSpPr>
        <p:spPr>
          <a:xfrm>
            <a:off x="1926346" y="1875291"/>
            <a:ext cx="114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(Dave, 55)</a:t>
            </a:r>
            <a:endParaRPr lang="en-US" dirty="0"/>
          </a:p>
        </p:txBody>
      </p:sp>
      <p:sp>
        <p:nvSpPr>
          <p:cNvPr id="134" name="TextBox 133"/>
          <p:cNvSpPr txBox="1"/>
          <p:nvPr/>
        </p:nvSpPr>
        <p:spPr>
          <a:xfrm>
            <a:off x="3459567" y="334399"/>
            <a:ext cx="1237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(Alice, 155)</a:t>
            </a:r>
            <a:endParaRPr lang="en-US" dirty="0"/>
          </a:p>
        </p:txBody>
      </p:sp>
      <p:sp>
        <p:nvSpPr>
          <p:cNvPr id="135" name="TextBox 134"/>
          <p:cNvSpPr txBox="1"/>
          <p:nvPr/>
        </p:nvSpPr>
        <p:spPr>
          <a:xfrm>
            <a:off x="5027637" y="353625"/>
            <a:ext cx="1153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(Bob, 113)</a:t>
            </a:r>
            <a:endParaRPr lang="en-US" dirty="0"/>
          </a:p>
        </p:txBody>
      </p:sp>
      <p:sp>
        <p:nvSpPr>
          <p:cNvPr id="136" name="TextBox 135"/>
          <p:cNvSpPr txBox="1"/>
          <p:nvPr/>
        </p:nvSpPr>
        <p:spPr>
          <a:xfrm>
            <a:off x="3309378" y="1817995"/>
            <a:ext cx="132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(Cathy, 105)</a:t>
            </a:r>
            <a:endParaRPr lang="en-US" dirty="0"/>
          </a:p>
        </p:txBody>
      </p:sp>
      <p:sp>
        <p:nvSpPr>
          <p:cNvPr id="138" name="TextBox 137"/>
          <p:cNvSpPr txBox="1"/>
          <p:nvPr/>
        </p:nvSpPr>
        <p:spPr>
          <a:xfrm>
            <a:off x="4896442" y="1856065"/>
            <a:ext cx="114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(Dave, 55)</a:t>
            </a:r>
            <a:endParaRPr lang="en-US" dirty="0"/>
          </a:p>
        </p:txBody>
      </p:sp>
      <p:sp>
        <p:nvSpPr>
          <p:cNvPr id="139" name="TextBox 138"/>
          <p:cNvSpPr txBox="1"/>
          <p:nvPr/>
        </p:nvSpPr>
        <p:spPr>
          <a:xfrm>
            <a:off x="4251852" y="2357919"/>
            <a:ext cx="1000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(Eve, 80)</a:t>
            </a:r>
            <a:endParaRPr lang="en-US" dirty="0"/>
          </a:p>
        </p:txBody>
      </p:sp>
      <p:sp>
        <p:nvSpPr>
          <p:cNvPr id="140" name="TextBox 139"/>
          <p:cNvSpPr txBox="1"/>
          <p:nvPr/>
        </p:nvSpPr>
        <p:spPr>
          <a:xfrm>
            <a:off x="6469377" y="339052"/>
            <a:ext cx="1237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(Alice, 155)</a:t>
            </a:r>
            <a:endParaRPr lang="en-US" dirty="0"/>
          </a:p>
        </p:txBody>
      </p:sp>
      <p:sp>
        <p:nvSpPr>
          <p:cNvPr id="144" name="TextBox 143"/>
          <p:cNvSpPr txBox="1"/>
          <p:nvPr/>
        </p:nvSpPr>
        <p:spPr>
          <a:xfrm>
            <a:off x="6435673" y="1835855"/>
            <a:ext cx="132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(Cathy, 105)</a:t>
            </a:r>
            <a:endParaRPr lang="en-US" dirty="0"/>
          </a:p>
        </p:txBody>
      </p:sp>
      <p:sp>
        <p:nvSpPr>
          <p:cNvPr id="145" name="TextBox 144"/>
          <p:cNvSpPr txBox="1"/>
          <p:nvPr/>
        </p:nvSpPr>
        <p:spPr>
          <a:xfrm>
            <a:off x="7906252" y="1843077"/>
            <a:ext cx="114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(Dave, 55)</a:t>
            </a:r>
            <a:endParaRPr lang="en-US" dirty="0"/>
          </a:p>
        </p:txBody>
      </p:sp>
      <p:sp>
        <p:nvSpPr>
          <p:cNvPr id="158" name="TextBox 157"/>
          <p:cNvSpPr txBox="1"/>
          <p:nvPr/>
        </p:nvSpPr>
        <p:spPr>
          <a:xfrm>
            <a:off x="6469377" y="2746484"/>
            <a:ext cx="1000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(Eve, 80)</a:t>
            </a:r>
            <a:endParaRPr lang="en-US" dirty="0"/>
          </a:p>
        </p:txBody>
      </p:sp>
      <p:sp>
        <p:nvSpPr>
          <p:cNvPr id="159" name="TextBox 158"/>
          <p:cNvSpPr txBox="1"/>
          <p:nvPr/>
        </p:nvSpPr>
        <p:spPr>
          <a:xfrm>
            <a:off x="7906252" y="2744443"/>
            <a:ext cx="1010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(Sue, 73)</a:t>
            </a:r>
            <a:endParaRPr lang="en-US" dirty="0"/>
          </a:p>
        </p:txBody>
      </p:sp>
      <p:sp>
        <p:nvSpPr>
          <p:cNvPr id="164" name="TextBox 163"/>
          <p:cNvSpPr txBox="1"/>
          <p:nvPr/>
        </p:nvSpPr>
        <p:spPr>
          <a:xfrm>
            <a:off x="964010" y="-41970"/>
            <a:ext cx="1371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[2010, 2011)</a:t>
            </a:r>
            <a:endParaRPr lang="en-US" dirty="0"/>
          </a:p>
        </p:txBody>
      </p:sp>
      <p:sp>
        <p:nvSpPr>
          <p:cNvPr id="184" name="TextBox 183"/>
          <p:cNvSpPr txBox="1"/>
          <p:nvPr/>
        </p:nvSpPr>
        <p:spPr>
          <a:xfrm>
            <a:off x="1611309" y="57542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94" name="TextBox 193"/>
          <p:cNvSpPr txBox="1"/>
          <p:nvPr/>
        </p:nvSpPr>
        <p:spPr>
          <a:xfrm>
            <a:off x="678661" y="110032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11" name="TextBox 210"/>
          <p:cNvSpPr txBox="1"/>
          <p:nvPr/>
        </p:nvSpPr>
        <p:spPr>
          <a:xfrm>
            <a:off x="2336555" y="108059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212" name="TextBox 211"/>
          <p:cNvSpPr txBox="1"/>
          <p:nvPr/>
        </p:nvSpPr>
        <p:spPr>
          <a:xfrm>
            <a:off x="1719355" y="109802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13" name="TextBox 212"/>
          <p:cNvSpPr txBox="1"/>
          <p:nvPr/>
        </p:nvSpPr>
        <p:spPr>
          <a:xfrm>
            <a:off x="1568525" y="162205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14" name="TextBox 213"/>
          <p:cNvSpPr txBox="1"/>
          <p:nvPr/>
        </p:nvSpPr>
        <p:spPr>
          <a:xfrm>
            <a:off x="4674309" y="58670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15" name="TextBox 214"/>
          <p:cNvSpPr txBox="1"/>
          <p:nvPr/>
        </p:nvSpPr>
        <p:spPr>
          <a:xfrm>
            <a:off x="3741661" y="111159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17" name="TextBox 216"/>
          <p:cNvSpPr txBox="1"/>
          <p:nvPr/>
        </p:nvSpPr>
        <p:spPr>
          <a:xfrm>
            <a:off x="5399555" y="109186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218" name="TextBox 217"/>
          <p:cNvSpPr txBox="1"/>
          <p:nvPr/>
        </p:nvSpPr>
        <p:spPr>
          <a:xfrm>
            <a:off x="4631525" y="163332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19" name="TextBox 218"/>
          <p:cNvSpPr txBox="1"/>
          <p:nvPr/>
        </p:nvSpPr>
        <p:spPr>
          <a:xfrm>
            <a:off x="3708036" y="205995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20" name="TextBox 219"/>
          <p:cNvSpPr txBox="1"/>
          <p:nvPr/>
        </p:nvSpPr>
        <p:spPr>
          <a:xfrm>
            <a:off x="6734101" y="112286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22" name="TextBox 221"/>
          <p:cNvSpPr txBox="1"/>
          <p:nvPr/>
        </p:nvSpPr>
        <p:spPr>
          <a:xfrm>
            <a:off x="7623965" y="164460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23" name="TextBox 222"/>
          <p:cNvSpPr txBox="1"/>
          <p:nvPr/>
        </p:nvSpPr>
        <p:spPr>
          <a:xfrm>
            <a:off x="7547045" y="216746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24" name="TextBox 223"/>
          <p:cNvSpPr txBox="1"/>
          <p:nvPr/>
        </p:nvSpPr>
        <p:spPr>
          <a:xfrm>
            <a:off x="7563706" y="90311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23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2296121" y="1533881"/>
            <a:ext cx="402336" cy="419140"/>
            <a:chOff x="2941562" y="2797709"/>
            <a:chExt cx="402336" cy="419140"/>
          </a:xfrm>
        </p:grpSpPr>
        <p:sp>
          <p:nvSpPr>
            <p:cNvPr id="40" name="Rectangle 39"/>
            <p:cNvSpPr/>
            <p:nvPr/>
          </p:nvSpPr>
          <p:spPr>
            <a:xfrm>
              <a:off x="2991366" y="2797709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595049" y="1550538"/>
            <a:ext cx="402336" cy="419140"/>
            <a:chOff x="2941562" y="2797709"/>
            <a:chExt cx="402336" cy="419140"/>
          </a:xfrm>
        </p:grpSpPr>
        <p:sp>
          <p:nvSpPr>
            <p:cNvPr id="43" name="Rectangle 42"/>
            <p:cNvSpPr/>
            <p:nvPr/>
          </p:nvSpPr>
          <p:spPr>
            <a:xfrm>
              <a:off x="2991366" y="2797709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44" name="Oval 43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5" name="Straight Arrow Connector 44"/>
          <p:cNvCxnSpPr>
            <a:stCxn id="48" idx="6"/>
            <a:endCxn id="51" idx="2"/>
          </p:cNvCxnSpPr>
          <p:nvPr/>
        </p:nvCxnSpPr>
        <p:spPr>
          <a:xfrm>
            <a:off x="2690325" y="2872402"/>
            <a:ext cx="1904724" cy="16657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2287989" y="2654503"/>
            <a:ext cx="402336" cy="419140"/>
            <a:chOff x="2941562" y="2797709"/>
            <a:chExt cx="402336" cy="419140"/>
          </a:xfrm>
        </p:grpSpPr>
        <p:sp>
          <p:nvSpPr>
            <p:cNvPr id="47" name="Rectangle 46"/>
            <p:cNvSpPr/>
            <p:nvPr/>
          </p:nvSpPr>
          <p:spPr>
            <a:xfrm>
              <a:off x="2991366" y="2797709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48" name="Oval 47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4595049" y="2671160"/>
            <a:ext cx="402336" cy="419140"/>
            <a:chOff x="2941562" y="2797709"/>
            <a:chExt cx="402336" cy="419140"/>
          </a:xfrm>
        </p:grpSpPr>
        <p:sp>
          <p:nvSpPr>
            <p:cNvPr id="50" name="Rectangle 49"/>
            <p:cNvSpPr/>
            <p:nvPr/>
          </p:nvSpPr>
          <p:spPr>
            <a:xfrm>
              <a:off x="2991366" y="2797709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51" name="Oval 50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2296121" y="3901159"/>
            <a:ext cx="402336" cy="419140"/>
            <a:chOff x="2941562" y="2797709"/>
            <a:chExt cx="402336" cy="419140"/>
          </a:xfrm>
        </p:grpSpPr>
        <p:sp>
          <p:nvSpPr>
            <p:cNvPr id="54" name="Rectangle 53"/>
            <p:cNvSpPr/>
            <p:nvPr/>
          </p:nvSpPr>
          <p:spPr>
            <a:xfrm>
              <a:off x="2991366" y="2797709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55" name="Oval 54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4" name="Straight Arrow Connector 83"/>
          <p:cNvCxnSpPr>
            <a:stCxn id="48" idx="4"/>
            <a:endCxn id="54" idx="0"/>
          </p:cNvCxnSpPr>
          <p:nvPr/>
        </p:nvCxnSpPr>
        <p:spPr>
          <a:xfrm flipH="1">
            <a:off x="2482602" y="3073643"/>
            <a:ext cx="6555" cy="827516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44" idx="4"/>
            <a:endCxn id="51" idx="0"/>
          </p:cNvCxnSpPr>
          <p:nvPr/>
        </p:nvCxnSpPr>
        <p:spPr>
          <a:xfrm>
            <a:off x="4796217" y="1969678"/>
            <a:ext cx="0" cy="718139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>
            <a:stCxn id="41" idx="4"/>
            <a:endCxn id="48" idx="0"/>
          </p:cNvCxnSpPr>
          <p:nvPr/>
        </p:nvCxnSpPr>
        <p:spPr>
          <a:xfrm flipH="1">
            <a:off x="2489157" y="1953021"/>
            <a:ext cx="8132" cy="718139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8" name="Group 87"/>
          <p:cNvGrpSpPr/>
          <p:nvPr/>
        </p:nvGrpSpPr>
        <p:grpSpPr>
          <a:xfrm>
            <a:off x="4579445" y="3917816"/>
            <a:ext cx="402336" cy="419140"/>
            <a:chOff x="2941562" y="2797709"/>
            <a:chExt cx="402336" cy="419140"/>
          </a:xfrm>
        </p:grpSpPr>
        <p:sp>
          <p:nvSpPr>
            <p:cNvPr id="91" name="Rectangle 90"/>
            <p:cNvSpPr/>
            <p:nvPr/>
          </p:nvSpPr>
          <p:spPr>
            <a:xfrm>
              <a:off x="2991366" y="2797709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92" name="Oval 91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" name="Curved Connector 2"/>
          <p:cNvCxnSpPr>
            <a:stCxn id="40" idx="0"/>
            <a:endCxn id="43" idx="0"/>
          </p:cNvCxnSpPr>
          <p:nvPr/>
        </p:nvCxnSpPr>
        <p:spPr>
          <a:xfrm rot="16200000" flipH="1">
            <a:off x="3623737" y="392745"/>
            <a:ext cx="16657" cy="2298928"/>
          </a:xfrm>
          <a:prstGeom prst="curvedConnector3">
            <a:avLst>
              <a:gd name="adj1" fmla="val -1372396"/>
            </a:avLst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Curved Connector 92"/>
          <p:cNvCxnSpPr>
            <a:stCxn id="41" idx="6"/>
            <a:endCxn id="44" idx="2"/>
          </p:cNvCxnSpPr>
          <p:nvPr/>
        </p:nvCxnSpPr>
        <p:spPr>
          <a:xfrm>
            <a:off x="2698457" y="1751780"/>
            <a:ext cx="1896592" cy="1665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Curved Connector 120"/>
          <p:cNvCxnSpPr/>
          <p:nvPr/>
        </p:nvCxnSpPr>
        <p:spPr>
          <a:xfrm flipH="1">
            <a:off x="2522555" y="1960260"/>
            <a:ext cx="7513" cy="717012"/>
          </a:xfrm>
          <a:prstGeom prst="curvedConnector3">
            <a:avLst>
              <a:gd name="adj1" fmla="val -3384493"/>
            </a:avLst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Curved Connector 141"/>
          <p:cNvCxnSpPr/>
          <p:nvPr/>
        </p:nvCxnSpPr>
        <p:spPr>
          <a:xfrm>
            <a:off x="4739426" y="1953021"/>
            <a:ext cx="7513" cy="717012"/>
          </a:xfrm>
          <a:prstGeom prst="curvedConnector3">
            <a:avLst>
              <a:gd name="adj1" fmla="val -3384493"/>
            </a:avLst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Curved Connector 145"/>
          <p:cNvCxnSpPr/>
          <p:nvPr/>
        </p:nvCxnSpPr>
        <p:spPr>
          <a:xfrm rot="5400000" flipH="1" flipV="1">
            <a:off x="3659016" y="1935622"/>
            <a:ext cx="16657" cy="2298928"/>
          </a:xfrm>
          <a:prstGeom prst="curvedConnector3">
            <a:avLst>
              <a:gd name="adj1" fmla="val -1054668"/>
            </a:avLst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55" idx="6"/>
            <a:endCxn id="92" idx="2"/>
          </p:cNvCxnSpPr>
          <p:nvPr/>
        </p:nvCxnSpPr>
        <p:spPr>
          <a:xfrm>
            <a:off x="2698457" y="4119058"/>
            <a:ext cx="1880988" cy="16657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Curved Connector 149"/>
          <p:cNvCxnSpPr/>
          <p:nvPr/>
        </p:nvCxnSpPr>
        <p:spPr>
          <a:xfrm flipH="1">
            <a:off x="2530884" y="1970805"/>
            <a:ext cx="7513" cy="717012"/>
          </a:xfrm>
          <a:prstGeom prst="curvedConnector3">
            <a:avLst>
              <a:gd name="adj1" fmla="val -10193398"/>
            </a:avLst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/>
          <p:cNvCxnSpPr>
            <a:stCxn id="41" idx="5"/>
            <a:endCxn id="51" idx="1"/>
          </p:cNvCxnSpPr>
          <p:nvPr/>
        </p:nvCxnSpPr>
        <p:spPr>
          <a:xfrm>
            <a:off x="2639536" y="1894079"/>
            <a:ext cx="2014434" cy="852680"/>
          </a:xfrm>
          <a:prstGeom prst="line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/>
          <p:cNvCxnSpPr>
            <a:stCxn id="41" idx="1"/>
            <a:endCxn id="51" idx="6"/>
          </p:cNvCxnSpPr>
          <p:nvPr/>
        </p:nvCxnSpPr>
        <p:spPr>
          <a:xfrm rot="16200000" flipH="1">
            <a:off x="3036423" y="928098"/>
            <a:ext cx="1279579" cy="2642343"/>
          </a:xfrm>
          <a:prstGeom prst="curvedConnector4">
            <a:avLst>
              <a:gd name="adj1" fmla="val -56938"/>
              <a:gd name="adj2" fmla="val 105313"/>
            </a:avLst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1" name="TextBox 160"/>
          <p:cNvSpPr txBox="1"/>
          <p:nvPr/>
        </p:nvSpPr>
        <p:spPr>
          <a:xfrm>
            <a:off x="1037001" y="352462"/>
            <a:ext cx="5450681" cy="361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50" dirty="0" smtClean="0"/>
              <a:t>[2010, 2011) – t1  [2011, 2012) – t2</a:t>
            </a:r>
            <a:r>
              <a:rPr lang="en-US" sz="1750" dirty="0"/>
              <a:t> </a:t>
            </a:r>
            <a:r>
              <a:rPr lang="en-US" sz="1750" dirty="0" smtClean="0"/>
              <a:t> [2012, 2013) – t3</a:t>
            </a:r>
            <a:endParaRPr lang="en-US" sz="1750" dirty="0"/>
          </a:p>
        </p:txBody>
      </p:sp>
      <p:cxnSp>
        <p:nvCxnSpPr>
          <p:cNvPr id="162" name="Curved Connector 161"/>
          <p:cNvCxnSpPr>
            <a:stCxn id="48" idx="4"/>
            <a:endCxn id="51" idx="4"/>
          </p:cNvCxnSpPr>
          <p:nvPr/>
        </p:nvCxnSpPr>
        <p:spPr>
          <a:xfrm rot="16200000" flipH="1">
            <a:off x="3634359" y="1928441"/>
            <a:ext cx="16657" cy="2307060"/>
          </a:xfrm>
          <a:prstGeom prst="curvedConnector3">
            <a:avLst>
              <a:gd name="adj1" fmla="val 2743297"/>
            </a:avLst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663396" y="1281786"/>
            <a:ext cx="1550925" cy="830997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t1 -&gt; (Alice, 150)</a:t>
            </a:r>
          </a:p>
          <a:p>
            <a:r>
              <a:rPr lang="en-US" sz="1600" dirty="0" smtClean="0"/>
              <a:t>t2 -&gt; (Alice, 155)</a:t>
            </a:r>
          </a:p>
          <a:p>
            <a:r>
              <a:rPr lang="en-US" sz="1600" dirty="0" smtClean="0"/>
              <a:t>t3 -&gt; (Alice, 155)</a:t>
            </a:r>
            <a:endParaRPr lang="en-US" sz="1600" dirty="0"/>
          </a:p>
        </p:txBody>
      </p:sp>
      <p:sp>
        <p:nvSpPr>
          <p:cNvPr id="135" name="TextBox 134"/>
          <p:cNvSpPr txBox="1"/>
          <p:nvPr/>
        </p:nvSpPr>
        <p:spPr>
          <a:xfrm>
            <a:off x="5197974" y="1439924"/>
            <a:ext cx="1476787" cy="584776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t1 -&gt; (Bob, 103)</a:t>
            </a:r>
          </a:p>
          <a:p>
            <a:r>
              <a:rPr lang="en-US" sz="1600" dirty="0" smtClean="0"/>
              <a:t>t2 -&gt; (Bob, 113)</a:t>
            </a:r>
            <a:endParaRPr lang="en-US" sz="1600" dirty="0"/>
          </a:p>
        </p:txBody>
      </p:sp>
      <p:sp>
        <p:nvSpPr>
          <p:cNvPr id="136" name="TextBox 135"/>
          <p:cNvSpPr txBox="1"/>
          <p:nvPr/>
        </p:nvSpPr>
        <p:spPr>
          <a:xfrm>
            <a:off x="573156" y="2598374"/>
            <a:ext cx="1626267" cy="830997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t1 -&gt; (Cathy, 98)</a:t>
            </a:r>
          </a:p>
          <a:p>
            <a:r>
              <a:rPr lang="en-US" sz="1600" dirty="0" smtClean="0"/>
              <a:t>t2 -&gt; (Cathy, 105)</a:t>
            </a:r>
          </a:p>
          <a:p>
            <a:r>
              <a:rPr lang="en-US" sz="1600" dirty="0" smtClean="0"/>
              <a:t>t3 -&gt; (Cathy, 105)</a:t>
            </a:r>
            <a:endParaRPr lang="en-US" sz="1600" dirty="0"/>
          </a:p>
        </p:txBody>
      </p:sp>
      <p:sp>
        <p:nvSpPr>
          <p:cNvPr id="138" name="TextBox 137"/>
          <p:cNvSpPr txBox="1"/>
          <p:nvPr/>
        </p:nvSpPr>
        <p:spPr>
          <a:xfrm>
            <a:off x="5214202" y="2427394"/>
            <a:ext cx="1464463" cy="830997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t1 -&gt; (Dave, 55)</a:t>
            </a:r>
          </a:p>
          <a:p>
            <a:r>
              <a:rPr lang="en-US" sz="1600" dirty="0" smtClean="0"/>
              <a:t>t2 -&gt; (Dave, 55)</a:t>
            </a:r>
          </a:p>
          <a:p>
            <a:r>
              <a:rPr lang="en-US" sz="1600" dirty="0" smtClean="0"/>
              <a:t>t3 -&gt; (Dave, 55)</a:t>
            </a:r>
            <a:endParaRPr lang="en-US" sz="1600" dirty="0"/>
          </a:p>
        </p:txBody>
      </p:sp>
      <p:sp>
        <p:nvSpPr>
          <p:cNvPr id="139" name="TextBox 138"/>
          <p:cNvSpPr txBox="1"/>
          <p:nvPr/>
        </p:nvSpPr>
        <p:spPr>
          <a:xfrm>
            <a:off x="811428" y="3843327"/>
            <a:ext cx="1340131" cy="584776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t2 -&gt; (Eve, 80)</a:t>
            </a:r>
          </a:p>
          <a:p>
            <a:r>
              <a:rPr lang="en-US" sz="1600" dirty="0" smtClean="0"/>
              <a:t>t3 -&gt; (Eve, 80)</a:t>
            </a:r>
            <a:endParaRPr lang="en-US" sz="1600" dirty="0"/>
          </a:p>
        </p:txBody>
      </p:sp>
      <p:sp>
        <p:nvSpPr>
          <p:cNvPr id="159" name="TextBox 158"/>
          <p:cNvSpPr txBox="1"/>
          <p:nvPr/>
        </p:nvSpPr>
        <p:spPr>
          <a:xfrm>
            <a:off x="5039408" y="3901159"/>
            <a:ext cx="1349348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t3 -&gt; (Sue, 73)</a:t>
            </a:r>
            <a:endParaRPr lang="en-US" sz="1600" dirty="0"/>
          </a:p>
        </p:txBody>
      </p:sp>
      <p:sp>
        <p:nvSpPr>
          <p:cNvPr id="214" name="TextBox 213"/>
          <p:cNvSpPr txBox="1"/>
          <p:nvPr/>
        </p:nvSpPr>
        <p:spPr>
          <a:xfrm>
            <a:off x="3144694" y="878769"/>
            <a:ext cx="637013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(t1,3)</a:t>
            </a:r>
            <a:endParaRPr lang="en-US" sz="1600" dirty="0"/>
          </a:p>
        </p:txBody>
      </p:sp>
      <p:sp>
        <p:nvSpPr>
          <p:cNvPr id="215" name="TextBox 214"/>
          <p:cNvSpPr txBox="1"/>
          <p:nvPr/>
        </p:nvSpPr>
        <p:spPr>
          <a:xfrm>
            <a:off x="1897742" y="2158478"/>
            <a:ext cx="637013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(t1,4)</a:t>
            </a:r>
            <a:endParaRPr lang="en-US" sz="1600" dirty="0"/>
          </a:p>
        </p:txBody>
      </p:sp>
      <p:sp>
        <p:nvSpPr>
          <p:cNvPr id="217" name="TextBox 216"/>
          <p:cNvSpPr txBox="1"/>
          <p:nvPr/>
        </p:nvSpPr>
        <p:spPr>
          <a:xfrm>
            <a:off x="4566897" y="2161007"/>
            <a:ext cx="637013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(t2,9)</a:t>
            </a:r>
            <a:endParaRPr lang="en-US" sz="1600" dirty="0"/>
          </a:p>
        </p:txBody>
      </p:sp>
      <p:sp>
        <p:nvSpPr>
          <p:cNvPr id="218" name="TextBox 217"/>
          <p:cNvSpPr txBox="1"/>
          <p:nvPr/>
        </p:nvSpPr>
        <p:spPr>
          <a:xfrm>
            <a:off x="3533981" y="2562093"/>
            <a:ext cx="637013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(t1,1)</a:t>
            </a:r>
            <a:endParaRPr lang="en-US" sz="1600" dirty="0"/>
          </a:p>
        </p:txBody>
      </p:sp>
      <p:sp>
        <p:nvSpPr>
          <p:cNvPr id="219" name="TextBox 218"/>
          <p:cNvSpPr txBox="1"/>
          <p:nvPr/>
        </p:nvSpPr>
        <p:spPr>
          <a:xfrm>
            <a:off x="2453877" y="3534245"/>
            <a:ext cx="637013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(t2,1)</a:t>
            </a:r>
            <a:endParaRPr lang="en-US" sz="1600" dirty="0"/>
          </a:p>
        </p:txBody>
      </p:sp>
      <p:sp>
        <p:nvSpPr>
          <p:cNvPr id="98" name="TextBox 97"/>
          <p:cNvSpPr txBox="1"/>
          <p:nvPr/>
        </p:nvSpPr>
        <p:spPr>
          <a:xfrm>
            <a:off x="3297094" y="1400501"/>
            <a:ext cx="637013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(t2,3)</a:t>
            </a:r>
            <a:endParaRPr lang="en-US" sz="1600" dirty="0"/>
          </a:p>
        </p:txBody>
      </p:sp>
      <p:sp>
        <p:nvSpPr>
          <p:cNvPr id="141" name="TextBox 140"/>
          <p:cNvSpPr txBox="1"/>
          <p:nvPr/>
        </p:nvSpPr>
        <p:spPr>
          <a:xfrm>
            <a:off x="2716097" y="2152100"/>
            <a:ext cx="637013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(t2,2)</a:t>
            </a:r>
            <a:endParaRPr lang="en-US" sz="1600" dirty="0"/>
          </a:p>
        </p:txBody>
      </p:sp>
      <p:sp>
        <p:nvSpPr>
          <p:cNvPr id="143" name="TextBox 142"/>
          <p:cNvSpPr txBox="1"/>
          <p:nvPr/>
        </p:nvSpPr>
        <p:spPr>
          <a:xfrm>
            <a:off x="3968817" y="1818270"/>
            <a:ext cx="637013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(t1,8)</a:t>
            </a:r>
            <a:endParaRPr lang="en-US" sz="1600" dirty="0"/>
          </a:p>
        </p:txBody>
      </p:sp>
      <p:sp>
        <p:nvSpPr>
          <p:cNvPr id="147" name="TextBox 146"/>
          <p:cNvSpPr txBox="1"/>
          <p:nvPr/>
        </p:nvSpPr>
        <p:spPr>
          <a:xfrm>
            <a:off x="3384385" y="2908622"/>
            <a:ext cx="637013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(t2,2)</a:t>
            </a:r>
            <a:endParaRPr lang="en-US" sz="1600" dirty="0"/>
          </a:p>
        </p:txBody>
      </p:sp>
      <p:sp>
        <p:nvSpPr>
          <p:cNvPr id="149" name="TextBox 148"/>
          <p:cNvSpPr txBox="1"/>
          <p:nvPr/>
        </p:nvSpPr>
        <p:spPr>
          <a:xfrm>
            <a:off x="3361475" y="3733362"/>
            <a:ext cx="637013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(t3,1)</a:t>
            </a:r>
            <a:endParaRPr lang="en-US" sz="1600" dirty="0"/>
          </a:p>
        </p:txBody>
      </p:sp>
      <p:sp>
        <p:nvSpPr>
          <p:cNvPr id="151" name="TextBox 150"/>
          <p:cNvSpPr txBox="1"/>
          <p:nvPr/>
        </p:nvSpPr>
        <p:spPr>
          <a:xfrm>
            <a:off x="2962883" y="2413708"/>
            <a:ext cx="637013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(t3,2)</a:t>
            </a:r>
            <a:endParaRPr lang="en-US" sz="1600" dirty="0"/>
          </a:p>
        </p:txBody>
      </p:sp>
      <p:sp>
        <p:nvSpPr>
          <p:cNvPr id="153" name="TextBox 152"/>
          <p:cNvSpPr txBox="1"/>
          <p:nvPr/>
        </p:nvSpPr>
        <p:spPr>
          <a:xfrm>
            <a:off x="3351221" y="1920648"/>
            <a:ext cx="637013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(t1,1)</a:t>
            </a:r>
            <a:endParaRPr lang="en-US" sz="1600" dirty="0"/>
          </a:p>
        </p:txBody>
      </p:sp>
      <p:sp>
        <p:nvSpPr>
          <p:cNvPr id="160" name="TextBox 159"/>
          <p:cNvSpPr txBox="1"/>
          <p:nvPr/>
        </p:nvSpPr>
        <p:spPr>
          <a:xfrm>
            <a:off x="4345851" y="713720"/>
            <a:ext cx="637013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(t3,2)</a:t>
            </a:r>
            <a:endParaRPr lang="en-US" sz="1600" dirty="0"/>
          </a:p>
        </p:txBody>
      </p:sp>
      <p:sp>
        <p:nvSpPr>
          <p:cNvPr id="166" name="TextBox 165"/>
          <p:cNvSpPr txBox="1"/>
          <p:nvPr/>
        </p:nvSpPr>
        <p:spPr>
          <a:xfrm>
            <a:off x="3995425" y="3396201"/>
            <a:ext cx="637013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(t3,4)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28809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1855073" y="1526039"/>
            <a:ext cx="402336" cy="419140"/>
            <a:chOff x="2941562" y="2797709"/>
            <a:chExt cx="402336" cy="419140"/>
          </a:xfrm>
        </p:grpSpPr>
        <p:sp>
          <p:nvSpPr>
            <p:cNvPr id="40" name="Rectangle 39"/>
            <p:cNvSpPr/>
            <p:nvPr/>
          </p:nvSpPr>
          <p:spPr>
            <a:xfrm>
              <a:off x="2991366" y="2797709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154001" y="1542696"/>
            <a:ext cx="402336" cy="419140"/>
            <a:chOff x="2941562" y="2797709"/>
            <a:chExt cx="402336" cy="419140"/>
          </a:xfrm>
        </p:grpSpPr>
        <p:sp>
          <p:nvSpPr>
            <p:cNvPr id="43" name="Rectangle 42"/>
            <p:cNvSpPr/>
            <p:nvPr/>
          </p:nvSpPr>
          <p:spPr>
            <a:xfrm>
              <a:off x="2991366" y="2797709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44" name="Oval 43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5" name="Straight Arrow Connector 44"/>
          <p:cNvCxnSpPr>
            <a:stCxn id="48" idx="6"/>
            <a:endCxn id="51" idx="2"/>
          </p:cNvCxnSpPr>
          <p:nvPr/>
        </p:nvCxnSpPr>
        <p:spPr>
          <a:xfrm>
            <a:off x="2249277" y="2864560"/>
            <a:ext cx="1904724" cy="16657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1846941" y="2646661"/>
            <a:ext cx="402336" cy="419140"/>
            <a:chOff x="2941562" y="2797709"/>
            <a:chExt cx="402336" cy="419140"/>
          </a:xfrm>
        </p:grpSpPr>
        <p:sp>
          <p:nvSpPr>
            <p:cNvPr id="47" name="Rectangle 46"/>
            <p:cNvSpPr/>
            <p:nvPr/>
          </p:nvSpPr>
          <p:spPr>
            <a:xfrm>
              <a:off x="2991366" y="2797709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48" name="Oval 47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4154001" y="2663318"/>
            <a:ext cx="402336" cy="419140"/>
            <a:chOff x="2941562" y="2797709"/>
            <a:chExt cx="402336" cy="419140"/>
          </a:xfrm>
        </p:grpSpPr>
        <p:sp>
          <p:nvSpPr>
            <p:cNvPr id="50" name="Rectangle 49"/>
            <p:cNvSpPr/>
            <p:nvPr/>
          </p:nvSpPr>
          <p:spPr>
            <a:xfrm>
              <a:off x="2991366" y="2797709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51" name="Oval 50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1855073" y="3716907"/>
            <a:ext cx="402336" cy="419140"/>
            <a:chOff x="2941562" y="2797709"/>
            <a:chExt cx="402336" cy="419140"/>
          </a:xfrm>
        </p:grpSpPr>
        <p:sp>
          <p:nvSpPr>
            <p:cNvPr id="54" name="Rectangle 53"/>
            <p:cNvSpPr/>
            <p:nvPr/>
          </p:nvSpPr>
          <p:spPr>
            <a:xfrm>
              <a:off x="2991366" y="2797709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55" name="Oval 54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4" name="Straight Arrow Connector 83"/>
          <p:cNvCxnSpPr>
            <a:stCxn id="48" idx="4"/>
            <a:endCxn id="54" idx="0"/>
          </p:cNvCxnSpPr>
          <p:nvPr/>
        </p:nvCxnSpPr>
        <p:spPr>
          <a:xfrm flipH="1">
            <a:off x="2041554" y="3065801"/>
            <a:ext cx="6555" cy="651106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44" idx="4"/>
            <a:endCxn id="51" idx="0"/>
          </p:cNvCxnSpPr>
          <p:nvPr/>
        </p:nvCxnSpPr>
        <p:spPr>
          <a:xfrm>
            <a:off x="4355169" y="1961836"/>
            <a:ext cx="0" cy="718139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>
            <a:stCxn id="41" idx="4"/>
            <a:endCxn id="48" idx="0"/>
          </p:cNvCxnSpPr>
          <p:nvPr/>
        </p:nvCxnSpPr>
        <p:spPr>
          <a:xfrm flipH="1">
            <a:off x="2048109" y="1945179"/>
            <a:ext cx="8132" cy="718139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463421" y="1534546"/>
            <a:ext cx="1422184" cy="338554"/>
          </a:xfrm>
          <a:prstGeom prst="rect">
            <a:avLst/>
          </a:prstGeom>
          <a:solidFill>
            <a:srgbClr val="F2F2F2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BitSet</a:t>
            </a:r>
            <a:r>
              <a:rPr lang="en-US" sz="1600" dirty="0" smtClean="0"/>
              <a:t>(t1,t2,t3)</a:t>
            </a:r>
            <a:endParaRPr lang="en-US" sz="1600" dirty="0"/>
          </a:p>
        </p:txBody>
      </p:sp>
      <p:sp>
        <p:nvSpPr>
          <p:cNvPr id="135" name="TextBox 134"/>
          <p:cNvSpPr txBox="1"/>
          <p:nvPr/>
        </p:nvSpPr>
        <p:spPr>
          <a:xfrm>
            <a:off x="4756926" y="1556817"/>
            <a:ext cx="1198265" cy="338554"/>
          </a:xfrm>
          <a:prstGeom prst="rect">
            <a:avLst/>
          </a:prstGeom>
          <a:solidFill>
            <a:srgbClr val="F2F2F2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BitSet</a:t>
            </a:r>
            <a:r>
              <a:rPr lang="en-US" sz="1600" dirty="0" smtClean="0"/>
              <a:t>(t1,t2)</a:t>
            </a:r>
            <a:endParaRPr lang="en-US" sz="1600" dirty="0"/>
          </a:p>
        </p:txBody>
      </p:sp>
      <p:sp>
        <p:nvSpPr>
          <p:cNvPr id="136" name="TextBox 135"/>
          <p:cNvSpPr txBox="1"/>
          <p:nvPr/>
        </p:nvSpPr>
        <p:spPr>
          <a:xfrm>
            <a:off x="498701" y="2696469"/>
            <a:ext cx="1422184" cy="338554"/>
          </a:xfrm>
          <a:prstGeom prst="rect">
            <a:avLst/>
          </a:prstGeom>
          <a:solidFill>
            <a:srgbClr val="F2F2F2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BitSet</a:t>
            </a:r>
            <a:r>
              <a:rPr lang="en-US" sz="1600" dirty="0" smtClean="0"/>
              <a:t>(t1,t2,t3)</a:t>
            </a:r>
            <a:endParaRPr lang="en-US" sz="1600" dirty="0"/>
          </a:p>
        </p:txBody>
      </p:sp>
      <p:sp>
        <p:nvSpPr>
          <p:cNvPr id="138" name="TextBox 137"/>
          <p:cNvSpPr txBox="1"/>
          <p:nvPr/>
        </p:nvSpPr>
        <p:spPr>
          <a:xfrm>
            <a:off x="4739286" y="2698638"/>
            <a:ext cx="1422184" cy="338554"/>
          </a:xfrm>
          <a:prstGeom prst="rect">
            <a:avLst/>
          </a:prstGeom>
          <a:solidFill>
            <a:srgbClr val="F2F2F2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BitSet</a:t>
            </a:r>
            <a:r>
              <a:rPr lang="en-US" sz="1600" dirty="0" smtClean="0"/>
              <a:t>(t1,t2,t3)</a:t>
            </a:r>
            <a:endParaRPr lang="en-US" sz="1600" dirty="0"/>
          </a:p>
        </p:txBody>
      </p:sp>
      <p:sp>
        <p:nvSpPr>
          <p:cNvPr id="139" name="TextBox 138"/>
          <p:cNvSpPr txBox="1"/>
          <p:nvPr/>
        </p:nvSpPr>
        <p:spPr>
          <a:xfrm>
            <a:off x="673290" y="3733564"/>
            <a:ext cx="1198265" cy="338554"/>
          </a:xfrm>
          <a:prstGeom prst="rect">
            <a:avLst/>
          </a:prstGeom>
          <a:solidFill>
            <a:srgbClr val="F2F2F2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BitSet</a:t>
            </a:r>
            <a:r>
              <a:rPr lang="en-US" sz="1600" dirty="0" smtClean="0"/>
              <a:t>(t2,t3)</a:t>
            </a:r>
            <a:endParaRPr lang="en-US" sz="1600" dirty="0"/>
          </a:p>
        </p:txBody>
      </p:sp>
      <p:sp>
        <p:nvSpPr>
          <p:cNvPr id="159" name="TextBox 158"/>
          <p:cNvSpPr txBox="1"/>
          <p:nvPr/>
        </p:nvSpPr>
        <p:spPr>
          <a:xfrm>
            <a:off x="4668726" y="3768340"/>
            <a:ext cx="974345" cy="338554"/>
          </a:xfrm>
          <a:prstGeom prst="rect">
            <a:avLst/>
          </a:prstGeom>
          <a:solidFill>
            <a:srgbClr val="F2F2F2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BitSet</a:t>
            </a:r>
            <a:r>
              <a:rPr lang="en-US" sz="1600" dirty="0" smtClean="0"/>
              <a:t>(t3)</a:t>
            </a:r>
            <a:endParaRPr lang="en-US" sz="1600" dirty="0"/>
          </a:p>
        </p:txBody>
      </p:sp>
      <p:sp>
        <p:nvSpPr>
          <p:cNvPr id="214" name="TextBox 213"/>
          <p:cNvSpPr txBox="1"/>
          <p:nvPr/>
        </p:nvSpPr>
        <p:spPr>
          <a:xfrm>
            <a:off x="2703646" y="870927"/>
            <a:ext cx="637013" cy="338554"/>
          </a:xfrm>
          <a:prstGeom prst="rect">
            <a:avLst/>
          </a:prstGeom>
          <a:solidFill>
            <a:srgbClr val="F2F2F2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(t1,3)</a:t>
            </a:r>
            <a:endParaRPr lang="en-US" sz="1600" dirty="0"/>
          </a:p>
        </p:txBody>
      </p:sp>
      <p:sp>
        <p:nvSpPr>
          <p:cNvPr id="215" name="TextBox 214"/>
          <p:cNvSpPr txBox="1"/>
          <p:nvPr/>
        </p:nvSpPr>
        <p:spPr>
          <a:xfrm>
            <a:off x="1456694" y="2150636"/>
            <a:ext cx="637013" cy="338554"/>
          </a:xfrm>
          <a:prstGeom prst="rect">
            <a:avLst/>
          </a:prstGeom>
          <a:solidFill>
            <a:srgbClr val="F2F2F2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(t1,4)</a:t>
            </a:r>
            <a:endParaRPr lang="en-US" sz="1600" dirty="0"/>
          </a:p>
        </p:txBody>
      </p:sp>
      <p:sp>
        <p:nvSpPr>
          <p:cNvPr id="217" name="TextBox 216"/>
          <p:cNvSpPr txBox="1"/>
          <p:nvPr/>
        </p:nvSpPr>
        <p:spPr>
          <a:xfrm>
            <a:off x="4178769" y="2135524"/>
            <a:ext cx="637013" cy="338554"/>
          </a:xfrm>
          <a:prstGeom prst="rect">
            <a:avLst/>
          </a:prstGeom>
          <a:solidFill>
            <a:srgbClr val="F2F2F2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(t2,9)</a:t>
            </a:r>
            <a:endParaRPr lang="en-US" sz="1600" dirty="0"/>
          </a:p>
        </p:txBody>
      </p:sp>
      <p:sp>
        <p:nvSpPr>
          <p:cNvPr id="218" name="TextBox 217"/>
          <p:cNvSpPr txBox="1"/>
          <p:nvPr/>
        </p:nvSpPr>
        <p:spPr>
          <a:xfrm>
            <a:off x="3092933" y="2554251"/>
            <a:ext cx="637013" cy="338554"/>
          </a:xfrm>
          <a:prstGeom prst="rect">
            <a:avLst/>
          </a:prstGeom>
          <a:solidFill>
            <a:srgbClr val="F2F2F2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(t1,1)</a:t>
            </a:r>
            <a:endParaRPr lang="en-US" sz="1600" dirty="0"/>
          </a:p>
        </p:txBody>
      </p:sp>
      <p:sp>
        <p:nvSpPr>
          <p:cNvPr id="219" name="TextBox 218"/>
          <p:cNvSpPr txBox="1"/>
          <p:nvPr/>
        </p:nvSpPr>
        <p:spPr>
          <a:xfrm>
            <a:off x="2012829" y="3297070"/>
            <a:ext cx="637013" cy="338554"/>
          </a:xfrm>
          <a:prstGeom prst="rect">
            <a:avLst/>
          </a:prstGeom>
          <a:solidFill>
            <a:srgbClr val="F2F2F2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(t2,1)</a:t>
            </a:r>
            <a:endParaRPr lang="en-US" sz="1600" dirty="0"/>
          </a:p>
        </p:txBody>
      </p:sp>
      <p:grpSp>
        <p:nvGrpSpPr>
          <p:cNvPr id="88" name="Group 87"/>
          <p:cNvGrpSpPr/>
          <p:nvPr/>
        </p:nvGrpSpPr>
        <p:grpSpPr>
          <a:xfrm>
            <a:off x="4138397" y="3733564"/>
            <a:ext cx="402336" cy="419140"/>
            <a:chOff x="2941562" y="2797709"/>
            <a:chExt cx="402336" cy="419140"/>
          </a:xfrm>
        </p:grpSpPr>
        <p:sp>
          <p:nvSpPr>
            <p:cNvPr id="91" name="Rectangle 90"/>
            <p:cNvSpPr/>
            <p:nvPr/>
          </p:nvSpPr>
          <p:spPr>
            <a:xfrm>
              <a:off x="2991366" y="2797709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92" name="Oval 91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" name="Curved Connector 2"/>
          <p:cNvCxnSpPr>
            <a:stCxn id="40" idx="0"/>
            <a:endCxn id="43" idx="0"/>
          </p:cNvCxnSpPr>
          <p:nvPr/>
        </p:nvCxnSpPr>
        <p:spPr>
          <a:xfrm rot="16200000" flipH="1">
            <a:off x="3182689" y="384903"/>
            <a:ext cx="16657" cy="2298928"/>
          </a:xfrm>
          <a:prstGeom prst="curvedConnector3">
            <a:avLst>
              <a:gd name="adj1" fmla="val -1372396"/>
            </a:avLst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Curved Connector 92"/>
          <p:cNvCxnSpPr>
            <a:stCxn id="41" idx="6"/>
            <a:endCxn id="44" idx="2"/>
          </p:cNvCxnSpPr>
          <p:nvPr/>
        </p:nvCxnSpPr>
        <p:spPr>
          <a:xfrm>
            <a:off x="2257409" y="1743938"/>
            <a:ext cx="1896592" cy="1665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2856046" y="1392659"/>
            <a:ext cx="637013" cy="338554"/>
          </a:xfrm>
          <a:prstGeom prst="rect">
            <a:avLst/>
          </a:prstGeom>
          <a:solidFill>
            <a:srgbClr val="F2F2F2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(t2,3)</a:t>
            </a:r>
            <a:endParaRPr lang="en-US" sz="1600" dirty="0"/>
          </a:p>
        </p:txBody>
      </p:sp>
      <p:cxnSp>
        <p:nvCxnSpPr>
          <p:cNvPr id="121" name="Curved Connector 120"/>
          <p:cNvCxnSpPr/>
          <p:nvPr/>
        </p:nvCxnSpPr>
        <p:spPr>
          <a:xfrm flipH="1">
            <a:off x="2081507" y="1952418"/>
            <a:ext cx="7513" cy="717012"/>
          </a:xfrm>
          <a:prstGeom prst="curvedConnector3">
            <a:avLst>
              <a:gd name="adj1" fmla="val -3384493"/>
            </a:avLst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2275049" y="2144258"/>
            <a:ext cx="637013" cy="338554"/>
          </a:xfrm>
          <a:prstGeom prst="rect">
            <a:avLst/>
          </a:prstGeom>
          <a:solidFill>
            <a:srgbClr val="F2F2F2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(t2,2)</a:t>
            </a:r>
            <a:endParaRPr lang="en-US" sz="1600" dirty="0"/>
          </a:p>
        </p:txBody>
      </p:sp>
      <p:cxnSp>
        <p:nvCxnSpPr>
          <p:cNvPr id="142" name="Curved Connector 141"/>
          <p:cNvCxnSpPr/>
          <p:nvPr/>
        </p:nvCxnSpPr>
        <p:spPr>
          <a:xfrm>
            <a:off x="4298378" y="1945179"/>
            <a:ext cx="7513" cy="717012"/>
          </a:xfrm>
          <a:prstGeom prst="curvedConnector3">
            <a:avLst>
              <a:gd name="adj1" fmla="val -3384493"/>
            </a:avLst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3527769" y="1810428"/>
            <a:ext cx="637013" cy="338554"/>
          </a:xfrm>
          <a:prstGeom prst="rect">
            <a:avLst/>
          </a:prstGeom>
          <a:solidFill>
            <a:srgbClr val="F2F2F2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(t1,8)</a:t>
            </a:r>
            <a:endParaRPr lang="en-US" sz="1600" dirty="0"/>
          </a:p>
        </p:txBody>
      </p:sp>
      <p:cxnSp>
        <p:nvCxnSpPr>
          <p:cNvPr id="146" name="Curved Connector 145"/>
          <p:cNvCxnSpPr/>
          <p:nvPr/>
        </p:nvCxnSpPr>
        <p:spPr>
          <a:xfrm rot="5400000" flipH="1" flipV="1">
            <a:off x="3217968" y="1927780"/>
            <a:ext cx="16657" cy="2298928"/>
          </a:xfrm>
          <a:prstGeom prst="curvedConnector3">
            <a:avLst>
              <a:gd name="adj1" fmla="val -842853"/>
            </a:avLst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2943337" y="2847857"/>
            <a:ext cx="637013" cy="338554"/>
          </a:xfrm>
          <a:prstGeom prst="rect">
            <a:avLst/>
          </a:prstGeom>
          <a:solidFill>
            <a:srgbClr val="F2F2F2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(t2,2)</a:t>
            </a:r>
            <a:endParaRPr lang="en-US" sz="1600" dirty="0"/>
          </a:p>
        </p:txBody>
      </p:sp>
      <p:cxnSp>
        <p:nvCxnSpPr>
          <p:cNvPr id="148" name="Straight Arrow Connector 147"/>
          <p:cNvCxnSpPr>
            <a:stCxn id="55" idx="6"/>
            <a:endCxn id="92" idx="2"/>
          </p:cNvCxnSpPr>
          <p:nvPr/>
        </p:nvCxnSpPr>
        <p:spPr>
          <a:xfrm>
            <a:off x="2257409" y="3934806"/>
            <a:ext cx="1880988" cy="16657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2920427" y="3584392"/>
            <a:ext cx="637013" cy="338554"/>
          </a:xfrm>
          <a:prstGeom prst="rect">
            <a:avLst/>
          </a:prstGeom>
          <a:solidFill>
            <a:srgbClr val="F2F2F2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(t3,1)</a:t>
            </a:r>
            <a:endParaRPr lang="en-US" sz="1600" dirty="0"/>
          </a:p>
        </p:txBody>
      </p:sp>
      <p:cxnSp>
        <p:nvCxnSpPr>
          <p:cNvPr id="150" name="Curved Connector 149"/>
          <p:cNvCxnSpPr/>
          <p:nvPr/>
        </p:nvCxnSpPr>
        <p:spPr>
          <a:xfrm flipH="1">
            <a:off x="2089836" y="1962963"/>
            <a:ext cx="7513" cy="717012"/>
          </a:xfrm>
          <a:prstGeom prst="curvedConnector3">
            <a:avLst>
              <a:gd name="adj1" fmla="val -10193398"/>
            </a:avLst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2521835" y="2405866"/>
            <a:ext cx="637013" cy="338554"/>
          </a:xfrm>
          <a:prstGeom prst="rect">
            <a:avLst/>
          </a:prstGeom>
          <a:solidFill>
            <a:srgbClr val="F2F2F2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(t3,2)</a:t>
            </a:r>
            <a:endParaRPr lang="en-US" sz="1600" dirty="0"/>
          </a:p>
        </p:txBody>
      </p:sp>
      <p:cxnSp>
        <p:nvCxnSpPr>
          <p:cNvPr id="251" name="Straight Connector 250"/>
          <p:cNvCxnSpPr>
            <a:stCxn id="41" idx="5"/>
            <a:endCxn id="51" idx="1"/>
          </p:cNvCxnSpPr>
          <p:nvPr/>
        </p:nvCxnSpPr>
        <p:spPr>
          <a:xfrm>
            <a:off x="2198488" y="1886237"/>
            <a:ext cx="2014434" cy="852680"/>
          </a:xfrm>
          <a:prstGeom prst="line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2910173" y="1912806"/>
            <a:ext cx="637013" cy="338554"/>
          </a:xfrm>
          <a:prstGeom prst="rect">
            <a:avLst/>
          </a:prstGeom>
          <a:solidFill>
            <a:srgbClr val="F2F2F2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(t1,1)</a:t>
            </a:r>
            <a:endParaRPr lang="en-US" sz="1600" dirty="0"/>
          </a:p>
        </p:txBody>
      </p:sp>
      <p:cxnSp>
        <p:nvCxnSpPr>
          <p:cNvPr id="33" name="Curved Connector 32"/>
          <p:cNvCxnSpPr>
            <a:stCxn id="41" idx="1"/>
            <a:endCxn id="51" idx="6"/>
          </p:cNvCxnSpPr>
          <p:nvPr/>
        </p:nvCxnSpPr>
        <p:spPr>
          <a:xfrm rot="16200000" flipH="1">
            <a:off x="2595375" y="920256"/>
            <a:ext cx="1279579" cy="2642343"/>
          </a:xfrm>
          <a:prstGeom prst="curvedConnector4">
            <a:avLst>
              <a:gd name="adj1" fmla="val -56938"/>
              <a:gd name="adj2" fmla="val 105313"/>
            </a:avLst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0" name="TextBox 159"/>
          <p:cNvSpPr txBox="1"/>
          <p:nvPr/>
        </p:nvSpPr>
        <p:spPr>
          <a:xfrm>
            <a:off x="3904803" y="705878"/>
            <a:ext cx="637013" cy="338554"/>
          </a:xfrm>
          <a:prstGeom prst="rect">
            <a:avLst/>
          </a:prstGeom>
          <a:solidFill>
            <a:srgbClr val="F2F2F2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(t3,2)</a:t>
            </a:r>
            <a:endParaRPr lang="en-US" sz="1600" dirty="0"/>
          </a:p>
        </p:txBody>
      </p:sp>
      <p:graphicFrame>
        <p:nvGraphicFramePr>
          <p:cNvPr id="56" name="Table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0891222"/>
              </p:ext>
            </p:extLst>
          </p:nvPr>
        </p:nvGraphicFramePr>
        <p:xfrm>
          <a:off x="1735251" y="4312067"/>
          <a:ext cx="2846613" cy="20211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973"/>
                <a:gridCol w="824850"/>
                <a:gridCol w="824850"/>
                <a:gridCol w="740940"/>
              </a:tblGrid>
              <a:tr h="288730">
                <a:tc>
                  <a:txBody>
                    <a:bodyPr/>
                    <a:lstStyle/>
                    <a:p>
                      <a:pPr algn="ctr"/>
                      <a:r>
                        <a:rPr lang="en-US" sz="1600" b="1" u="none" dirty="0" smtClean="0"/>
                        <a:t>vid</a:t>
                      </a:r>
                      <a:endParaRPr lang="en-US" sz="1600" b="1" u="none" dirty="0"/>
                    </a:p>
                  </a:txBody>
                  <a:tcPr marT="18288" marB="18288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index</a:t>
                      </a:r>
                      <a:endParaRPr lang="en-US" sz="1600" b="1" dirty="0"/>
                    </a:p>
                  </a:txBody>
                  <a:tcPr marT="18288" marB="18288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name</a:t>
                      </a:r>
                      <a:endParaRPr lang="en-US" sz="1600" b="1" dirty="0"/>
                    </a:p>
                  </a:txBody>
                  <a:tcPr marT="18288" marB="18288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salary</a:t>
                      </a:r>
                      <a:endParaRPr lang="en-US" sz="1600" b="1" dirty="0"/>
                    </a:p>
                  </a:txBody>
                  <a:tcPr marT="18288" marB="18288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88730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T="18288" marB="18288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T="18288" marB="18288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Alice</a:t>
                      </a:r>
                      <a:endParaRPr lang="en-US" sz="1600" dirty="0"/>
                    </a:p>
                  </a:txBody>
                  <a:tcPr marT="18288" marB="18288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$150K</a:t>
                      </a:r>
                      <a:endParaRPr lang="en-US" sz="1600" dirty="0"/>
                    </a:p>
                  </a:txBody>
                  <a:tcPr marT="18288" marB="18288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88730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 marT="18288" marB="182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T="18288" marB="182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Bob</a:t>
                      </a:r>
                      <a:endParaRPr lang="en-US" sz="1600" dirty="0"/>
                    </a:p>
                  </a:txBody>
                  <a:tcPr marT="18288" marB="18288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$103K</a:t>
                      </a:r>
                      <a:endParaRPr lang="en-US" sz="1600" dirty="0"/>
                    </a:p>
                  </a:txBody>
                  <a:tcPr marT="18288" marB="18288"/>
                </a:tc>
              </a:tr>
              <a:tr h="288730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 marT="18288" marB="182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T="18288" marB="182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Cathy</a:t>
                      </a:r>
                      <a:endParaRPr lang="en-US" sz="1600" dirty="0"/>
                    </a:p>
                  </a:txBody>
                  <a:tcPr marT="18288" marB="18288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$98K</a:t>
                      </a:r>
                      <a:endParaRPr lang="en-US" sz="1600" dirty="0"/>
                    </a:p>
                  </a:txBody>
                  <a:tcPr marT="18288" marB="18288"/>
                </a:tc>
              </a:tr>
              <a:tr h="288730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 marT="18288" marB="182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T="18288" marB="182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Dave</a:t>
                      </a:r>
                      <a:endParaRPr lang="en-US" sz="1600" dirty="0"/>
                    </a:p>
                  </a:txBody>
                  <a:tcPr marT="18288" marB="18288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$55K</a:t>
                      </a:r>
                      <a:endParaRPr lang="en-US" sz="1600" dirty="0"/>
                    </a:p>
                  </a:txBody>
                  <a:tcPr marT="18288" marB="18288"/>
                </a:tc>
              </a:tr>
              <a:tr h="288730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T="18288" marB="182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 marT="18288" marB="182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Alice</a:t>
                      </a:r>
                      <a:endParaRPr lang="en-US" sz="1600" dirty="0"/>
                    </a:p>
                  </a:txBody>
                  <a:tcPr marT="18288" marB="18288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$155K</a:t>
                      </a:r>
                      <a:endParaRPr lang="en-US" sz="1600" dirty="0"/>
                    </a:p>
                  </a:txBody>
                  <a:tcPr marT="18288" marB="18288"/>
                </a:tc>
              </a:tr>
              <a:tr h="288730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 marT="18288" marB="182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 marT="18288" marB="182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Bob</a:t>
                      </a:r>
                      <a:endParaRPr lang="en-US" sz="1600" dirty="0"/>
                    </a:p>
                  </a:txBody>
                  <a:tcPr marT="18288" marB="18288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$113K</a:t>
                      </a:r>
                      <a:endParaRPr lang="en-US" sz="1600" dirty="0"/>
                    </a:p>
                  </a:txBody>
                  <a:tcPr marT="18288" marB="18288"/>
                </a:tc>
              </a:tr>
            </a:tbl>
          </a:graphicData>
        </a:graphic>
      </p:graphicFrame>
      <p:sp>
        <p:nvSpPr>
          <p:cNvPr id="57" name="TextBox 56"/>
          <p:cNvSpPr txBox="1"/>
          <p:nvPr/>
        </p:nvSpPr>
        <p:spPr>
          <a:xfrm>
            <a:off x="2885875" y="6150860"/>
            <a:ext cx="397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…</a:t>
            </a:r>
            <a:endParaRPr lang="en-US" sz="2400" dirty="0"/>
          </a:p>
        </p:txBody>
      </p:sp>
      <p:cxnSp>
        <p:nvCxnSpPr>
          <p:cNvPr id="58" name="Curved Connector 57"/>
          <p:cNvCxnSpPr/>
          <p:nvPr/>
        </p:nvCxnSpPr>
        <p:spPr>
          <a:xfrm rot="16200000" flipH="1">
            <a:off x="3178624" y="1886301"/>
            <a:ext cx="16657" cy="2307060"/>
          </a:xfrm>
          <a:prstGeom prst="curvedConnector3">
            <a:avLst>
              <a:gd name="adj1" fmla="val 2743297"/>
            </a:avLst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539690" y="3371702"/>
            <a:ext cx="637013" cy="338554"/>
          </a:xfrm>
          <a:prstGeom prst="rect">
            <a:avLst/>
          </a:prstGeom>
          <a:solidFill>
            <a:srgbClr val="F2F2F2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(t3,4)</a:t>
            </a:r>
            <a:endParaRPr lang="en-US" sz="1600" dirty="0"/>
          </a:p>
        </p:txBody>
      </p:sp>
      <p:sp>
        <p:nvSpPr>
          <p:cNvPr id="60" name="TextBox 59"/>
          <p:cNvSpPr txBox="1"/>
          <p:nvPr/>
        </p:nvSpPr>
        <p:spPr>
          <a:xfrm>
            <a:off x="1037001" y="299539"/>
            <a:ext cx="5450681" cy="361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50" dirty="0" smtClean="0"/>
              <a:t>[2010, 2011) – t1  [2011, 2012) – t2</a:t>
            </a:r>
            <a:r>
              <a:rPr lang="en-US" sz="1750" dirty="0"/>
              <a:t> </a:t>
            </a:r>
            <a:r>
              <a:rPr lang="en-US" sz="1750" dirty="0" smtClean="0"/>
              <a:t> [2012, 2013) – t3</a:t>
            </a:r>
            <a:endParaRPr lang="en-US" sz="1750" dirty="0"/>
          </a:p>
        </p:txBody>
      </p:sp>
    </p:spTree>
    <p:extLst>
      <p:ext uri="{BB962C8B-B14F-4D97-AF65-F5344CB8AC3E}">
        <p14:creationId xmlns:p14="http://schemas.microsoft.com/office/powerpoint/2010/main" val="985498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4095353" y="1014450"/>
            <a:ext cx="402336" cy="419140"/>
            <a:chOff x="2941562" y="2797709"/>
            <a:chExt cx="402336" cy="419140"/>
          </a:xfrm>
        </p:grpSpPr>
        <p:sp>
          <p:nvSpPr>
            <p:cNvPr id="40" name="Rectangle 39"/>
            <p:cNvSpPr/>
            <p:nvPr/>
          </p:nvSpPr>
          <p:spPr>
            <a:xfrm>
              <a:off x="2991366" y="2797709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6394281" y="1031107"/>
            <a:ext cx="402336" cy="419140"/>
            <a:chOff x="2941562" y="2797709"/>
            <a:chExt cx="402336" cy="419140"/>
          </a:xfrm>
        </p:grpSpPr>
        <p:sp>
          <p:nvSpPr>
            <p:cNvPr id="43" name="Rectangle 42"/>
            <p:cNvSpPr/>
            <p:nvPr/>
          </p:nvSpPr>
          <p:spPr>
            <a:xfrm>
              <a:off x="2991366" y="2797709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44" name="Oval 43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5" name="Straight Arrow Connector 44"/>
          <p:cNvCxnSpPr>
            <a:stCxn id="48" idx="6"/>
            <a:endCxn id="51" idx="2"/>
          </p:cNvCxnSpPr>
          <p:nvPr/>
        </p:nvCxnSpPr>
        <p:spPr>
          <a:xfrm>
            <a:off x="4489557" y="2352971"/>
            <a:ext cx="1904724" cy="16657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4087221" y="2135072"/>
            <a:ext cx="402336" cy="419140"/>
            <a:chOff x="2941562" y="2797709"/>
            <a:chExt cx="402336" cy="419140"/>
          </a:xfrm>
        </p:grpSpPr>
        <p:sp>
          <p:nvSpPr>
            <p:cNvPr id="47" name="Rectangle 46"/>
            <p:cNvSpPr/>
            <p:nvPr/>
          </p:nvSpPr>
          <p:spPr>
            <a:xfrm>
              <a:off x="2991366" y="2797709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48" name="Oval 47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394281" y="2151729"/>
            <a:ext cx="402336" cy="419140"/>
            <a:chOff x="2941562" y="2797709"/>
            <a:chExt cx="402336" cy="419140"/>
          </a:xfrm>
        </p:grpSpPr>
        <p:sp>
          <p:nvSpPr>
            <p:cNvPr id="50" name="Rectangle 49"/>
            <p:cNvSpPr/>
            <p:nvPr/>
          </p:nvSpPr>
          <p:spPr>
            <a:xfrm>
              <a:off x="2991366" y="2797709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51" name="Oval 50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4095353" y="3205318"/>
            <a:ext cx="402336" cy="419140"/>
            <a:chOff x="2941562" y="2797709"/>
            <a:chExt cx="402336" cy="419140"/>
          </a:xfrm>
        </p:grpSpPr>
        <p:sp>
          <p:nvSpPr>
            <p:cNvPr id="54" name="Rectangle 53"/>
            <p:cNvSpPr/>
            <p:nvPr/>
          </p:nvSpPr>
          <p:spPr>
            <a:xfrm>
              <a:off x="2991366" y="2797709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55" name="Oval 54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4" name="Straight Arrow Connector 83"/>
          <p:cNvCxnSpPr>
            <a:stCxn id="48" idx="4"/>
            <a:endCxn id="54" idx="0"/>
          </p:cNvCxnSpPr>
          <p:nvPr/>
        </p:nvCxnSpPr>
        <p:spPr>
          <a:xfrm flipH="1">
            <a:off x="4281834" y="2554212"/>
            <a:ext cx="6555" cy="651106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6595449" y="1450247"/>
            <a:ext cx="0" cy="718139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>
            <a:stCxn id="41" idx="4"/>
            <a:endCxn id="48" idx="0"/>
          </p:cNvCxnSpPr>
          <p:nvPr/>
        </p:nvCxnSpPr>
        <p:spPr>
          <a:xfrm flipH="1">
            <a:off x="4288389" y="1433590"/>
            <a:ext cx="8132" cy="718139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8" name="Group 87"/>
          <p:cNvGrpSpPr/>
          <p:nvPr/>
        </p:nvGrpSpPr>
        <p:grpSpPr>
          <a:xfrm>
            <a:off x="6378677" y="3221975"/>
            <a:ext cx="402336" cy="419140"/>
            <a:chOff x="2941562" y="2797709"/>
            <a:chExt cx="402336" cy="419140"/>
          </a:xfrm>
        </p:grpSpPr>
        <p:sp>
          <p:nvSpPr>
            <p:cNvPr id="91" name="Rectangle 90"/>
            <p:cNvSpPr/>
            <p:nvPr/>
          </p:nvSpPr>
          <p:spPr>
            <a:xfrm>
              <a:off x="2991366" y="2797709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92" name="Oval 91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3" name="Curved Connector 92"/>
          <p:cNvCxnSpPr>
            <a:stCxn id="41" idx="6"/>
            <a:endCxn id="44" idx="2"/>
          </p:cNvCxnSpPr>
          <p:nvPr/>
        </p:nvCxnSpPr>
        <p:spPr>
          <a:xfrm>
            <a:off x="4497689" y="1232349"/>
            <a:ext cx="1896592" cy="1665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55" idx="6"/>
            <a:endCxn id="92" idx="2"/>
          </p:cNvCxnSpPr>
          <p:nvPr/>
        </p:nvCxnSpPr>
        <p:spPr>
          <a:xfrm>
            <a:off x="4497689" y="3423217"/>
            <a:ext cx="1880988" cy="16657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/>
          <p:cNvCxnSpPr>
            <a:stCxn id="41" idx="5"/>
            <a:endCxn id="51" idx="1"/>
          </p:cNvCxnSpPr>
          <p:nvPr/>
        </p:nvCxnSpPr>
        <p:spPr>
          <a:xfrm>
            <a:off x="4438768" y="1374648"/>
            <a:ext cx="2014434" cy="852680"/>
          </a:xfrm>
          <a:prstGeom prst="line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1" name="TextBox 160"/>
          <p:cNvSpPr txBox="1"/>
          <p:nvPr/>
        </p:nvSpPr>
        <p:spPr>
          <a:xfrm>
            <a:off x="559042" y="5162172"/>
            <a:ext cx="17075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[2010, 2011) – 1</a:t>
            </a:r>
          </a:p>
          <a:p>
            <a:r>
              <a:rPr lang="en-US" dirty="0" smtClean="0"/>
              <a:t>[2011, 2012) – 2</a:t>
            </a:r>
          </a:p>
          <a:p>
            <a:r>
              <a:rPr lang="en-US" dirty="0" smtClean="0"/>
              <a:t>[2012, 2013) – 3</a:t>
            </a:r>
            <a:endParaRPr lang="en-US" dirty="0"/>
          </a:p>
        </p:txBody>
      </p:sp>
      <p:sp>
        <p:nvSpPr>
          <p:cNvPr id="134" name="TextBox 133"/>
          <p:cNvSpPr txBox="1"/>
          <p:nvPr/>
        </p:nvSpPr>
        <p:spPr>
          <a:xfrm>
            <a:off x="2462628" y="762355"/>
            <a:ext cx="1550925" cy="830997"/>
          </a:xfrm>
          <a:prstGeom prst="rect">
            <a:avLst/>
          </a:prstGeom>
          <a:solidFill>
            <a:srgbClr val="F2F2F2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t1 -&gt; (Alice, 150)</a:t>
            </a:r>
          </a:p>
          <a:p>
            <a:r>
              <a:rPr lang="en-US" sz="1600" dirty="0" smtClean="0"/>
              <a:t>t2 -&gt; (Alice, 155)</a:t>
            </a:r>
          </a:p>
          <a:p>
            <a:r>
              <a:rPr lang="en-US" sz="1600" dirty="0" smtClean="0"/>
              <a:t>t3 -&gt; (Alice, 155)</a:t>
            </a:r>
            <a:endParaRPr lang="en-US" sz="1600" dirty="0"/>
          </a:p>
        </p:txBody>
      </p:sp>
      <p:sp>
        <p:nvSpPr>
          <p:cNvPr id="135" name="TextBox 134"/>
          <p:cNvSpPr txBox="1"/>
          <p:nvPr/>
        </p:nvSpPr>
        <p:spPr>
          <a:xfrm>
            <a:off x="6961926" y="920493"/>
            <a:ext cx="1476787" cy="584776"/>
          </a:xfrm>
          <a:prstGeom prst="rect">
            <a:avLst/>
          </a:prstGeom>
          <a:solidFill>
            <a:srgbClr val="F2F2F2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t1 -&gt; (Bob, 103)</a:t>
            </a:r>
          </a:p>
          <a:p>
            <a:r>
              <a:rPr lang="en-US" sz="1600" dirty="0" smtClean="0"/>
              <a:t>t2 -&gt; (Bob, 113)</a:t>
            </a:r>
            <a:endParaRPr lang="en-US" sz="1600" dirty="0"/>
          </a:p>
        </p:txBody>
      </p:sp>
      <p:sp>
        <p:nvSpPr>
          <p:cNvPr id="136" name="TextBox 135"/>
          <p:cNvSpPr txBox="1"/>
          <p:nvPr/>
        </p:nvSpPr>
        <p:spPr>
          <a:xfrm>
            <a:off x="2372388" y="2078943"/>
            <a:ext cx="1626267" cy="830997"/>
          </a:xfrm>
          <a:prstGeom prst="rect">
            <a:avLst/>
          </a:prstGeom>
          <a:solidFill>
            <a:srgbClr val="F2F2F2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t1 -&gt; (Cathy, 98)</a:t>
            </a:r>
          </a:p>
          <a:p>
            <a:r>
              <a:rPr lang="en-US" sz="1600" dirty="0" smtClean="0"/>
              <a:t>t2 -&gt; (Cathy, 105)</a:t>
            </a:r>
          </a:p>
          <a:p>
            <a:r>
              <a:rPr lang="en-US" sz="1600" dirty="0" smtClean="0"/>
              <a:t>t3 -&gt; (Cathy, 105)</a:t>
            </a:r>
            <a:endParaRPr lang="en-US" sz="1600" dirty="0"/>
          </a:p>
        </p:txBody>
      </p:sp>
      <p:sp>
        <p:nvSpPr>
          <p:cNvPr id="138" name="TextBox 137"/>
          <p:cNvSpPr txBox="1"/>
          <p:nvPr/>
        </p:nvSpPr>
        <p:spPr>
          <a:xfrm>
            <a:off x="6978154" y="1907963"/>
            <a:ext cx="1464463" cy="830997"/>
          </a:xfrm>
          <a:prstGeom prst="rect">
            <a:avLst/>
          </a:prstGeom>
          <a:solidFill>
            <a:srgbClr val="F2F2F2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t1 -&gt; (Dave, 55)</a:t>
            </a:r>
          </a:p>
          <a:p>
            <a:r>
              <a:rPr lang="en-US" sz="1600" dirty="0" smtClean="0"/>
              <a:t>t2 -&gt; (Dave, 55)</a:t>
            </a:r>
          </a:p>
          <a:p>
            <a:r>
              <a:rPr lang="en-US" sz="1600" dirty="0" smtClean="0"/>
              <a:t>t3 -&gt; (Dave, 55)</a:t>
            </a:r>
            <a:endParaRPr lang="en-US" sz="1600" dirty="0"/>
          </a:p>
        </p:txBody>
      </p:sp>
      <p:sp>
        <p:nvSpPr>
          <p:cNvPr id="139" name="TextBox 138"/>
          <p:cNvSpPr txBox="1"/>
          <p:nvPr/>
        </p:nvSpPr>
        <p:spPr>
          <a:xfrm>
            <a:off x="2531008" y="3221975"/>
            <a:ext cx="1340131" cy="584776"/>
          </a:xfrm>
          <a:prstGeom prst="rect">
            <a:avLst/>
          </a:prstGeom>
          <a:solidFill>
            <a:srgbClr val="F2F2F2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t2 -&gt; (Eve, 80)</a:t>
            </a:r>
          </a:p>
          <a:p>
            <a:r>
              <a:rPr lang="en-US" sz="1600" dirty="0" smtClean="0"/>
              <a:t>t3 -&gt; (Eve, 80)</a:t>
            </a:r>
            <a:endParaRPr lang="en-US" sz="1600" dirty="0"/>
          </a:p>
        </p:txBody>
      </p:sp>
      <p:sp>
        <p:nvSpPr>
          <p:cNvPr id="159" name="TextBox 158"/>
          <p:cNvSpPr txBox="1"/>
          <p:nvPr/>
        </p:nvSpPr>
        <p:spPr>
          <a:xfrm>
            <a:off x="7066743" y="3221469"/>
            <a:ext cx="1349348" cy="338554"/>
          </a:xfrm>
          <a:prstGeom prst="rect">
            <a:avLst/>
          </a:prstGeom>
          <a:solidFill>
            <a:srgbClr val="F2F2F2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t3 -&gt; (Sue, 73)</a:t>
            </a:r>
            <a:endParaRPr lang="en-US" sz="1600" dirty="0"/>
          </a:p>
        </p:txBody>
      </p:sp>
      <p:sp>
        <p:nvSpPr>
          <p:cNvPr id="215" name="TextBox 214"/>
          <p:cNvSpPr txBox="1"/>
          <p:nvPr/>
        </p:nvSpPr>
        <p:spPr>
          <a:xfrm>
            <a:off x="4295222" y="1392720"/>
            <a:ext cx="723275" cy="830997"/>
          </a:xfrm>
          <a:prstGeom prst="rect">
            <a:avLst/>
          </a:prstGeom>
          <a:solidFill>
            <a:srgbClr val="F2F2F2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t1 -&gt; 4</a:t>
            </a:r>
            <a:endParaRPr lang="en-US" sz="1600" dirty="0"/>
          </a:p>
          <a:p>
            <a:r>
              <a:rPr lang="en-US" sz="1600" dirty="0" smtClean="0"/>
              <a:t>t2 -&gt; 2</a:t>
            </a:r>
          </a:p>
          <a:p>
            <a:r>
              <a:rPr lang="en-US" sz="1600" dirty="0" smtClean="0"/>
              <a:t>t3 -&gt; 2</a:t>
            </a:r>
            <a:endParaRPr lang="en-US" sz="1600" dirty="0"/>
          </a:p>
        </p:txBody>
      </p:sp>
      <p:sp>
        <p:nvSpPr>
          <p:cNvPr id="217" name="TextBox 216"/>
          <p:cNvSpPr txBox="1"/>
          <p:nvPr/>
        </p:nvSpPr>
        <p:spPr>
          <a:xfrm>
            <a:off x="5932692" y="1401388"/>
            <a:ext cx="723275" cy="584776"/>
          </a:xfrm>
          <a:prstGeom prst="rect">
            <a:avLst/>
          </a:prstGeom>
          <a:solidFill>
            <a:srgbClr val="F2F2F2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t1 -&gt; 8</a:t>
            </a:r>
          </a:p>
          <a:p>
            <a:r>
              <a:rPr lang="en-US" sz="1600" dirty="0" smtClean="0"/>
              <a:t>t2 -&gt; 9</a:t>
            </a:r>
            <a:endParaRPr lang="en-US" sz="1600" dirty="0"/>
          </a:p>
        </p:txBody>
      </p:sp>
      <p:sp>
        <p:nvSpPr>
          <p:cNvPr id="218" name="TextBox 217"/>
          <p:cNvSpPr txBox="1"/>
          <p:nvPr/>
        </p:nvSpPr>
        <p:spPr>
          <a:xfrm>
            <a:off x="5333213" y="2042662"/>
            <a:ext cx="723275" cy="830997"/>
          </a:xfrm>
          <a:prstGeom prst="rect">
            <a:avLst/>
          </a:prstGeom>
          <a:solidFill>
            <a:srgbClr val="F2F2F2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t1 -&gt; 1</a:t>
            </a:r>
          </a:p>
          <a:p>
            <a:r>
              <a:rPr lang="en-US" sz="1600" dirty="0" smtClean="0"/>
              <a:t>t2 -&gt; 2</a:t>
            </a:r>
          </a:p>
          <a:p>
            <a:r>
              <a:rPr lang="en-US" sz="1600" dirty="0" smtClean="0"/>
              <a:t>t3 -&gt; 4</a:t>
            </a:r>
            <a:endParaRPr lang="en-US" sz="1600" dirty="0"/>
          </a:p>
        </p:txBody>
      </p:sp>
      <p:sp>
        <p:nvSpPr>
          <p:cNvPr id="219" name="TextBox 218"/>
          <p:cNvSpPr txBox="1"/>
          <p:nvPr/>
        </p:nvSpPr>
        <p:spPr>
          <a:xfrm>
            <a:off x="4253109" y="2785481"/>
            <a:ext cx="719167" cy="338554"/>
          </a:xfrm>
          <a:prstGeom prst="rect">
            <a:avLst/>
          </a:prstGeom>
          <a:solidFill>
            <a:srgbClr val="F2F2F2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t2 -&gt; 1</a:t>
            </a:r>
            <a:endParaRPr lang="en-US" sz="1600" dirty="0"/>
          </a:p>
        </p:txBody>
      </p:sp>
      <p:sp>
        <p:nvSpPr>
          <p:cNvPr id="98" name="TextBox 97"/>
          <p:cNvSpPr txBox="1"/>
          <p:nvPr/>
        </p:nvSpPr>
        <p:spPr>
          <a:xfrm>
            <a:off x="5076180" y="580274"/>
            <a:ext cx="719167" cy="584776"/>
          </a:xfrm>
          <a:prstGeom prst="rect">
            <a:avLst/>
          </a:prstGeom>
          <a:solidFill>
            <a:srgbClr val="F2F2F2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t1 -&gt; 3</a:t>
            </a:r>
          </a:p>
          <a:p>
            <a:r>
              <a:rPr lang="en-US" sz="1600" dirty="0" smtClean="0"/>
              <a:t>t2 -&gt; 3</a:t>
            </a:r>
            <a:endParaRPr lang="en-US" sz="1600" dirty="0"/>
          </a:p>
        </p:txBody>
      </p:sp>
      <p:sp>
        <p:nvSpPr>
          <p:cNvPr id="149" name="TextBox 148"/>
          <p:cNvSpPr txBox="1"/>
          <p:nvPr/>
        </p:nvSpPr>
        <p:spPr>
          <a:xfrm>
            <a:off x="5160707" y="3072803"/>
            <a:ext cx="719167" cy="338554"/>
          </a:xfrm>
          <a:prstGeom prst="rect">
            <a:avLst/>
          </a:prstGeom>
          <a:solidFill>
            <a:srgbClr val="F2F2F2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t3 -&gt; 1</a:t>
            </a:r>
            <a:endParaRPr lang="en-US" sz="1600" dirty="0"/>
          </a:p>
        </p:txBody>
      </p:sp>
      <p:sp>
        <p:nvSpPr>
          <p:cNvPr id="153" name="TextBox 152"/>
          <p:cNvSpPr txBox="1"/>
          <p:nvPr/>
        </p:nvSpPr>
        <p:spPr>
          <a:xfrm>
            <a:off x="5062253" y="1365935"/>
            <a:ext cx="719167" cy="584776"/>
          </a:xfrm>
          <a:prstGeom prst="rect">
            <a:avLst/>
          </a:prstGeom>
          <a:solidFill>
            <a:srgbClr val="F2F2F2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t1 -&gt; 1</a:t>
            </a:r>
          </a:p>
          <a:p>
            <a:r>
              <a:rPr lang="en-US" sz="1600" dirty="0" smtClean="0"/>
              <a:t>t3 -&gt; 2</a:t>
            </a:r>
            <a:endParaRPr lang="en-US" sz="1600" dirty="0"/>
          </a:p>
        </p:txBody>
      </p:sp>
      <p:sp>
        <p:nvSpPr>
          <p:cNvPr id="52" name="TextBox 51"/>
          <p:cNvSpPr txBox="1"/>
          <p:nvPr/>
        </p:nvSpPr>
        <p:spPr>
          <a:xfrm>
            <a:off x="2965410" y="218276"/>
            <a:ext cx="5450681" cy="361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50" dirty="0" smtClean="0"/>
              <a:t>[2010, 2011) – t1  [2011, 2012) – t2</a:t>
            </a:r>
            <a:r>
              <a:rPr lang="en-US" sz="1750" dirty="0"/>
              <a:t> </a:t>
            </a:r>
            <a:r>
              <a:rPr lang="en-US" sz="1750" dirty="0" smtClean="0"/>
              <a:t> [2012, 2013) – t3</a:t>
            </a:r>
            <a:endParaRPr lang="en-US" sz="1750" dirty="0"/>
          </a:p>
        </p:txBody>
      </p:sp>
    </p:spTree>
    <p:extLst>
      <p:ext uri="{BB962C8B-B14F-4D97-AF65-F5344CB8AC3E}">
        <p14:creationId xmlns:p14="http://schemas.microsoft.com/office/powerpoint/2010/main" val="2976178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1818739" y="453074"/>
            <a:ext cx="402336" cy="419140"/>
            <a:chOff x="2941562" y="2797709"/>
            <a:chExt cx="402336" cy="419140"/>
          </a:xfrm>
        </p:grpSpPr>
        <p:sp>
          <p:nvSpPr>
            <p:cNvPr id="40" name="Rectangle 39"/>
            <p:cNvSpPr/>
            <p:nvPr/>
          </p:nvSpPr>
          <p:spPr>
            <a:xfrm>
              <a:off x="2991366" y="2797709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117667" y="469731"/>
            <a:ext cx="402336" cy="419140"/>
            <a:chOff x="2941562" y="2797709"/>
            <a:chExt cx="402336" cy="419140"/>
          </a:xfrm>
        </p:grpSpPr>
        <p:sp>
          <p:nvSpPr>
            <p:cNvPr id="43" name="Rectangle 42"/>
            <p:cNvSpPr/>
            <p:nvPr/>
          </p:nvSpPr>
          <p:spPr>
            <a:xfrm>
              <a:off x="2991366" y="2797709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44" name="Oval 43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5" name="Straight Arrow Connector 44"/>
          <p:cNvCxnSpPr>
            <a:stCxn id="48" idx="6"/>
            <a:endCxn id="51" idx="2"/>
          </p:cNvCxnSpPr>
          <p:nvPr/>
        </p:nvCxnSpPr>
        <p:spPr>
          <a:xfrm>
            <a:off x="2212943" y="1791595"/>
            <a:ext cx="1904724" cy="16657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1810607" y="1573696"/>
            <a:ext cx="402336" cy="419140"/>
            <a:chOff x="2941562" y="2797709"/>
            <a:chExt cx="402336" cy="419140"/>
          </a:xfrm>
        </p:grpSpPr>
        <p:sp>
          <p:nvSpPr>
            <p:cNvPr id="47" name="Rectangle 46"/>
            <p:cNvSpPr/>
            <p:nvPr/>
          </p:nvSpPr>
          <p:spPr>
            <a:xfrm>
              <a:off x="2991366" y="2797709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48" name="Oval 47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4117667" y="1590353"/>
            <a:ext cx="402336" cy="419140"/>
            <a:chOff x="2941562" y="2797709"/>
            <a:chExt cx="402336" cy="419140"/>
          </a:xfrm>
        </p:grpSpPr>
        <p:sp>
          <p:nvSpPr>
            <p:cNvPr id="50" name="Rectangle 49"/>
            <p:cNvSpPr/>
            <p:nvPr/>
          </p:nvSpPr>
          <p:spPr>
            <a:xfrm>
              <a:off x="2991366" y="2797709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51" name="Oval 50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1818739" y="2643942"/>
            <a:ext cx="402336" cy="419140"/>
            <a:chOff x="2941562" y="2797709"/>
            <a:chExt cx="402336" cy="419140"/>
          </a:xfrm>
        </p:grpSpPr>
        <p:sp>
          <p:nvSpPr>
            <p:cNvPr id="54" name="Rectangle 53"/>
            <p:cNvSpPr/>
            <p:nvPr/>
          </p:nvSpPr>
          <p:spPr>
            <a:xfrm>
              <a:off x="2991366" y="2797709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55" name="Oval 54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4" name="Straight Arrow Connector 83"/>
          <p:cNvCxnSpPr>
            <a:stCxn id="48" idx="4"/>
            <a:endCxn id="54" idx="0"/>
          </p:cNvCxnSpPr>
          <p:nvPr/>
        </p:nvCxnSpPr>
        <p:spPr>
          <a:xfrm flipH="1">
            <a:off x="2005220" y="1992836"/>
            <a:ext cx="6555" cy="651106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44" idx="4"/>
            <a:endCxn id="51" idx="0"/>
          </p:cNvCxnSpPr>
          <p:nvPr/>
        </p:nvCxnSpPr>
        <p:spPr>
          <a:xfrm>
            <a:off x="4318835" y="888871"/>
            <a:ext cx="0" cy="718139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>
            <a:stCxn id="41" idx="4"/>
            <a:endCxn id="48" idx="0"/>
          </p:cNvCxnSpPr>
          <p:nvPr/>
        </p:nvCxnSpPr>
        <p:spPr>
          <a:xfrm flipH="1">
            <a:off x="2011775" y="872214"/>
            <a:ext cx="8132" cy="718139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465693" y="430084"/>
            <a:ext cx="1344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BitSet</a:t>
            </a:r>
            <a:r>
              <a:rPr lang="en-US" dirty="0" smtClean="0"/>
              <a:t>(1,2,3)</a:t>
            </a:r>
            <a:endParaRPr lang="en-US" dirty="0"/>
          </a:p>
        </p:txBody>
      </p:sp>
      <p:sp>
        <p:nvSpPr>
          <p:cNvPr id="135" name="TextBox 134"/>
          <p:cNvSpPr txBox="1"/>
          <p:nvPr/>
        </p:nvSpPr>
        <p:spPr>
          <a:xfrm>
            <a:off x="4520003" y="287153"/>
            <a:ext cx="1170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BitSet</a:t>
            </a:r>
            <a:r>
              <a:rPr lang="en-US" dirty="0" smtClean="0"/>
              <a:t>(1,2)</a:t>
            </a:r>
            <a:endParaRPr lang="en-US" dirty="0"/>
          </a:p>
        </p:txBody>
      </p:sp>
      <p:sp>
        <p:nvSpPr>
          <p:cNvPr id="138" name="TextBox 137"/>
          <p:cNvSpPr txBox="1"/>
          <p:nvPr/>
        </p:nvSpPr>
        <p:spPr>
          <a:xfrm>
            <a:off x="4562950" y="1715919"/>
            <a:ext cx="1344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BitSet</a:t>
            </a:r>
            <a:r>
              <a:rPr lang="en-US" dirty="0" smtClean="0"/>
              <a:t>(1,2,3)</a:t>
            </a:r>
            <a:endParaRPr lang="en-US" dirty="0"/>
          </a:p>
        </p:txBody>
      </p:sp>
      <p:sp>
        <p:nvSpPr>
          <p:cNvPr id="139" name="TextBox 138"/>
          <p:cNvSpPr txBox="1"/>
          <p:nvPr/>
        </p:nvSpPr>
        <p:spPr>
          <a:xfrm>
            <a:off x="640282" y="2660599"/>
            <a:ext cx="1170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BitSet</a:t>
            </a:r>
            <a:r>
              <a:rPr lang="en-US" dirty="0" smtClean="0"/>
              <a:t>(2,3)</a:t>
            </a:r>
            <a:endParaRPr lang="en-US" dirty="0"/>
          </a:p>
        </p:txBody>
      </p:sp>
      <p:sp>
        <p:nvSpPr>
          <p:cNvPr id="159" name="TextBox 158"/>
          <p:cNvSpPr txBox="1"/>
          <p:nvPr/>
        </p:nvSpPr>
        <p:spPr>
          <a:xfrm>
            <a:off x="4562950" y="2660093"/>
            <a:ext cx="995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BitSet</a:t>
            </a:r>
            <a:r>
              <a:rPr lang="en-US" dirty="0" smtClean="0"/>
              <a:t>(3)</a:t>
            </a:r>
            <a:endParaRPr lang="en-US" dirty="0"/>
          </a:p>
        </p:txBody>
      </p:sp>
      <p:grpSp>
        <p:nvGrpSpPr>
          <p:cNvPr id="88" name="Group 87"/>
          <p:cNvGrpSpPr/>
          <p:nvPr/>
        </p:nvGrpSpPr>
        <p:grpSpPr>
          <a:xfrm>
            <a:off x="4102063" y="2660599"/>
            <a:ext cx="402336" cy="419140"/>
            <a:chOff x="2941562" y="2797709"/>
            <a:chExt cx="402336" cy="419140"/>
          </a:xfrm>
        </p:grpSpPr>
        <p:sp>
          <p:nvSpPr>
            <p:cNvPr id="91" name="Rectangle 90"/>
            <p:cNvSpPr/>
            <p:nvPr/>
          </p:nvSpPr>
          <p:spPr>
            <a:xfrm>
              <a:off x="2991366" y="2797709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92" name="Oval 91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3" name="Curved Connector 92"/>
          <p:cNvCxnSpPr>
            <a:stCxn id="41" idx="6"/>
            <a:endCxn id="44" idx="2"/>
          </p:cNvCxnSpPr>
          <p:nvPr/>
        </p:nvCxnSpPr>
        <p:spPr>
          <a:xfrm>
            <a:off x="2221075" y="670973"/>
            <a:ext cx="1896592" cy="1665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55" idx="6"/>
            <a:endCxn id="92" idx="2"/>
          </p:cNvCxnSpPr>
          <p:nvPr/>
        </p:nvCxnSpPr>
        <p:spPr>
          <a:xfrm>
            <a:off x="2221075" y="2861841"/>
            <a:ext cx="1880988" cy="16657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2884093" y="2511427"/>
            <a:ext cx="995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BitSet</a:t>
            </a:r>
            <a:r>
              <a:rPr lang="en-US" dirty="0" smtClean="0"/>
              <a:t>(3)</a:t>
            </a:r>
            <a:endParaRPr lang="en-US" dirty="0"/>
          </a:p>
        </p:txBody>
      </p:sp>
      <p:cxnSp>
        <p:nvCxnSpPr>
          <p:cNvPr id="251" name="Straight Connector 250"/>
          <p:cNvCxnSpPr>
            <a:stCxn id="41" idx="5"/>
            <a:endCxn id="51" idx="1"/>
          </p:cNvCxnSpPr>
          <p:nvPr/>
        </p:nvCxnSpPr>
        <p:spPr>
          <a:xfrm>
            <a:off x="2162154" y="813272"/>
            <a:ext cx="2014434" cy="852680"/>
          </a:xfrm>
          <a:prstGeom prst="line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2685155" y="784009"/>
            <a:ext cx="1170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BitSet</a:t>
            </a:r>
            <a:r>
              <a:rPr lang="en-US" dirty="0" smtClean="0"/>
              <a:t>(1,3)</a:t>
            </a:r>
            <a:endParaRPr lang="en-US" dirty="0"/>
          </a:p>
        </p:txBody>
      </p:sp>
      <p:sp>
        <p:nvSpPr>
          <p:cNvPr id="161" name="TextBox 160"/>
          <p:cNvSpPr txBox="1"/>
          <p:nvPr/>
        </p:nvSpPr>
        <p:spPr>
          <a:xfrm>
            <a:off x="559042" y="5162172"/>
            <a:ext cx="17075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[2010, 2011) – 1</a:t>
            </a:r>
          </a:p>
          <a:p>
            <a:r>
              <a:rPr lang="en-US" dirty="0" smtClean="0"/>
              <a:t>[2011, 2012) – 2</a:t>
            </a:r>
          </a:p>
          <a:p>
            <a:r>
              <a:rPr lang="en-US" dirty="0" smtClean="0"/>
              <a:t>[2012, 2013) – 3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465693" y="1605534"/>
            <a:ext cx="1344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BitSet</a:t>
            </a:r>
            <a:r>
              <a:rPr lang="en-US" dirty="0" smtClean="0"/>
              <a:t>(1,2,3)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2685155" y="245418"/>
            <a:ext cx="1170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BitSet</a:t>
            </a:r>
            <a:r>
              <a:rPr lang="en-US" dirty="0" smtClean="0"/>
              <a:t>(1,2)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993704" y="1099370"/>
            <a:ext cx="1344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BitSet</a:t>
            </a:r>
            <a:r>
              <a:rPr lang="en-US" dirty="0" smtClean="0"/>
              <a:t>(1,2,3)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2510566" y="1736516"/>
            <a:ext cx="1344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BitSet</a:t>
            </a:r>
            <a:r>
              <a:rPr lang="en-US" dirty="0" smtClean="0"/>
              <a:t>(1,2,3)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4213540" y="989225"/>
            <a:ext cx="1170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BitSet</a:t>
            </a:r>
            <a:r>
              <a:rPr lang="en-US" dirty="0" smtClean="0"/>
              <a:t>(1,2)</a:t>
            </a:r>
            <a:endParaRPr lang="en-US" dirty="0"/>
          </a:p>
        </p:txBody>
      </p:sp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923653"/>
              </p:ext>
            </p:extLst>
          </p:nvPr>
        </p:nvGraphicFramePr>
        <p:xfrm>
          <a:off x="6050430" y="325548"/>
          <a:ext cx="2846613" cy="16933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973"/>
                <a:gridCol w="824850"/>
                <a:gridCol w="824850"/>
                <a:gridCol w="740940"/>
              </a:tblGrid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sz="1600" b="1" u="none" dirty="0" smtClean="0"/>
                        <a:t>vid</a:t>
                      </a:r>
                      <a:endParaRPr lang="en-US" sz="1600" b="1" u="none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index</a:t>
                      </a:r>
                      <a:endParaRPr lang="en-US" sz="1600" b="1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name</a:t>
                      </a:r>
                      <a:endParaRPr lang="en-US" sz="1600" b="1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salary</a:t>
                      </a:r>
                      <a:endParaRPr lang="en-US" sz="1600" b="1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Alice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$150K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Bob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$103K</a:t>
                      </a:r>
                      <a:endParaRPr lang="en-US" sz="1600" dirty="0"/>
                    </a:p>
                  </a:txBody>
                  <a:tcPr/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Alice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$155K</a:t>
                      </a:r>
                      <a:endParaRPr lang="en-US" sz="1600" dirty="0"/>
                    </a:p>
                  </a:txBody>
                  <a:tcPr/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Bob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$113K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7215960" y="1875015"/>
            <a:ext cx="397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…</a:t>
            </a:r>
            <a:endParaRPr lang="en-US" sz="2400" dirty="0"/>
          </a:p>
        </p:txBody>
      </p:sp>
      <p:graphicFrame>
        <p:nvGraphicFramePr>
          <p:cNvPr id="62" name="Table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914741"/>
              </p:ext>
            </p:extLst>
          </p:nvPr>
        </p:nvGraphicFramePr>
        <p:xfrm>
          <a:off x="6050430" y="2451040"/>
          <a:ext cx="2846612" cy="10160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4529"/>
                <a:gridCol w="737429"/>
                <a:gridCol w="702327"/>
                <a:gridCol w="702327"/>
              </a:tblGrid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sz="1600" b="1" u="none" dirty="0" smtClean="0"/>
                        <a:t>vid</a:t>
                      </a:r>
                      <a:r>
                        <a:rPr lang="en-US" sz="1600" b="1" u="none" baseline="-25000" dirty="0" smtClean="0"/>
                        <a:t>1</a:t>
                      </a:r>
                      <a:endParaRPr lang="en-US" sz="1600" b="1" u="none" baseline="-25000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u="none" dirty="0" smtClean="0"/>
                        <a:t>vid</a:t>
                      </a:r>
                      <a:r>
                        <a:rPr lang="en-US" sz="1600" b="1" u="none" baseline="-25000" dirty="0" smtClean="0"/>
                        <a:t>2</a:t>
                      </a:r>
                      <a:endParaRPr lang="en-US" sz="1600" b="1" u="none" baseline="-25000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index</a:t>
                      </a:r>
                      <a:endParaRPr lang="en-US" sz="1600" b="1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cnt</a:t>
                      </a:r>
                      <a:endParaRPr lang="en-US" sz="1600" b="1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3" name="TextBox 62"/>
          <p:cNvSpPr txBox="1"/>
          <p:nvPr/>
        </p:nvSpPr>
        <p:spPr>
          <a:xfrm>
            <a:off x="7268880" y="3342237"/>
            <a:ext cx="397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…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59880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6" name="Straight Connector 135"/>
          <p:cNvCxnSpPr/>
          <p:nvPr/>
        </p:nvCxnSpPr>
        <p:spPr>
          <a:xfrm>
            <a:off x="4572000" y="110067"/>
            <a:ext cx="0" cy="2599266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1903605" y="0"/>
            <a:ext cx="1371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[2010, 2011)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6399404" y="0"/>
            <a:ext cx="1371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[2011, 2012)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4276566"/>
              </p:ext>
            </p:extLst>
          </p:nvPr>
        </p:nvGraphicFramePr>
        <p:xfrm>
          <a:off x="306429" y="533389"/>
          <a:ext cx="2282764" cy="16933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838"/>
                <a:gridCol w="931333"/>
                <a:gridCol w="836593"/>
              </a:tblGrid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sz="1600" b="1" u="none" dirty="0" smtClean="0"/>
                        <a:t>vid</a:t>
                      </a:r>
                      <a:endParaRPr lang="en-US" sz="1600" b="1" u="none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name</a:t>
                      </a:r>
                      <a:endParaRPr lang="en-US" sz="1600" b="1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salary</a:t>
                      </a:r>
                      <a:endParaRPr lang="en-US" sz="1600" b="1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Alice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$150K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Bob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$103K</a:t>
                      </a:r>
                      <a:endParaRPr lang="en-US" sz="1600" dirty="0"/>
                    </a:p>
                  </a:txBody>
                  <a:tcPr/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Cathy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$98K</a:t>
                      </a:r>
                      <a:endParaRPr lang="en-US" sz="1600" dirty="0"/>
                    </a:p>
                  </a:txBody>
                  <a:tcPr/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Dave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$55K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0" name="Table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5592078"/>
              </p:ext>
            </p:extLst>
          </p:nvPr>
        </p:nvGraphicFramePr>
        <p:xfrm>
          <a:off x="4802229" y="533389"/>
          <a:ext cx="2282763" cy="20320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763"/>
                <a:gridCol w="939800"/>
                <a:gridCol w="838200"/>
              </a:tblGrid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sz="1600" b="1" u="none" dirty="0" smtClean="0"/>
                        <a:t>vid</a:t>
                      </a:r>
                      <a:endParaRPr lang="en-US" sz="1600" b="1" u="none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name</a:t>
                      </a:r>
                      <a:endParaRPr lang="en-US" sz="1600" b="1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salary</a:t>
                      </a:r>
                      <a:endParaRPr lang="en-US" sz="1600" b="1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Alice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$155K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Bob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$113K</a:t>
                      </a:r>
                      <a:endParaRPr lang="en-US" sz="1600" dirty="0"/>
                    </a:p>
                  </a:txBody>
                  <a:tcPr/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Cathy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$105K</a:t>
                      </a:r>
                      <a:endParaRPr lang="en-US" sz="1600" dirty="0"/>
                    </a:p>
                  </a:txBody>
                  <a:tcPr/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Dave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$55K</a:t>
                      </a:r>
                      <a:endParaRPr lang="en-US" sz="1600" dirty="0"/>
                    </a:p>
                  </a:txBody>
                  <a:tcPr/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Eve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$80K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1" name="Table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081793"/>
              </p:ext>
            </p:extLst>
          </p:nvPr>
        </p:nvGraphicFramePr>
        <p:xfrm>
          <a:off x="2716197" y="533389"/>
          <a:ext cx="1551013" cy="20320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9603"/>
                <a:gridCol w="533400"/>
                <a:gridCol w="508010"/>
              </a:tblGrid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sz="1600" b="1" u="none" dirty="0" smtClean="0"/>
                        <a:t>vid</a:t>
                      </a:r>
                      <a:r>
                        <a:rPr lang="en-US" sz="1600" b="1" u="none" baseline="-25000" dirty="0" smtClean="0"/>
                        <a:t>1</a:t>
                      </a:r>
                      <a:endParaRPr lang="en-US" sz="1600" b="1" u="none" baseline="-25000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u="none" dirty="0" smtClean="0"/>
                        <a:t>vid</a:t>
                      </a:r>
                      <a:r>
                        <a:rPr lang="en-US" sz="1600" b="1" u="none" baseline="-25000" dirty="0" smtClean="0"/>
                        <a:t>2</a:t>
                      </a:r>
                      <a:endParaRPr lang="en-US" sz="1600" b="1" u="none" baseline="-25000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cnt</a:t>
                      </a:r>
                      <a:endParaRPr lang="en-US" sz="1600" b="1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/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2" name="Table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6431385"/>
              </p:ext>
            </p:extLst>
          </p:nvPr>
        </p:nvGraphicFramePr>
        <p:xfrm>
          <a:off x="7211997" y="533389"/>
          <a:ext cx="1551003" cy="20320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2522"/>
                <a:gridCol w="535423"/>
                <a:gridCol w="513058"/>
              </a:tblGrid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sz="1600" b="1" u="none" dirty="0" smtClean="0"/>
                        <a:t>vid</a:t>
                      </a:r>
                      <a:r>
                        <a:rPr lang="en-US" sz="1600" b="1" u="none" baseline="-25000" dirty="0" smtClean="0"/>
                        <a:t>1</a:t>
                      </a:r>
                      <a:endParaRPr lang="en-US" sz="1600" b="1" u="none" baseline="-25000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u="none" dirty="0" smtClean="0"/>
                        <a:t>vid</a:t>
                      </a:r>
                      <a:r>
                        <a:rPr lang="en-US" sz="1600" b="1" u="none" baseline="-25000" dirty="0" smtClean="0"/>
                        <a:t>2</a:t>
                      </a:r>
                      <a:endParaRPr lang="en-US" sz="1600" b="1" u="none" baseline="-25000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cnt</a:t>
                      </a:r>
                      <a:endParaRPr lang="en-US" sz="1600" b="1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/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Straight Connector 9"/>
          <p:cNvCxnSpPr/>
          <p:nvPr/>
        </p:nvCxnSpPr>
        <p:spPr>
          <a:xfrm>
            <a:off x="2793999" y="838200"/>
            <a:ext cx="33866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3310467" y="838197"/>
            <a:ext cx="33866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7289798" y="838200"/>
            <a:ext cx="33866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7806266" y="838197"/>
            <a:ext cx="33866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389465" y="838197"/>
            <a:ext cx="33866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4876799" y="829730"/>
            <a:ext cx="33866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0455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325873" y="1526039"/>
            <a:ext cx="402336" cy="419140"/>
            <a:chOff x="2941562" y="2797709"/>
            <a:chExt cx="402336" cy="419140"/>
          </a:xfrm>
        </p:grpSpPr>
        <p:sp>
          <p:nvSpPr>
            <p:cNvPr id="3" name="Rectangle 2"/>
            <p:cNvSpPr/>
            <p:nvPr/>
          </p:nvSpPr>
          <p:spPr>
            <a:xfrm>
              <a:off x="2991366" y="2797709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4" name="Oval 3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624801" y="1542696"/>
            <a:ext cx="402336" cy="419140"/>
            <a:chOff x="2941562" y="2797709"/>
            <a:chExt cx="402336" cy="419140"/>
          </a:xfrm>
        </p:grpSpPr>
        <p:sp>
          <p:nvSpPr>
            <p:cNvPr id="6" name="Rectangle 5"/>
            <p:cNvSpPr/>
            <p:nvPr/>
          </p:nvSpPr>
          <p:spPr>
            <a:xfrm>
              <a:off x="2991366" y="2797709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" name="Straight Arrow Connector 7"/>
          <p:cNvCxnSpPr>
            <a:stCxn id="11" idx="6"/>
            <a:endCxn id="14" idx="2"/>
          </p:cNvCxnSpPr>
          <p:nvPr/>
        </p:nvCxnSpPr>
        <p:spPr>
          <a:xfrm>
            <a:off x="1720077" y="2864560"/>
            <a:ext cx="1904724" cy="16657"/>
          </a:xfrm>
          <a:prstGeom prst="straightConnector1">
            <a:avLst/>
          </a:prstGeom>
          <a:ln w="38100" cmpd="sng">
            <a:solidFill>
              <a:srgbClr val="FFFF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1317741" y="2646661"/>
            <a:ext cx="402336" cy="419140"/>
            <a:chOff x="2941562" y="2797709"/>
            <a:chExt cx="402336" cy="419140"/>
          </a:xfrm>
        </p:grpSpPr>
        <p:sp>
          <p:nvSpPr>
            <p:cNvPr id="10" name="Rectangle 9"/>
            <p:cNvSpPr/>
            <p:nvPr/>
          </p:nvSpPr>
          <p:spPr>
            <a:xfrm>
              <a:off x="2991366" y="2797709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624801" y="2663318"/>
            <a:ext cx="402336" cy="419140"/>
            <a:chOff x="2941562" y="2797709"/>
            <a:chExt cx="402336" cy="419140"/>
          </a:xfrm>
        </p:grpSpPr>
        <p:sp>
          <p:nvSpPr>
            <p:cNvPr id="13" name="Rectangle 12"/>
            <p:cNvSpPr/>
            <p:nvPr/>
          </p:nvSpPr>
          <p:spPr>
            <a:xfrm>
              <a:off x="2991366" y="2797709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325873" y="3716907"/>
            <a:ext cx="402336" cy="419140"/>
            <a:chOff x="2941562" y="2797709"/>
            <a:chExt cx="402336" cy="419140"/>
          </a:xfrm>
        </p:grpSpPr>
        <p:sp>
          <p:nvSpPr>
            <p:cNvPr id="16" name="Rectangle 15"/>
            <p:cNvSpPr/>
            <p:nvPr/>
          </p:nvSpPr>
          <p:spPr>
            <a:xfrm>
              <a:off x="2991366" y="2797709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8" name="Straight Arrow Connector 17"/>
          <p:cNvCxnSpPr>
            <a:stCxn id="11" idx="4"/>
            <a:endCxn id="16" idx="0"/>
          </p:cNvCxnSpPr>
          <p:nvPr/>
        </p:nvCxnSpPr>
        <p:spPr>
          <a:xfrm flipH="1">
            <a:off x="1512354" y="3065801"/>
            <a:ext cx="6555" cy="651106"/>
          </a:xfrm>
          <a:prstGeom prst="straightConnector1">
            <a:avLst/>
          </a:prstGeom>
          <a:ln w="38100" cmpd="sng">
            <a:solidFill>
              <a:srgbClr val="FFFF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4"/>
            <a:endCxn id="14" idx="0"/>
          </p:cNvCxnSpPr>
          <p:nvPr/>
        </p:nvCxnSpPr>
        <p:spPr>
          <a:xfrm>
            <a:off x="3825969" y="1961836"/>
            <a:ext cx="0" cy="718139"/>
          </a:xfrm>
          <a:prstGeom prst="straightConnector1">
            <a:avLst/>
          </a:prstGeom>
          <a:ln w="38100" cmpd="sng">
            <a:solidFill>
              <a:srgbClr val="FFFF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4"/>
            <a:endCxn id="11" idx="0"/>
          </p:cNvCxnSpPr>
          <p:nvPr/>
        </p:nvCxnSpPr>
        <p:spPr>
          <a:xfrm flipH="1">
            <a:off x="1518909" y="1945179"/>
            <a:ext cx="8132" cy="718139"/>
          </a:xfrm>
          <a:prstGeom prst="straightConnector1">
            <a:avLst/>
          </a:prstGeom>
          <a:ln w="38100" cmpd="sng">
            <a:solidFill>
              <a:schemeClr val="accent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174446" y="870927"/>
            <a:ext cx="357390" cy="338554"/>
          </a:xfrm>
          <a:prstGeom prst="rect">
            <a:avLst/>
          </a:prstGeom>
          <a:solidFill>
            <a:srgbClr val="F2F2F2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t1</a:t>
            </a:r>
            <a:endParaRPr lang="en-US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1050974" y="2150636"/>
            <a:ext cx="357390" cy="338554"/>
          </a:xfrm>
          <a:prstGeom prst="rect">
            <a:avLst/>
          </a:prstGeom>
          <a:solidFill>
            <a:srgbClr val="F2F2F2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t1</a:t>
            </a:r>
            <a:endParaRPr lang="en-US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3649569" y="2135524"/>
            <a:ext cx="357390" cy="338554"/>
          </a:xfrm>
          <a:prstGeom prst="rect">
            <a:avLst/>
          </a:prstGeom>
          <a:solidFill>
            <a:srgbClr val="F2F2F2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t2</a:t>
            </a:r>
            <a:endParaRPr lang="en-US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2563733" y="2554251"/>
            <a:ext cx="357390" cy="338554"/>
          </a:xfrm>
          <a:prstGeom prst="rect">
            <a:avLst/>
          </a:prstGeom>
          <a:solidFill>
            <a:srgbClr val="F2F2F2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t1</a:t>
            </a:r>
            <a:endParaRPr lang="en-US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1098355" y="3314576"/>
            <a:ext cx="357390" cy="338554"/>
          </a:xfrm>
          <a:prstGeom prst="rect">
            <a:avLst/>
          </a:prstGeom>
          <a:solidFill>
            <a:srgbClr val="F2F2F2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t2</a:t>
            </a:r>
            <a:endParaRPr lang="en-US" sz="1600" dirty="0"/>
          </a:p>
        </p:txBody>
      </p:sp>
      <p:grpSp>
        <p:nvGrpSpPr>
          <p:cNvPr id="32" name="Group 31"/>
          <p:cNvGrpSpPr/>
          <p:nvPr/>
        </p:nvGrpSpPr>
        <p:grpSpPr>
          <a:xfrm>
            <a:off x="3609197" y="3733564"/>
            <a:ext cx="402336" cy="419140"/>
            <a:chOff x="2941562" y="2797709"/>
            <a:chExt cx="402336" cy="419140"/>
          </a:xfrm>
        </p:grpSpPr>
        <p:sp>
          <p:nvSpPr>
            <p:cNvPr id="33" name="Rectangle 32"/>
            <p:cNvSpPr/>
            <p:nvPr/>
          </p:nvSpPr>
          <p:spPr>
            <a:xfrm>
              <a:off x="2991366" y="2797709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34" name="Oval 33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5" name="Curved Connector 34"/>
          <p:cNvCxnSpPr>
            <a:stCxn id="3" idx="0"/>
            <a:endCxn id="6" idx="0"/>
          </p:cNvCxnSpPr>
          <p:nvPr/>
        </p:nvCxnSpPr>
        <p:spPr>
          <a:xfrm rot="16200000" flipH="1">
            <a:off x="2653489" y="384903"/>
            <a:ext cx="16657" cy="2298928"/>
          </a:xfrm>
          <a:prstGeom prst="curvedConnector3">
            <a:avLst>
              <a:gd name="adj1" fmla="val -1372396"/>
            </a:avLst>
          </a:prstGeom>
          <a:ln w="38100" cmpd="sng">
            <a:solidFill>
              <a:srgbClr val="4F81BD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/>
          <p:cNvCxnSpPr>
            <a:stCxn id="4" idx="6"/>
            <a:endCxn id="7" idx="2"/>
          </p:cNvCxnSpPr>
          <p:nvPr/>
        </p:nvCxnSpPr>
        <p:spPr>
          <a:xfrm>
            <a:off x="1728209" y="1743938"/>
            <a:ext cx="1896592" cy="16657"/>
          </a:xfrm>
          <a:prstGeom prst="curvedConnector3">
            <a:avLst>
              <a:gd name="adj1" fmla="val 50000"/>
            </a:avLst>
          </a:prstGeom>
          <a:ln w="38100" cmpd="sng">
            <a:solidFill>
              <a:schemeClr val="accent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326846" y="1392659"/>
            <a:ext cx="357390" cy="338554"/>
          </a:xfrm>
          <a:prstGeom prst="rect">
            <a:avLst/>
          </a:prstGeom>
          <a:solidFill>
            <a:srgbClr val="F2F2F2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t2</a:t>
            </a:r>
            <a:endParaRPr lang="en-US" sz="1600" dirty="0"/>
          </a:p>
        </p:txBody>
      </p:sp>
      <p:cxnSp>
        <p:nvCxnSpPr>
          <p:cNvPr id="38" name="Curved Connector 37"/>
          <p:cNvCxnSpPr/>
          <p:nvPr/>
        </p:nvCxnSpPr>
        <p:spPr>
          <a:xfrm flipH="1">
            <a:off x="1552307" y="1952418"/>
            <a:ext cx="7513" cy="717012"/>
          </a:xfrm>
          <a:prstGeom prst="curvedConnector3">
            <a:avLst>
              <a:gd name="adj1" fmla="val -3384493"/>
            </a:avLst>
          </a:prstGeom>
          <a:ln w="38100" cmpd="sng">
            <a:solidFill>
              <a:srgbClr val="4F81BD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745849" y="2144258"/>
            <a:ext cx="357390" cy="338554"/>
          </a:xfrm>
          <a:prstGeom prst="rect">
            <a:avLst/>
          </a:prstGeom>
          <a:solidFill>
            <a:srgbClr val="F2F2F2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t2</a:t>
            </a:r>
            <a:endParaRPr lang="en-US" sz="1600" dirty="0"/>
          </a:p>
        </p:txBody>
      </p:sp>
      <p:cxnSp>
        <p:nvCxnSpPr>
          <p:cNvPr id="40" name="Curved Connector 39"/>
          <p:cNvCxnSpPr/>
          <p:nvPr/>
        </p:nvCxnSpPr>
        <p:spPr>
          <a:xfrm>
            <a:off x="3769178" y="1945179"/>
            <a:ext cx="7513" cy="717012"/>
          </a:xfrm>
          <a:prstGeom prst="curvedConnector3">
            <a:avLst>
              <a:gd name="adj1" fmla="val -3384493"/>
            </a:avLst>
          </a:prstGeom>
          <a:ln w="38100" cmpd="sng">
            <a:solidFill>
              <a:srgbClr val="FFFF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998569" y="1810428"/>
            <a:ext cx="357390" cy="338554"/>
          </a:xfrm>
          <a:prstGeom prst="rect">
            <a:avLst/>
          </a:prstGeom>
          <a:solidFill>
            <a:srgbClr val="F2F2F2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t1</a:t>
            </a:r>
            <a:endParaRPr lang="en-US" sz="1600" dirty="0"/>
          </a:p>
        </p:txBody>
      </p:sp>
      <p:cxnSp>
        <p:nvCxnSpPr>
          <p:cNvPr id="42" name="Curved Connector 41"/>
          <p:cNvCxnSpPr/>
          <p:nvPr/>
        </p:nvCxnSpPr>
        <p:spPr>
          <a:xfrm rot="5400000" flipH="1" flipV="1">
            <a:off x="2688768" y="1927780"/>
            <a:ext cx="16657" cy="2298928"/>
          </a:xfrm>
          <a:prstGeom prst="curvedConnector3">
            <a:avLst>
              <a:gd name="adj1" fmla="val -842853"/>
            </a:avLst>
          </a:prstGeom>
          <a:ln w="38100" cmpd="sng">
            <a:solidFill>
              <a:srgbClr val="FFFF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414137" y="2847857"/>
            <a:ext cx="357390" cy="338554"/>
          </a:xfrm>
          <a:prstGeom prst="rect">
            <a:avLst/>
          </a:prstGeom>
          <a:solidFill>
            <a:srgbClr val="F2F2F2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t2</a:t>
            </a:r>
            <a:endParaRPr lang="en-US" sz="1600" dirty="0"/>
          </a:p>
        </p:txBody>
      </p:sp>
      <p:cxnSp>
        <p:nvCxnSpPr>
          <p:cNvPr id="44" name="Straight Arrow Connector 43"/>
          <p:cNvCxnSpPr>
            <a:stCxn id="17" idx="6"/>
            <a:endCxn id="34" idx="2"/>
          </p:cNvCxnSpPr>
          <p:nvPr/>
        </p:nvCxnSpPr>
        <p:spPr>
          <a:xfrm>
            <a:off x="1728209" y="3934806"/>
            <a:ext cx="1880988" cy="16657"/>
          </a:xfrm>
          <a:prstGeom prst="straightConnector1">
            <a:avLst/>
          </a:prstGeom>
          <a:ln w="38100" cmpd="sng">
            <a:solidFill>
              <a:srgbClr val="00C002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391227" y="3584392"/>
            <a:ext cx="357390" cy="338554"/>
          </a:xfrm>
          <a:prstGeom prst="rect">
            <a:avLst/>
          </a:prstGeom>
          <a:solidFill>
            <a:srgbClr val="F2F2F2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t3</a:t>
            </a:r>
            <a:endParaRPr lang="en-US" sz="1600" dirty="0"/>
          </a:p>
        </p:txBody>
      </p:sp>
      <p:cxnSp>
        <p:nvCxnSpPr>
          <p:cNvPr id="46" name="Curved Connector 45"/>
          <p:cNvCxnSpPr/>
          <p:nvPr/>
        </p:nvCxnSpPr>
        <p:spPr>
          <a:xfrm flipH="1">
            <a:off x="1560636" y="1962963"/>
            <a:ext cx="7513" cy="717012"/>
          </a:xfrm>
          <a:prstGeom prst="curvedConnector3">
            <a:avLst>
              <a:gd name="adj1" fmla="val -10193398"/>
            </a:avLst>
          </a:prstGeom>
          <a:ln>
            <a:solidFill>
              <a:srgbClr val="4F81BD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992635" y="2405866"/>
            <a:ext cx="357390" cy="338554"/>
          </a:xfrm>
          <a:prstGeom prst="rect">
            <a:avLst/>
          </a:prstGeom>
          <a:solidFill>
            <a:srgbClr val="F2F2F2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t3</a:t>
            </a:r>
            <a:endParaRPr lang="en-US" sz="1600" dirty="0"/>
          </a:p>
        </p:txBody>
      </p:sp>
      <p:cxnSp>
        <p:nvCxnSpPr>
          <p:cNvPr id="48" name="Straight Connector 47"/>
          <p:cNvCxnSpPr>
            <a:stCxn id="4" idx="5"/>
            <a:endCxn id="14" idx="1"/>
          </p:cNvCxnSpPr>
          <p:nvPr/>
        </p:nvCxnSpPr>
        <p:spPr>
          <a:xfrm>
            <a:off x="1669288" y="1886237"/>
            <a:ext cx="2014434" cy="852680"/>
          </a:xfrm>
          <a:prstGeom prst="line">
            <a:avLst/>
          </a:prstGeom>
          <a:ln w="38100" cmpd="sng">
            <a:solidFill>
              <a:srgbClr val="FFFF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380973" y="1912806"/>
            <a:ext cx="357390" cy="338554"/>
          </a:xfrm>
          <a:prstGeom prst="rect">
            <a:avLst/>
          </a:prstGeom>
          <a:solidFill>
            <a:srgbClr val="F2F2F2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t1</a:t>
            </a:r>
            <a:endParaRPr lang="en-US" sz="1600" dirty="0"/>
          </a:p>
        </p:txBody>
      </p:sp>
      <p:cxnSp>
        <p:nvCxnSpPr>
          <p:cNvPr id="50" name="Curved Connector 49"/>
          <p:cNvCxnSpPr>
            <a:stCxn id="4" idx="1"/>
            <a:endCxn id="14" idx="6"/>
          </p:cNvCxnSpPr>
          <p:nvPr/>
        </p:nvCxnSpPr>
        <p:spPr>
          <a:xfrm rot="16200000" flipH="1">
            <a:off x="2066175" y="920256"/>
            <a:ext cx="1279579" cy="2642343"/>
          </a:xfrm>
          <a:prstGeom prst="curvedConnector4">
            <a:avLst>
              <a:gd name="adj1" fmla="val -56938"/>
              <a:gd name="adj2" fmla="val 105313"/>
            </a:avLst>
          </a:prstGeom>
          <a:ln w="38100" cmpd="sng">
            <a:solidFill>
              <a:srgbClr val="FFFF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375603" y="705878"/>
            <a:ext cx="357390" cy="338554"/>
          </a:xfrm>
          <a:prstGeom prst="rect">
            <a:avLst/>
          </a:prstGeom>
          <a:solidFill>
            <a:srgbClr val="F2F2F2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t3</a:t>
            </a:r>
            <a:endParaRPr lang="en-US" sz="1600" dirty="0"/>
          </a:p>
        </p:txBody>
      </p:sp>
      <p:cxnSp>
        <p:nvCxnSpPr>
          <p:cNvPr id="52" name="Curved Connector 51"/>
          <p:cNvCxnSpPr/>
          <p:nvPr/>
        </p:nvCxnSpPr>
        <p:spPr>
          <a:xfrm rot="16200000" flipH="1">
            <a:off x="2649424" y="1886301"/>
            <a:ext cx="16657" cy="2307060"/>
          </a:xfrm>
          <a:prstGeom prst="curvedConnector3">
            <a:avLst>
              <a:gd name="adj1" fmla="val 2743297"/>
            </a:avLst>
          </a:prstGeom>
          <a:ln w="38100" cmpd="sng">
            <a:solidFill>
              <a:srgbClr val="FFFF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010490" y="3371702"/>
            <a:ext cx="357390" cy="338554"/>
          </a:xfrm>
          <a:prstGeom prst="rect">
            <a:avLst/>
          </a:prstGeom>
          <a:solidFill>
            <a:srgbClr val="F2F2F2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t3</a:t>
            </a:r>
            <a:endParaRPr lang="en-US" sz="1600" dirty="0"/>
          </a:p>
        </p:txBody>
      </p:sp>
      <p:sp>
        <p:nvSpPr>
          <p:cNvPr id="54" name="TextBox 53"/>
          <p:cNvSpPr txBox="1"/>
          <p:nvPr/>
        </p:nvSpPr>
        <p:spPr>
          <a:xfrm>
            <a:off x="4915008" y="5468759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 partitions</a:t>
            </a:r>
            <a:endParaRPr lang="en-US" dirty="0"/>
          </a:p>
        </p:txBody>
      </p:sp>
      <p:graphicFrame>
        <p:nvGraphicFramePr>
          <p:cNvPr id="55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876014"/>
              </p:ext>
            </p:extLst>
          </p:nvPr>
        </p:nvGraphicFramePr>
        <p:xfrm>
          <a:off x="4597493" y="1209481"/>
          <a:ext cx="4098899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5557"/>
                <a:gridCol w="585557"/>
                <a:gridCol w="585557"/>
                <a:gridCol w="585557"/>
                <a:gridCol w="585557"/>
                <a:gridCol w="585557"/>
                <a:gridCol w="585557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v1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v2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v3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v4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v5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v6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v1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3"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ED1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v2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v3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v4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3"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P2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3"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P3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002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v5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v6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7" name="Straight Connector 56"/>
          <p:cNvCxnSpPr/>
          <p:nvPr/>
        </p:nvCxnSpPr>
        <p:spPr>
          <a:xfrm flipV="1">
            <a:off x="1050974" y="1526038"/>
            <a:ext cx="941661" cy="436926"/>
          </a:xfrm>
          <a:prstGeom prst="line">
            <a:avLst/>
          </a:prstGeom>
          <a:ln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3322199" y="1601637"/>
            <a:ext cx="941661" cy="436926"/>
          </a:xfrm>
          <a:prstGeom prst="line">
            <a:avLst/>
          </a:prstGeom>
          <a:ln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1161578" y="2611234"/>
            <a:ext cx="941661" cy="436926"/>
          </a:xfrm>
          <a:prstGeom prst="line">
            <a:avLst/>
          </a:prstGeom>
          <a:ln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1178199" y="3708112"/>
            <a:ext cx="941661" cy="436926"/>
          </a:xfrm>
          <a:prstGeom prst="line">
            <a:avLst/>
          </a:prstGeom>
          <a:ln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684236" y="5398194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E2D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91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473936" y="2045991"/>
            <a:ext cx="402336" cy="419140"/>
            <a:chOff x="2941562" y="2797709"/>
            <a:chExt cx="402336" cy="419140"/>
          </a:xfrm>
        </p:grpSpPr>
        <p:sp>
          <p:nvSpPr>
            <p:cNvPr id="3" name="Rectangle 2"/>
            <p:cNvSpPr/>
            <p:nvPr/>
          </p:nvSpPr>
          <p:spPr>
            <a:xfrm>
              <a:off x="2991366" y="2797709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4" name="Oval 3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772864" y="2062648"/>
            <a:ext cx="402336" cy="419140"/>
            <a:chOff x="2941562" y="2797709"/>
            <a:chExt cx="402336" cy="419140"/>
          </a:xfrm>
        </p:grpSpPr>
        <p:sp>
          <p:nvSpPr>
            <p:cNvPr id="6" name="Rectangle 5"/>
            <p:cNvSpPr/>
            <p:nvPr/>
          </p:nvSpPr>
          <p:spPr>
            <a:xfrm>
              <a:off x="2991366" y="2797709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" name="Straight Arrow Connector 7"/>
          <p:cNvCxnSpPr>
            <a:stCxn id="11" idx="6"/>
            <a:endCxn id="14" idx="2"/>
          </p:cNvCxnSpPr>
          <p:nvPr/>
        </p:nvCxnSpPr>
        <p:spPr>
          <a:xfrm>
            <a:off x="2868140" y="3384512"/>
            <a:ext cx="1904724" cy="16657"/>
          </a:xfrm>
          <a:prstGeom prst="straightConnector1">
            <a:avLst/>
          </a:prstGeom>
          <a:ln w="38100" cmpd="sng">
            <a:solidFill>
              <a:srgbClr val="FFFF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2465804" y="3166613"/>
            <a:ext cx="402336" cy="419140"/>
            <a:chOff x="2941562" y="2797709"/>
            <a:chExt cx="402336" cy="419140"/>
          </a:xfrm>
        </p:grpSpPr>
        <p:sp>
          <p:nvSpPr>
            <p:cNvPr id="10" name="Rectangle 9"/>
            <p:cNvSpPr/>
            <p:nvPr/>
          </p:nvSpPr>
          <p:spPr>
            <a:xfrm>
              <a:off x="2991366" y="2797709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772864" y="3183270"/>
            <a:ext cx="402336" cy="419140"/>
            <a:chOff x="2941562" y="2797709"/>
            <a:chExt cx="402336" cy="419140"/>
          </a:xfrm>
        </p:grpSpPr>
        <p:sp>
          <p:nvSpPr>
            <p:cNvPr id="13" name="Rectangle 12"/>
            <p:cNvSpPr/>
            <p:nvPr/>
          </p:nvSpPr>
          <p:spPr>
            <a:xfrm>
              <a:off x="2991366" y="2797709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473936" y="4236859"/>
            <a:ext cx="402336" cy="419140"/>
            <a:chOff x="2941562" y="2797709"/>
            <a:chExt cx="402336" cy="419140"/>
          </a:xfrm>
        </p:grpSpPr>
        <p:sp>
          <p:nvSpPr>
            <p:cNvPr id="16" name="Rectangle 15"/>
            <p:cNvSpPr/>
            <p:nvPr/>
          </p:nvSpPr>
          <p:spPr>
            <a:xfrm>
              <a:off x="2991366" y="2797709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8" name="Straight Arrow Connector 17"/>
          <p:cNvCxnSpPr>
            <a:stCxn id="11" idx="4"/>
            <a:endCxn id="16" idx="0"/>
          </p:cNvCxnSpPr>
          <p:nvPr/>
        </p:nvCxnSpPr>
        <p:spPr>
          <a:xfrm flipH="1">
            <a:off x="2660417" y="3585753"/>
            <a:ext cx="6555" cy="651106"/>
          </a:xfrm>
          <a:prstGeom prst="straightConnector1">
            <a:avLst/>
          </a:prstGeom>
          <a:ln w="38100" cmpd="sng">
            <a:solidFill>
              <a:srgbClr val="FF66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4"/>
            <a:endCxn id="14" idx="0"/>
          </p:cNvCxnSpPr>
          <p:nvPr/>
        </p:nvCxnSpPr>
        <p:spPr>
          <a:xfrm>
            <a:off x="4974032" y="2481788"/>
            <a:ext cx="0" cy="718139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4"/>
            <a:endCxn id="11" idx="0"/>
          </p:cNvCxnSpPr>
          <p:nvPr/>
        </p:nvCxnSpPr>
        <p:spPr>
          <a:xfrm flipH="1">
            <a:off x="2666972" y="2465131"/>
            <a:ext cx="8132" cy="718139"/>
          </a:xfrm>
          <a:prstGeom prst="straightConnector1">
            <a:avLst/>
          </a:prstGeom>
          <a:ln w="38100" cmpd="sng">
            <a:solidFill>
              <a:schemeClr val="accent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322509" y="1390879"/>
            <a:ext cx="357390" cy="338554"/>
          </a:xfrm>
          <a:prstGeom prst="rect">
            <a:avLst/>
          </a:prstGeom>
          <a:solidFill>
            <a:srgbClr val="F2F2F2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t1</a:t>
            </a:r>
            <a:endParaRPr lang="en-US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2287237" y="2494178"/>
            <a:ext cx="357390" cy="338554"/>
          </a:xfrm>
          <a:prstGeom prst="rect">
            <a:avLst/>
          </a:prstGeom>
          <a:solidFill>
            <a:srgbClr val="F2F2F2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t1</a:t>
            </a:r>
            <a:endParaRPr lang="en-US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4797632" y="2655476"/>
            <a:ext cx="357390" cy="338554"/>
          </a:xfrm>
          <a:prstGeom prst="rect">
            <a:avLst/>
          </a:prstGeom>
          <a:solidFill>
            <a:srgbClr val="F2F2F2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t2</a:t>
            </a:r>
            <a:endParaRPr lang="en-US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3711796" y="3074203"/>
            <a:ext cx="357390" cy="338554"/>
          </a:xfrm>
          <a:prstGeom prst="rect">
            <a:avLst/>
          </a:prstGeom>
          <a:solidFill>
            <a:srgbClr val="F2F2F2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t1</a:t>
            </a:r>
            <a:endParaRPr lang="en-US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2334618" y="3658118"/>
            <a:ext cx="357390" cy="338554"/>
          </a:xfrm>
          <a:prstGeom prst="rect">
            <a:avLst/>
          </a:prstGeom>
          <a:solidFill>
            <a:srgbClr val="F2F2F2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t2</a:t>
            </a:r>
            <a:endParaRPr lang="en-US" sz="1600" dirty="0"/>
          </a:p>
        </p:txBody>
      </p:sp>
      <p:grpSp>
        <p:nvGrpSpPr>
          <p:cNvPr id="32" name="Group 31"/>
          <p:cNvGrpSpPr/>
          <p:nvPr/>
        </p:nvGrpSpPr>
        <p:grpSpPr>
          <a:xfrm>
            <a:off x="4757260" y="4253516"/>
            <a:ext cx="402336" cy="419140"/>
            <a:chOff x="2941562" y="2797709"/>
            <a:chExt cx="402336" cy="419140"/>
          </a:xfrm>
        </p:grpSpPr>
        <p:sp>
          <p:nvSpPr>
            <p:cNvPr id="33" name="Rectangle 32"/>
            <p:cNvSpPr/>
            <p:nvPr/>
          </p:nvSpPr>
          <p:spPr>
            <a:xfrm>
              <a:off x="2991366" y="2797709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34" name="Oval 33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5" name="Curved Connector 34"/>
          <p:cNvCxnSpPr>
            <a:stCxn id="3" idx="0"/>
            <a:endCxn id="6" idx="0"/>
          </p:cNvCxnSpPr>
          <p:nvPr/>
        </p:nvCxnSpPr>
        <p:spPr>
          <a:xfrm rot="16200000" flipH="1">
            <a:off x="3801552" y="904855"/>
            <a:ext cx="16657" cy="2298928"/>
          </a:xfrm>
          <a:prstGeom prst="curvedConnector3">
            <a:avLst>
              <a:gd name="adj1" fmla="val -1372396"/>
            </a:avLst>
          </a:prstGeom>
          <a:ln w="38100" cmpd="sng">
            <a:solidFill>
              <a:srgbClr val="4F81BD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/>
          <p:cNvCxnSpPr>
            <a:stCxn id="4" idx="6"/>
            <a:endCxn id="7" idx="2"/>
          </p:cNvCxnSpPr>
          <p:nvPr/>
        </p:nvCxnSpPr>
        <p:spPr>
          <a:xfrm>
            <a:off x="2876272" y="2263890"/>
            <a:ext cx="1896592" cy="16657"/>
          </a:xfrm>
          <a:prstGeom prst="curvedConnector3">
            <a:avLst>
              <a:gd name="adj1" fmla="val 50000"/>
            </a:avLst>
          </a:prstGeom>
          <a:ln w="38100" cmpd="sng">
            <a:solidFill>
              <a:srgbClr val="FF00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474909" y="1912611"/>
            <a:ext cx="357390" cy="338554"/>
          </a:xfrm>
          <a:prstGeom prst="rect">
            <a:avLst/>
          </a:prstGeom>
          <a:solidFill>
            <a:srgbClr val="F2F2F2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t2</a:t>
            </a:r>
            <a:endParaRPr lang="en-US" sz="1600" dirty="0"/>
          </a:p>
        </p:txBody>
      </p:sp>
      <p:cxnSp>
        <p:nvCxnSpPr>
          <p:cNvPr id="38" name="Curved Connector 37"/>
          <p:cNvCxnSpPr/>
          <p:nvPr/>
        </p:nvCxnSpPr>
        <p:spPr>
          <a:xfrm flipH="1">
            <a:off x="2700370" y="2472370"/>
            <a:ext cx="7513" cy="717012"/>
          </a:xfrm>
          <a:prstGeom prst="curvedConnector3">
            <a:avLst>
              <a:gd name="adj1" fmla="val -3384493"/>
            </a:avLst>
          </a:prstGeom>
          <a:ln w="38100" cmpd="sng">
            <a:solidFill>
              <a:srgbClr val="FF00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893912" y="2664210"/>
            <a:ext cx="357390" cy="338554"/>
          </a:xfrm>
          <a:prstGeom prst="rect">
            <a:avLst/>
          </a:prstGeom>
          <a:solidFill>
            <a:srgbClr val="F2F2F2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t2</a:t>
            </a:r>
            <a:endParaRPr lang="en-US" sz="1600" dirty="0"/>
          </a:p>
        </p:txBody>
      </p:sp>
      <p:cxnSp>
        <p:nvCxnSpPr>
          <p:cNvPr id="40" name="Curved Connector 39"/>
          <p:cNvCxnSpPr/>
          <p:nvPr/>
        </p:nvCxnSpPr>
        <p:spPr>
          <a:xfrm>
            <a:off x="4917241" y="2465131"/>
            <a:ext cx="7513" cy="717012"/>
          </a:xfrm>
          <a:prstGeom prst="curvedConnector3">
            <a:avLst>
              <a:gd name="adj1" fmla="val -3384493"/>
            </a:avLst>
          </a:prstGeom>
          <a:ln w="38100" cmpd="sng">
            <a:solidFill>
              <a:srgbClr val="FFFF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146632" y="2330380"/>
            <a:ext cx="357390" cy="338554"/>
          </a:xfrm>
          <a:prstGeom prst="rect">
            <a:avLst/>
          </a:prstGeom>
          <a:solidFill>
            <a:srgbClr val="F2F2F2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t1</a:t>
            </a:r>
            <a:endParaRPr lang="en-US" sz="1600" dirty="0"/>
          </a:p>
        </p:txBody>
      </p:sp>
      <p:cxnSp>
        <p:nvCxnSpPr>
          <p:cNvPr id="42" name="Curved Connector 41"/>
          <p:cNvCxnSpPr/>
          <p:nvPr/>
        </p:nvCxnSpPr>
        <p:spPr>
          <a:xfrm rot="5400000" flipH="1" flipV="1">
            <a:off x="3836831" y="2447732"/>
            <a:ext cx="16657" cy="2298928"/>
          </a:xfrm>
          <a:prstGeom prst="curvedConnector3">
            <a:avLst>
              <a:gd name="adj1" fmla="val -842853"/>
            </a:avLst>
          </a:prstGeom>
          <a:ln w="38100" cmpd="sng">
            <a:solidFill>
              <a:srgbClr val="FF00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562200" y="3367809"/>
            <a:ext cx="357390" cy="338554"/>
          </a:xfrm>
          <a:prstGeom prst="rect">
            <a:avLst/>
          </a:prstGeom>
          <a:solidFill>
            <a:srgbClr val="F2F2F2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t2</a:t>
            </a:r>
            <a:endParaRPr lang="en-US" sz="1600" dirty="0"/>
          </a:p>
        </p:txBody>
      </p:sp>
      <p:cxnSp>
        <p:nvCxnSpPr>
          <p:cNvPr id="44" name="Straight Arrow Connector 43"/>
          <p:cNvCxnSpPr>
            <a:stCxn id="17" idx="6"/>
            <a:endCxn id="34" idx="2"/>
          </p:cNvCxnSpPr>
          <p:nvPr/>
        </p:nvCxnSpPr>
        <p:spPr>
          <a:xfrm>
            <a:off x="2876272" y="4454758"/>
            <a:ext cx="1880988" cy="16657"/>
          </a:xfrm>
          <a:prstGeom prst="straightConnector1">
            <a:avLst/>
          </a:prstGeom>
          <a:ln w="38100" cmpd="sng">
            <a:solidFill>
              <a:srgbClr val="00C002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539290" y="4104344"/>
            <a:ext cx="357390" cy="338554"/>
          </a:xfrm>
          <a:prstGeom prst="rect">
            <a:avLst/>
          </a:prstGeom>
          <a:solidFill>
            <a:srgbClr val="F2F2F2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t3</a:t>
            </a:r>
            <a:endParaRPr lang="en-US" sz="1600" dirty="0"/>
          </a:p>
        </p:txBody>
      </p:sp>
      <p:cxnSp>
        <p:nvCxnSpPr>
          <p:cNvPr id="46" name="Curved Connector 45"/>
          <p:cNvCxnSpPr/>
          <p:nvPr/>
        </p:nvCxnSpPr>
        <p:spPr>
          <a:xfrm flipH="1">
            <a:off x="2708699" y="2482915"/>
            <a:ext cx="7513" cy="717012"/>
          </a:xfrm>
          <a:prstGeom prst="curvedConnector3">
            <a:avLst>
              <a:gd name="adj1" fmla="val -10193398"/>
            </a:avLst>
          </a:prstGeom>
          <a:ln>
            <a:solidFill>
              <a:srgbClr val="00C002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140698" y="2925818"/>
            <a:ext cx="357390" cy="338554"/>
          </a:xfrm>
          <a:prstGeom prst="rect">
            <a:avLst/>
          </a:prstGeom>
          <a:solidFill>
            <a:srgbClr val="F2F2F2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t3</a:t>
            </a:r>
            <a:endParaRPr lang="en-US" sz="1600" dirty="0"/>
          </a:p>
        </p:txBody>
      </p:sp>
      <p:cxnSp>
        <p:nvCxnSpPr>
          <p:cNvPr id="48" name="Straight Connector 47"/>
          <p:cNvCxnSpPr>
            <a:stCxn id="4" idx="5"/>
            <a:endCxn id="14" idx="1"/>
          </p:cNvCxnSpPr>
          <p:nvPr/>
        </p:nvCxnSpPr>
        <p:spPr>
          <a:xfrm>
            <a:off x="2817351" y="2406189"/>
            <a:ext cx="2014434" cy="852680"/>
          </a:xfrm>
          <a:prstGeom prst="line">
            <a:avLst/>
          </a:prstGeom>
          <a:ln w="38100" cmpd="sng">
            <a:solidFill>
              <a:srgbClr val="FFFF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529036" y="2432758"/>
            <a:ext cx="357390" cy="338554"/>
          </a:xfrm>
          <a:prstGeom prst="rect">
            <a:avLst/>
          </a:prstGeom>
          <a:solidFill>
            <a:srgbClr val="F2F2F2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t1</a:t>
            </a:r>
            <a:endParaRPr lang="en-US" sz="1600" dirty="0"/>
          </a:p>
        </p:txBody>
      </p:sp>
      <p:cxnSp>
        <p:nvCxnSpPr>
          <p:cNvPr id="50" name="Curved Connector 49"/>
          <p:cNvCxnSpPr>
            <a:stCxn id="4" idx="1"/>
            <a:endCxn id="14" idx="6"/>
          </p:cNvCxnSpPr>
          <p:nvPr/>
        </p:nvCxnSpPr>
        <p:spPr>
          <a:xfrm rot="16200000" flipH="1">
            <a:off x="3214238" y="1440208"/>
            <a:ext cx="1279579" cy="2642343"/>
          </a:xfrm>
          <a:prstGeom prst="curvedConnector4">
            <a:avLst>
              <a:gd name="adj1" fmla="val -56938"/>
              <a:gd name="adj2" fmla="val 105313"/>
            </a:avLst>
          </a:prstGeom>
          <a:ln w="38100" cmpd="sng">
            <a:solidFill>
              <a:srgbClr val="00C002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523666" y="1225830"/>
            <a:ext cx="357390" cy="338554"/>
          </a:xfrm>
          <a:prstGeom prst="rect">
            <a:avLst/>
          </a:prstGeom>
          <a:solidFill>
            <a:srgbClr val="F2F2F2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t3</a:t>
            </a:r>
            <a:endParaRPr lang="en-US" sz="1600" dirty="0"/>
          </a:p>
        </p:txBody>
      </p:sp>
      <p:cxnSp>
        <p:nvCxnSpPr>
          <p:cNvPr id="52" name="Curved Connector 51"/>
          <p:cNvCxnSpPr/>
          <p:nvPr/>
        </p:nvCxnSpPr>
        <p:spPr>
          <a:xfrm rot="16200000" flipH="1">
            <a:off x="3797487" y="2406253"/>
            <a:ext cx="16657" cy="2307060"/>
          </a:xfrm>
          <a:prstGeom prst="curvedConnector3">
            <a:avLst>
              <a:gd name="adj1" fmla="val 2743297"/>
            </a:avLst>
          </a:prstGeom>
          <a:ln w="38100" cmpd="sng">
            <a:solidFill>
              <a:srgbClr val="00C002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158553" y="3891654"/>
            <a:ext cx="357390" cy="338554"/>
          </a:xfrm>
          <a:prstGeom prst="rect">
            <a:avLst/>
          </a:prstGeom>
          <a:solidFill>
            <a:srgbClr val="F2F2F2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t3</a:t>
            </a:r>
            <a:endParaRPr lang="en-US" sz="1600" dirty="0"/>
          </a:p>
        </p:txBody>
      </p:sp>
      <p:sp>
        <p:nvSpPr>
          <p:cNvPr id="54" name="TextBox 53"/>
          <p:cNvSpPr txBox="1"/>
          <p:nvPr/>
        </p:nvSpPr>
        <p:spPr>
          <a:xfrm>
            <a:off x="5926952" y="564517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 partitions</a:t>
            </a:r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2228778" y="1997397"/>
            <a:ext cx="941661" cy="507535"/>
            <a:chOff x="5776344" y="2508458"/>
            <a:chExt cx="941661" cy="507535"/>
          </a:xfrm>
        </p:grpSpPr>
        <p:cxnSp>
          <p:nvCxnSpPr>
            <p:cNvPr id="57" name="Straight Connector 56"/>
            <p:cNvCxnSpPr/>
            <p:nvPr/>
          </p:nvCxnSpPr>
          <p:spPr>
            <a:xfrm flipV="1">
              <a:off x="5776344" y="2508458"/>
              <a:ext cx="941661" cy="436926"/>
            </a:xfrm>
            <a:prstGeom prst="line">
              <a:avLst/>
            </a:prstGeom>
            <a:ln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6247175" y="2738917"/>
              <a:ext cx="470830" cy="277076"/>
            </a:xfrm>
            <a:prstGeom prst="line">
              <a:avLst/>
            </a:prstGeom>
            <a:ln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2" name="Straight Connector 61"/>
          <p:cNvCxnSpPr/>
          <p:nvPr/>
        </p:nvCxnSpPr>
        <p:spPr>
          <a:xfrm flipH="1" flipV="1">
            <a:off x="4504023" y="3264373"/>
            <a:ext cx="895217" cy="341152"/>
          </a:xfrm>
          <a:prstGeom prst="line">
            <a:avLst/>
          </a:prstGeom>
          <a:ln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2326262" y="4228064"/>
            <a:ext cx="941661" cy="436926"/>
          </a:xfrm>
          <a:prstGeom prst="line">
            <a:avLst/>
          </a:prstGeom>
          <a:ln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679899" y="238531"/>
            <a:ext cx="1322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Consecutive</a:t>
            </a:r>
            <a:endParaRPr lang="en-US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1528749"/>
              </p:ext>
            </p:extLst>
          </p:nvPr>
        </p:nvGraphicFramePr>
        <p:xfrm>
          <a:off x="5750555" y="2035048"/>
          <a:ext cx="3757920" cy="14751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939480"/>
                <a:gridCol w="939480"/>
                <a:gridCol w="939480"/>
                <a:gridCol w="939480"/>
              </a:tblGrid>
              <a:tr h="737580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T1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75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E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P2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P3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002"/>
                    </a:solidFill>
                  </a:tcPr>
                </a:tc>
              </a:tr>
            </a:tbl>
          </a:graphicData>
        </a:graphic>
      </p:graphicFrame>
      <p:cxnSp>
        <p:nvCxnSpPr>
          <p:cNvPr id="56" name="Straight Connector 55"/>
          <p:cNvCxnSpPr/>
          <p:nvPr/>
        </p:nvCxnSpPr>
        <p:spPr>
          <a:xfrm flipV="1">
            <a:off x="7629373" y="2444397"/>
            <a:ext cx="0" cy="1295146"/>
          </a:xfrm>
          <a:prstGeom prst="line">
            <a:avLst/>
          </a:prstGeom>
          <a:ln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 flipV="1">
            <a:off x="8547526" y="2444395"/>
            <a:ext cx="18089" cy="1295148"/>
          </a:xfrm>
          <a:prstGeom prst="line">
            <a:avLst/>
          </a:prstGeom>
          <a:ln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6" name="Group 65"/>
          <p:cNvGrpSpPr/>
          <p:nvPr/>
        </p:nvGrpSpPr>
        <p:grpSpPr>
          <a:xfrm>
            <a:off x="4503746" y="2079188"/>
            <a:ext cx="941661" cy="507535"/>
            <a:chOff x="5776344" y="2508458"/>
            <a:chExt cx="941661" cy="507535"/>
          </a:xfrm>
        </p:grpSpPr>
        <p:cxnSp>
          <p:nvCxnSpPr>
            <p:cNvPr id="67" name="Straight Connector 66"/>
            <p:cNvCxnSpPr/>
            <p:nvPr/>
          </p:nvCxnSpPr>
          <p:spPr>
            <a:xfrm flipV="1">
              <a:off x="5776344" y="2508458"/>
              <a:ext cx="941661" cy="436926"/>
            </a:xfrm>
            <a:prstGeom prst="line">
              <a:avLst/>
            </a:prstGeom>
            <a:ln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6247175" y="2738917"/>
              <a:ext cx="470830" cy="277076"/>
            </a:xfrm>
            <a:prstGeom prst="line">
              <a:avLst/>
            </a:prstGeom>
            <a:ln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57991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5926952" y="564517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 partitions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5992831" y="-9578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Hybrid2D</a:t>
            </a:r>
            <a:endParaRPr lang="en-US" dirty="0"/>
          </a:p>
        </p:txBody>
      </p:sp>
      <p:graphicFrame>
        <p:nvGraphicFramePr>
          <p:cNvPr id="61" name="Table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6404488"/>
              </p:ext>
            </p:extLst>
          </p:nvPr>
        </p:nvGraphicFramePr>
        <p:xfrm>
          <a:off x="4329611" y="1214571"/>
          <a:ext cx="3273114" cy="38587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1778"/>
                <a:gridCol w="251778"/>
                <a:gridCol w="251778"/>
                <a:gridCol w="251778"/>
                <a:gridCol w="251778"/>
                <a:gridCol w="251778"/>
                <a:gridCol w="251778"/>
                <a:gridCol w="251778"/>
                <a:gridCol w="251778"/>
                <a:gridCol w="251778"/>
                <a:gridCol w="251778"/>
                <a:gridCol w="251778"/>
                <a:gridCol w="251778"/>
              </a:tblGrid>
              <a:tr h="47719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9151" marR="69151" marT="34576" marB="34576"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T1 – T2</a:t>
                      </a:r>
                      <a:endParaRPr lang="en-US" sz="1800" dirty="0"/>
                    </a:p>
                  </a:txBody>
                  <a:tcPr marL="69151" marR="69151" marT="34576" marB="34576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T3</a:t>
                      </a:r>
                      <a:r>
                        <a:rPr lang="en-US" sz="1800" baseline="0" dirty="0" smtClean="0"/>
                        <a:t> – T4</a:t>
                      </a:r>
                      <a:endParaRPr lang="en-US" sz="1800" dirty="0"/>
                    </a:p>
                  </a:txBody>
                  <a:tcPr marL="69151" marR="69151" marT="34576" marB="34576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77191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9151" marR="69151" marT="34576" marB="34576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v1</a:t>
                      </a:r>
                      <a:endParaRPr lang="en-US" sz="1200" dirty="0"/>
                    </a:p>
                  </a:txBody>
                  <a:tcPr marL="69151" marR="69151" marT="34576" marB="34576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v2</a:t>
                      </a:r>
                      <a:endParaRPr lang="en-US" sz="1200" dirty="0"/>
                    </a:p>
                  </a:txBody>
                  <a:tcPr marL="69151" marR="69151" marT="34576" marB="34576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v3</a:t>
                      </a:r>
                      <a:endParaRPr lang="en-US" sz="1200" dirty="0"/>
                    </a:p>
                  </a:txBody>
                  <a:tcPr marL="69151" marR="69151" marT="34576" marB="34576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v4</a:t>
                      </a:r>
                      <a:endParaRPr lang="en-US" sz="1200" dirty="0"/>
                    </a:p>
                  </a:txBody>
                  <a:tcPr marL="69151" marR="69151" marT="34576" marB="34576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v5</a:t>
                      </a:r>
                      <a:endParaRPr lang="en-US" sz="1200" dirty="0"/>
                    </a:p>
                  </a:txBody>
                  <a:tcPr marL="69151" marR="69151" marT="34576" marB="34576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v6</a:t>
                      </a:r>
                      <a:endParaRPr lang="en-US" sz="1200" dirty="0"/>
                    </a:p>
                  </a:txBody>
                  <a:tcPr marL="69151" marR="69151" marT="34576" marB="34576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v1</a:t>
                      </a:r>
                      <a:endParaRPr lang="en-US" sz="1200" dirty="0"/>
                    </a:p>
                  </a:txBody>
                  <a:tcPr marL="69151" marR="69151" marT="34576" marB="34576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v2</a:t>
                      </a:r>
                      <a:endParaRPr lang="en-US" sz="1200" dirty="0"/>
                    </a:p>
                  </a:txBody>
                  <a:tcPr marL="69151" marR="69151" marT="34576" marB="34576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v3</a:t>
                      </a:r>
                      <a:endParaRPr lang="en-US" sz="1200" dirty="0"/>
                    </a:p>
                  </a:txBody>
                  <a:tcPr marL="69151" marR="69151" marT="34576" marB="34576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v4</a:t>
                      </a:r>
                      <a:endParaRPr lang="en-US" sz="1200" dirty="0"/>
                    </a:p>
                  </a:txBody>
                  <a:tcPr marL="69151" marR="69151" marT="34576" marB="34576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v5</a:t>
                      </a:r>
                      <a:endParaRPr lang="en-US" sz="1200" dirty="0"/>
                    </a:p>
                  </a:txBody>
                  <a:tcPr marL="69151" marR="69151" marT="34576" marB="34576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v6</a:t>
                      </a:r>
                      <a:endParaRPr lang="en-US" sz="1200" dirty="0"/>
                    </a:p>
                  </a:txBody>
                  <a:tcPr marL="69151" marR="69151" marT="34576" marB="34576"/>
                </a:tc>
              </a:tr>
              <a:tr h="484057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v1</a:t>
                      </a:r>
                      <a:endParaRPr lang="en-US" sz="1300" dirty="0"/>
                    </a:p>
                  </a:txBody>
                  <a:tcPr marL="69151" marR="69151" marT="34576" marB="34576"/>
                </a:tc>
                <a:tc rowSpan="3" gridSpan="6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P0</a:t>
                      </a:r>
                      <a:endParaRPr lang="en-US" sz="1800" dirty="0"/>
                    </a:p>
                  </a:txBody>
                  <a:tcPr marL="69151" marR="69151" marT="34576" marB="34576" anchor="ctr">
                    <a:solidFill>
                      <a:srgbClr val="558ED1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gridSpan="6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P2</a:t>
                      </a:r>
                      <a:endParaRPr lang="en-US" sz="1800" dirty="0"/>
                    </a:p>
                  </a:txBody>
                  <a:tcPr marL="69151" marR="69151" marT="34576" marB="34576" anchor="ctr">
                    <a:solidFill>
                      <a:srgbClr val="FF0000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84057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v2</a:t>
                      </a:r>
                      <a:endParaRPr lang="en-US" sz="1300" dirty="0"/>
                    </a:p>
                  </a:txBody>
                  <a:tcPr marL="69151" marR="69151" marT="34576" marB="34576"/>
                </a:tc>
                <a:tc gridSpan="6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84057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v3</a:t>
                      </a:r>
                      <a:endParaRPr lang="en-US" sz="1300" dirty="0"/>
                    </a:p>
                  </a:txBody>
                  <a:tcPr marL="69151" marR="69151" marT="34576" marB="34576"/>
                </a:tc>
                <a:tc gridSpan="6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6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84057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v4</a:t>
                      </a:r>
                      <a:endParaRPr lang="en-US" sz="1300" dirty="0"/>
                    </a:p>
                  </a:txBody>
                  <a:tcPr marL="69151" marR="69151" marT="34576" marB="34576"/>
                </a:tc>
                <a:tc rowSpan="3" gridSpan="6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P1</a:t>
                      </a:r>
                      <a:endParaRPr lang="en-US" sz="1800" dirty="0"/>
                    </a:p>
                  </a:txBody>
                  <a:tcPr marL="69151" marR="69151" marT="34576" marB="34576" anchor="ctr">
                    <a:solidFill>
                      <a:srgbClr val="FFFF00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gridSpan="6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P3</a:t>
                      </a:r>
                      <a:endParaRPr lang="en-US" sz="1800" dirty="0"/>
                    </a:p>
                  </a:txBody>
                  <a:tcPr marL="69151" marR="69151" marT="34576" marB="34576" anchor="ctr">
                    <a:solidFill>
                      <a:srgbClr val="00C002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84057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v5</a:t>
                      </a:r>
                      <a:endParaRPr lang="en-US" sz="1300" dirty="0"/>
                    </a:p>
                  </a:txBody>
                  <a:tcPr marL="69151" marR="69151" marT="34576" marB="34576"/>
                </a:tc>
                <a:tc gridSpan="6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6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84057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v6</a:t>
                      </a:r>
                      <a:endParaRPr lang="en-US" sz="1300" dirty="0"/>
                    </a:p>
                  </a:txBody>
                  <a:tcPr marL="69151" marR="69151" marT="34576" marB="34576"/>
                </a:tc>
                <a:tc gridSpan="6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6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7" name="Group 116"/>
          <p:cNvGrpSpPr/>
          <p:nvPr/>
        </p:nvGrpSpPr>
        <p:grpSpPr>
          <a:xfrm>
            <a:off x="939256" y="2045991"/>
            <a:ext cx="402336" cy="419140"/>
            <a:chOff x="2941562" y="2797709"/>
            <a:chExt cx="402336" cy="419140"/>
          </a:xfrm>
        </p:grpSpPr>
        <p:sp>
          <p:nvSpPr>
            <p:cNvPr id="118" name="Rectangle 117"/>
            <p:cNvSpPr/>
            <p:nvPr/>
          </p:nvSpPr>
          <p:spPr>
            <a:xfrm>
              <a:off x="2991366" y="2797709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19" name="Oval 118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3238184" y="2062648"/>
            <a:ext cx="402336" cy="419140"/>
            <a:chOff x="2941562" y="2797709"/>
            <a:chExt cx="402336" cy="419140"/>
          </a:xfrm>
        </p:grpSpPr>
        <p:sp>
          <p:nvSpPr>
            <p:cNvPr id="121" name="Rectangle 120"/>
            <p:cNvSpPr/>
            <p:nvPr/>
          </p:nvSpPr>
          <p:spPr>
            <a:xfrm>
              <a:off x="2991366" y="2797709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22" name="Oval 121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3" name="Straight Arrow Connector 122"/>
          <p:cNvCxnSpPr>
            <a:stCxn id="126" idx="6"/>
            <a:endCxn id="129" idx="2"/>
          </p:cNvCxnSpPr>
          <p:nvPr/>
        </p:nvCxnSpPr>
        <p:spPr>
          <a:xfrm>
            <a:off x="1333460" y="3384512"/>
            <a:ext cx="1904724" cy="16657"/>
          </a:xfrm>
          <a:prstGeom prst="straightConnector1">
            <a:avLst/>
          </a:prstGeom>
          <a:ln w="38100" cmpd="sng">
            <a:solidFill>
              <a:schemeClr val="accent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4" name="Group 123"/>
          <p:cNvGrpSpPr/>
          <p:nvPr/>
        </p:nvGrpSpPr>
        <p:grpSpPr>
          <a:xfrm>
            <a:off x="931124" y="3166613"/>
            <a:ext cx="402336" cy="419140"/>
            <a:chOff x="2941562" y="2797709"/>
            <a:chExt cx="402336" cy="419140"/>
          </a:xfrm>
        </p:grpSpPr>
        <p:sp>
          <p:nvSpPr>
            <p:cNvPr id="125" name="Rectangle 124"/>
            <p:cNvSpPr/>
            <p:nvPr/>
          </p:nvSpPr>
          <p:spPr>
            <a:xfrm>
              <a:off x="2991366" y="2797709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126" name="Oval 125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3238184" y="3183270"/>
            <a:ext cx="402336" cy="419140"/>
            <a:chOff x="2941562" y="2797709"/>
            <a:chExt cx="402336" cy="419140"/>
          </a:xfrm>
        </p:grpSpPr>
        <p:sp>
          <p:nvSpPr>
            <p:cNvPr id="128" name="Rectangle 127"/>
            <p:cNvSpPr/>
            <p:nvPr/>
          </p:nvSpPr>
          <p:spPr>
            <a:xfrm>
              <a:off x="2991366" y="2797709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129" name="Oval 128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939256" y="4236859"/>
            <a:ext cx="402336" cy="419140"/>
            <a:chOff x="2941562" y="2797709"/>
            <a:chExt cx="402336" cy="419140"/>
          </a:xfrm>
        </p:grpSpPr>
        <p:sp>
          <p:nvSpPr>
            <p:cNvPr id="131" name="Rectangle 130"/>
            <p:cNvSpPr/>
            <p:nvPr/>
          </p:nvSpPr>
          <p:spPr>
            <a:xfrm>
              <a:off x="2991366" y="2797709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132" name="Oval 131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3" name="Straight Arrow Connector 132"/>
          <p:cNvCxnSpPr>
            <a:stCxn id="126" idx="4"/>
            <a:endCxn id="131" idx="0"/>
          </p:cNvCxnSpPr>
          <p:nvPr/>
        </p:nvCxnSpPr>
        <p:spPr>
          <a:xfrm flipH="1">
            <a:off x="1125737" y="3585753"/>
            <a:ext cx="6555" cy="651106"/>
          </a:xfrm>
          <a:prstGeom prst="straightConnector1">
            <a:avLst/>
          </a:prstGeom>
          <a:ln w="38100" cmpd="sng">
            <a:solidFill>
              <a:schemeClr val="accent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122" idx="4"/>
            <a:endCxn id="129" idx="0"/>
          </p:cNvCxnSpPr>
          <p:nvPr/>
        </p:nvCxnSpPr>
        <p:spPr>
          <a:xfrm>
            <a:off x="3439352" y="2481788"/>
            <a:ext cx="0" cy="718139"/>
          </a:xfrm>
          <a:prstGeom prst="straightConnector1">
            <a:avLst/>
          </a:prstGeom>
          <a:ln w="38100" cmpd="sng">
            <a:solidFill>
              <a:srgbClr val="FFFF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119" idx="4"/>
            <a:endCxn id="126" idx="0"/>
          </p:cNvCxnSpPr>
          <p:nvPr/>
        </p:nvCxnSpPr>
        <p:spPr>
          <a:xfrm flipH="1">
            <a:off x="1132292" y="2465131"/>
            <a:ext cx="8132" cy="718139"/>
          </a:xfrm>
          <a:prstGeom prst="straightConnector1">
            <a:avLst/>
          </a:prstGeom>
          <a:ln w="38100" cmpd="sng">
            <a:solidFill>
              <a:schemeClr val="accent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1787829" y="1390879"/>
            <a:ext cx="357390" cy="338554"/>
          </a:xfrm>
          <a:prstGeom prst="rect">
            <a:avLst/>
          </a:prstGeom>
          <a:solidFill>
            <a:srgbClr val="F2F2F2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t1</a:t>
            </a:r>
            <a:endParaRPr lang="en-US" sz="1600" dirty="0"/>
          </a:p>
        </p:txBody>
      </p:sp>
      <p:sp>
        <p:nvSpPr>
          <p:cNvPr id="137" name="TextBox 136"/>
          <p:cNvSpPr txBox="1"/>
          <p:nvPr/>
        </p:nvSpPr>
        <p:spPr>
          <a:xfrm>
            <a:off x="752557" y="2494178"/>
            <a:ext cx="357390" cy="338554"/>
          </a:xfrm>
          <a:prstGeom prst="rect">
            <a:avLst/>
          </a:prstGeom>
          <a:solidFill>
            <a:srgbClr val="F2F2F2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t1</a:t>
            </a:r>
            <a:endParaRPr lang="en-US" sz="1600" dirty="0"/>
          </a:p>
        </p:txBody>
      </p:sp>
      <p:sp>
        <p:nvSpPr>
          <p:cNvPr id="138" name="TextBox 137"/>
          <p:cNvSpPr txBox="1"/>
          <p:nvPr/>
        </p:nvSpPr>
        <p:spPr>
          <a:xfrm>
            <a:off x="3262952" y="2655476"/>
            <a:ext cx="357390" cy="338554"/>
          </a:xfrm>
          <a:prstGeom prst="rect">
            <a:avLst/>
          </a:prstGeom>
          <a:solidFill>
            <a:srgbClr val="F2F2F2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t2</a:t>
            </a:r>
            <a:endParaRPr lang="en-US" sz="1600" dirty="0"/>
          </a:p>
        </p:txBody>
      </p:sp>
      <p:sp>
        <p:nvSpPr>
          <p:cNvPr id="139" name="TextBox 138"/>
          <p:cNvSpPr txBox="1"/>
          <p:nvPr/>
        </p:nvSpPr>
        <p:spPr>
          <a:xfrm>
            <a:off x="2177116" y="3074203"/>
            <a:ext cx="357390" cy="338554"/>
          </a:xfrm>
          <a:prstGeom prst="rect">
            <a:avLst/>
          </a:prstGeom>
          <a:solidFill>
            <a:srgbClr val="F2F2F2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t1</a:t>
            </a:r>
            <a:endParaRPr lang="en-US" sz="1600" dirty="0"/>
          </a:p>
        </p:txBody>
      </p:sp>
      <p:sp>
        <p:nvSpPr>
          <p:cNvPr id="140" name="TextBox 139"/>
          <p:cNvSpPr txBox="1"/>
          <p:nvPr/>
        </p:nvSpPr>
        <p:spPr>
          <a:xfrm>
            <a:off x="799938" y="3658118"/>
            <a:ext cx="357390" cy="338554"/>
          </a:xfrm>
          <a:prstGeom prst="rect">
            <a:avLst/>
          </a:prstGeom>
          <a:solidFill>
            <a:srgbClr val="F2F2F2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t2</a:t>
            </a:r>
            <a:endParaRPr lang="en-US" sz="1600" dirty="0"/>
          </a:p>
        </p:txBody>
      </p:sp>
      <p:grpSp>
        <p:nvGrpSpPr>
          <p:cNvPr id="141" name="Group 140"/>
          <p:cNvGrpSpPr/>
          <p:nvPr/>
        </p:nvGrpSpPr>
        <p:grpSpPr>
          <a:xfrm>
            <a:off x="3222580" y="4253516"/>
            <a:ext cx="402336" cy="419140"/>
            <a:chOff x="2941562" y="2797709"/>
            <a:chExt cx="402336" cy="419140"/>
          </a:xfrm>
        </p:grpSpPr>
        <p:sp>
          <p:nvSpPr>
            <p:cNvPr id="142" name="Rectangle 141"/>
            <p:cNvSpPr/>
            <p:nvPr/>
          </p:nvSpPr>
          <p:spPr>
            <a:xfrm>
              <a:off x="2991366" y="2797709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143" name="Oval 142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4" name="Curved Connector 143"/>
          <p:cNvCxnSpPr>
            <a:stCxn id="118" idx="0"/>
            <a:endCxn id="121" idx="0"/>
          </p:cNvCxnSpPr>
          <p:nvPr/>
        </p:nvCxnSpPr>
        <p:spPr>
          <a:xfrm rot="16200000" flipH="1">
            <a:off x="2266872" y="904855"/>
            <a:ext cx="16657" cy="2298928"/>
          </a:xfrm>
          <a:prstGeom prst="curvedConnector3">
            <a:avLst>
              <a:gd name="adj1" fmla="val -1372396"/>
            </a:avLst>
          </a:prstGeom>
          <a:ln w="38100" cmpd="sng">
            <a:solidFill>
              <a:srgbClr val="4F81BD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Curved Connector 144"/>
          <p:cNvCxnSpPr>
            <a:stCxn id="119" idx="6"/>
            <a:endCxn id="122" idx="2"/>
          </p:cNvCxnSpPr>
          <p:nvPr/>
        </p:nvCxnSpPr>
        <p:spPr>
          <a:xfrm>
            <a:off x="1341592" y="2263890"/>
            <a:ext cx="1896592" cy="16657"/>
          </a:xfrm>
          <a:prstGeom prst="curvedConnector3">
            <a:avLst>
              <a:gd name="adj1" fmla="val 50000"/>
            </a:avLst>
          </a:prstGeom>
          <a:ln w="38100" cmpd="sng">
            <a:solidFill>
              <a:srgbClr val="4F81BD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1940229" y="1912611"/>
            <a:ext cx="357390" cy="338554"/>
          </a:xfrm>
          <a:prstGeom prst="rect">
            <a:avLst/>
          </a:prstGeom>
          <a:solidFill>
            <a:srgbClr val="F2F2F2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t2</a:t>
            </a:r>
            <a:endParaRPr lang="en-US" sz="1600" dirty="0"/>
          </a:p>
        </p:txBody>
      </p:sp>
      <p:cxnSp>
        <p:nvCxnSpPr>
          <p:cNvPr id="147" name="Curved Connector 146"/>
          <p:cNvCxnSpPr/>
          <p:nvPr/>
        </p:nvCxnSpPr>
        <p:spPr>
          <a:xfrm flipH="1">
            <a:off x="1165690" y="2472370"/>
            <a:ext cx="7513" cy="717012"/>
          </a:xfrm>
          <a:prstGeom prst="curvedConnector3">
            <a:avLst>
              <a:gd name="adj1" fmla="val -3384493"/>
            </a:avLst>
          </a:prstGeom>
          <a:ln w="38100" cmpd="sng">
            <a:solidFill>
              <a:schemeClr val="accent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1359232" y="2664210"/>
            <a:ext cx="357390" cy="338554"/>
          </a:xfrm>
          <a:prstGeom prst="rect">
            <a:avLst/>
          </a:prstGeom>
          <a:solidFill>
            <a:srgbClr val="F2F2F2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t2</a:t>
            </a:r>
            <a:endParaRPr lang="en-US" sz="1600" dirty="0"/>
          </a:p>
        </p:txBody>
      </p:sp>
      <p:cxnSp>
        <p:nvCxnSpPr>
          <p:cNvPr id="149" name="Curved Connector 148"/>
          <p:cNvCxnSpPr/>
          <p:nvPr/>
        </p:nvCxnSpPr>
        <p:spPr>
          <a:xfrm>
            <a:off x="3382561" y="2465131"/>
            <a:ext cx="7513" cy="717012"/>
          </a:xfrm>
          <a:prstGeom prst="curvedConnector3">
            <a:avLst>
              <a:gd name="adj1" fmla="val -3384493"/>
            </a:avLst>
          </a:prstGeom>
          <a:ln w="38100" cmpd="sng">
            <a:solidFill>
              <a:srgbClr val="FFFF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2611952" y="2330380"/>
            <a:ext cx="357390" cy="338554"/>
          </a:xfrm>
          <a:prstGeom prst="rect">
            <a:avLst/>
          </a:prstGeom>
          <a:solidFill>
            <a:srgbClr val="F2F2F2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t1</a:t>
            </a:r>
            <a:endParaRPr lang="en-US" sz="1600" dirty="0"/>
          </a:p>
        </p:txBody>
      </p:sp>
      <p:cxnSp>
        <p:nvCxnSpPr>
          <p:cNvPr id="151" name="Curved Connector 150"/>
          <p:cNvCxnSpPr/>
          <p:nvPr/>
        </p:nvCxnSpPr>
        <p:spPr>
          <a:xfrm rot="5400000" flipH="1" flipV="1">
            <a:off x="2302151" y="2447732"/>
            <a:ext cx="16657" cy="2298928"/>
          </a:xfrm>
          <a:prstGeom prst="curvedConnector3">
            <a:avLst>
              <a:gd name="adj1" fmla="val -842853"/>
            </a:avLst>
          </a:prstGeom>
          <a:ln w="38100" cmpd="sng">
            <a:solidFill>
              <a:srgbClr val="4F81BD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2027520" y="3367809"/>
            <a:ext cx="357390" cy="338554"/>
          </a:xfrm>
          <a:prstGeom prst="rect">
            <a:avLst/>
          </a:prstGeom>
          <a:solidFill>
            <a:srgbClr val="F2F2F2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t2</a:t>
            </a:r>
            <a:endParaRPr lang="en-US" sz="1600" dirty="0"/>
          </a:p>
        </p:txBody>
      </p:sp>
      <p:cxnSp>
        <p:nvCxnSpPr>
          <p:cNvPr id="153" name="Straight Arrow Connector 152"/>
          <p:cNvCxnSpPr>
            <a:stCxn id="132" idx="6"/>
            <a:endCxn id="143" idx="2"/>
          </p:cNvCxnSpPr>
          <p:nvPr/>
        </p:nvCxnSpPr>
        <p:spPr>
          <a:xfrm>
            <a:off x="1341592" y="4454758"/>
            <a:ext cx="1880988" cy="16657"/>
          </a:xfrm>
          <a:prstGeom prst="straightConnector1">
            <a:avLst/>
          </a:prstGeom>
          <a:ln w="38100" cmpd="sng">
            <a:solidFill>
              <a:srgbClr val="00C002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2004610" y="4104344"/>
            <a:ext cx="357390" cy="338554"/>
          </a:xfrm>
          <a:prstGeom prst="rect">
            <a:avLst/>
          </a:prstGeom>
          <a:solidFill>
            <a:srgbClr val="F2F2F2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t3</a:t>
            </a:r>
            <a:endParaRPr lang="en-US" sz="1600" dirty="0"/>
          </a:p>
        </p:txBody>
      </p:sp>
      <p:cxnSp>
        <p:nvCxnSpPr>
          <p:cNvPr id="155" name="Curved Connector 154"/>
          <p:cNvCxnSpPr/>
          <p:nvPr/>
        </p:nvCxnSpPr>
        <p:spPr>
          <a:xfrm flipH="1">
            <a:off x="1174019" y="2482915"/>
            <a:ext cx="7513" cy="717012"/>
          </a:xfrm>
          <a:prstGeom prst="curvedConnector3">
            <a:avLst>
              <a:gd name="adj1" fmla="val -10193398"/>
            </a:avLst>
          </a:prstGeom>
          <a:ln>
            <a:solidFill>
              <a:srgbClr val="FF00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6" name="TextBox 155"/>
          <p:cNvSpPr txBox="1"/>
          <p:nvPr/>
        </p:nvSpPr>
        <p:spPr>
          <a:xfrm>
            <a:off x="1606018" y="2925818"/>
            <a:ext cx="357390" cy="338554"/>
          </a:xfrm>
          <a:prstGeom prst="rect">
            <a:avLst/>
          </a:prstGeom>
          <a:solidFill>
            <a:srgbClr val="F2F2F2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t3</a:t>
            </a:r>
            <a:endParaRPr lang="en-US" sz="1600" dirty="0"/>
          </a:p>
        </p:txBody>
      </p:sp>
      <p:cxnSp>
        <p:nvCxnSpPr>
          <p:cNvPr id="157" name="Straight Connector 156"/>
          <p:cNvCxnSpPr>
            <a:stCxn id="119" idx="5"/>
            <a:endCxn id="129" idx="1"/>
          </p:cNvCxnSpPr>
          <p:nvPr/>
        </p:nvCxnSpPr>
        <p:spPr>
          <a:xfrm>
            <a:off x="1282671" y="2406189"/>
            <a:ext cx="2014434" cy="852680"/>
          </a:xfrm>
          <a:prstGeom prst="line">
            <a:avLst/>
          </a:prstGeom>
          <a:ln w="38100" cmpd="sng">
            <a:solidFill>
              <a:schemeClr val="accent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8" name="TextBox 157"/>
          <p:cNvSpPr txBox="1"/>
          <p:nvPr/>
        </p:nvSpPr>
        <p:spPr>
          <a:xfrm>
            <a:off x="1994356" y="2432758"/>
            <a:ext cx="357390" cy="338554"/>
          </a:xfrm>
          <a:prstGeom prst="rect">
            <a:avLst/>
          </a:prstGeom>
          <a:solidFill>
            <a:srgbClr val="F2F2F2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t1</a:t>
            </a:r>
            <a:endParaRPr lang="en-US" sz="1600" dirty="0"/>
          </a:p>
        </p:txBody>
      </p:sp>
      <p:cxnSp>
        <p:nvCxnSpPr>
          <p:cNvPr id="159" name="Curved Connector 158"/>
          <p:cNvCxnSpPr>
            <a:stCxn id="119" idx="1"/>
            <a:endCxn id="129" idx="6"/>
          </p:cNvCxnSpPr>
          <p:nvPr/>
        </p:nvCxnSpPr>
        <p:spPr>
          <a:xfrm rot="16200000" flipH="1">
            <a:off x="1679558" y="1440208"/>
            <a:ext cx="1279579" cy="2642343"/>
          </a:xfrm>
          <a:prstGeom prst="curvedConnector4">
            <a:avLst>
              <a:gd name="adj1" fmla="val -56938"/>
              <a:gd name="adj2" fmla="val 105313"/>
            </a:avLst>
          </a:prstGeom>
          <a:ln w="38100" cmpd="sng">
            <a:solidFill>
              <a:srgbClr val="FF00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0" name="TextBox 159"/>
          <p:cNvSpPr txBox="1"/>
          <p:nvPr/>
        </p:nvSpPr>
        <p:spPr>
          <a:xfrm>
            <a:off x="2988986" y="1225830"/>
            <a:ext cx="357390" cy="338554"/>
          </a:xfrm>
          <a:prstGeom prst="rect">
            <a:avLst/>
          </a:prstGeom>
          <a:solidFill>
            <a:srgbClr val="F2F2F2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t3</a:t>
            </a:r>
            <a:endParaRPr lang="en-US" sz="1600" dirty="0"/>
          </a:p>
        </p:txBody>
      </p:sp>
      <p:cxnSp>
        <p:nvCxnSpPr>
          <p:cNvPr id="161" name="Curved Connector 160"/>
          <p:cNvCxnSpPr/>
          <p:nvPr/>
        </p:nvCxnSpPr>
        <p:spPr>
          <a:xfrm rot="16200000" flipH="1">
            <a:off x="2262807" y="2406253"/>
            <a:ext cx="16657" cy="2307060"/>
          </a:xfrm>
          <a:prstGeom prst="curvedConnector3">
            <a:avLst>
              <a:gd name="adj1" fmla="val 2743297"/>
            </a:avLst>
          </a:prstGeom>
          <a:ln w="38100" cmpd="sng">
            <a:solidFill>
              <a:srgbClr val="FF00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2623873" y="3891654"/>
            <a:ext cx="357390" cy="338554"/>
          </a:xfrm>
          <a:prstGeom prst="rect">
            <a:avLst/>
          </a:prstGeom>
          <a:solidFill>
            <a:srgbClr val="F2F2F2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t3</a:t>
            </a:r>
            <a:endParaRPr lang="en-US" sz="1600" dirty="0"/>
          </a:p>
        </p:txBody>
      </p:sp>
      <p:grpSp>
        <p:nvGrpSpPr>
          <p:cNvPr id="163" name="Group 162"/>
          <p:cNvGrpSpPr/>
          <p:nvPr/>
        </p:nvGrpSpPr>
        <p:grpSpPr>
          <a:xfrm>
            <a:off x="2969342" y="3201190"/>
            <a:ext cx="941661" cy="507535"/>
            <a:chOff x="5776344" y="2508458"/>
            <a:chExt cx="941661" cy="507535"/>
          </a:xfrm>
        </p:grpSpPr>
        <p:cxnSp>
          <p:nvCxnSpPr>
            <p:cNvPr id="164" name="Straight Connector 163"/>
            <p:cNvCxnSpPr/>
            <p:nvPr/>
          </p:nvCxnSpPr>
          <p:spPr>
            <a:xfrm flipV="1">
              <a:off x="5776344" y="2508458"/>
              <a:ext cx="941661" cy="436926"/>
            </a:xfrm>
            <a:prstGeom prst="line">
              <a:avLst/>
            </a:prstGeom>
            <a:ln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>
              <a:off x="6247175" y="2738917"/>
              <a:ext cx="470830" cy="277076"/>
            </a:xfrm>
            <a:prstGeom prst="line">
              <a:avLst/>
            </a:prstGeom>
            <a:ln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6" name="Straight Connector 165"/>
          <p:cNvCxnSpPr/>
          <p:nvPr/>
        </p:nvCxnSpPr>
        <p:spPr>
          <a:xfrm flipH="1">
            <a:off x="805478" y="1922503"/>
            <a:ext cx="675978" cy="688029"/>
          </a:xfrm>
          <a:prstGeom prst="line">
            <a:avLst/>
          </a:prstGeom>
          <a:ln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 flipV="1">
            <a:off x="791582" y="4228064"/>
            <a:ext cx="941661" cy="436926"/>
          </a:xfrm>
          <a:prstGeom prst="line">
            <a:avLst/>
          </a:prstGeom>
          <a:ln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8" name="Group 167"/>
          <p:cNvGrpSpPr/>
          <p:nvPr/>
        </p:nvGrpSpPr>
        <p:grpSpPr>
          <a:xfrm>
            <a:off x="2969066" y="2079188"/>
            <a:ext cx="941661" cy="507535"/>
            <a:chOff x="5776344" y="2508458"/>
            <a:chExt cx="941661" cy="507535"/>
          </a:xfrm>
        </p:grpSpPr>
        <p:cxnSp>
          <p:nvCxnSpPr>
            <p:cNvPr id="169" name="Straight Connector 168"/>
            <p:cNvCxnSpPr/>
            <p:nvPr/>
          </p:nvCxnSpPr>
          <p:spPr>
            <a:xfrm flipV="1">
              <a:off x="5776344" y="2508458"/>
              <a:ext cx="941661" cy="436926"/>
            </a:xfrm>
            <a:prstGeom prst="line">
              <a:avLst/>
            </a:prstGeom>
            <a:ln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>
              <a:off x="6247175" y="2738917"/>
              <a:ext cx="470830" cy="277076"/>
            </a:xfrm>
            <a:prstGeom prst="line">
              <a:avLst/>
            </a:prstGeom>
            <a:ln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4" name="Straight Connector 173"/>
          <p:cNvCxnSpPr/>
          <p:nvPr/>
        </p:nvCxnSpPr>
        <p:spPr>
          <a:xfrm flipH="1" flipV="1">
            <a:off x="843543" y="3166613"/>
            <a:ext cx="637914" cy="545210"/>
          </a:xfrm>
          <a:prstGeom prst="line">
            <a:avLst/>
          </a:prstGeom>
          <a:ln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186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6309</TotalTime>
  <Words>977</Words>
  <Application>Microsoft Macintosh PowerPoint</Application>
  <PresentationFormat>On-screen Show (4:3)</PresentationFormat>
  <Paragraphs>415</Paragraphs>
  <Slides>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 Stoyanovich</dc:creator>
  <cp:lastModifiedBy>Vera Moffitt</cp:lastModifiedBy>
  <cp:revision>95</cp:revision>
  <cp:lastPrinted>2015-10-31T16:47:09Z</cp:lastPrinted>
  <dcterms:created xsi:type="dcterms:W3CDTF">2015-10-25T19:50:30Z</dcterms:created>
  <dcterms:modified xsi:type="dcterms:W3CDTF">2015-11-18T00:41:19Z</dcterms:modified>
</cp:coreProperties>
</file>