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9" r:id="rId2"/>
    <p:sldId id="281" r:id="rId3"/>
    <p:sldId id="282" r:id="rId4"/>
    <p:sldId id="283" r:id="rId5"/>
    <p:sldId id="287" r:id="rId6"/>
    <p:sldId id="288" r:id="rId7"/>
    <p:sldId id="284" r:id="rId8"/>
    <p:sldId id="285" r:id="rId9"/>
    <p:sldId id="286" r:id="rId10"/>
    <p:sldId id="289" r:id="rId11"/>
    <p:sldId id="290" r:id="rId12"/>
    <p:sldId id="273" r:id="rId13"/>
    <p:sldId id="256" r:id="rId14"/>
    <p:sldId id="257" r:id="rId15"/>
    <p:sldId id="263" r:id="rId16"/>
    <p:sldId id="268" r:id="rId17"/>
    <p:sldId id="276" r:id="rId18"/>
    <p:sldId id="270" r:id="rId19"/>
    <p:sldId id="271" r:id="rId20"/>
    <p:sldId id="277" r:id="rId21"/>
    <p:sldId id="278" r:id="rId22"/>
    <p:sldId id="279" r:id="rId23"/>
    <p:sldId id="280" r:id="rId24"/>
    <p:sldId id="272" r:id="rId25"/>
    <p:sldId id="265" r:id="rId26"/>
    <p:sldId id="266" r:id="rId27"/>
    <p:sldId id="267" r:id="rId28"/>
    <p:sldId id="258" r:id="rId29"/>
    <p:sldId id="259" r:id="rId30"/>
    <p:sldId id="260" r:id="rId31"/>
    <p:sldId id="274" r:id="rId32"/>
    <p:sldId id="275" r:id="rId33"/>
    <p:sldId id="261" r:id="rId34"/>
    <p:sldId id="262" r:id="rId35"/>
    <p:sldId id="264" r:id="rId36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599"/>
  </p:normalViewPr>
  <p:slideViewPr>
    <p:cSldViewPr snapToGrid="0" snapToObjects="1">
      <p:cViewPr>
        <p:scale>
          <a:sx n="100" d="100"/>
          <a:sy n="100" d="100"/>
        </p:scale>
        <p:origin x="76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89807" y="225728"/>
            <a:ext cx="9795371" cy="2724773"/>
            <a:chOff x="1189807" y="225728"/>
            <a:chExt cx="9795371" cy="2724773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967653" cy="63867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326135" y="98359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01623" y="1403892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994404" cy="53677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9943" y="91070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726909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43434" y="13149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71" name="Straight Connector 170"/>
            <p:cNvCxnSpPr>
              <a:stCxn id="142" idx="1"/>
            </p:cNvCxnSpPr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1390832"/>
              <a:ext cx="469950" cy="434835"/>
              <a:chOff x="5199209" y="36530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1390832"/>
              <a:ext cx="469950" cy="434835"/>
              <a:chOff x="5199209" y="36530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4594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37160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25005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05" name="Oval 20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5607" y="225728"/>
            <a:ext cx="7839571" cy="2724773"/>
            <a:chOff x="3145607" y="225728"/>
            <a:chExt cx="7839571" cy="2724773"/>
          </a:xfrm>
        </p:grpSpPr>
        <p:sp>
          <p:nvSpPr>
            <p:cNvPr id="3" name="TextBox 2"/>
            <p:cNvSpPr txBox="1"/>
            <p:nvPr/>
          </p:nvSpPr>
          <p:spPr>
            <a:xfrm>
              <a:off x="37955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27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18715" y="865357"/>
              <a:ext cx="1332737" cy="63867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93071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31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4945112" y="225728"/>
              <a:ext cx="589745" cy="2634134"/>
              <a:chOff x="7200737" y="3077442"/>
              <a:chExt cx="589745" cy="2634134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200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74938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145607" y="225728"/>
              <a:ext cx="589745" cy="2608734"/>
              <a:chOff x="7378537" y="3077442"/>
              <a:chExt cx="589745" cy="260873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3785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76081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243620" y="1390832"/>
              <a:ext cx="469950" cy="434835"/>
              <a:chOff x="5199209" y="3653017"/>
              <a:chExt cx="469950" cy="434835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413341" y="493903"/>
              <a:ext cx="469950" cy="434835"/>
              <a:chOff x="6174083" y="3633053"/>
              <a:chExt cx="469950" cy="43483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61849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740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8516656" y="1390832"/>
              <a:ext cx="469950" cy="434835"/>
              <a:chOff x="5199209" y="3653017"/>
              <a:chExt cx="469950" cy="43483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222726" y="36550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41529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327409" y="2388809"/>
              <a:ext cx="1807451" cy="561692"/>
              <a:chOff x="8157427" y="3530056"/>
              <a:chExt cx="1807451" cy="5616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8157427" y="3638034"/>
                <a:ext cx="469950" cy="434835"/>
                <a:chOff x="7155009" y="3653017"/>
                <a:chExt cx="469950" cy="434835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71785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71550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5516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1791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0722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6201627" y="3638034"/>
                <a:ext cx="469950" cy="434835"/>
                <a:chOff x="5199209" y="3653017"/>
                <a:chExt cx="469950" cy="434835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5222726" y="3655060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9118715" y="4601133"/>
            <a:ext cx="156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with T2</a:t>
            </a:r>
            <a:endParaRPr lang="en-US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12011"/>
              </p:ext>
            </p:extLst>
          </p:nvPr>
        </p:nvGraphicFramePr>
        <p:xfrm>
          <a:off x="1192691" y="3465841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229202" y="3038362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86665"/>
              </p:ext>
            </p:extLst>
          </p:nvPr>
        </p:nvGraphicFramePr>
        <p:xfrm>
          <a:off x="1192691" y="6285349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216502" y="5849746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7112"/>
              </p:ext>
            </p:extLst>
          </p:nvPr>
        </p:nvGraphicFramePr>
        <p:xfrm>
          <a:off x="4261708" y="6285349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74748"/>
              </p:ext>
            </p:extLst>
          </p:nvPr>
        </p:nvGraphicFramePr>
        <p:xfrm>
          <a:off x="3791808" y="3465841"/>
          <a:ext cx="3606799" cy="2354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261708" y="5849746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66408" y="303836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6064644" y="248877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 join with T2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3694385" y="865357"/>
            <a:ext cx="967653" cy="6386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3401623" y="1403892"/>
            <a:ext cx="1247076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smtClean="0"/>
              <a:t>name  = Bob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151" name="Rectangle 150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/>
                <a:t>4</a:t>
              </a:r>
              <a:r>
                <a:rPr lang="en-US" sz="1600" b="1" dirty="0" smtClean="0"/>
                <a:t>/15</a:t>
              </a:r>
              <a:endParaRPr lang="en-US" sz="1600" b="1" dirty="0"/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989312" y="225728"/>
            <a:ext cx="589745" cy="2634134"/>
            <a:chOff x="5244937" y="3077442"/>
            <a:chExt cx="589745" cy="2634134"/>
          </a:xfrm>
        </p:grpSpPr>
        <p:sp>
          <p:nvSpPr>
            <p:cNvPr id="147" name="Rectangle 146"/>
            <p:cNvSpPr/>
            <p:nvPr/>
          </p:nvSpPr>
          <p:spPr>
            <a:xfrm>
              <a:off x="52449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/>
                <a:t>2/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332348" y="493903"/>
            <a:ext cx="469950" cy="434835"/>
            <a:chOff x="4218283" y="3633053"/>
            <a:chExt cx="469950" cy="434835"/>
          </a:xfrm>
        </p:grpSpPr>
        <p:sp>
          <p:nvSpPr>
            <p:cNvPr id="137" name="Oval 136"/>
            <p:cNvSpPr/>
            <p:nvPr/>
          </p:nvSpPr>
          <p:spPr>
            <a:xfrm>
              <a:off x="4229100" y="3635096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638521" y="1390832"/>
            <a:ext cx="469950" cy="434835"/>
            <a:chOff x="5199209" y="3653017"/>
            <a:chExt cx="469950" cy="434835"/>
          </a:xfrm>
        </p:grpSpPr>
        <p:sp>
          <p:nvSpPr>
            <p:cNvPr id="133" name="Oval 132"/>
            <p:cNvSpPr/>
            <p:nvPr/>
          </p:nvSpPr>
          <p:spPr>
            <a:xfrm>
              <a:off x="5222726" y="3655060"/>
              <a:ext cx="411480" cy="432792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18616"/>
              </p:ext>
            </p:extLst>
          </p:nvPr>
        </p:nvGraphicFramePr>
        <p:xfrm>
          <a:off x="1526602" y="3229273"/>
          <a:ext cx="2372298" cy="11648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63113" y="276369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71626"/>
              </p:ext>
            </p:extLst>
          </p:nvPr>
        </p:nvGraphicFramePr>
        <p:xfrm>
          <a:off x="1526602" y="4931181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550413" y="448287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8701"/>
              </p:ext>
            </p:extLst>
          </p:nvPr>
        </p:nvGraphicFramePr>
        <p:xfrm>
          <a:off x="4595619" y="4931181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321992"/>
              </p:ext>
            </p:extLst>
          </p:nvPr>
        </p:nvGraphicFramePr>
        <p:xfrm>
          <a:off x="4125719" y="3229273"/>
          <a:ext cx="3606799" cy="12115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95619" y="448287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0319" y="276369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5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2256"/>
              </p:ext>
            </p:extLst>
          </p:nvPr>
        </p:nvGraphicFramePr>
        <p:xfrm>
          <a:off x="1196402" y="889853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232913" y="4242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37226"/>
              </p:ext>
            </p:extLst>
          </p:nvPr>
        </p:nvGraphicFramePr>
        <p:xfrm>
          <a:off x="1196402" y="3620461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220213" y="3146758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86543"/>
              </p:ext>
            </p:extLst>
          </p:nvPr>
        </p:nvGraphicFramePr>
        <p:xfrm>
          <a:off x="4265419" y="3620461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278110"/>
              </p:ext>
            </p:extLst>
          </p:nvPr>
        </p:nvGraphicFramePr>
        <p:xfrm>
          <a:off x="3795519" y="889853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265419" y="3146758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70119" y="42427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33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203705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60019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555418" y="108197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7284" y="170204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68393" y="190951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01291" y="1261683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32" name="Oval 31"/>
          <p:cNvSpPr/>
          <p:nvPr/>
        </p:nvSpPr>
        <p:spPr>
          <a:xfrm>
            <a:off x="1678626" y="91673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994627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555493" y="578830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08579" y="1947601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698262" y="8007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22395" y="106087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014262" y="170440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75128" y="566923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4433" y="1935695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0635" y="1252332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94488" y="791795"/>
            <a:ext cx="653095" cy="373142"/>
            <a:chOff x="3573566" y="1055727"/>
            <a:chExt cx="870793" cy="497522"/>
          </a:xfrm>
        </p:grpSpPr>
        <p:cxnSp>
          <p:nvCxnSpPr>
            <p:cNvPr id="51" name="Straight Connector 50"/>
            <p:cNvCxnSpPr>
              <a:stCxn id="44" idx="6"/>
              <a:endCxn id="45" idx="2"/>
            </p:cNvCxnSpPr>
            <p:nvPr/>
          </p:nvCxnSpPr>
          <p:spPr>
            <a:xfrm>
              <a:off x="3573566" y="1206432"/>
              <a:ext cx="421334" cy="346817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700905" y="1055727"/>
              <a:ext cx="74345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70" name="Oval 69"/>
          <p:cNvSpPr/>
          <p:nvPr/>
        </p:nvSpPr>
        <p:spPr>
          <a:xfrm>
            <a:off x="5633672" y="108201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25538" y="168119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129991" y="1900574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14791" y="1272660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sp>
        <p:nvSpPr>
          <p:cNvPr id="65" name="Oval 64"/>
          <p:cNvSpPr/>
          <p:nvPr/>
        </p:nvSpPr>
        <p:spPr>
          <a:xfrm>
            <a:off x="6594626" y="104420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208160" y="167720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174549" y="18727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00411" y="1257377"/>
            <a:ext cx="87805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CMU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6312226" y="1221852"/>
            <a:ext cx="312881" cy="455348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81895" y="130805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3302" y="2176245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p1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949852" y="2164817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180091" y="2164338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480571" y="2164339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774255" y="2144394"/>
            <a:ext cx="557591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smtClean="0"/>
              <a:t>p5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2587035" y="596454"/>
            <a:ext cx="8309" cy="182494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07868" y="592893"/>
            <a:ext cx="0" cy="1828502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936924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13730" y="565673"/>
            <a:ext cx="0" cy="186762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126924" y="605262"/>
            <a:ext cx="0" cy="181613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327997" y="557329"/>
            <a:ext cx="0" cy="18640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018847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07619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113" name="Oval 112"/>
          <p:cNvSpPr/>
          <p:nvPr/>
        </p:nvSpPr>
        <p:spPr>
          <a:xfrm>
            <a:off x="5108121" y="7961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32397" y="56227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cxnSp>
        <p:nvCxnSpPr>
          <p:cNvPr id="5" name="Straight Arrow Connector 4"/>
          <p:cNvCxnSpPr>
            <a:stCxn id="111" idx="6"/>
            <a:endCxn id="25" idx="2"/>
          </p:cNvCxnSpPr>
          <p:nvPr/>
        </p:nvCxnSpPr>
        <p:spPr>
          <a:xfrm>
            <a:off x="4226979" y="900174"/>
            <a:ext cx="328438" cy="285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310216" y="79961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1736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60601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65225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03877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6/15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99773" y="256756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41023" y="256756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1439077" y="2951314"/>
            <a:ext cx="9603549" cy="2737489"/>
            <a:chOff x="1439077" y="2951314"/>
            <a:chExt cx="9603549" cy="2737489"/>
          </a:xfrm>
        </p:grpSpPr>
        <p:grpSp>
          <p:nvGrpSpPr>
            <p:cNvPr id="37" name="Group 36"/>
            <p:cNvGrpSpPr/>
            <p:nvPr/>
          </p:nvGrpSpPr>
          <p:grpSpPr>
            <a:xfrm>
              <a:off x="1772169" y="3128352"/>
              <a:ext cx="1730006" cy="561692"/>
              <a:chOff x="1772169" y="3306152"/>
              <a:chExt cx="1730006" cy="56169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77216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08898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88182" y="5101711"/>
              <a:ext cx="1704606" cy="561692"/>
              <a:chOff x="1788182" y="4911211"/>
              <a:chExt cx="1704606" cy="56169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78818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79601" y="49112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95" name="Straight Connector 94"/>
            <p:cNvCxnSpPr>
              <a:stCxn id="110" idx="4"/>
              <a:endCxn id="118" idx="1"/>
            </p:cNvCxnSpPr>
            <p:nvPr/>
          </p:nvCxnSpPr>
          <p:spPr>
            <a:xfrm>
              <a:off x="3828778" y="3542355"/>
              <a:ext cx="1059781" cy="5980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537305" y="3709178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654049" y="3128352"/>
              <a:ext cx="1768106" cy="561692"/>
              <a:chOff x="3654049" y="3306152"/>
              <a:chExt cx="1768106" cy="561692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654049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008968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670062" y="5127111"/>
              <a:ext cx="1742706" cy="561692"/>
              <a:chOff x="3670062" y="4936611"/>
              <a:chExt cx="1742706" cy="56169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3670062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999581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612793" y="4092405"/>
              <a:ext cx="1574047" cy="352544"/>
              <a:chOff x="3612793" y="4282905"/>
              <a:chExt cx="1574047" cy="35254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3612793" y="4319978"/>
                <a:ext cx="1247076" cy="315471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837382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19" name="Straight Connector 118"/>
            <p:cNvCxnSpPr>
              <a:stCxn id="123" idx="4"/>
              <a:endCxn id="127" idx="1"/>
            </p:cNvCxnSpPr>
            <p:nvPr/>
          </p:nvCxnSpPr>
          <p:spPr>
            <a:xfrm>
              <a:off x="5757889" y="3542355"/>
              <a:ext cx="1059781" cy="585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441113" y="363629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3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5583160" y="3128352"/>
              <a:ext cx="1768106" cy="561692"/>
              <a:chOff x="5583160" y="3306152"/>
              <a:chExt cx="1768106" cy="561692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5583160" y="3392286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938079" y="3306152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99173" y="5114411"/>
              <a:ext cx="1704606" cy="561692"/>
              <a:chOff x="5599173" y="4923911"/>
              <a:chExt cx="1704606" cy="56169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599173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890592" y="49239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554604" y="4040578"/>
              <a:ext cx="1561347" cy="561692"/>
              <a:chOff x="5554604" y="4243778"/>
              <a:chExt cx="1561347" cy="56169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5554604" y="42437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6766493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34267" y="5127111"/>
              <a:ext cx="1717306" cy="561692"/>
              <a:chOff x="7534267" y="4936611"/>
              <a:chExt cx="1717306" cy="561692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7534267" y="504814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838386" y="4936611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489698" y="3951678"/>
              <a:ext cx="1561347" cy="561692"/>
              <a:chOff x="7489698" y="4205678"/>
              <a:chExt cx="1561347" cy="56169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489698" y="4205678"/>
                <a:ext cx="133273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8701587" y="4282905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9272854" y="5117835"/>
              <a:ext cx="1717306" cy="561692"/>
              <a:chOff x="9272854" y="4927335"/>
              <a:chExt cx="1717306" cy="561692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9272854" y="506426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3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9576973" y="492733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279085" y="3421702"/>
              <a:ext cx="1510547" cy="849596"/>
              <a:chOff x="9279085" y="3421702"/>
              <a:chExt cx="1510547" cy="84959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9279085" y="3421702"/>
                <a:ext cx="1332737" cy="807913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Bob</a:t>
                </a:r>
              </a:p>
              <a:p>
                <a:r>
                  <a:rPr lang="en-US" sz="1600" dirty="0" smtClean="0"/>
                  <a:t>school = CMU</a:t>
                </a:r>
              </a:p>
              <a:p>
                <a:r>
                  <a:rPr lang="en-US" sz="1600" dirty="0" smtClean="0"/>
                  <a:t>school = MIT</a:t>
                </a: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0440174" y="3943429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2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71" name="Straight Connector 170"/>
            <p:cNvCxnSpPr>
              <a:stCxn id="164" idx="4"/>
              <a:endCxn id="162" idx="0"/>
            </p:cNvCxnSpPr>
            <p:nvPr/>
          </p:nvCxnSpPr>
          <p:spPr>
            <a:xfrm flipH="1">
              <a:off x="9447583" y="4271298"/>
              <a:ext cx="1167320" cy="983471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423514" y="4340483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514591" y="3157904"/>
              <a:ext cx="1717306" cy="561692"/>
              <a:chOff x="7514591" y="3335704"/>
              <a:chExt cx="1717306" cy="561692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514591" y="3447238"/>
                <a:ext cx="349458" cy="32786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1</a:t>
                </a:r>
                <a:endParaRPr lang="en-US" sz="20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7818710" y="3335704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Alice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0403990" y="3014814"/>
              <a:ext cx="638636" cy="2570634"/>
              <a:chOff x="4978237" y="3140942"/>
              <a:chExt cx="638636" cy="257063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978237" y="3140942"/>
                <a:ext cx="638636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10/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8904642" y="2951314"/>
              <a:ext cx="548868" cy="2634134"/>
              <a:chOff x="5194137" y="3077442"/>
              <a:chExt cx="548868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48868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7/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5108121" y="2951314"/>
              <a:ext cx="561692" cy="2634134"/>
              <a:chOff x="5194137" y="3077442"/>
              <a:chExt cx="561692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5/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7040863" y="2951314"/>
              <a:ext cx="561692" cy="2634134"/>
              <a:chOff x="5194137" y="3077442"/>
              <a:chExt cx="561692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6/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200482" y="2951314"/>
              <a:ext cx="561692" cy="2634134"/>
              <a:chOff x="5244937" y="3077442"/>
              <a:chExt cx="561692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2/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439077" y="2951314"/>
              <a:ext cx="561692" cy="2608734"/>
              <a:chOff x="5422737" y="3077442"/>
              <a:chExt cx="561692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61692" cy="284693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b="1" dirty="0" smtClean="0"/>
                  <a:t>1/</a:t>
                </a:r>
                <a:r>
                  <a:rPr lang="en-US" b="1" dirty="0"/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84278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61761"/>
              </p:ext>
            </p:extLst>
          </p:nvPr>
        </p:nvGraphicFramePr>
        <p:xfrm>
          <a:off x="1499419" y="34338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29769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18716"/>
              </p:ext>
            </p:extLst>
          </p:nvPr>
        </p:nvGraphicFramePr>
        <p:xfrm>
          <a:off x="1495641" y="5717085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521116" y="5278240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66901"/>
              </p:ext>
            </p:extLst>
          </p:nvPr>
        </p:nvGraphicFramePr>
        <p:xfrm>
          <a:off x="4740062" y="5717085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2061"/>
              </p:ext>
            </p:extLst>
          </p:nvPr>
        </p:nvGraphicFramePr>
        <p:xfrm>
          <a:off x="4276534" y="3440473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740062" y="5306882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51134" y="2974894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8578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983592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12278" y="1357524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589745" cy="2634134"/>
            <a:chOff x="5194137" y="3077442"/>
            <a:chExt cx="589745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7/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486793" y="225728"/>
            <a:ext cx="703458" cy="2634134"/>
            <a:chOff x="4851237" y="3077442"/>
            <a:chExt cx="703458" cy="2634134"/>
          </a:xfrm>
        </p:grpSpPr>
        <p:sp>
          <p:nvSpPr>
            <p:cNvPr id="84" name="Rectangle 83"/>
            <p:cNvSpPr/>
            <p:nvPr/>
          </p:nvSpPr>
          <p:spPr>
            <a:xfrm>
              <a:off x="48512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4/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4939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4718" y="1390832"/>
            <a:ext cx="469950" cy="424179"/>
            <a:chOff x="5199209" y="3653017"/>
            <a:chExt cx="469950" cy="424179"/>
          </a:xfrm>
        </p:grpSpPr>
        <p:sp>
          <p:nvSpPr>
            <p:cNvPr id="66" name="Oval 65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0059" y="2388809"/>
            <a:ext cx="1807451" cy="561692"/>
            <a:chOff x="6201627" y="3530056"/>
            <a:chExt cx="1807451" cy="561692"/>
          </a:xfrm>
        </p:grpSpPr>
        <p:grpSp>
          <p:nvGrpSpPr>
            <p:cNvPr id="52" name="Group 51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7" idx="2"/>
            <a:endCxn id="54" idx="0"/>
          </p:cNvCxnSpPr>
          <p:nvPr/>
        </p:nvCxnSpPr>
        <p:spPr>
          <a:xfrm flipH="1">
            <a:off x="5479316" y="1790942"/>
            <a:ext cx="1350377" cy="71854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52853" y="202126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741523" y="96411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1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94418"/>
              </p:ext>
            </p:extLst>
          </p:nvPr>
        </p:nvGraphicFramePr>
        <p:xfrm>
          <a:off x="1499419" y="3510041"/>
          <a:ext cx="2372298" cy="16014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414259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474213" y="3053174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51801"/>
              </p:ext>
            </p:extLst>
          </p:nvPr>
        </p:nvGraphicFramePr>
        <p:xfrm>
          <a:off x="1474213" y="5766184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498024" y="530325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93963"/>
              </p:ext>
            </p:extLst>
          </p:nvPr>
        </p:nvGraphicFramePr>
        <p:xfrm>
          <a:off x="4445659" y="5741836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6276"/>
              </p:ext>
            </p:extLst>
          </p:nvPr>
        </p:nvGraphicFramePr>
        <p:xfrm>
          <a:off x="3996590" y="3503657"/>
          <a:ext cx="3606799" cy="18592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39184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68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445659" y="530325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3613" y="305084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77818" y="4027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Alice</a:t>
            </a:r>
          </a:p>
          <a:p>
            <a:r>
              <a:rPr lang="en-US" sz="1600" dirty="0" smtClean="0"/>
              <a:t>school= Drexel</a:t>
            </a:r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41351" y="225728"/>
            <a:ext cx="703458" cy="2634134"/>
            <a:chOff x="4838537" y="3077442"/>
            <a:chExt cx="703458" cy="2634134"/>
          </a:xfrm>
        </p:grpSpPr>
        <p:sp>
          <p:nvSpPr>
            <p:cNvPr id="86" name="Rectangle 85"/>
            <p:cNvSpPr/>
            <p:nvPr/>
          </p:nvSpPr>
          <p:spPr>
            <a:xfrm>
              <a:off x="4838537" y="3077442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10/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602569" cy="2634134"/>
            <a:chOff x="5244937" y="3077442"/>
            <a:chExt cx="602569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60256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6/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898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/>
                <a:t>1/</a:t>
              </a:r>
              <a:r>
                <a:rPr lang="en-US" sz="1600" b="1" dirty="0"/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4939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390832"/>
            <a:ext cx="469950" cy="424179"/>
            <a:chOff x="5199209" y="3653017"/>
            <a:chExt cx="46995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Helvetica"/>
                  <a:cs typeface="Helvetica"/>
                </a:rPr>
                <a:t>v2</a:t>
              </a:r>
              <a:endParaRPr lang="en-US" sz="2000" b="1" baseline="-25000" dirty="0">
                <a:latin typeface="Helvetica"/>
                <a:cs typeface="Helvetic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97599" y="2388809"/>
            <a:ext cx="1807451" cy="561692"/>
            <a:chOff x="6201627" y="3530056"/>
            <a:chExt cx="1807451" cy="561692"/>
          </a:xfrm>
        </p:grpSpPr>
        <p:grpSp>
          <p:nvGrpSpPr>
            <p:cNvPr id="60" name="Group 59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71609" y="2388809"/>
            <a:ext cx="1807451" cy="561692"/>
            <a:chOff x="6201627" y="3530056"/>
            <a:chExt cx="1807451" cy="561692"/>
          </a:xfrm>
        </p:grpSpPr>
        <p:grpSp>
          <p:nvGrpSpPr>
            <p:cNvPr id="56" name="Group 55"/>
            <p:cNvGrpSpPr/>
            <p:nvPr/>
          </p:nvGrpSpPr>
          <p:grpSpPr>
            <a:xfrm>
              <a:off x="6201627" y="3638034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6595891" y="353005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Cathy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</p:grpSp>
      <p:cxnSp>
        <p:nvCxnSpPr>
          <p:cNvPr id="94" name="Straight Connector 93"/>
          <p:cNvCxnSpPr>
            <a:stCxn id="69" idx="2"/>
          </p:cNvCxnSpPr>
          <p:nvPr/>
        </p:nvCxnSpPr>
        <p:spPr>
          <a:xfrm flipH="1">
            <a:off x="3648334" y="1790942"/>
            <a:ext cx="1225162" cy="70584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1870" y="2008566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984" y="1408773"/>
            <a:ext cx="133273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/>
              <a:t>name  = Bob</a:t>
            </a:r>
          </a:p>
          <a:p>
            <a:r>
              <a:rPr lang="en-US" sz="1600" dirty="0" smtClean="0"/>
              <a:t>school = CMU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03389" y="450243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W=3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3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507" y="276528"/>
            <a:ext cx="9795371" cy="2770344"/>
            <a:chOff x="1189807" y="225728"/>
            <a:chExt cx="9795371" cy="2770344"/>
          </a:xfrm>
        </p:grpSpPr>
        <p:sp>
          <p:nvSpPr>
            <p:cNvPr id="60" name="TextBox 59"/>
            <p:cNvSpPr txBox="1"/>
            <p:nvPr/>
          </p:nvSpPr>
          <p:spPr>
            <a:xfrm>
              <a:off x="18397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school= 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>
              <a:stCxn id="154" idx="5"/>
            </p:cNvCxnSpPr>
            <p:nvPr/>
          </p:nvCxnSpPr>
          <p:spPr>
            <a:xfrm>
              <a:off x="3694385" y="865357"/>
              <a:ext cx="1093723" cy="17412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489598" y="1667931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9779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= {Alice,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11714" y="2437987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</p:txBody>
        </p:sp>
        <p:cxnSp>
          <p:nvCxnSpPr>
            <p:cNvPr id="119" name="Straight Connector 118"/>
            <p:cNvCxnSpPr>
              <a:stCxn id="157" idx="5"/>
            </p:cNvCxnSpPr>
            <p:nvPr/>
          </p:nvCxnSpPr>
          <p:spPr>
            <a:xfrm>
              <a:off x="5612096" y="865357"/>
              <a:ext cx="1106015" cy="1730365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5445078" y="1689842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3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682997" y="402766"/>
              <a:ext cx="1457099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{Alice,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                Cathy}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</a:t>
              </a:r>
              <a:r>
                <a:rPr lang="en-US" sz="1600" dirty="0">
                  <a:solidFill>
                    <a:prstClr val="black"/>
                  </a:solidFill>
                </a:rPr>
                <a:t>= Drexel</a:t>
              </a:r>
            </a:p>
            <a:p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30778" y="2434380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278528" y="24071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16113" y="2401848"/>
              <a:ext cx="1332737" cy="53707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Bob</a:t>
              </a:r>
            </a:p>
            <a:p>
              <a:r>
                <a:rPr lang="en-US" sz="1600" dirty="0" smtClean="0">
                  <a:solidFill>
                    <a:prstClr val="black"/>
                  </a:solidFill>
                </a:rPr>
                <a:t>school = CMU</a:t>
              </a:r>
            </a:p>
          </p:txBody>
        </p:sp>
        <p:cxnSp>
          <p:nvCxnSpPr>
            <p:cNvPr id="171" name="Straight Connector 170"/>
            <p:cNvCxnSpPr>
              <a:endCxn id="216" idx="2"/>
            </p:cNvCxnSpPr>
            <p:nvPr/>
          </p:nvCxnSpPr>
          <p:spPr>
            <a:xfrm flipH="1" flipV="1">
              <a:off x="9297826" y="889426"/>
              <a:ext cx="1199661" cy="160630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9202392" y="1705606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>
                  <a:solidFill>
                    <a:prstClr val="black"/>
                  </a:solidFill>
                </a:rPr>
                <a:t>cnt</a:t>
              </a:r>
              <a:r>
                <a:rPr lang="en-US" sz="1600" dirty="0" smtClean="0">
                  <a:solidFill>
                    <a:prstClr val="black"/>
                  </a:solidFill>
                </a:rPr>
                <a:t> = 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6075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smtClean="0">
                  <a:solidFill>
                    <a:prstClr val="black"/>
                  </a:solidFill>
                </a:rPr>
                <a:t>name  = {Alice,</a:t>
              </a:r>
            </a:p>
            <a:p>
              <a:r>
                <a:rPr lang="en-US" sz="1600" dirty="0">
                  <a:solidFill>
                    <a:prstClr val="black"/>
                  </a:solidFill>
                </a:rPr>
                <a:t> </a:t>
              </a:r>
              <a:r>
                <a:rPr lang="en-US" sz="1600" dirty="0" smtClean="0">
                  <a:solidFill>
                    <a:prstClr val="black"/>
                  </a:solidFill>
                </a:rPr>
                <a:t>               Cathy}</a:t>
              </a:r>
              <a:endParaRPr lang="en-US" sz="1600" dirty="0">
                <a:solidFill>
                  <a:prstClr val="black"/>
                </a:solidFill>
              </a:endParaRPr>
            </a:p>
            <a:p>
              <a:r>
                <a:rPr lang="en-US" sz="1600" dirty="0">
                  <a:solidFill>
                    <a:prstClr val="black"/>
                  </a:solidFill>
                </a:rPr>
                <a:t>school= </a:t>
              </a:r>
              <a:r>
                <a:rPr lang="en-US" sz="1600" dirty="0" smtClean="0">
                  <a:solidFill>
                    <a:prstClr val="black"/>
                  </a:solidFill>
                </a:rPr>
                <a:t>Drexel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281720" y="251128"/>
              <a:ext cx="703458" cy="315471"/>
            </a:xfrm>
            <a:prstGeom prst="rect">
              <a:avLst/>
            </a:prstGeom>
          </p:spPr>
          <p:txBody>
            <a:bodyPr wrap="none" lIns="68580" tIns="34290" rIns="68580" bIns="34290">
              <a:no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10854254" y="604132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/>
            <p:cNvGrpSpPr/>
            <p:nvPr/>
          </p:nvGrpSpPr>
          <p:grpSpPr>
            <a:xfrm>
              <a:off x="8731572" y="225728"/>
              <a:ext cx="589745" cy="2634134"/>
              <a:chOff x="5194137" y="3077442"/>
              <a:chExt cx="589745" cy="263413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7/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4896951" y="225728"/>
              <a:ext cx="589745" cy="2634134"/>
              <a:chOff x="5194137" y="3077442"/>
              <a:chExt cx="589745" cy="263413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5/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/>
            <p:cNvGrpSpPr/>
            <p:nvPr/>
          </p:nvGrpSpPr>
          <p:grpSpPr>
            <a:xfrm>
              <a:off x="6829693" y="225728"/>
              <a:ext cx="589745" cy="2634134"/>
              <a:chOff x="5194137" y="3077442"/>
              <a:chExt cx="589745" cy="263413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6/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0" name="Straight Connector 189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2989312" y="225728"/>
              <a:ext cx="589745" cy="2634134"/>
              <a:chOff x="5244937" y="3077442"/>
              <a:chExt cx="589745" cy="2634134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2/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3" name="Straight Connector 192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/>
            <p:cNvGrpSpPr/>
            <p:nvPr/>
          </p:nvGrpSpPr>
          <p:grpSpPr>
            <a:xfrm>
              <a:off x="1189807" y="225728"/>
              <a:ext cx="589745" cy="2608734"/>
              <a:chOff x="5422737" y="3077442"/>
              <a:chExt cx="589745" cy="2608734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600" b="1" dirty="0" smtClean="0">
                    <a:solidFill>
                      <a:prstClr val="black"/>
                    </a:solidFill>
                  </a:rPr>
                  <a:t>1/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236140" y="493903"/>
              <a:ext cx="469950" cy="434835"/>
              <a:chOff x="4218283" y="3633053"/>
              <a:chExt cx="469950" cy="43483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370620" y="2446975"/>
              <a:ext cx="469950" cy="432792"/>
              <a:chOff x="5326209" y="4709160"/>
              <a:chExt cx="469950" cy="432792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5349726" y="47091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326209" y="47325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457541" y="493903"/>
              <a:ext cx="469950" cy="434835"/>
              <a:chOff x="4218283" y="3633053"/>
              <a:chExt cx="469950" cy="43483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3332348" y="493903"/>
              <a:ext cx="469950" cy="434835"/>
              <a:chOff x="4218283" y="3633053"/>
              <a:chExt cx="469950" cy="434835"/>
            </a:xfrm>
          </p:grpSpPr>
          <p:sp>
            <p:nvSpPr>
              <p:cNvPr id="154" name="Oval 153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250059" y="493903"/>
              <a:ext cx="469950" cy="434835"/>
              <a:chOff x="4218283" y="3633053"/>
              <a:chExt cx="469950" cy="434835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29100" y="3635096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4638521" y="2508432"/>
              <a:ext cx="469950" cy="434835"/>
              <a:chOff x="5199209" y="4770617"/>
              <a:chExt cx="469950" cy="434835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5222726" y="47726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199209" y="47706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6594718" y="2495732"/>
              <a:ext cx="469950" cy="434835"/>
              <a:chOff x="5199209" y="4757917"/>
              <a:chExt cx="469950" cy="434835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5222726" y="47599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199209" y="47579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516656" y="2472375"/>
              <a:ext cx="469950" cy="432792"/>
              <a:chOff x="5199209" y="4734560"/>
              <a:chExt cx="469950" cy="4327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5222726" y="4734560"/>
                <a:ext cx="411480" cy="432792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5199209" y="47452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2000" b="1" dirty="0" smtClean="0">
                    <a:solidFill>
                      <a:prstClr val="black"/>
                    </a:solidFill>
                    <a:latin typeface="Helvetica"/>
                    <a:cs typeface="Helvetica"/>
                  </a:rPr>
                  <a:t>v3</a:t>
                </a:r>
                <a:endParaRPr lang="en-US" sz="2000" b="1" baseline="-25000" dirty="0">
                  <a:solidFill>
                    <a:prstClr val="black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057404" y="480644"/>
              <a:ext cx="1812898" cy="563986"/>
              <a:chOff x="6186828" y="1621891"/>
              <a:chExt cx="1812898" cy="563986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6186828" y="1621891"/>
                <a:ext cx="475397" cy="432792"/>
                <a:chOff x="5184410" y="1636874"/>
                <a:chExt cx="475397" cy="432792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5184410" y="1636874"/>
                  <a:ext cx="411480" cy="432792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5189857" y="1645546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Autofit/>
                </a:bodyPr>
                <a:lstStyle/>
                <a:p>
                  <a:r>
                    <a:rPr lang="en-US" sz="2000" b="1" dirty="0" smtClean="0">
                      <a:solidFill>
                        <a:prstClr val="black"/>
                      </a:solidFill>
                      <a:latin typeface="Helvetica"/>
                      <a:cs typeface="Helvetica"/>
                    </a:rPr>
                    <a:t>v1</a:t>
                  </a:r>
                  <a:endParaRPr lang="en-US" sz="2000" b="1" baseline="-25000" dirty="0">
                    <a:solidFill>
                      <a:prstClr val="black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6586539" y="1624185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noAutofit/>
              </a:bodyPr>
              <a:lstStyle/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name  = Cathy</a:t>
                </a:r>
              </a:p>
              <a:p>
                <a:r>
                  <a:rPr lang="en-US" sz="1600" dirty="0" smtClean="0">
                    <a:solidFill>
                      <a:prstClr val="black"/>
                    </a:solidFill>
                  </a:rPr>
                  <a:t>school= Drexel</a:t>
                </a:r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8744272" y="3749861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 change, G_V = school</a:t>
            </a:r>
            <a:endParaRPr lang="en-US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11772"/>
              </p:ext>
            </p:extLst>
          </p:nvPr>
        </p:nvGraphicFramePr>
        <p:xfrm>
          <a:off x="1569122" y="3610646"/>
          <a:ext cx="2372298" cy="10629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6922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466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605633" y="3170467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83001"/>
              </p:ext>
            </p:extLst>
          </p:nvPr>
        </p:nvGraphicFramePr>
        <p:xfrm>
          <a:off x="1569122" y="5266393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92933" y="479557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25113"/>
              </p:ext>
            </p:extLst>
          </p:nvPr>
        </p:nvGraphicFramePr>
        <p:xfrm>
          <a:off x="4553808" y="5250714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v10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415456"/>
              </p:ext>
            </p:extLst>
          </p:nvPr>
        </p:nvGraphicFramePr>
        <p:xfrm>
          <a:off x="4104739" y="3636047"/>
          <a:ext cx="3606799" cy="1059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20544"/>
                <a:gridCol w="1602838"/>
              </a:tblGrid>
              <a:tr h="365186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35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</a:t>
                      </a:r>
                      <a:r>
                        <a:rPr lang="en-US" sz="1600" dirty="0" smtClean="0"/>
                        <a:t>10/15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school=Drexel</a:t>
                      </a:r>
                      <a:endParaRPr lang="en-US" sz="1600" dirty="0" smtClean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6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v20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school=CMU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4553808" y="4827811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79339" y="3170467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4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35567"/>
              </p:ext>
            </p:extLst>
          </p:nvPr>
        </p:nvGraphicFramePr>
        <p:xfrm>
          <a:off x="1563759" y="3419627"/>
          <a:ext cx="2372298" cy="10803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37003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5347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1538553" y="2962760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TV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81473"/>
              </p:ext>
            </p:extLst>
          </p:nvPr>
        </p:nvGraphicFramePr>
        <p:xfrm>
          <a:off x="1519870" y="5709957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1543681" y="532322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 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49205"/>
              </p:ext>
            </p:extLst>
          </p:nvPr>
        </p:nvGraphicFramePr>
        <p:xfrm>
          <a:off x="4519268" y="5709957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89116"/>
              </p:ext>
            </p:extLst>
          </p:nvPr>
        </p:nvGraphicFramePr>
        <p:xfrm>
          <a:off x="4070199" y="3406462"/>
          <a:ext cx="3606799" cy="188240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399070"/>
                <a:gridCol w="1624312"/>
              </a:tblGrid>
              <a:tr h="36096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name={</a:t>
                      </a:r>
                      <a:r>
                        <a:rPr lang="en-US" sz="1400" dirty="0" err="1" smtClean="0"/>
                        <a:t>Alice,Cathy</a:t>
                      </a:r>
                      <a:r>
                        <a:rPr lang="en-US" sz="1400" dirty="0" smtClean="0"/>
                        <a:t>}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8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</a:t>
                      </a:r>
                    </a:p>
                    <a:p>
                      <a:pPr algn="ctr"/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518425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519268" y="5287054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E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sz="2400" u="sng" dirty="0">
                <a:solidFill>
                  <a:prstClr val="black"/>
                </a:solidFill>
              </a:rPr>
              <a:t>v1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v2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44799" y="2940882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TA</a:t>
            </a:r>
            <a:r>
              <a:rPr lang="en-US" sz="2400" baseline="30000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 (</a:t>
            </a:r>
            <a:r>
              <a:rPr lang="en-US" sz="2400" u="sng" dirty="0">
                <a:solidFill>
                  <a:prstClr val="black"/>
                </a:solidFill>
              </a:rPr>
              <a:t>v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u="sng" dirty="0">
                <a:solidFill>
                  <a:prstClr val="black"/>
                </a:solidFill>
              </a:rPr>
              <a:t>p</a:t>
            </a:r>
            <a:r>
              <a:rPr lang="en-US" sz="2400" dirty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a)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7818" y="567866"/>
            <a:ext cx="1450654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{Alice,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 Cathy}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>
            <a:stCxn id="72" idx="5"/>
          </p:cNvCxnSpPr>
          <p:nvPr/>
        </p:nvCxnSpPr>
        <p:spPr>
          <a:xfrm>
            <a:off x="3694385" y="1022922"/>
            <a:ext cx="967653" cy="64620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6135" y="1148692"/>
            <a:ext cx="75084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cnt</a:t>
            </a:r>
            <a:r>
              <a:rPr lang="en-US" sz="1600" dirty="0" smtClean="0">
                <a:solidFill>
                  <a:prstClr val="black"/>
                </a:solidFill>
              </a:rPr>
              <a:t> =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97798" y="567866"/>
            <a:ext cx="141318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Cathy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school= Drexel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96951" y="225728"/>
            <a:ext cx="702949" cy="2634134"/>
            <a:chOff x="5194137" y="3077442"/>
            <a:chExt cx="702949" cy="2634134"/>
          </a:xfrm>
        </p:grpSpPr>
        <p:sp>
          <p:nvSpPr>
            <p:cNvPr id="86" name="Rectangle 85"/>
            <p:cNvSpPr/>
            <p:nvPr/>
          </p:nvSpPr>
          <p:spPr>
            <a:xfrm>
              <a:off x="5194137" y="3077442"/>
              <a:ext cx="702949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10/15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54999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89312" y="225728"/>
            <a:ext cx="589264" cy="2634134"/>
            <a:chOff x="5244937" y="3077442"/>
            <a:chExt cx="589264" cy="2634134"/>
          </a:xfrm>
        </p:grpSpPr>
        <p:sp>
          <p:nvSpPr>
            <p:cNvPr id="82" name="Rectangle 81"/>
            <p:cNvSpPr/>
            <p:nvPr/>
          </p:nvSpPr>
          <p:spPr>
            <a:xfrm>
              <a:off x="5244937" y="3077442"/>
              <a:ext cx="589264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7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/15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538071" y="34558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227907" y="225728"/>
            <a:ext cx="589745" cy="2608734"/>
            <a:chOff x="5422737" y="3077442"/>
            <a:chExt cx="589745" cy="2608734"/>
          </a:xfrm>
        </p:grpSpPr>
        <p:sp>
          <p:nvSpPr>
            <p:cNvPr id="80" name="Rectangle 79"/>
            <p:cNvSpPr/>
            <p:nvPr/>
          </p:nvSpPr>
          <p:spPr>
            <a:xfrm>
              <a:off x="5422737" y="3077442"/>
              <a:ext cx="589745" cy="315471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600" b="1" dirty="0" smtClean="0">
                  <a:solidFill>
                    <a:prstClr val="black"/>
                  </a:solidFill>
                </a:rPr>
                <a:t>1/</a:t>
              </a:r>
              <a:r>
                <a:rPr lang="en-US" sz="1600" b="1" dirty="0">
                  <a:solidFill>
                    <a:prstClr val="black"/>
                  </a:solidFill>
                </a:rPr>
                <a:t>15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5652371" y="3430446"/>
              <a:ext cx="0" cy="225573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95641" y="659003"/>
            <a:ext cx="469950" cy="424179"/>
            <a:chOff x="4218283" y="3633053"/>
            <a:chExt cx="469950" cy="424179"/>
          </a:xfrm>
        </p:grpSpPr>
        <p:sp>
          <p:nvSpPr>
            <p:cNvPr id="74" name="Oval 73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348" y="659003"/>
            <a:ext cx="469950" cy="424179"/>
            <a:chOff x="4218283" y="3633053"/>
            <a:chExt cx="469950" cy="424179"/>
          </a:xfrm>
        </p:grpSpPr>
        <p:sp>
          <p:nvSpPr>
            <p:cNvPr id="72" name="Oval 71"/>
            <p:cNvSpPr/>
            <p:nvPr/>
          </p:nvSpPr>
          <p:spPr>
            <a:xfrm>
              <a:off x="4229100" y="3645752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18283" y="3633053"/>
              <a:ext cx="46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v1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38521" y="1555932"/>
            <a:ext cx="470000" cy="424179"/>
            <a:chOff x="5199209" y="3653017"/>
            <a:chExt cx="470000" cy="424179"/>
          </a:xfrm>
        </p:grpSpPr>
        <p:sp>
          <p:nvSpPr>
            <p:cNvPr id="68" name="Oval 67"/>
            <p:cNvSpPr/>
            <p:nvPr/>
          </p:nvSpPr>
          <p:spPr>
            <a:xfrm>
              <a:off x="5222726" y="3665716"/>
              <a:ext cx="411480" cy="411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199209" y="365301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Helvetica"/>
                  <a:cs typeface="Helvetica"/>
                </a:rPr>
                <a:t>v3</a:t>
              </a:r>
              <a:endParaRPr lang="en-US" sz="2000" b="1" baseline="-25000" dirty="0">
                <a:solidFill>
                  <a:prstClr val="black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381984" y="1573873"/>
            <a:ext cx="133434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name  = Bob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school = CMU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449423" y="1114552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W=3months, G_V=school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611844" y="24887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843445" y="3389863"/>
            <a:ext cx="4265026" cy="2750173"/>
            <a:chOff x="3919745" y="3531002"/>
            <a:chExt cx="4265026" cy="27501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6396005" y="5065926"/>
              <a:ext cx="1051771" cy="820349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3131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group = DB</a:t>
              </a:r>
              <a:endParaRPr lang="en-US" sz="1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66956" y="4709166"/>
              <a:ext cx="124707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4401244" y="4183377"/>
              <a:ext cx="1049583" cy="62047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492242" y="3708040"/>
              <a:ext cx="131350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/>
                <a:t>g</a:t>
              </a:r>
              <a:r>
                <a:rPr lang="en-US" sz="1600" dirty="0" smtClean="0"/>
                <a:t>roup = DB</a:t>
              </a:r>
              <a:endParaRPr lang="en-US" sz="16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108767" y="4620266"/>
              <a:ext cx="124777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662284" y="3531002"/>
              <a:ext cx="589264" cy="2634134"/>
              <a:chOff x="5194137" y="3077442"/>
              <a:chExt cx="589264" cy="2634134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7595026" y="3531002"/>
              <a:ext cx="589745" cy="2634134"/>
              <a:chOff x="5194137" y="3077442"/>
              <a:chExt cx="589745" cy="2634134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7" name="Straight Connector 19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3919745" y="3531002"/>
              <a:ext cx="589745" cy="2634134"/>
              <a:chOff x="5410037" y="3077442"/>
              <a:chExt cx="589745" cy="263413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54100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195" name="Straight Connector 19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4097681" y="3799177"/>
              <a:ext cx="469950" cy="424179"/>
              <a:chOff x="4218283" y="3633053"/>
              <a:chExt cx="469950" cy="424179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015392" y="3799177"/>
              <a:ext cx="469950" cy="424179"/>
              <a:chOff x="4218283" y="3633053"/>
              <a:chExt cx="469950" cy="424179"/>
            </a:xfrm>
          </p:grpSpPr>
          <p:sp>
            <p:nvSpPr>
              <p:cNvPr id="190" name="Oval 18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03854" y="4696106"/>
              <a:ext cx="469950" cy="424179"/>
              <a:chOff x="5199209" y="3653017"/>
              <a:chExt cx="469950" cy="424179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7360051" y="4696106"/>
              <a:ext cx="469950" cy="424179"/>
              <a:chOff x="5199209" y="3653017"/>
              <a:chExt cx="469950" cy="424179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136942" y="5706783"/>
              <a:ext cx="1684169" cy="561692"/>
              <a:chOff x="6201627" y="3542756"/>
              <a:chExt cx="1684169" cy="561692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6595891" y="35427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= Dave</a:t>
                </a:r>
              </a:p>
              <a:p>
                <a:r>
                  <a:rPr lang="en-US" sz="1600" dirty="0" smtClean="0"/>
                  <a:t>group  = AI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6015392" y="5719483"/>
              <a:ext cx="1684169" cy="561692"/>
              <a:chOff x="6201627" y="3555456"/>
              <a:chExt cx="1684169" cy="561692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201627" y="3638034"/>
                <a:ext cx="470000" cy="424179"/>
                <a:chOff x="5199209" y="3653017"/>
                <a:chExt cx="470000" cy="424179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5199209" y="3653017"/>
                  <a:ext cx="4700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v4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6595891" y="3555456"/>
                <a:ext cx="1289905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/>
                  <a:t>n</a:t>
                </a:r>
                <a:r>
                  <a:rPr lang="en-US" sz="1600" dirty="0" smtClean="0"/>
                  <a:t>ame = Dave</a:t>
                </a:r>
              </a:p>
              <a:p>
                <a:r>
                  <a:rPr lang="en-US" sz="1600" dirty="0"/>
                  <a:t>g</a:t>
                </a:r>
                <a:r>
                  <a:rPr lang="en-US" sz="1600" dirty="0" smtClean="0"/>
                  <a:t>roup = AI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895037" y="414789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07066" y="5116659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2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52482"/>
              </p:ext>
            </p:extLst>
          </p:nvPr>
        </p:nvGraphicFramePr>
        <p:xfrm>
          <a:off x="5623722" y="570252"/>
          <a:ext cx="2372298" cy="15605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660233" y="104673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80630"/>
              </p:ext>
            </p:extLst>
          </p:nvPr>
        </p:nvGraphicFramePr>
        <p:xfrm>
          <a:off x="5623722" y="3250060"/>
          <a:ext cx="2780893" cy="103281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647533" y="2776357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5884"/>
              </p:ext>
            </p:extLst>
          </p:nvPr>
        </p:nvGraphicFramePr>
        <p:xfrm>
          <a:off x="8692739" y="3250060"/>
          <a:ext cx="3157730" cy="106193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35473"/>
              </p:ext>
            </p:extLst>
          </p:nvPr>
        </p:nvGraphicFramePr>
        <p:xfrm>
          <a:off x="8222839" y="570252"/>
          <a:ext cx="3606799" cy="22021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</a:t>
                      </a:r>
                    </a:p>
                    <a:p>
                      <a:pPr algn="ctr"/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692739" y="2776357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97439" y="104673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3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1893258" y="249099"/>
            <a:ext cx="16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 with T2</a:t>
            </a: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6036384" y="249099"/>
            <a:ext cx="6026724" cy="2646477"/>
            <a:chOff x="5198184" y="3393712"/>
            <a:chExt cx="6026724" cy="2646477"/>
          </a:xfrm>
        </p:grpSpPr>
        <p:sp>
          <p:nvSpPr>
            <p:cNvPr id="6" name="TextBox 5"/>
            <p:cNvSpPr txBox="1"/>
            <p:nvPr/>
          </p:nvSpPr>
          <p:spPr>
            <a:xfrm>
              <a:off x="5829691" y="3545079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 Drexel</a:t>
              </a:r>
            </a:p>
            <a:p>
              <a:r>
                <a:rPr lang="en-US" sz="1600" dirty="0" smtClean="0"/>
                <a:t>group </a:t>
              </a:r>
              <a:r>
                <a:rPr lang="en-US" dirty="0" smtClean="0"/>
                <a:t> </a:t>
              </a:r>
              <a:r>
                <a:rPr lang="en-US" sz="1050" dirty="0" smtClean="0"/>
                <a:t> </a:t>
              </a:r>
              <a:r>
                <a:rPr lang="en-US" sz="1600" dirty="0" smtClean="0"/>
                <a:t>= DB</a:t>
              </a:r>
              <a:endParaRPr lang="en-US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9525" y="550707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506" y="5295776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</a:t>
              </a:r>
              <a:r>
                <a:rPr lang="en-US" sz="1600" smtClean="0"/>
                <a:t>Bob}</a:t>
              </a:r>
              <a:endParaRPr lang="en-US" sz="1600" dirty="0" smtClean="0"/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09600" y="5232276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651312" y="3600302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635644" y="3393712"/>
              <a:ext cx="589264" cy="2634134"/>
              <a:chOff x="5054437" y="3077442"/>
              <a:chExt cx="589264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0544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6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978823" y="3393712"/>
              <a:ext cx="589264" cy="2634134"/>
              <a:chOff x="5194137" y="3077442"/>
              <a:chExt cx="589264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911565" y="3393712"/>
              <a:ext cx="589264" cy="2634134"/>
              <a:chOff x="5194137" y="3077442"/>
              <a:chExt cx="589264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5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198184" y="3393712"/>
              <a:ext cx="589745" cy="2634134"/>
              <a:chOff x="5371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371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267212" y="3661887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414220" y="3661887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7331931" y="3661887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720393" y="5244615"/>
              <a:ext cx="469950" cy="412811"/>
              <a:chOff x="5199209" y="3805416"/>
              <a:chExt cx="469950" cy="412811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8054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8181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676590" y="5092215"/>
              <a:ext cx="469950" cy="411480"/>
              <a:chOff x="5199209" y="3653016"/>
              <a:chExt cx="469950" cy="41148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530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598528" y="5092216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757981" y="3558050"/>
              <a:ext cx="146527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/>
                <a:t>name  = </a:t>
              </a:r>
              <a:r>
                <a:rPr lang="en-US" sz="1600" dirty="0" smtClean="0"/>
                <a:t>{Alice}</a:t>
              </a:r>
              <a:endParaRPr lang="en-US" sz="1600" dirty="0"/>
            </a:p>
            <a:p>
              <a:r>
                <a:rPr lang="en-US" sz="1600" dirty="0"/>
                <a:t>school = Drexel</a:t>
              </a:r>
            </a:p>
            <a:p>
              <a:r>
                <a:rPr lang="en-US" sz="1600" dirty="0"/>
                <a:t>group  </a:t>
              </a:r>
              <a:r>
                <a:rPr lang="en-US" sz="1050" dirty="0"/>
                <a:t> </a:t>
              </a:r>
              <a:r>
                <a:rPr lang="en-US" sz="1600" dirty="0"/>
                <a:t>= DB</a:t>
              </a:r>
            </a:p>
          </p:txBody>
        </p:sp>
        <p:cxnSp>
          <p:nvCxnSpPr>
            <p:cNvPr id="210" name="Straight Connector 209"/>
            <p:cNvCxnSpPr>
              <a:endCxn id="61" idx="1"/>
            </p:cNvCxnSpPr>
            <p:nvPr/>
          </p:nvCxnSpPr>
          <p:spPr>
            <a:xfrm>
              <a:off x="5521645" y="4042238"/>
              <a:ext cx="1198748" cy="1415133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168446" y="1600705"/>
            <a:ext cx="751648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600" dirty="0" err="1" smtClean="0"/>
              <a:t>cnt</a:t>
            </a:r>
            <a:r>
              <a:rPr lang="en-US" sz="1600" dirty="0" smtClean="0"/>
              <a:t> = {3}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922"/>
              </p:ext>
            </p:extLst>
          </p:nvPr>
        </p:nvGraphicFramePr>
        <p:xfrm>
          <a:off x="927996" y="3094968"/>
          <a:ext cx="2372298" cy="116482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964507" y="2629389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8473"/>
              </p:ext>
            </p:extLst>
          </p:nvPr>
        </p:nvGraphicFramePr>
        <p:xfrm>
          <a:off x="877196" y="6193876"/>
          <a:ext cx="2780893" cy="70309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901007" y="5720173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36595"/>
              </p:ext>
            </p:extLst>
          </p:nvPr>
        </p:nvGraphicFramePr>
        <p:xfrm>
          <a:off x="3946213" y="6193876"/>
          <a:ext cx="3157730" cy="71765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4/15)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1193"/>
              </p:ext>
            </p:extLst>
          </p:nvPr>
        </p:nvGraphicFramePr>
        <p:xfrm>
          <a:off x="3527113" y="3094968"/>
          <a:ext cx="3606799" cy="26289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83417"/>
                <a:gridCol w="1474981"/>
                <a:gridCol w="1548401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16488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5714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6667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</a:p>
                    <a:p>
                      <a:pPr algn="ctr"/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946213" y="5720173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01713" y="2629389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1372666" y="3903450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Union with T2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31007" y="225728"/>
            <a:ext cx="11636871" cy="2884495"/>
            <a:chOff x="631007" y="225728"/>
            <a:chExt cx="11636871" cy="2884495"/>
          </a:xfrm>
        </p:grpSpPr>
        <p:sp>
          <p:nvSpPr>
            <p:cNvPr id="3" name="TextBox 2"/>
            <p:cNvSpPr txBox="1"/>
            <p:nvPr/>
          </p:nvSpPr>
          <p:spPr>
            <a:xfrm>
              <a:off x="1280918" y="402766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0974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751055" y="1187706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2131" y="1556056"/>
              <a:ext cx="1369606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</a:t>
              </a:r>
              <a:r>
                <a:rPr lang="en-US" sz="1600" smtClean="0"/>
                <a:t>= {Bob}</a:t>
              </a:r>
              <a:endParaRPr lang="en-US" sz="1600" dirty="0" smtClean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958296" y="857822"/>
              <a:ext cx="994404" cy="544312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86523" y="1036883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3109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{Alice{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group = DB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38773" y="1300322"/>
              <a:ext cx="1369606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school = CMU</a:t>
              </a:r>
            </a:p>
            <a:p>
              <a:r>
                <a:rPr lang="en-US" sz="1600" dirty="0" smtClean="0"/>
                <a:t>group = DB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24728" y="1226092"/>
              <a:ext cx="13327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414115" y="950116"/>
              <a:ext cx="1334340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Bob</a:t>
              </a:r>
            </a:p>
            <a:p>
              <a:r>
                <a:rPr lang="en-US" sz="1600" dirty="0" smtClean="0"/>
                <a:t>school = CMU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0602578" y="1590887"/>
              <a:ext cx="936442" cy="90590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558544" y="1614897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53740" y="432318"/>
              <a:ext cx="141318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Alice</a:t>
              </a:r>
            </a:p>
            <a:p>
              <a:r>
                <a:rPr lang="en-US" sz="1600" dirty="0" smtClean="0"/>
                <a:t>school= Drexel</a:t>
              </a:r>
              <a:endParaRPr lang="en-US" sz="1600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564420" y="251128"/>
              <a:ext cx="703458" cy="2608734"/>
              <a:chOff x="4978237" y="3102842"/>
              <a:chExt cx="703458" cy="260873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978237" y="3102842"/>
                <a:ext cx="703458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10/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5253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0039672" y="225728"/>
              <a:ext cx="589745" cy="2634134"/>
              <a:chOff x="5194137" y="3077442"/>
              <a:chExt cx="589745" cy="263413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7/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43151" y="225728"/>
              <a:ext cx="589745" cy="2634134"/>
              <a:chOff x="5194137" y="3077442"/>
              <a:chExt cx="589745" cy="263413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5/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8175893" y="225728"/>
              <a:ext cx="589745" cy="2634134"/>
              <a:chOff x="5194137" y="3077442"/>
              <a:chExt cx="589745" cy="2634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1941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6/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54999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392412" y="225728"/>
              <a:ext cx="589745" cy="2634134"/>
              <a:chOff x="5244937" y="3077442"/>
              <a:chExt cx="589745" cy="263413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2449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2/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631007" y="225728"/>
              <a:ext cx="589745" cy="2608734"/>
              <a:chOff x="5422737" y="3077442"/>
              <a:chExt cx="589745" cy="260873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5422737" y="3077442"/>
                <a:ext cx="589745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 smtClean="0"/>
                  <a:t>1/</a:t>
                </a:r>
                <a:r>
                  <a:rPr lang="en-US" sz="1600" b="1" dirty="0"/>
                  <a:t>15</a:t>
                </a:r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5652371" y="34304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8582340" y="493903"/>
              <a:ext cx="469950" cy="424179"/>
              <a:chOff x="4218283" y="3633053"/>
              <a:chExt cx="469950" cy="42417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539020" y="1390832"/>
              <a:ext cx="469950" cy="424179"/>
              <a:chOff x="5199209" y="3653017"/>
              <a:chExt cx="469950" cy="424179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98741" y="493903"/>
              <a:ext cx="469950" cy="424179"/>
              <a:chOff x="4218283" y="3633053"/>
              <a:chExt cx="469950" cy="42417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735448" y="493903"/>
              <a:ext cx="469950" cy="424179"/>
              <a:chOff x="4218283" y="3633053"/>
              <a:chExt cx="469950" cy="424179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596259" y="493903"/>
              <a:ext cx="469950" cy="424179"/>
              <a:chOff x="4218283" y="3633053"/>
              <a:chExt cx="469950" cy="424179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41621" y="1390832"/>
              <a:ext cx="469950" cy="424179"/>
              <a:chOff x="5199209" y="3653017"/>
              <a:chExt cx="469950" cy="424179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940918" y="1390832"/>
              <a:ext cx="469950" cy="424179"/>
              <a:chOff x="5199209" y="3653017"/>
              <a:chExt cx="469950" cy="42417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62856" y="1390832"/>
              <a:ext cx="469950" cy="424179"/>
              <a:chOff x="5199209" y="3653017"/>
              <a:chExt cx="469950" cy="424179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900699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774709" y="1957009"/>
              <a:ext cx="1807451" cy="561692"/>
              <a:chOff x="6201627" y="3530056"/>
              <a:chExt cx="1807451" cy="561692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525371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0367603" y="2388809"/>
              <a:ext cx="1807451" cy="561692"/>
              <a:chOff x="6201627" y="3530056"/>
              <a:chExt cx="1807451" cy="56169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5027885" y="857822"/>
              <a:ext cx="967653" cy="646207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845260" y="1149058"/>
              <a:ext cx="872675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{3}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31298" y="402766"/>
              <a:ext cx="1435329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school= Drexel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group = DB</a:t>
              </a:r>
              <a:endParaRPr lang="en-US" sz="1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83736" y="1455249"/>
              <a:ext cx="1369606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{Bob}</a:t>
              </a:r>
            </a:p>
            <a:p>
              <a:r>
                <a:rPr lang="en-US" sz="1600" dirty="0" smtClean="0"/>
                <a:t>group  = DB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4322812" y="225728"/>
              <a:ext cx="589264" cy="2634134"/>
              <a:chOff x="5244937" y="3077442"/>
              <a:chExt cx="589264" cy="263413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5244937" y="3077442"/>
                <a:ext cx="589264" cy="315471"/>
              </a:xfrm>
              <a:prstGeom prst="rect">
                <a:avLst/>
              </a:prstGeom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sz="1600" b="1" dirty="0"/>
                  <a:t>4</a:t>
                </a:r>
                <a:r>
                  <a:rPr lang="en-US" sz="1600" b="1" dirty="0" smtClean="0"/>
                  <a:t>/15</a:t>
                </a:r>
                <a:endParaRPr lang="en-US" sz="1600" b="1" dirty="0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5538071" y="3455846"/>
                <a:ext cx="0" cy="22557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/>
            <p:cNvGrpSpPr/>
            <p:nvPr/>
          </p:nvGrpSpPr>
          <p:grpSpPr>
            <a:xfrm>
              <a:off x="4665848" y="493903"/>
              <a:ext cx="469950" cy="424179"/>
              <a:chOff x="4218283" y="3633053"/>
              <a:chExt cx="469950" cy="424179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229100" y="3645752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218283" y="3633053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v1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972021" y="1390832"/>
              <a:ext cx="469950" cy="424179"/>
              <a:chOff x="5199209" y="3653017"/>
              <a:chExt cx="469950" cy="42417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199209" y="3653017"/>
                <a:ext cx="4699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v2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3221666" y="2548531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2757267" y="2617287"/>
              <a:ext cx="470000" cy="424179"/>
              <a:chOff x="5199209" y="3653017"/>
              <a:chExt cx="470000" cy="42417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150673" y="335747"/>
              <a:ext cx="1449243" cy="807913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 = {Alice}</a:t>
              </a:r>
            </a:p>
            <a:p>
              <a:r>
                <a:rPr lang="en-US" sz="1600" dirty="0" smtClean="0"/>
                <a:t>school =</a:t>
              </a:r>
              <a:r>
                <a:rPr lang="en-US" sz="1100" dirty="0" smtClean="0"/>
                <a:t> </a:t>
              </a:r>
              <a:r>
                <a:rPr lang="en-US" sz="1600" dirty="0" smtClean="0"/>
                <a:t>Drexel</a:t>
              </a:r>
            </a:p>
            <a:p>
              <a:r>
                <a:rPr lang="en-US" sz="1600" dirty="0" smtClean="0"/>
                <a:t>    group  = DB</a:t>
              </a:r>
              <a:endParaRPr lang="en-US" sz="16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126745" y="2051776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4662346" y="2120532"/>
              <a:ext cx="470000" cy="424179"/>
              <a:chOff x="5199209" y="3653017"/>
              <a:chExt cx="470000" cy="424179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196" name="Straight Connector 195"/>
            <p:cNvCxnSpPr>
              <a:endCxn id="133" idx="4"/>
            </p:cNvCxnSpPr>
            <p:nvPr/>
          </p:nvCxnSpPr>
          <p:spPr>
            <a:xfrm flipV="1">
              <a:off x="5031386" y="1815011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4652463" y="2492325"/>
              <a:ext cx="1807451" cy="561692"/>
              <a:chOff x="6201627" y="3530056"/>
              <a:chExt cx="1807451" cy="561692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199" name="TextBox 19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202" name="TextBox 201"/>
            <p:cNvSpPr txBox="1"/>
            <p:nvPr/>
          </p:nvSpPr>
          <p:spPr>
            <a:xfrm>
              <a:off x="7120698" y="2078110"/>
              <a:ext cx="128990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600" dirty="0" smtClean="0"/>
                <a:t>name = Dave</a:t>
              </a:r>
            </a:p>
            <a:p>
              <a:r>
                <a:rPr lang="en-US" sz="1600" dirty="0" smtClean="0"/>
                <a:t>group  = AI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6656299" y="2146866"/>
              <a:ext cx="470000" cy="424179"/>
              <a:chOff x="5199209" y="3653017"/>
              <a:chExt cx="470000" cy="424179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5222726" y="3665716"/>
                <a:ext cx="411480" cy="41148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199209" y="3653017"/>
                <a:ext cx="470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Helvetica"/>
                    <a:cs typeface="Helvetica"/>
                  </a:rPr>
                  <a:t>v4</a:t>
                </a:r>
                <a:endParaRPr lang="en-US" sz="2000" b="1" baseline="-25000" dirty="0">
                  <a:latin typeface="Helvetica"/>
                  <a:cs typeface="Helvetica"/>
                </a:endParaRPr>
              </a:p>
            </p:txBody>
          </p:sp>
        </p:grpSp>
        <p:cxnSp>
          <p:nvCxnSpPr>
            <p:cNvPr id="206" name="Straight Connector 205"/>
            <p:cNvCxnSpPr/>
            <p:nvPr/>
          </p:nvCxnSpPr>
          <p:spPr>
            <a:xfrm flipV="1">
              <a:off x="7025339" y="1841345"/>
              <a:ext cx="1169892" cy="39396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6646416" y="2518659"/>
              <a:ext cx="1807451" cy="561692"/>
              <a:chOff x="6201627" y="3530056"/>
              <a:chExt cx="1807451" cy="56169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6201627" y="3638034"/>
                <a:ext cx="469950" cy="424179"/>
                <a:chOff x="5199209" y="3653017"/>
                <a:chExt cx="469950" cy="424179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5222726" y="3665716"/>
                  <a:ext cx="411480" cy="411480"/>
                </a:xfrm>
                <a:prstGeom prst="ellipse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199209" y="3653017"/>
                  <a:ext cx="4699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latin typeface="Helvetica"/>
                      <a:cs typeface="Helvetica"/>
                    </a:rPr>
                    <a:t>v3</a:t>
                  </a:r>
                  <a:endParaRPr lang="en-US" sz="2000" b="1" baseline="-25000" dirty="0"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6595891" y="3530056"/>
                <a:ext cx="1413187" cy="561692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 rtlCol="0">
                <a:spAutoFit/>
              </a:bodyPr>
              <a:lstStyle/>
              <a:p>
                <a:r>
                  <a:rPr lang="en-US" sz="1600" dirty="0" smtClean="0"/>
                  <a:t>name  = Cathy</a:t>
                </a:r>
              </a:p>
              <a:p>
                <a:r>
                  <a:rPr lang="en-US" sz="1600" dirty="0" smtClean="0"/>
                  <a:t>school= Drexel</a:t>
                </a:r>
                <a:endParaRPr lang="en-US" sz="1600" dirty="0"/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7794351" y="1826814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772095" y="1801600"/>
              <a:ext cx="751648" cy="315471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noAutofit/>
            </a:bodyPr>
            <a:lstStyle/>
            <a:p>
              <a:r>
                <a:rPr lang="en-US" sz="1600" dirty="0" err="1" smtClean="0"/>
                <a:t>cnt</a:t>
              </a:r>
              <a:r>
                <a:rPr lang="en-US" sz="1600" dirty="0" smtClean="0"/>
                <a:t> = 2</a:t>
              </a:r>
            </a:p>
          </p:txBody>
        </p:sp>
      </p:grp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92310"/>
              </p:ext>
            </p:extLst>
          </p:nvPr>
        </p:nvGraphicFramePr>
        <p:xfrm>
          <a:off x="3271103" y="3603774"/>
          <a:ext cx="2372298" cy="195626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47347"/>
                <a:gridCol w="1824951"/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7/15)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10/15)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95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3307614" y="3138195"/>
            <a:ext cx="11647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TV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1530"/>
              </p:ext>
            </p:extLst>
          </p:nvPr>
        </p:nvGraphicFramePr>
        <p:xfrm>
          <a:off x="10788576" y="3548187"/>
          <a:ext cx="2780893" cy="136253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9493"/>
                <a:gridCol w="584200"/>
                <a:gridCol w="1727200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7" name="TextBox 146"/>
          <p:cNvSpPr txBox="1"/>
          <p:nvPr/>
        </p:nvSpPr>
        <p:spPr>
          <a:xfrm>
            <a:off x="10812387" y="3074484"/>
            <a:ext cx="18219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TE 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)</a:t>
            </a: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3425"/>
              </p:ext>
            </p:extLst>
          </p:nvPr>
        </p:nvGraphicFramePr>
        <p:xfrm>
          <a:off x="10796599" y="5376130"/>
          <a:ext cx="3157730" cy="14062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80834"/>
                <a:gridCol w="534831"/>
                <a:gridCol w="1464421"/>
                <a:gridCol w="677644"/>
              </a:tblGrid>
              <a:tr h="318721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v1</a:t>
                      </a:r>
                      <a:endParaRPr lang="en-US" sz="20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v2</a:t>
                      </a:r>
                      <a:endParaRPr lang="en-US" sz="20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baseline="0" dirty="0" smtClean="0"/>
                        <a:t>v1</a:t>
                      </a:r>
                      <a:endParaRPr lang="en-US" sz="1600" b="1" baseline="-25000" dirty="0" smtClean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=3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v3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=4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v4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/>
                        <a:t>v2</a:t>
                      </a:r>
                      <a:endParaRPr lang="en-US" sz="1600" b="1" baseline="-25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6/15)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cnt</a:t>
                      </a:r>
                      <a:r>
                        <a:rPr lang="en-US" sz="1600" dirty="0" smtClean="0"/>
                        <a:t>=2</a:t>
                      </a:r>
                      <a:endParaRPr lang="en-US" sz="16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30493"/>
              </p:ext>
            </p:extLst>
          </p:nvPr>
        </p:nvGraphicFramePr>
        <p:xfrm>
          <a:off x="5870219" y="3565674"/>
          <a:ext cx="4759197" cy="37914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616244"/>
                <a:gridCol w="1557972"/>
                <a:gridCol w="2584981"/>
              </a:tblGrid>
              <a:tr h="364575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v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dirty="0" smtClean="0"/>
                        <a:t>p</a:t>
                      </a:r>
                      <a:endParaRPr lang="en-US" sz="20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a</a:t>
                      </a:r>
                      <a:endParaRPr lang="en-US" sz="2000" b="0" dirty="0"/>
                    </a:p>
                  </a:txBody>
                  <a:tcPr marL="68580" marR="68580" marT="34290" marB="34290"/>
                </a:tc>
              </a:tr>
              <a:tr h="3154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[1/15, 2/15)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[2/15, 6/15)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school=Drexel,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v1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[6/15, 7/15)</a:t>
                      </a:r>
                      <a:endParaRPr lang="en-US" sz="16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name=Alice school=Drexel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027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4/15)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8361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[4/15, 5/15)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</a:p>
                    <a:p>
                      <a:pPr algn="ctr"/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[5/15,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group=DB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0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v2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[6/15,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school=CMU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v3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[1/15, 10/15)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school=Drexel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813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 smtClean="0"/>
                        <a:t>v4</a:t>
                      </a:r>
                      <a:endParaRPr lang="en-US" sz="1800" b="1" baseline="-25000" dirty="0"/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[2/15, 6/15)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name=Dave,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group=AI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0" name="TextBox 149"/>
          <p:cNvSpPr txBox="1"/>
          <p:nvPr/>
        </p:nvSpPr>
        <p:spPr>
          <a:xfrm>
            <a:off x="10794515" y="4921497"/>
            <a:ext cx="229343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E</a:t>
            </a:r>
            <a:r>
              <a:rPr lang="en-US" sz="2400" baseline="-25000" dirty="0"/>
              <a:t> </a:t>
            </a:r>
            <a:r>
              <a:rPr lang="en-US" sz="2400" dirty="0"/>
              <a:t>(</a:t>
            </a:r>
            <a:r>
              <a:rPr lang="en-US" sz="2400" u="sng" dirty="0"/>
              <a:t>v1</a:t>
            </a:r>
            <a:r>
              <a:rPr lang="en-US" sz="2400" dirty="0"/>
              <a:t>, </a:t>
            </a:r>
            <a:r>
              <a:rPr lang="en-US" sz="2400" u="sng" dirty="0"/>
              <a:t>v2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r>
              <a:rPr lang="en-US" sz="2400" dirty="0"/>
              <a:t>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844820" y="3138195"/>
            <a:ext cx="156221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2400" dirty="0"/>
              <a:t>TA</a:t>
            </a:r>
            <a:r>
              <a:rPr lang="en-US" sz="2400" baseline="30000" dirty="0"/>
              <a:t>V</a:t>
            </a:r>
            <a:r>
              <a:rPr lang="en-US" sz="2400" dirty="0"/>
              <a:t> (</a:t>
            </a:r>
            <a:r>
              <a:rPr lang="en-US" sz="2400" u="sng" dirty="0"/>
              <a:t>v</a:t>
            </a:r>
            <a:r>
              <a:rPr lang="en-US" sz="2400" dirty="0"/>
              <a:t>, </a:t>
            </a:r>
            <a:r>
              <a:rPr lang="en-US" sz="2400" u="sng" dirty="0"/>
              <a:t>p</a:t>
            </a:r>
            <a:r>
              <a:rPr lang="en-US" sz="2400" dirty="0"/>
              <a:t>, </a:t>
            </a:r>
            <a:r>
              <a:rPr lang="en-US" sz="2400" dirty="0" smtClean="0"/>
              <a:t>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4480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10591</TotalTime>
  <Words>3889</Words>
  <Application>Microsoft Macintosh PowerPoint</Application>
  <PresentationFormat>Widescreen</PresentationFormat>
  <Paragraphs>1707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Franklin Gothic Book</vt:lpstr>
      <vt:lpstr>Helvetica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502</cp:revision>
  <cp:lastPrinted>2016-08-30T17:27:20Z</cp:lastPrinted>
  <dcterms:created xsi:type="dcterms:W3CDTF">2016-03-16T23:09:26Z</dcterms:created>
  <dcterms:modified xsi:type="dcterms:W3CDTF">2016-11-11T20:42:39Z</dcterms:modified>
</cp:coreProperties>
</file>