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3" r:id="rId4"/>
    <p:sldId id="268" r:id="rId5"/>
    <p:sldId id="270" r:id="rId6"/>
    <p:sldId id="269" r:id="rId7"/>
    <p:sldId id="265" r:id="rId8"/>
    <p:sldId id="266" r:id="rId9"/>
    <p:sldId id="267" r:id="rId10"/>
    <p:sldId id="258" r:id="rId11"/>
    <p:sldId id="259" r:id="rId12"/>
    <p:sldId id="260" r:id="rId13"/>
    <p:sldId id="261" r:id="rId14"/>
    <p:sldId id="262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/>
    <p:restoredTop sz="94548"/>
  </p:normalViewPr>
  <p:slideViewPr>
    <p:cSldViewPr snapToGrid="0" snapToObjects="1">
      <p:cViewPr>
        <p:scale>
          <a:sx n="80" d="100"/>
          <a:sy n="80" d="100"/>
        </p:scale>
        <p:origin x="-2504" y="-10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59436-7EB8-904B-8F6C-AF150029F557}" type="datetimeFigureOut">
              <a:rPr lang="en-US" smtClean="0"/>
              <a:t>6/11/16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913F5-612E-0C40-AC0E-4E8B1AC0E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83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913F5-612E-0C40-AC0E-4E8B1AC0EA5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21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40830" y="1804737"/>
            <a:ext cx="5630780" cy="2275167"/>
            <a:chOff x="5161546" y="2237874"/>
            <a:chExt cx="5630780" cy="2275167"/>
          </a:xfrm>
        </p:grpSpPr>
        <p:sp>
          <p:nvSpPr>
            <p:cNvPr id="6" name="Notched Right Arrow 5"/>
            <p:cNvSpPr/>
            <p:nvPr/>
          </p:nvSpPr>
          <p:spPr>
            <a:xfrm>
              <a:off x="5161546" y="3128209"/>
              <a:ext cx="4998452" cy="601580"/>
            </a:xfrm>
            <a:prstGeom prst="notchedRightArrow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 6"/>
            <p:cNvSpPr/>
            <p:nvPr/>
          </p:nvSpPr>
          <p:spPr>
            <a:xfrm>
              <a:off x="5161940" y="2237874"/>
              <a:ext cx="2432663" cy="649258"/>
            </a:xfrm>
            <a:custGeom>
              <a:avLst/>
              <a:gdLst>
                <a:gd name="connsiteX0" fmla="*/ 0 w 1896023"/>
                <a:gd name="connsiteY0" fmla="*/ 0 h 2167466"/>
                <a:gd name="connsiteX1" fmla="*/ 1896023 w 1896023"/>
                <a:gd name="connsiteY1" fmla="*/ 0 h 2167466"/>
                <a:gd name="connsiteX2" fmla="*/ 1896023 w 1896023"/>
                <a:gd name="connsiteY2" fmla="*/ 2167466 h 2167466"/>
                <a:gd name="connsiteX3" fmla="*/ 0 w 1896023"/>
                <a:gd name="connsiteY3" fmla="*/ 2167466 h 2167466"/>
                <a:gd name="connsiteX4" fmla="*/ 0 w 1896023"/>
                <a:gd name="connsiteY4" fmla="*/ 0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6023" h="2167466">
                  <a:moveTo>
                    <a:pt x="0" y="0"/>
                  </a:moveTo>
                  <a:lnTo>
                    <a:pt x="1896023" y="0"/>
                  </a:lnTo>
                  <a:lnTo>
                    <a:pt x="1896023" y="2167466"/>
                  </a:lnTo>
                  <a:lnTo>
                    <a:pt x="0" y="216746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b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err="1" smtClean="0"/>
                <a:t>AddVertex</a:t>
              </a:r>
              <a:r>
                <a:rPr lang="en-US" sz="1400" kern="1200" dirty="0" smtClean="0"/>
                <a:t> (1L, name: John Doe, 01/02/15 02:04:00)</a:t>
              </a:r>
              <a:endParaRPr lang="en-US" sz="1400" kern="12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5943601" y="3262649"/>
              <a:ext cx="332700" cy="33270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>
            <a:xfrm>
              <a:off x="5943601" y="3911907"/>
              <a:ext cx="3260558" cy="601134"/>
            </a:xfrm>
            <a:custGeom>
              <a:avLst/>
              <a:gdLst>
                <a:gd name="connsiteX0" fmla="*/ 0 w 673253"/>
                <a:gd name="connsiteY0" fmla="*/ 0 h 2167466"/>
                <a:gd name="connsiteX1" fmla="*/ 673253 w 673253"/>
                <a:gd name="connsiteY1" fmla="*/ 0 h 2167466"/>
                <a:gd name="connsiteX2" fmla="*/ 673253 w 673253"/>
                <a:gd name="connsiteY2" fmla="*/ 2167466 h 2167466"/>
                <a:gd name="connsiteX3" fmla="*/ 0 w 673253"/>
                <a:gd name="connsiteY3" fmla="*/ 2167466 h 2167466"/>
                <a:gd name="connsiteX4" fmla="*/ 0 w 673253"/>
                <a:gd name="connsiteY4" fmla="*/ 0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3253" h="2167466">
                  <a:moveTo>
                    <a:pt x="0" y="0"/>
                  </a:moveTo>
                  <a:lnTo>
                    <a:pt x="673253" y="0"/>
                  </a:lnTo>
                  <a:lnTo>
                    <a:pt x="673253" y="2167466"/>
                  </a:lnTo>
                  <a:lnTo>
                    <a:pt x="0" y="216746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t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err="1" smtClean="0"/>
                <a:t>ModifyVertex</a:t>
              </a:r>
              <a:r>
                <a:rPr lang="en-US" sz="1400" kern="1200" dirty="0" smtClean="0"/>
                <a:t>(1L, affiliation: Drexel University, 01/03/15 11:00:00)</a:t>
              </a:r>
              <a:endParaRPr lang="en-US" sz="1400" kern="12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7746147" y="3256856"/>
              <a:ext cx="332700" cy="33270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61903" y="2237874"/>
              <a:ext cx="3530423" cy="649258"/>
            </a:xfrm>
            <a:custGeom>
              <a:avLst/>
              <a:gdLst>
                <a:gd name="connsiteX0" fmla="*/ 0 w 1861216"/>
                <a:gd name="connsiteY0" fmla="*/ 0 h 2167466"/>
                <a:gd name="connsiteX1" fmla="*/ 1861216 w 1861216"/>
                <a:gd name="connsiteY1" fmla="*/ 0 h 2167466"/>
                <a:gd name="connsiteX2" fmla="*/ 1861216 w 1861216"/>
                <a:gd name="connsiteY2" fmla="*/ 2167466 h 2167466"/>
                <a:gd name="connsiteX3" fmla="*/ 0 w 1861216"/>
                <a:gd name="connsiteY3" fmla="*/ 2167466 h 2167466"/>
                <a:gd name="connsiteX4" fmla="*/ 0 w 1861216"/>
                <a:gd name="connsiteY4" fmla="*/ 0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1216" h="2167466">
                  <a:moveTo>
                    <a:pt x="0" y="0"/>
                  </a:moveTo>
                  <a:lnTo>
                    <a:pt x="1861216" y="0"/>
                  </a:lnTo>
                  <a:lnTo>
                    <a:pt x="1861216" y="2167466"/>
                  </a:lnTo>
                  <a:lnTo>
                    <a:pt x="0" y="216746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b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err="1" smtClean="0"/>
                <a:t>AddVertex</a:t>
              </a:r>
              <a:r>
                <a:rPr lang="en-US" sz="1400" kern="1200" dirty="0" smtClean="0"/>
                <a:t> (2L, name: Alice, affiliation: </a:t>
              </a:r>
              <a:r>
                <a:rPr lang="en-US" sz="1400" kern="1200" dirty="0" err="1" smtClean="0"/>
                <a:t>UPenn</a:t>
              </a:r>
              <a:r>
                <a:rPr lang="en-US" sz="1400" kern="1200" dirty="0" smtClean="0"/>
                <a:t>, 01/03/15 11:02:01)</a:t>
              </a:r>
              <a:endParaRPr lang="en-US" sz="1400" kern="12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8562800" y="3262649"/>
              <a:ext cx="332700" cy="33270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cxnSp>
        <p:nvCxnSpPr>
          <p:cNvPr id="14" name="Straight Connector 13"/>
          <p:cNvCxnSpPr>
            <a:endCxn id="8" idx="0"/>
          </p:cNvCxnSpPr>
          <p:nvPr/>
        </p:nvCxnSpPr>
        <p:spPr>
          <a:xfrm>
            <a:off x="2789235" y="2453995"/>
            <a:ext cx="0" cy="375517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91781" y="3156419"/>
            <a:ext cx="0" cy="375517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408434" y="2448202"/>
            <a:ext cx="0" cy="375517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013984" y="2448202"/>
            <a:ext cx="685785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</a:t>
            </a:r>
            <a:endParaRPr lang="en-US" sz="6000" b="1" cap="none" spc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05480" y="2990069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919744"/>
              </p:ext>
            </p:extLst>
          </p:nvPr>
        </p:nvGraphicFramePr>
        <p:xfrm>
          <a:off x="7891572" y="800905"/>
          <a:ext cx="3936404" cy="1219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478"/>
                <a:gridCol w="984162"/>
                <a:gridCol w="1737556"/>
                <a:gridCol w="619208"/>
              </a:tblGrid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estart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eend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John Doe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01/02/15 02:04:00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now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77607"/>
              </p:ext>
            </p:extLst>
          </p:nvPr>
        </p:nvGraphicFramePr>
        <p:xfrm>
          <a:off x="7891572" y="2244665"/>
          <a:ext cx="4176102" cy="1645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384"/>
                <a:gridCol w="747044"/>
                <a:gridCol w="923480"/>
                <a:gridCol w="977509"/>
                <a:gridCol w="1022685"/>
              </a:tblGrid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affiliation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estart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eend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John Doe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01/02/15 02:04:00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01/03/15</a:t>
                      </a:r>
                      <a:r>
                        <a:rPr lang="en-US" sz="1400" baseline="0" dirty="0" smtClean="0"/>
                        <a:t> 11:00:00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John Doe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Drexel University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01/03/15 11:00:00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now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179859"/>
              </p:ext>
            </p:extLst>
          </p:nvPr>
        </p:nvGraphicFramePr>
        <p:xfrm>
          <a:off x="7891572" y="4079904"/>
          <a:ext cx="4176102" cy="1859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384"/>
                <a:gridCol w="747044"/>
                <a:gridCol w="923480"/>
                <a:gridCol w="977509"/>
                <a:gridCol w="1022685"/>
              </a:tblGrid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affiliation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estart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eend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John Doe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01/02/15 02:04:00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01/03/15</a:t>
                      </a:r>
                      <a:r>
                        <a:rPr lang="en-US" sz="1400" baseline="0" dirty="0" smtClean="0"/>
                        <a:t> 11:00:00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John Doe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Drexel University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01/03/15 11:00:00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now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Alice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UPenn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01/03/15 11:02:01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now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Rectangle 25"/>
          <p:cNvSpPr/>
          <p:nvPr/>
        </p:nvSpPr>
        <p:spPr>
          <a:xfrm>
            <a:off x="9546492" y="154574"/>
            <a:ext cx="43313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V</a:t>
            </a:r>
            <a:endParaRPr lang="en-US" sz="3600" b="1" cap="none" spc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cxnSp>
        <p:nvCxnSpPr>
          <p:cNvPr id="28" name="Elbow Connector 27"/>
          <p:cNvCxnSpPr/>
          <p:nvPr/>
        </p:nvCxnSpPr>
        <p:spPr>
          <a:xfrm flipV="1">
            <a:off x="3057555" y="1155032"/>
            <a:ext cx="4714845" cy="660538"/>
          </a:xfrm>
          <a:prstGeom prst="bentConnector3">
            <a:avLst>
              <a:gd name="adj1" fmla="val -16"/>
            </a:avLst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flipV="1">
            <a:off x="5509953" y="3489120"/>
            <a:ext cx="2262447" cy="375516"/>
          </a:xfrm>
          <a:prstGeom prst="bentConnector3">
            <a:avLst>
              <a:gd name="adj1" fmla="val 50000"/>
            </a:avLst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endCxn id="24" idx="1"/>
          </p:cNvCxnSpPr>
          <p:nvPr/>
        </p:nvCxnSpPr>
        <p:spPr>
          <a:xfrm rot="16200000" flipH="1">
            <a:off x="5875886" y="2993856"/>
            <a:ext cx="3015485" cy="1015888"/>
          </a:xfrm>
          <a:prstGeom prst="bentConnector2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536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744577" y="517356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6209227" y="81235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0989" y="1181685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82843" y="1175892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330110" y="1658044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8827" y="164111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V2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909005" y="2140196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0860" y="213440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388653" y="1658044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3224463" y="397042"/>
            <a:ext cx="0" cy="2346158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54408" y="2771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snapshot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175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744577" y="517356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6209227" y="81235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0989" y="1181685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82843" y="1175892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330110" y="1658044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8827" y="164111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900989" y="2140196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0860" y="213440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388653" y="1658044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900990" y="454607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330109" y="2647888"/>
            <a:ext cx="130342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388653" y="3161456"/>
            <a:ext cx="5322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78827" y="266237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090860" y="3175941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2330109" y="454606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588997" y="4637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029623" y="482133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388652" y="454604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891312" y="482133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325018" y="454602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6180798" y="42762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53743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smtClean="0"/>
              <a:t>1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2717611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633734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057615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p4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4497708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68028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567660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890811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515975" y="517356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5980625" y="81235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2387" y="1181685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4241" y="1175892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101508" y="1658044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50225" y="164111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672387" y="2140196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62258" y="213440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248289" y="1658044"/>
            <a:ext cx="87716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672388" y="47248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101507" y="2647888"/>
            <a:ext cx="1303427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48289" y="3161456"/>
            <a:ext cx="444025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50225" y="266237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862258" y="3175941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240274" y="47248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2528350" y="47248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384312" y="47248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096236" y="47248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952196" y="47248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21094" y="687537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07/15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594754" y="687537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08/15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3468414" y="687537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09/15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4342073" y="687537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10/15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5215732" y="687537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11/15</a:t>
            </a:r>
            <a:endParaRPr lang="en-US" sz="1400" dirty="0"/>
          </a:p>
        </p:txBody>
      </p:sp>
      <p:sp>
        <p:nvSpPr>
          <p:cNvPr id="34" name="Notched Right Arrow 33"/>
          <p:cNvSpPr/>
          <p:nvPr/>
        </p:nvSpPr>
        <p:spPr>
          <a:xfrm>
            <a:off x="7603424" y="546177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5" name="TextBox 34"/>
          <p:cNvSpPr txBox="1"/>
          <p:nvPr/>
        </p:nvSpPr>
        <p:spPr>
          <a:xfrm>
            <a:off x="12068074" y="84117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7759836" y="1210506"/>
            <a:ext cx="173358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941690" y="120471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6937674" y="166993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7759836" y="2167405"/>
            <a:ext cx="4308237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949707" y="216322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7759837" y="50130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759835" y="2676709"/>
            <a:ext cx="171994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0335738" y="3190277"/>
            <a:ext cx="86367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6937674" y="269119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6949707" y="3204762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10327723" y="50130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8615799" y="50130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9471761" y="50130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11183685" y="50130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12039645" y="50130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808543" y="71635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07/15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8682203" y="71635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08/15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9555863" y="71635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09/15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10429522" y="71635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10/15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11303181" y="71635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11/15</a:t>
            </a:r>
            <a:endParaRPr lang="en-US" sz="1400" dirty="0"/>
          </a:p>
        </p:txBody>
      </p:sp>
      <p:sp>
        <p:nvSpPr>
          <p:cNvPr id="60" name="Rectangle 59"/>
          <p:cNvSpPr/>
          <p:nvPr/>
        </p:nvSpPr>
        <p:spPr>
          <a:xfrm>
            <a:off x="7786397" y="1686108"/>
            <a:ext cx="340530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3449932" y="3862137"/>
            <a:ext cx="38087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TG</a:t>
            </a:r>
            <a:endParaRPr lang="en-US" sz="14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7834909" y="3901626"/>
            <a:ext cx="3098701" cy="311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rIns="0" rtlCol="0">
            <a:noAutofit/>
          </a:bodyPr>
          <a:lstStyle/>
          <a:p>
            <a:r>
              <a:rPr lang="en-US" sz="1400" b="1" dirty="0" smtClean="0"/>
              <a:t>   G_</a:t>
            </a:r>
            <a:r>
              <a:rPr lang="en-US" sz="1400" b="1" baseline="-25000" dirty="0" smtClean="0"/>
              <a:t>vid</a:t>
            </a:r>
            <a:r>
              <a:rPr lang="en-US" sz="1400" b="1" dirty="0" smtClean="0"/>
              <a:t>,G</a:t>
            </a:r>
            <a:r>
              <a:rPr lang="en-US" sz="1400" b="1" baseline="-25000" dirty="0" smtClean="0"/>
              <a:t>vid1</a:t>
            </a:r>
            <a:r>
              <a:rPr lang="en-US" sz="1400" b="1" dirty="0" smtClean="0"/>
              <a:t>,</a:t>
            </a:r>
            <a:r>
              <a:rPr lang="en-US" sz="1400" b="1" baseline="-25000" dirty="0" smtClean="0"/>
              <a:t> </a:t>
            </a:r>
            <a:r>
              <a:rPr lang="en-US" sz="1400" b="1" dirty="0" smtClean="0"/>
              <a:t>G</a:t>
            </a:r>
            <a:r>
              <a:rPr lang="en-US" sz="1400" b="1" baseline="-25000" dirty="0" smtClean="0"/>
              <a:t>vid2</a:t>
            </a:r>
            <a:r>
              <a:rPr lang="en-US" sz="1400" b="1" dirty="0" smtClean="0"/>
              <a:t>, W(1 month) g (TG)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26864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191123" y="517356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5655773" y="81235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47535" y="1181685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Drexel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9389" y="1175892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776656" y="1658044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UPenn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5373" y="164111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37406" y="213440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3835199" y="1658044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Drexel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347536" y="454607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347535" y="2647888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35199" y="3161456"/>
            <a:ext cx="5322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25373" y="266237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37406" y="3175941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776655" y="454606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035543" y="4637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476169" y="482133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835198" y="454604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337858" y="482133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771564" y="454602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627344" y="42762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00289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smtClean="0"/>
              <a:t>1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2164157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80280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04161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p4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3944254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414574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14206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7</a:t>
            </a:r>
          </a:p>
        </p:txBody>
      </p:sp>
      <p:sp>
        <p:nvSpPr>
          <p:cNvPr id="30" name="Notched Right Arrow 29"/>
          <p:cNvSpPr/>
          <p:nvPr/>
        </p:nvSpPr>
        <p:spPr>
          <a:xfrm>
            <a:off x="6961513" y="517356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1" name="TextBox 30"/>
          <p:cNvSpPr txBox="1"/>
          <p:nvPr/>
        </p:nvSpPr>
        <p:spPr>
          <a:xfrm>
            <a:off x="11426163" y="81235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117925" y="1181685"/>
            <a:ext cx="437136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Dr.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6299779" y="1175892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7547046" y="1658044"/>
            <a:ext cx="129541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UPenn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295763" y="164111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9605589" y="1187399"/>
            <a:ext cx="507246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Dr.</a:t>
            </a:r>
            <a:endParaRPr lang="en-US" sz="1600" dirty="0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7117926" y="454607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555187" y="2647888"/>
            <a:ext cx="128325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295763" y="266237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7547045" y="454606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8805933" y="4637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9246559" y="482133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9605588" y="454604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0108248" y="482133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10541954" y="454602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11397734" y="42762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170679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smtClean="0"/>
              <a:t>1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7934547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850670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274551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p4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9714644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184964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6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784596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7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547043" y="1178913"/>
            <a:ext cx="129541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Drexel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8820854" y="1659839"/>
            <a:ext cx="47972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UP.</a:t>
            </a:r>
            <a:endParaRPr lang="en-US" sz="1600" dirty="0"/>
          </a:p>
        </p:txBody>
      </p:sp>
      <p:sp>
        <p:nvSpPr>
          <p:cNvPr id="60" name="Rectangle 59"/>
          <p:cNvSpPr/>
          <p:nvPr/>
        </p:nvSpPr>
        <p:spPr>
          <a:xfrm>
            <a:off x="10109778" y="1181147"/>
            <a:ext cx="453195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Dr.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9279108" y="1183665"/>
            <a:ext cx="341384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Dr.</a:t>
            </a:r>
            <a:endParaRPr 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2655666" y="3899381"/>
            <a:ext cx="38087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TG</a:t>
            </a:r>
            <a:endParaRPr lang="en-US" sz="14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7040644" y="3917484"/>
            <a:ext cx="3313792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G_</a:t>
            </a:r>
            <a:r>
              <a:rPr lang="en-US" sz="1400" b="1" baseline="-25000" dirty="0" err="1" smtClean="0"/>
              <a:t>affiliation</a:t>
            </a:r>
            <a:r>
              <a:rPr lang="en-US" sz="1400" b="1" dirty="0" smtClean="0"/>
              <a:t>, W(1, change, 1, change) g (TG)</a:t>
            </a:r>
            <a:endParaRPr lang="en-US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1347535" y="2140196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Drexel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8838175" y="2643098"/>
            <a:ext cx="462402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23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515975" y="517356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5980625" y="81235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2387" y="1181685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4241" y="1175892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101508" y="1658044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50225" y="164111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672387" y="2140196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62258" y="213440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248289" y="1658044"/>
            <a:ext cx="87716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672388" y="47248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672387" y="2647888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48289" y="3161456"/>
            <a:ext cx="444025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50225" y="266237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862258" y="3175941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240274" y="47248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2528350" y="47248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384312" y="47248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096236" y="47248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952196" y="47248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25633" y="698627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01/01</a:t>
            </a:r>
            <a:endParaRPr 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3449932" y="3862137"/>
            <a:ext cx="38087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TG</a:t>
            </a:r>
            <a:endParaRPr lang="en-US" sz="1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2763064" y="694483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01/02</a:t>
            </a:r>
            <a:endParaRPr 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3618356" y="694483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01/03</a:t>
            </a:r>
            <a:endParaRPr 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4485004" y="694559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01/04</a:t>
            </a:r>
            <a:endParaRPr lang="en-US" sz="1100" dirty="0"/>
          </a:p>
        </p:txBody>
      </p:sp>
      <p:sp>
        <p:nvSpPr>
          <p:cNvPr id="72" name="TextBox 71"/>
          <p:cNvSpPr txBox="1"/>
          <p:nvPr/>
        </p:nvSpPr>
        <p:spPr>
          <a:xfrm>
            <a:off x="5349480" y="692294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01/05</a:t>
            </a:r>
            <a:endParaRPr lang="en-US" sz="1100" dirty="0"/>
          </a:p>
        </p:txBody>
      </p:sp>
      <p:sp>
        <p:nvSpPr>
          <p:cNvPr id="109" name="Notched Right Arrow 108"/>
          <p:cNvSpPr/>
          <p:nvPr/>
        </p:nvSpPr>
        <p:spPr>
          <a:xfrm>
            <a:off x="7325868" y="511563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0" name="TextBox 109"/>
          <p:cNvSpPr txBox="1"/>
          <p:nvPr/>
        </p:nvSpPr>
        <p:spPr>
          <a:xfrm>
            <a:off x="11790518" y="80656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7482280" y="1055574"/>
            <a:ext cx="2575902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6645289" y="1049781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13" name="Rectangle 112"/>
          <p:cNvSpPr/>
          <p:nvPr/>
        </p:nvSpPr>
        <p:spPr>
          <a:xfrm>
            <a:off x="7494441" y="1699527"/>
            <a:ext cx="2564892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6645289" y="168028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15" name="Rectangle 114"/>
          <p:cNvSpPr/>
          <p:nvPr/>
        </p:nvSpPr>
        <p:spPr>
          <a:xfrm>
            <a:off x="7506474" y="2333589"/>
            <a:ext cx="2567886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6645289" y="2310789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17" name="Rectangle 116"/>
          <p:cNvSpPr/>
          <p:nvPr/>
        </p:nvSpPr>
        <p:spPr>
          <a:xfrm>
            <a:off x="8353919" y="2119347"/>
            <a:ext cx="2573407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/>
          <p:cNvCxnSpPr/>
          <p:nvPr/>
        </p:nvCxnSpPr>
        <p:spPr>
          <a:xfrm>
            <a:off x="7490297" y="466695"/>
            <a:ext cx="0" cy="410530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7506472" y="3404799"/>
            <a:ext cx="2551709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9202222" y="4272037"/>
            <a:ext cx="2588296" cy="15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6645289" y="3361629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22" name="TextBox 121"/>
          <p:cNvSpPr txBox="1"/>
          <p:nvPr/>
        </p:nvSpPr>
        <p:spPr>
          <a:xfrm>
            <a:off x="6645289" y="4202297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10058183" y="466695"/>
            <a:ext cx="0" cy="410530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8346259" y="466695"/>
            <a:ext cx="0" cy="410530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9202221" y="466695"/>
            <a:ext cx="1" cy="410530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10914145" y="466695"/>
            <a:ext cx="0" cy="410530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11770105" y="466695"/>
            <a:ext cx="0" cy="410530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7735526" y="692834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01/01</a:t>
            </a:r>
            <a:endParaRPr lang="en-US" sz="1100" dirty="0"/>
          </a:p>
        </p:txBody>
      </p:sp>
      <p:sp>
        <p:nvSpPr>
          <p:cNvPr id="130" name="TextBox 129"/>
          <p:cNvSpPr txBox="1"/>
          <p:nvPr/>
        </p:nvSpPr>
        <p:spPr>
          <a:xfrm>
            <a:off x="8572957" y="688690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01/02</a:t>
            </a:r>
            <a:endParaRPr lang="en-US" sz="1100" dirty="0"/>
          </a:p>
        </p:txBody>
      </p:sp>
      <p:sp>
        <p:nvSpPr>
          <p:cNvPr id="131" name="TextBox 130"/>
          <p:cNvSpPr txBox="1"/>
          <p:nvPr/>
        </p:nvSpPr>
        <p:spPr>
          <a:xfrm>
            <a:off x="9428249" y="688690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01/03</a:t>
            </a:r>
            <a:endParaRPr lang="en-US" sz="1100" dirty="0"/>
          </a:p>
        </p:txBody>
      </p:sp>
      <p:sp>
        <p:nvSpPr>
          <p:cNvPr id="132" name="TextBox 131"/>
          <p:cNvSpPr txBox="1"/>
          <p:nvPr/>
        </p:nvSpPr>
        <p:spPr>
          <a:xfrm>
            <a:off x="10294897" y="688766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01/04</a:t>
            </a:r>
            <a:endParaRPr lang="en-US" sz="1100" dirty="0"/>
          </a:p>
        </p:txBody>
      </p:sp>
      <p:sp>
        <p:nvSpPr>
          <p:cNvPr id="133" name="TextBox 132"/>
          <p:cNvSpPr txBox="1"/>
          <p:nvPr/>
        </p:nvSpPr>
        <p:spPr>
          <a:xfrm>
            <a:off x="11159373" y="686501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01/05</a:t>
            </a:r>
            <a:endParaRPr lang="en-US" sz="1100" dirty="0"/>
          </a:p>
        </p:txBody>
      </p:sp>
      <p:sp>
        <p:nvSpPr>
          <p:cNvPr id="134" name="TextBox 133"/>
          <p:cNvSpPr txBox="1"/>
          <p:nvPr/>
        </p:nvSpPr>
        <p:spPr>
          <a:xfrm>
            <a:off x="6645289" y="2100621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35" name="Rectangle 134"/>
          <p:cNvSpPr/>
          <p:nvPr/>
        </p:nvSpPr>
        <p:spPr>
          <a:xfrm>
            <a:off x="8354286" y="2547831"/>
            <a:ext cx="2567886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6645289" y="2520957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37" name="Rectangle 136"/>
          <p:cNvSpPr/>
          <p:nvPr/>
        </p:nvSpPr>
        <p:spPr>
          <a:xfrm>
            <a:off x="9207448" y="2762073"/>
            <a:ext cx="2567886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6645289" y="273112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39" name="Rectangle 138"/>
          <p:cNvSpPr/>
          <p:nvPr/>
        </p:nvSpPr>
        <p:spPr>
          <a:xfrm>
            <a:off x="7493165" y="2976315"/>
            <a:ext cx="1748378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/>
          <p:cNvSpPr txBox="1"/>
          <p:nvPr/>
        </p:nvSpPr>
        <p:spPr>
          <a:xfrm>
            <a:off x="6645289" y="294129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41" name="Rectangle 140"/>
          <p:cNvSpPr/>
          <p:nvPr/>
        </p:nvSpPr>
        <p:spPr>
          <a:xfrm>
            <a:off x="7494183" y="3190557"/>
            <a:ext cx="844238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/>
          <p:cNvSpPr txBox="1"/>
          <p:nvPr/>
        </p:nvSpPr>
        <p:spPr>
          <a:xfrm>
            <a:off x="6645289" y="3151461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43" name="Rectangle 142"/>
          <p:cNvSpPr/>
          <p:nvPr/>
        </p:nvSpPr>
        <p:spPr>
          <a:xfrm>
            <a:off x="8354420" y="3619041"/>
            <a:ext cx="2551709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6645289" y="3571797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6759680" y="4725528"/>
            <a:ext cx="5090176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G_</a:t>
            </a:r>
            <a:r>
              <a:rPr lang="en-US" sz="1400" b="1" baseline="-25000" dirty="0" smtClean="0"/>
              <a:t>vid</a:t>
            </a:r>
            <a:r>
              <a:rPr lang="en-US" sz="1400" b="1" dirty="0" smtClean="0"/>
              <a:t>,G</a:t>
            </a:r>
            <a:r>
              <a:rPr lang="en-US" sz="1400" b="1" baseline="-25000" dirty="0" smtClean="0"/>
              <a:t>vid1</a:t>
            </a:r>
            <a:r>
              <a:rPr lang="en-US" sz="1400" b="1" dirty="0" smtClean="0"/>
              <a:t>,</a:t>
            </a:r>
            <a:r>
              <a:rPr lang="en-US" sz="1400" b="1" baseline="-25000" dirty="0" smtClean="0"/>
              <a:t> </a:t>
            </a:r>
            <a:r>
              <a:rPr lang="en-US" sz="1400" b="1" dirty="0" smtClean="0"/>
              <a:t>G</a:t>
            </a:r>
            <a:r>
              <a:rPr lang="en-US" sz="1400" b="1" baseline="-25000" dirty="0" smtClean="0"/>
              <a:t>vid2</a:t>
            </a:r>
            <a:r>
              <a:rPr lang="en-US" sz="1400" b="1" dirty="0" smtClean="0"/>
              <a:t>, W(3 days, time, 1 day, </a:t>
            </a:r>
            <a:r>
              <a:rPr lang="en-US" sz="1400" b="1" smtClean="0"/>
              <a:t>time), Q(most, any) </a:t>
            </a:r>
            <a:r>
              <a:rPr lang="en-US" sz="1400" b="1" dirty="0" smtClean="0"/>
              <a:t>g (TG)</a:t>
            </a:r>
            <a:endParaRPr lang="en-US" sz="1400" b="1" dirty="0"/>
          </a:p>
        </p:txBody>
      </p:sp>
      <p:sp>
        <p:nvSpPr>
          <p:cNvPr id="160" name="Rectangle 159"/>
          <p:cNvSpPr/>
          <p:nvPr/>
        </p:nvSpPr>
        <p:spPr>
          <a:xfrm>
            <a:off x="7493165" y="1269816"/>
            <a:ext cx="1698912" cy="157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/>
          <p:cNvSpPr txBox="1"/>
          <p:nvPr/>
        </p:nvSpPr>
        <p:spPr>
          <a:xfrm>
            <a:off x="6632110" y="1259949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62" name="Rectangle 161"/>
          <p:cNvSpPr/>
          <p:nvPr/>
        </p:nvSpPr>
        <p:spPr>
          <a:xfrm>
            <a:off x="7477053" y="1488267"/>
            <a:ext cx="885250" cy="150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/>
          <p:cNvSpPr txBox="1"/>
          <p:nvPr/>
        </p:nvSpPr>
        <p:spPr>
          <a:xfrm>
            <a:off x="6640062" y="1470117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64" name="Rectangle 163"/>
          <p:cNvSpPr/>
          <p:nvPr/>
        </p:nvSpPr>
        <p:spPr>
          <a:xfrm>
            <a:off x="7478265" y="1913769"/>
            <a:ext cx="1723955" cy="144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6640062" y="189045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66" name="Rectangle 165"/>
          <p:cNvSpPr/>
          <p:nvPr/>
        </p:nvSpPr>
        <p:spPr>
          <a:xfrm>
            <a:off x="7501117" y="3833282"/>
            <a:ext cx="1690961" cy="158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6629290" y="378196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68" name="Rectangle 167"/>
          <p:cNvSpPr/>
          <p:nvPr/>
        </p:nvSpPr>
        <p:spPr>
          <a:xfrm>
            <a:off x="8317833" y="4055464"/>
            <a:ext cx="2588296" cy="15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6629290" y="399213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86470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731514" y="295288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6196164" y="59028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87926" y="959617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Alice, 150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069780" y="95382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317047" y="1435976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Bob, 103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065764" y="141904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887926" y="1918128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Cathy, 98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077797" y="191233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375590" y="1435976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9144" rtlCol="0" anchor="ctr"/>
          <a:lstStyle/>
          <a:p>
            <a:pPr algn="ctr"/>
            <a:r>
              <a:rPr lang="en-US" sz="1600" dirty="0" smtClean="0"/>
              <a:t>Bob, 113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2317046" y="2425820"/>
            <a:ext cx="1303427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4375590" y="2939388"/>
            <a:ext cx="5322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065764" y="244030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077797" y="295387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sp>
        <p:nvSpPr>
          <p:cNvPr id="15" name="Notched Right Arrow 14"/>
          <p:cNvSpPr/>
          <p:nvPr/>
        </p:nvSpPr>
        <p:spPr>
          <a:xfrm>
            <a:off x="1731514" y="3609905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TextBox 15"/>
          <p:cNvSpPr txBox="1"/>
          <p:nvPr/>
        </p:nvSpPr>
        <p:spPr>
          <a:xfrm>
            <a:off x="6180693" y="390389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434160" y="4273229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Alice, 150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1184939" y="4267436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2432206" y="4749588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Bob, 103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180923" y="4732657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1973394" y="5231958"/>
            <a:ext cx="2372505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Dave, 55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1192956" y="5225947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</a:t>
            </a:r>
            <a:r>
              <a:rPr lang="en-US" sz="1400" dirty="0"/>
              <a:t>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490749" y="4749588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9144" rtlCol="0" anchor="ctr"/>
          <a:lstStyle/>
          <a:p>
            <a:pPr algn="ctr"/>
            <a:r>
              <a:rPr lang="en-US" sz="1600" dirty="0" smtClean="0"/>
              <a:t>Bob, 120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2847703" y="5739432"/>
            <a:ext cx="88793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3632491" y="6246906"/>
            <a:ext cx="5322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80923" y="5753917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1192956" y="626748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e(v2,v4)</a:t>
            </a:r>
            <a:endParaRPr lang="en-US" sz="1400" dirty="0"/>
          </a:p>
        </p:txBody>
      </p:sp>
      <p:sp>
        <p:nvSpPr>
          <p:cNvPr id="28" name="Notched Right Arrow 27"/>
          <p:cNvSpPr/>
          <p:nvPr/>
        </p:nvSpPr>
        <p:spPr>
          <a:xfrm>
            <a:off x="7548112" y="289495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TextBox 28"/>
          <p:cNvSpPr txBox="1"/>
          <p:nvPr/>
        </p:nvSpPr>
        <p:spPr>
          <a:xfrm>
            <a:off x="12012762" y="58449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704523" y="953824"/>
            <a:ext cx="2161669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Alice, 150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6886378" y="948031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8133645" y="1430183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Bob, 103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6882362" y="1413252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7704524" y="1912335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Cathy, 98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6894395" y="1906542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10192188" y="1430183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9144" rtlCol="0" anchor="ctr"/>
          <a:lstStyle/>
          <a:p>
            <a:pPr algn="ctr"/>
            <a:r>
              <a:rPr lang="en-US" sz="1600" dirty="0" smtClean="0"/>
              <a:t>Bob, 120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8133645" y="3020919"/>
            <a:ext cx="44865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10192188" y="3534487"/>
            <a:ext cx="5322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6882362" y="303540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6894395" y="3548972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6894395" y="2417378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</a:t>
            </a:r>
            <a:r>
              <a:rPr lang="en-US" sz="1400" dirty="0"/>
              <a:t>4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549142" y="3022350"/>
            <a:ext cx="88793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5</a:t>
            </a:r>
            <a:endParaRPr lang="en-US" sz="1600" dirty="0"/>
          </a:p>
        </p:txBody>
      </p:sp>
      <p:sp>
        <p:nvSpPr>
          <p:cNvPr id="51" name="Rectangle 50"/>
          <p:cNvSpPr/>
          <p:nvPr/>
        </p:nvSpPr>
        <p:spPr>
          <a:xfrm>
            <a:off x="9339254" y="4019249"/>
            <a:ext cx="5322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894395" y="403373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e(v2,v4)</a:t>
            </a:r>
            <a:endParaRPr lang="en-US" sz="1400" dirty="0"/>
          </a:p>
        </p:txBody>
      </p:sp>
      <p:sp>
        <p:nvSpPr>
          <p:cNvPr id="54" name="Rectangle 53"/>
          <p:cNvSpPr/>
          <p:nvPr/>
        </p:nvSpPr>
        <p:spPr>
          <a:xfrm>
            <a:off x="7704523" y="2414905"/>
            <a:ext cx="2372505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Dave, 55</a:t>
            </a:r>
            <a:endParaRPr 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7704523" y="4643071"/>
            <a:ext cx="4170694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TG1 U TG2 first(</a:t>
            </a:r>
            <a:r>
              <a:rPr lang="en-US" sz="1400" b="1" dirty="0" err="1" smtClean="0"/>
              <a:t>V.name</a:t>
            </a:r>
            <a:r>
              <a:rPr lang="en-US" sz="1400" b="1" dirty="0" smtClean="0"/>
              <a:t>), max(</a:t>
            </a:r>
            <a:r>
              <a:rPr lang="en-US" sz="1400" b="1" dirty="0" err="1" smtClean="0"/>
              <a:t>V.salary</a:t>
            </a:r>
            <a:r>
              <a:rPr lang="en-US" sz="1400" b="1" dirty="0" smtClean="0"/>
              <a:t>), max(</a:t>
            </a:r>
            <a:r>
              <a:rPr lang="en-US" sz="1400" b="1" dirty="0" err="1" smtClean="0"/>
              <a:t>E.count</a:t>
            </a:r>
            <a:r>
              <a:rPr lang="en-US" sz="1400" b="1" dirty="0" smtClean="0"/>
              <a:t>)</a:t>
            </a:r>
            <a:endParaRPr lang="en-US" sz="14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2003085" y="348365"/>
            <a:ext cx="486672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smtClean="0"/>
              <a:t>TG1</a:t>
            </a:r>
            <a:endParaRPr lang="en-US" sz="14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2003085" y="3636833"/>
            <a:ext cx="486672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smtClean="0"/>
              <a:t>TG2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44814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85484"/>
              </p:ext>
            </p:extLst>
          </p:nvPr>
        </p:nvGraphicFramePr>
        <p:xfrm>
          <a:off x="1081699" y="512902"/>
          <a:ext cx="2952242" cy="1219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478"/>
                <a:gridCol w="1737556"/>
                <a:gridCol w="619208"/>
              </a:tblGrid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estart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eend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01/02/15 02:04:00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now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695817"/>
              </p:ext>
            </p:extLst>
          </p:nvPr>
        </p:nvGraphicFramePr>
        <p:xfrm>
          <a:off x="8031503" y="2036491"/>
          <a:ext cx="3429058" cy="1432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384"/>
                <a:gridCol w="923480"/>
                <a:gridCol w="977509"/>
                <a:gridCol w="1022685"/>
              </a:tblGrid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affiliation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estart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eend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Drexel University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01/03/15 11:00:00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now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381098"/>
              </p:ext>
            </p:extLst>
          </p:nvPr>
        </p:nvGraphicFramePr>
        <p:xfrm>
          <a:off x="4318193" y="512902"/>
          <a:ext cx="3429058" cy="1432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232"/>
                <a:gridCol w="988607"/>
                <a:gridCol w="998621"/>
                <a:gridCol w="1021598"/>
              </a:tblGrid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estart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eend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John Doe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01/02/15 02:04:00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now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153111"/>
              </p:ext>
            </p:extLst>
          </p:nvPr>
        </p:nvGraphicFramePr>
        <p:xfrm>
          <a:off x="1081699" y="2028898"/>
          <a:ext cx="2952242" cy="1219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478"/>
                <a:gridCol w="1737556"/>
                <a:gridCol w="619208"/>
              </a:tblGrid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estart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eend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01/02/15 02:04:00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now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961148" y="143570"/>
            <a:ext cx="925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V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124910" y="143570"/>
            <a:ext cx="925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V.name</a:t>
            </a:r>
            <a:endParaRPr lang="en-US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618097"/>
              </p:ext>
            </p:extLst>
          </p:nvPr>
        </p:nvGraphicFramePr>
        <p:xfrm>
          <a:off x="4318193" y="2028898"/>
          <a:ext cx="3429058" cy="1432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232"/>
                <a:gridCol w="988607"/>
                <a:gridCol w="998621"/>
                <a:gridCol w="1021598"/>
              </a:tblGrid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estart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eend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John Doe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01/02/15 02:04:00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now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544840"/>
              </p:ext>
            </p:extLst>
          </p:nvPr>
        </p:nvGraphicFramePr>
        <p:xfrm>
          <a:off x="1081699" y="3613447"/>
          <a:ext cx="2952242" cy="1219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478"/>
                <a:gridCol w="1737556"/>
                <a:gridCol w="619208"/>
              </a:tblGrid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estart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eend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01/02/15 02:04:00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now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01/03/15</a:t>
                      </a:r>
                      <a:r>
                        <a:rPr lang="en-US" sz="1400" baseline="0" dirty="0" smtClean="0"/>
                        <a:t> 11:02:01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now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7291"/>
              </p:ext>
            </p:extLst>
          </p:nvPr>
        </p:nvGraphicFramePr>
        <p:xfrm>
          <a:off x="8031503" y="3621040"/>
          <a:ext cx="3429058" cy="1645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384"/>
                <a:gridCol w="923480"/>
                <a:gridCol w="977509"/>
                <a:gridCol w="1022685"/>
              </a:tblGrid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affiliation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estart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eend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Drexel University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01/03/15 11:00:00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now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UPenn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01/03/15 11:02:01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now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69174"/>
              </p:ext>
            </p:extLst>
          </p:nvPr>
        </p:nvGraphicFramePr>
        <p:xfrm>
          <a:off x="4318193" y="3613447"/>
          <a:ext cx="3429058" cy="1645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232"/>
                <a:gridCol w="988607"/>
                <a:gridCol w="998621"/>
                <a:gridCol w="1021598"/>
              </a:tblGrid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estart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eend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John Doe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01/02/15 02:04:00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now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Alice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01/03/15 11:02:01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now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8971004" y="143570"/>
            <a:ext cx="142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V.affiliation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48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744577" y="517356"/>
            <a:ext cx="4003080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5421697" y="47209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82843" y="1175892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078827" y="164111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090860" y="213440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078827" y="266237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090860" y="3175941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894459" y="47248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370904" y="47248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606383" y="47248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318307" y="47248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43165" y="286483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07/15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816825" y="286483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08/15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3690485" y="286483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09/15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4564144" y="286483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10/15</a:t>
            </a:r>
            <a:endParaRPr lang="en-US" sz="1400" dirty="0"/>
          </a:p>
        </p:txBody>
      </p:sp>
      <p:sp>
        <p:nvSpPr>
          <p:cNvPr id="25" name="Oval 24"/>
          <p:cNvSpPr/>
          <p:nvPr/>
        </p:nvSpPr>
        <p:spPr>
          <a:xfrm>
            <a:off x="6443128" y="4498326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165617" y="5262500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2342358" y="472093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025070" y="472092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517555" y="5586762"/>
            <a:ext cx="1353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3, Cathy, Drexel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5825296" y="4113308"/>
            <a:ext cx="1264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2, Bob, </a:t>
            </a:r>
            <a:r>
              <a:rPr lang="en-US" sz="1400" dirty="0" err="1" smtClean="0"/>
              <a:t>UPenn</a:t>
            </a:r>
            <a:endParaRPr lang="en-US" sz="1400" dirty="0"/>
          </a:p>
        </p:txBody>
      </p:sp>
      <p:sp>
        <p:nvSpPr>
          <p:cNvPr id="32" name="Oval 31"/>
          <p:cNvSpPr/>
          <p:nvPr/>
        </p:nvSpPr>
        <p:spPr>
          <a:xfrm>
            <a:off x="2178781" y="4427285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600115" y="5251146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808230" y="4115506"/>
            <a:ext cx="1296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1, Alice, Drexel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952053" y="5575408"/>
            <a:ext cx="1353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3, Cathy, Drexel</a:t>
            </a:r>
            <a:endParaRPr lang="en-US" sz="1400" dirty="0"/>
          </a:p>
        </p:txBody>
      </p:sp>
      <p:sp>
        <p:nvSpPr>
          <p:cNvPr id="44" name="Oval 43"/>
          <p:cNvSpPr/>
          <p:nvPr/>
        </p:nvSpPr>
        <p:spPr>
          <a:xfrm>
            <a:off x="3744670" y="4427285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443515" y="4679476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166004" y="5251146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374119" y="4115506"/>
            <a:ext cx="1296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1, Alice, Drexel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3517942" y="5575408"/>
            <a:ext cx="1353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3, Cathy, Drexel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4336460" y="4934135"/>
            <a:ext cx="1264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2, Bob, </a:t>
            </a:r>
            <a:r>
              <a:rPr lang="en-US" sz="1400" dirty="0" err="1" smtClean="0"/>
              <a:t>UPenn</a:t>
            </a:r>
            <a:endParaRPr lang="en-US" sz="1400" dirty="0"/>
          </a:p>
        </p:txBody>
      </p:sp>
      <p:cxnSp>
        <p:nvCxnSpPr>
          <p:cNvPr id="51" name="Straight Connector 50"/>
          <p:cNvCxnSpPr>
            <a:stCxn id="44" idx="6"/>
            <a:endCxn id="45" idx="2"/>
          </p:cNvCxnSpPr>
          <p:nvPr/>
        </p:nvCxnSpPr>
        <p:spPr>
          <a:xfrm>
            <a:off x="4022181" y="4566041"/>
            <a:ext cx="421334" cy="252191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936295" y="647451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p1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2610094" y="657372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p2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3650625" y="656737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p3</a:t>
            </a:r>
            <a:endParaRPr 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4007192" y="656736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p4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4691156" y="656735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p5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1900989" y="1181685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Alice, Drexel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330110" y="1658044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Bob, </a:t>
            </a:r>
            <a:r>
              <a:rPr lang="en-US" sz="1400" dirty="0" err="1" smtClean="0"/>
              <a:t>UPenn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900990" y="2140196"/>
            <a:ext cx="3453064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Cathy, Drexel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033086" y="1658044"/>
            <a:ext cx="1320967" cy="328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/>
              <a:t>Bob, Columbia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2330109" y="2647888"/>
            <a:ext cx="1303427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4388653" y="3161456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4086019" y="4478836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0019670" y="4482284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9742159" y="5262500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9094097" y="5586762"/>
            <a:ext cx="1353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3, Cathy, Drexel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9799804" y="4111674"/>
            <a:ext cx="1483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2, Bob, Columbia</a:t>
            </a:r>
            <a:endParaRPr lang="en-US" sz="1400" dirty="0"/>
          </a:p>
        </p:txBody>
      </p:sp>
      <p:sp>
        <p:nvSpPr>
          <p:cNvPr id="70" name="Oval 69"/>
          <p:cNvSpPr/>
          <p:nvPr/>
        </p:nvSpPr>
        <p:spPr>
          <a:xfrm>
            <a:off x="8134800" y="4487769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7857289" y="5251943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7209227" y="5576205"/>
            <a:ext cx="1353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3, Cathy, Drexel</a:t>
            </a:r>
            <a:endParaRPr 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7516968" y="4102751"/>
            <a:ext cx="1483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2, Bob, Columbia</a:t>
            </a:r>
            <a:endParaRPr lang="en-US" sz="1400" dirty="0"/>
          </a:p>
        </p:txBody>
      </p:sp>
      <p:cxnSp>
        <p:nvCxnSpPr>
          <p:cNvPr id="75" name="Straight Connector 74"/>
          <p:cNvCxnSpPr>
            <a:stCxn id="65" idx="3"/>
            <a:endCxn id="66" idx="0"/>
          </p:cNvCxnSpPr>
          <p:nvPr/>
        </p:nvCxnSpPr>
        <p:spPr>
          <a:xfrm flipH="1">
            <a:off x="9880915" y="4719154"/>
            <a:ext cx="179396" cy="543346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9970613" y="484921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2411682" y="6245394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p1</a:t>
            </a:r>
            <a:endParaRPr 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4159499" y="6246031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p2</a:t>
            </a:r>
            <a:endParaRPr 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6085568" y="6245393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p3</a:t>
            </a:r>
            <a:endParaRPr 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7819541" y="6245394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p4</a:t>
            </a:r>
            <a:endParaRPr 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9925453" y="6218801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p5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857289" y="1503947"/>
            <a:ext cx="1811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VERA’S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216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/>
          <p:cNvGrpSpPr/>
          <p:nvPr/>
        </p:nvGrpSpPr>
        <p:grpSpPr>
          <a:xfrm>
            <a:off x="1047077" y="301752"/>
            <a:ext cx="4700580" cy="3447089"/>
            <a:chOff x="1047077" y="2934"/>
            <a:chExt cx="4700580" cy="3447089"/>
          </a:xfrm>
        </p:grpSpPr>
        <p:sp>
          <p:nvSpPr>
            <p:cNvPr id="2" name="Notched Right Arrow 1"/>
            <p:cNvSpPr/>
            <p:nvPr/>
          </p:nvSpPr>
          <p:spPr>
            <a:xfrm>
              <a:off x="1744577" y="517356"/>
              <a:ext cx="4003080" cy="601580"/>
            </a:xfrm>
            <a:prstGeom prst="notchedRightArrow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TextBox 4"/>
            <p:cNvSpPr txBox="1"/>
            <p:nvPr/>
          </p:nvSpPr>
          <p:spPr>
            <a:xfrm>
              <a:off x="1404821" y="1157621"/>
              <a:ext cx="92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01195" y="1658044"/>
              <a:ext cx="92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12642" y="2134403"/>
              <a:ext cx="92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7077" y="2598873"/>
              <a:ext cx="92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1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59110" y="3033066"/>
              <a:ext cx="92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3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1894459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4370904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606383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5318307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2330110" y="472093"/>
              <a:ext cx="20264" cy="2977930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3995122" y="472092"/>
              <a:ext cx="37964" cy="2977931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936295" y="536326"/>
              <a:ext cx="743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610094" y="546247"/>
              <a:ext cx="743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650625" y="545612"/>
              <a:ext cx="743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007192" y="545611"/>
              <a:ext cx="743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691156" y="545610"/>
              <a:ext cx="743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5</a:t>
              </a:r>
              <a:endParaRPr lang="en-US" baseline="-250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900989" y="1181685"/>
              <a:ext cx="1732548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Alice, Drexel</a:t>
              </a:r>
              <a:endParaRPr lang="en-US" sz="1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330110" y="1658044"/>
              <a:ext cx="1732548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Bob, </a:t>
              </a:r>
              <a:r>
                <a:rPr lang="en-US" sz="1400" dirty="0" err="1" smtClean="0"/>
                <a:t>UPenn</a:t>
              </a:r>
              <a:endParaRPr lang="en-US" sz="1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0990" y="2140196"/>
              <a:ext cx="3453064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Cathy, Drexel</a:t>
              </a:r>
              <a:endParaRPr lang="en-US" sz="1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33086" y="1658044"/>
              <a:ext cx="1320967" cy="328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 smtClean="0"/>
                <a:t>Bob, </a:t>
              </a:r>
              <a:r>
                <a:rPr lang="en-US" sz="1400" dirty="0" smtClean="0"/>
                <a:t>CMU</a:t>
              </a:r>
              <a:endParaRPr lang="en-US" sz="1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0109" y="2647888"/>
              <a:ext cx="1303427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3</a:t>
              </a:r>
              <a:endParaRPr lang="en-US" sz="1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388653" y="3002706"/>
              <a:ext cx="965400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4</a:t>
              </a:r>
              <a:endParaRPr lang="en-US" sz="14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730368" y="7093"/>
              <a:ext cx="39966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t</a:t>
              </a:r>
              <a:r>
                <a:rPr lang="en-US" sz="2400" baseline="-25000" dirty="0"/>
                <a:t>0</a:t>
              </a:r>
              <a:endParaRPr lang="en-US" sz="24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200691" y="2934"/>
              <a:ext cx="39966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t</a:t>
              </a:r>
              <a:r>
                <a:rPr lang="en-US" sz="2400" baseline="-25000" dirty="0"/>
                <a:t>1</a:t>
              </a:r>
              <a:endParaRPr lang="en-US" sz="24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441440" y="2934"/>
              <a:ext cx="39966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t</a:t>
              </a:r>
              <a:r>
                <a:rPr lang="en-US" sz="2400" baseline="-25000" dirty="0" smtClean="0"/>
                <a:t>2</a:t>
              </a:r>
              <a:endParaRPr lang="en-US" sz="24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860127" y="2934"/>
              <a:ext cx="39966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t</a:t>
              </a:r>
              <a:r>
                <a:rPr lang="en-US" sz="2400" baseline="-25000" dirty="0" smtClean="0"/>
                <a:t>3</a:t>
              </a:r>
              <a:endParaRPr lang="en-US" sz="2400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221121" y="2934"/>
              <a:ext cx="39966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t</a:t>
              </a:r>
              <a:r>
                <a:rPr lang="en-US" sz="2400" baseline="-25000" dirty="0" smtClean="0"/>
                <a:t>4</a:t>
              </a:r>
              <a:endParaRPr lang="en-US" sz="2400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163799" y="2934"/>
              <a:ext cx="39966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t</a:t>
              </a:r>
              <a:r>
                <a:rPr lang="en-US" sz="2400" baseline="-25000" dirty="0" smtClean="0"/>
                <a:t>5</a:t>
              </a:r>
              <a:endParaRPr lang="en-US" sz="2400" dirty="0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2679750" y="6175375"/>
            <a:ext cx="181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JULIA’S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32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527527"/>
              </p:ext>
            </p:extLst>
          </p:nvPr>
        </p:nvGraphicFramePr>
        <p:xfrm>
          <a:off x="1313381" y="848315"/>
          <a:ext cx="3602777" cy="223143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88196"/>
                <a:gridCol w="962772"/>
                <a:gridCol w="994338"/>
                <a:gridCol w="1057471"/>
              </a:tblGrid>
              <a:tr h="446287"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dirty="0" smtClean="0"/>
                        <a:t>v</a:t>
                      </a:r>
                      <a:endParaRPr lang="en-US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dirty="0" smtClean="0"/>
                        <a:t>p</a:t>
                      </a:r>
                      <a:endParaRPr lang="en-US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name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school</a:t>
                      </a:r>
                      <a:endParaRPr lang="en-US" sz="1600" b="0" dirty="0"/>
                    </a:p>
                  </a:txBody>
                  <a:tcPr/>
                </a:tc>
              </a:tr>
              <a:tr h="44628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</a:t>
                      </a:r>
                      <a:r>
                        <a:rPr lang="en-US" sz="1800" baseline="-25000" dirty="0" smtClean="0"/>
                        <a:t>1</a:t>
                      </a:r>
                      <a:endParaRPr lang="en-US" sz="1800" baseline="-25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[t</a:t>
                      </a:r>
                      <a:r>
                        <a:rPr lang="en-US" sz="1800" baseline="-25000" dirty="0" smtClean="0"/>
                        <a:t>0</a:t>
                      </a:r>
                      <a:r>
                        <a:rPr lang="en-US" sz="1800" dirty="0" smtClean="0"/>
                        <a:t>, t</a:t>
                      </a:r>
                      <a:r>
                        <a:rPr lang="en-US" sz="1800" baseline="-25000" dirty="0" smtClean="0"/>
                        <a:t>2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Alice</a:t>
                      </a:r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Drexel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462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v</a:t>
                      </a:r>
                      <a:r>
                        <a:rPr lang="en-US" sz="1800" baseline="-25000" dirty="0" smtClean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[t</a:t>
                      </a:r>
                      <a:r>
                        <a:rPr lang="en-US" sz="1800" baseline="-25000" dirty="0" smtClean="0"/>
                        <a:t>1</a:t>
                      </a:r>
                      <a:r>
                        <a:rPr lang="en-US" sz="1800" dirty="0" smtClean="0"/>
                        <a:t>, t</a:t>
                      </a:r>
                      <a:r>
                        <a:rPr lang="en-US" sz="1800" baseline="-25000" dirty="0" smtClean="0"/>
                        <a:t>3</a:t>
                      </a:r>
                      <a:r>
                        <a:rPr lang="en-US" sz="1800" dirty="0" smtClean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Bob</a:t>
                      </a:r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UPenn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462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v</a:t>
                      </a:r>
                      <a:r>
                        <a:rPr lang="en-US" sz="1800" baseline="-25000" dirty="0" smtClean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[t</a:t>
                      </a:r>
                      <a:r>
                        <a:rPr lang="en-US" sz="1800" baseline="-25000" dirty="0" smtClean="0"/>
                        <a:t>3</a:t>
                      </a:r>
                      <a:r>
                        <a:rPr lang="en-US" sz="1800" dirty="0" smtClean="0"/>
                        <a:t>, t</a:t>
                      </a:r>
                      <a:r>
                        <a:rPr lang="en-US" sz="1800" baseline="-25000" dirty="0" smtClean="0"/>
                        <a:t>5</a:t>
                      </a:r>
                      <a:r>
                        <a:rPr lang="en-US" sz="1800" dirty="0" smtClean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Bob</a:t>
                      </a:r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CMU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462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v</a:t>
                      </a:r>
                      <a:r>
                        <a:rPr lang="en-US" sz="1800" baseline="-25000" dirty="0" smtClean="0"/>
                        <a:t>3</a:t>
                      </a:r>
                      <a:endParaRPr lang="en-US" sz="1800" baseline="-25000" dirty="0" smtClean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[</a:t>
                      </a:r>
                      <a:r>
                        <a:rPr lang="en-US" sz="1800" dirty="0" smtClean="0"/>
                        <a:t>t</a:t>
                      </a:r>
                      <a:r>
                        <a:rPr lang="en-US" sz="1800" baseline="-25000" dirty="0" smtClean="0"/>
                        <a:t>0</a:t>
                      </a:r>
                      <a:r>
                        <a:rPr lang="en-US" sz="1800" dirty="0" smtClean="0"/>
                        <a:t>, </a:t>
                      </a:r>
                      <a:r>
                        <a:rPr lang="en-US" sz="1800" dirty="0" smtClean="0"/>
                        <a:t>t</a:t>
                      </a:r>
                      <a:r>
                        <a:rPr lang="en-US" sz="1800" baseline="-25000" dirty="0" smtClean="0"/>
                        <a:t>5</a:t>
                      </a:r>
                      <a:r>
                        <a:rPr lang="en-US" sz="1800" dirty="0" smtClean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Cathy</a:t>
                      </a:r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Drexel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269477" y="381000"/>
            <a:ext cx="2942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(</a:t>
            </a:r>
            <a:r>
              <a:rPr lang="en-US" sz="2400" u="sng" dirty="0" smtClean="0"/>
              <a:t>v</a:t>
            </a:r>
            <a:r>
              <a:rPr lang="en-US" sz="2400" dirty="0" smtClean="0"/>
              <a:t>, </a:t>
            </a:r>
            <a:r>
              <a:rPr lang="en-US" sz="2400" u="sng" dirty="0" smtClean="0"/>
              <a:t>p</a:t>
            </a:r>
            <a:r>
              <a:rPr lang="en-US" sz="2400" dirty="0" smtClean="0"/>
              <a:t>, name, school)</a:t>
            </a:r>
            <a:endParaRPr lang="en-US" sz="2400" dirty="0"/>
          </a:p>
        </p:txBody>
      </p:sp>
      <p:graphicFrame>
        <p:nvGraphicFramePr>
          <p:cNvPr id="103" name="Table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516899"/>
              </p:ext>
            </p:extLst>
          </p:nvPr>
        </p:nvGraphicFramePr>
        <p:xfrm>
          <a:off x="5111227" y="900852"/>
          <a:ext cx="3175523" cy="1338861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77094"/>
                <a:gridCol w="944600"/>
                <a:gridCol w="944600"/>
                <a:gridCol w="709229"/>
              </a:tblGrid>
              <a:tr h="446287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v1</a:t>
                      </a:r>
                      <a:endParaRPr lang="en-US" sz="1600" b="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v2</a:t>
                      </a:r>
                      <a:endParaRPr lang="en-US" sz="1600" b="0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dirty="0" smtClean="0"/>
                        <a:t>p</a:t>
                      </a:r>
                      <a:endParaRPr lang="en-US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score</a:t>
                      </a:r>
                      <a:endParaRPr lang="en-US" sz="1600" b="0" dirty="0"/>
                    </a:p>
                  </a:txBody>
                  <a:tcPr/>
                </a:tc>
              </a:tr>
              <a:tr h="4462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v</a:t>
                      </a:r>
                      <a:r>
                        <a:rPr lang="en-US" sz="1800" baseline="-25000" dirty="0" smtClean="0"/>
                        <a:t>1</a:t>
                      </a:r>
                      <a:endParaRPr lang="en-US" sz="1800" baseline="-25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v</a:t>
                      </a:r>
                      <a:r>
                        <a:rPr lang="en-US" sz="1800" baseline="-25000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[t</a:t>
                      </a:r>
                      <a:r>
                        <a:rPr lang="en-US" sz="1800" baseline="-25000" dirty="0" smtClean="0"/>
                        <a:t>1</a:t>
                      </a:r>
                      <a:r>
                        <a:rPr lang="en-US" sz="1800" dirty="0" smtClean="0"/>
                        <a:t>, t</a:t>
                      </a:r>
                      <a:r>
                        <a:rPr lang="en-US" sz="1800" baseline="-25000" dirty="0" smtClean="0"/>
                        <a:t>2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462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v</a:t>
                      </a:r>
                      <a:r>
                        <a:rPr lang="en-US" sz="1800" baseline="-25000" dirty="0" smtClean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v</a:t>
                      </a:r>
                      <a:r>
                        <a:rPr lang="en-US" sz="1800" baseline="-25000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[t</a:t>
                      </a:r>
                      <a:r>
                        <a:rPr lang="en-US" sz="1800" baseline="-25000" dirty="0" smtClean="0"/>
                        <a:t>4</a:t>
                      </a:r>
                      <a:r>
                        <a:rPr lang="en-US" sz="1800" dirty="0" smtClean="0"/>
                        <a:t>, t</a:t>
                      </a:r>
                      <a:r>
                        <a:rPr lang="en-US" sz="1800" baseline="-25000" dirty="0" smtClean="0"/>
                        <a:t>5</a:t>
                      </a:r>
                      <a:r>
                        <a:rPr lang="en-US" sz="1800" dirty="0" smtClean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5" name="TextBox 104"/>
          <p:cNvSpPr txBox="1"/>
          <p:nvPr/>
        </p:nvSpPr>
        <p:spPr>
          <a:xfrm>
            <a:off x="5111227" y="397303"/>
            <a:ext cx="2503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E(</a:t>
            </a:r>
            <a:r>
              <a:rPr lang="en-US" sz="2400" u="sng" dirty="0" smtClean="0"/>
              <a:t>v1</a:t>
            </a:r>
            <a:r>
              <a:rPr lang="en-US" sz="2400" dirty="0" smtClean="0"/>
              <a:t>, </a:t>
            </a:r>
            <a:r>
              <a:rPr lang="en-US" sz="2400" u="sng" dirty="0" smtClean="0"/>
              <a:t>v2</a:t>
            </a:r>
            <a:r>
              <a:rPr lang="en-US" sz="2400" dirty="0" smtClean="0"/>
              <a:t>, </a:t>
            </a:r>
            <a:r>
              <a:rPr lang="en-US" sz="2400" u="sng" dirty="0" smtClean="0"/>
              <a:t>p</a:t>
            </a:r>
            <a:r>
              <a:rPr lang="en-US" sz="2400" dirty="0" smtClean="0"/>
              <a:t>, score)</a:t>
            </a:r>
            <a:endParaRPr lang="en-US" sz="2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2679750" y="6175375"/>
            <a:ext cx="181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JULIA’S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36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999794" y="917719"/>
            <a:ext cx="9389350" cy="3100689"/>
            <a:chOff x="1390643" y="3556743"/>
            <a:chExt cx="9389350" cy="3100689"/>
          </a:xfrm>
        </p:grpSpPr>
        <p:grpSp>
          <p:nvGrpSpPr>
            <p:cNvPr id="39" name="Group 38"/>
            <p:cNvGrpSpPr/>
            <p:nvPr/>
          </p:nvGrpSpPr>
          <p:grpSpPr>
            <a:xfrm>
              <a:off x="5160342" y="4140139"/>
              <a:ext cx="1571741" cy="1781231"/>
              <a:chOff x="5517555" y="4113308"/>
              <a:chExt cx="1571741" cy="1781231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6443128" y="4498326"/>
                <a:ext cx="277511" cy="2775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6165617" y="5262500"/>
                <a:ext cx="277511" cy="2775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517555" y="5586762"/>
                <a:ext cx="13537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3, Cathy, Drexel</a:t>
                </a:r>
                <a:endParaRPr lang="en-US" sz="14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825296" y="4113308"/>
                <a:ext cx="12640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2, Bob, </a:t>
                </a:r>
                <a:r>
                  <a:rPr lang="en-US" sz="1400" dirty="0" err="1" smtClean="0"/>
                  <a:t>UPenn</a:t>
                </a:r>
                <a:endParaRPr lang="en-US" sz="1400" dirty="0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1546267" y="4158212"/>
              <a:ext cx="1497592" cy="1767679"/>
              <a:chOff x="1808230" y="4115506"/>
              <a:chExt cx="1497592" cy="1767679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2178781" y="4427285"/>
                <a:ext cx="277511" cy="2775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600115" y="5251146"/>
                <a:ext cx="277511" cy="2775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808230" y="4115506"/>
                <a:ext cx="12961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1, Alice, Drexel</a:t>
                </a:r>
                <a:endParaRPr lang="en-US" sz="14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952053" y="5575408"/>
                <a:ext cx="13537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3, Cathy, Drexel</a:t>
                </a:r>
                <a:endParaRPr lang="en-US" sz="1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032781" y="4142337"/>
              <a:ext cx="2226341" cy="1767679"/>
              <a:chOff x="3374119" y="4115506"/>
              <a:chExt cx="2226341" cy="1767679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3744670" y="4427285"/>
                <a:ext cx="277511" cy="2775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4443515" y="4679476"/>
                <a:ext cx="277511" cy="2775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166004" y="5251146"/>
                <a:ext cx="277511" cy="2775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374119" y="4115506"/>
                <a:ext cx="12961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1, Alice, Drexel</a:t>
                </a:r>
                <a:endParaRPr lang="en-US" sz="1400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517942" y="5575408"/>
                <a:ext cx="13537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3, Cathy, Drexel</a:t>
                </a:r>
                <a:endParaRPr lang="en-US" sz="1400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336460" y="4934135"/>
                <a:ext cx="12640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2, Bob, </a:t>
                </a:r>
                <a:r>
                  <a:rPr lang="en-US" sz="1400" dirty="0" err="1" smtClean="0"/>
                  <a:t>UPenn</a:t>
                </a:r>
                <a:endParaRPr lang="en-US" sz="1400" dirty="0"/>
              </a:p>
            </p:txBody>
          </p:sp>
          <p:cxnSp>
            <p:nvCxnSpPr>
              <p:cNvPr id="51" name="Straight Connector 50"/>
              <p:cNvCxnSpPr>
                <a:stCxn id="44" idx="6"/>
                <a:endCxn id="45" idx="2"/>
              </p:cNvCxnSpPr>
              <p:nvPr/>
            </p:nvCxnSpPr>
            <p:spPr>
              <a:xfrm>
                <a:off x="4022181" y="4566041"/>
                <a:ext cx="421334" cy="252191"/>
              </a:xfrm>
              <a:prstGeom prst="line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4133644" y="4415336"/>
                <a:ext cx="7434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3</a:t>
                </a:r>
                <a:endParaRPr lang="en-US" sz="1400" dirty="0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6677389" y="4129582"/>
              <a:ext cx="1790839" cy="1781231"/>
              <a:chOff x="7209227" y="4102751"/>
              <a:chExt cx="1790839" cy="1781231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8134800" y="4487769"/>
                <a:ext cx="277511" cy="2775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7857289" y="5251943"/>
                <a:ext cx="277511" cy="2775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7209227" y="5576205"/>
                <a:ext cx="13537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3, Cathy, Drexel</a:t>
                </a:r>
                <a:endParaRPr lang="en-US" sz="14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516968" y="4102751"/>
                <a:ext cx="14830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2, Bob, Columbia</a:t>
                </a:r>
                <a:endParaRPr lang="en-US" sz="1400" dirty="0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8435259" y="4138505"/>
              <a:ext cx="2188805" cy="1782865"/>
              <a:chOff x="9094097" y="4111674"/>
              <a:chExt cx="2188805" cy="1782865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10019670" y="4482284"/>
                <a:ext cx="277511" cy="2775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9742159" y="5262500"/>
                <a:ext cx="277511" cy="2775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9094097" y="5586762"/>
                <a:ext cx="13537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3, Cathy, Drexel</a:t>
                </a:r>
                <a:endParaRPr lang="en-US" sz="14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9799804" y="4111674"/>
                <a:ext cx="14830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2, Bob, Columbia</a:t>
                </a:r>
                <a:endParaRPr lang="en-US" sz="1400" dirty="0"/>
              </a:p>
            </p:txBody>
          </p:sp>
          <p:cxnSp>
            <p:nvCxnSpPr>
              <p:cNvPr id="75" name="Straight Connector 74"/>
              <p:cNvCxnSpPr>
                <a:stCxn id="65" idx="3"/>
                <a:endCxn id="66" idx="0"/>
              </p:cNvCxnSpPr>
              <p:nvPr/>
            </p:nvCxnSpPr>
            <p:spPr>
              <a:xfrm flipH="1">
                <a:off x="9880915" y="4719154"/>
                <a:ext cx="179396" cy="543346"/>
              </a:xfrm>
              <a:prstGeom prst="line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/>
              <p:cNvSpPr txBox="1"/>
              <p:nvPr/>
            </p:nvSpPr>
            <p:spPr>
              <a:xfrm>
                <a:off x="9970613" y="4849218"/>
                <a:ext cx="7434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4</a:t>
                </a:r>
                <a:endParaRPr lang="en-US" sz="1400" dirty="0"/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2149719" y="6288100"/>
              <a:ext cx="743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p1</a:t>
              </a:r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738786" y="6272862"/>
              <a:ext cx="743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p2</a:t>
              </a:r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664855" y="6272224"/>
              <a:ext cx="743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p3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398828" y="6272225"/>
              <a:ext cx="743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p4</a:t>
              </a:r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9504740" y="6245632"/>
              <a:ext cx="743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p5</a:t>
              </a:r>
              <a:endParaRPr lang="en-US" dirty="0"/>
            </a:p>
          </p:txBody>
        </p:sp>
        <p:cxnSp>
          <p:nvCxnSpPr>
            <p:cNvPr id="84" name="Straight Connector 83"/>
            <p:cNvCxnSpPr/>
            <p:nvPr/>
          </p:nvCxnSpPr>
          <p:spPr>
            <a:xfrm flipH="1">
              <a:off x="3032781" y="4181711"/>
              <a:ext cx="11078" cy="2433253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1546267" y="4176961"/>
              <a:ext cx="0" cy="2438003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6673967" y="4129546"/>
              <a:ext cx="0" cy="2485418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5208125" y="4140671"/>
              <a:ext cx="0" cy="2490168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8435259" y="4193453"/>
              <a:ext cx="0" cy="2421511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10560564" y="4129546"/>
              <a:ext cx="0" cy="2485418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>
            <a:xfrm>
              <a:off x="1390643" y="3556743"/>
              <a:ext cx="39966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t</a:t>
              </a:r>
              <a:r>
                <a:rPr lang="en-US" sz="2400" baseline="-25000" dirty="0"/>
                <a:t>0</a:t>
              </a:r>
              <a:endParaRPr lang="en-US" sz="2400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829341" y="3557556"/>
              <a:ext cx="39966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t</a:t>
              </a:r>
              <a:r>
                <a:rPr lang="en-US" sz="2400" baseline="-25000" dirty="0"/>
                <a:t>1</a:t>
              </a:r>
              <a:endParaRPr lang="en-US" sz="2400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990840" y="3574174"/>
              <a:ext cx="39966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t</a:t>
              </a:r>
              <a:r>
                <a:rPr lang="en-US" sz="2400" baseline="-25000" dirty="0" smtClean="0"/>
                <a:t>2</a:t>
              </a:r>
              <a:endParaRPr lang="en-US" sz="2400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457277" y="3569813"/>
              <a:ext cx="39966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t</a:t>
              </a:r>
              <a:r>
                <a:rPr lang="en-US" sz="2400" baseline="-25000" dirty="0" smtClean="0"/>
                <a:t>3</a:t>
              </a:r>
              <a:endParaRPr lang="en-US" sz="2400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8231146" y="3575730"/>
              <a:ext cx="39966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t</a:t>
              </a:r>
              <a:r>
                <a:rPr lang="en-US" sz="2400" baseline="-25000" dirty="0" smtClean="0"/>
                <a:t>4</a:t>
              </a:r>
              <a:endParaRPr lang="en-US" sz="2400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0380324" y="3601563"/>
              <a:ext cx="39966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t</a:t>
              </a:r>
              <a:r>
                <a:rPr lang="en-US" sz="2400" baseline="-25000" dirty="0" smtClean="0"/>
                <a:t>5</a:t>
              </a:r>
              <a:endParaRPr lang="en-US" sz="2400" dirty="0"/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2679750" y="6175375"/>
            <a:ext cx="181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JULIA’S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704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85" y="0"/>
            <a:ext cx="9601200" cy="1485900"/>
          </a:xfrm>
        </p:spPr>
        <p:txBody>
          <a:bodyPr/>
          <a:lstStyle/>
          <a:p>
            <a:r>
              <a:rPr lang="en-US" dirty="0" smtClean="0"/>
              <a:t>projection</a:t>
            </a:r>
            <a:endParaRPr lang="en-US" dirty="0"/>
          </a:p>
        </p:txBody>
      </p:sp>
      <p:sp>
        <p:nvSpPr>
          <p:cNvPr id="3" name="Notched Right Arrow 2"/>
          <p:cNvSpPr/>
          <p:nvPr/>
        </p:nvSpPr>
        <p:spPr>
          <a:xfrm>
            <a:off x="1744577" y="1014660"/>
            <a:ext cx="4003080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TextBox 3"/>
          <p:cNvSpPr txBox="1"/>
          <p:nvPr/>
        </p:nvSpPr>
        <p:spPr>
          <a:xfrm>
            <a:off x="5421697" y="96939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82843" y="1673196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078827" y="2138417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090860" y="2631707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078827" y="3159677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090860" y="367324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894459" y="969792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370904" y="969792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606383" y="969792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318307" y="969792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43165" y="783787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07/15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2816825" y="783787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08/15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690485" y="783787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09/15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564144" y="783787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10/15</a:t>
            </a:r>
            <a:endParaRPr lang="en-US" sz="1400" dirty="0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2342358" y="969397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36295" y="1144755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p1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610094" y="1154676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p2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3714793" y="1154041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p3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632832" y="1154040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p4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1900989" y="1678989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Alice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2330109" y="2151530"/>
            <a:ext cx="3023943" cy="32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Bob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1900990" y="2637500"/>
            <a:ext cx="3453064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Cathy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2330109" y="3145192"/>
            <a:ext cx="1303427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4388653" y="3658760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93" name="Oval 92"/>
          <p:cNvSpPr/>
          <p:nvPr/>
        </p:nvSpPr>
        <p:spPr>
          <a:xfrm>
            <a:off x="6443128" y="4642704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6165617" y="5406878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5822353" y="5731140"/>
            <a:ext cx="800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3, Cathy</a:t>
            </a:r>
            <a:endParaRPr 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6033842" y="4257686"/>
            <a:ext cx="678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2, Bob</a:t>
            </a:r>
            <a:endParaRPr lang="en-US" sz="1400" dirty="0"/>
          </a:p>
        </p:txBody>
      </p:sp>
      <p:sp>
        <p:nvSpPr>
          <p:cNvPr id="97" name="Oval 96"/>
          <p:cNvSpPr/>
          <p:nvPr/>
        </p:nvSpPr>
        <p:spPr>
          <a:xfrm>
            <a:off x="2178781" y="4571663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2600115" y="5395524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1808230" y="4259884"/>
            <a:ext cx="7348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1, Alice</a:t>
            </a:r>
            <a:endParaRPr lang="en-US" sz="1400" dirty="0"/>
          </a:p>
        </p:txBody>
      </p:sp>
      <p:sp>
        <p:nvSpPr>
          <p:cNvPr id="100" name="TextBox 99"/>
          <p:cNvSpPr txBox="1"/>
          <p:nvPr/>
        </p:nvSpPr>
        <p:spPr>
          <a:xfrm>
            <a:off x="1952053" y="5719786"/>
            <a:ext cx="800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3, Cathy</a:t>
            </a:r>
            <a:endParaRPr lang="en-US" sz="1400" dirty="0"/>
          </a:p>
        </p:txBody>
      </p:sp>
      <p:sp>
        <p:nvSpPr>
          <p:cNvPr id="101" name="Oval 100"/>
          <p:cNvSpPr/>
          <p:nvPr/>
        </p:nvSpPr>
        <p:spPr>
          <a:xfrm>
            <a:off x="3744670" y="4571663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443515" y="4823854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166004" y="5395524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3374119" y="4259884"/>
            <a:ext cx="7348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1, Alice</a:t>
            </a:r>
            <a:endParaRPr lang="en-US" sz="1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3517942" y="5719786"/>
            <a:ext cx="800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3, Cathy</a:t>
            </a:r>
            <a:endParaRPr lang="en-US" sz="1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4336460" y="5078513"/>
            <a:ext cx="678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2, Bob</a:t>
            </a:r>
            <a:endParaRPr lang="en-US" sz="1400" dirty="0"/>
          </a:p>
        </p:txBody>
      </p:sp>
      <p:cxnSp>
        <p:nvCxnSpPr>
          <p:cNvPr id="107" name="Straight Connector 106"/>
          <p:cNvCxnSpPr/>
          <p:nvPr/>
        </p:nvCxnSpPr>
        <p:spPr>
          <a:xfrm>
            <a:off x="4022181" y="4710419"/>
            <a:ext cx="421334" cy="252191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4086019" y="4623214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09" name="Oval 108"/>
          <p:cNvSpPr/>
          <p:nvPr/>
        </p:nvSpPr>
        <p:spPr>
          <a:xfrm>
            <a:off x="7990735" y="4597953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7768980" y="5406878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7425716" y="5731140"/>
            <a:ext cx="800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</a:t>
            </a:r>
            <a:r>
              <a:rPr lang="en-US" sz="1400" smtClean="0"/>
              <a:t>, Cathy</a:t>
            </a:r>
            <a:endParaRPr lang="en-US" sz="1400" dirty="0"/>
          </a:p>
        </p:txBody>
      </p:sp>
      <p:sp>
        <p:nvSpPr>
          <p:cNvPr id="112" name="TextBox 111"/>
          <p:cNvSpPr txBox="1"/>
          <p:nvPr/>
        </p:nvSpPr>
        <p:spPr>
          <a:xfrm>
            <a:off x="7846050" y="4255323"/>
            <a:ext cx="678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2, Bob</a:t>
            </a:r>
            <a:endParaRPr lang="en-US" sz="1400" dirty="0"/>
          </a:p>
        </p:txBody>
      </p:sp>
      <p:cxnSp>
        <p:nvCxnSpPr>
          <p:cNvPr id="117" name="Straight Connector 116"/>
          <p:cNvCxnSpPr/>
          <p:nvPr/>
        </p:nvCxnSpPr>
        <p:spPr>
          <a:xfrm flipH="1">
            <a:off x="7907736" y="4799364"/>
            <a:ext cx="179396" cy="607514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7997434" y="4993596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119" name="TextBox 118"/>
          <p:cNvSpPr txBox="1"/>
          <p:nvPr/>
        </p:nvSpPr>
        <p:spPr>
          <a:xfrm>
            <a:off x="2411682" y="6389772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p1</a:t>
            </a:r>
            <a:endParaRPr lang="en-US" sz="1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4159499" y="6390409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p2</a:t>
            </a:r>
            <a:endParaRPr lang="en-US" sz="1400" dirty="0"/>
          </a:p>
        </p:txBody>
      </p:sp>
      <p:sp>
        <p:nvSpPr>
          <p:cNvPr id="121" name="TextBox 120"/>
          <p:cNvSpPr txBox="1"/>
          <p:nvPr/>
        </p:nvSpPr>
        <p:spPr>
          <a:xfrm>
            <a:off x="6085568" y="6389771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p3</a:t>
            </a:r>
            <a:endParaRPr lang="en-US" sz="1400" dirty="0"/>
          </a:p>
        </p:txBody>
      </p:sp>
      <p:sp>
        <p:nvSpPr>
          <p:cNvPr id="123" name="TextBox 122"/>
          <p:cNvSpPr txBox="1"/>
          <p:nvPr/>
        </p:nvSpPr>
        <p:spPr>
          <a:xfrm>
            <a:off x="7952274" y="6363179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p4</a:t>
            </a:r>
            <a:endParaRPr lang="en-US" sz="1400" dirty="0"/>
          </a:p>
        </p:txBody>
      </p:sp>
      <p:sp>
        <p:nvSpPr>
          <p:cNvPr id="124" name="TextBox 123"/>
          <p:cNvSpPr txBox="1"/>
          <p:nvPr/>
        </p:nvSpPr>
        <p:spPr>
          <a:xfrm>
            <a:off x="8261684" y="774028"/>
            <a:ext cx="220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Project affiliation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37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-4007"/>
            <a:ext cx="9601200" cy="1485900"/>
          </a:xfrm>
        </p:spPr>
        <p:txBody>
          <a:bodyPr/>
          <a:lstStyle/>
          <a:p>
            <a:r>
              <a:rPr lang="en-US" smtClean="0"/>
              <a:t>selection</a:t>
            </a:r>
            <a:endParaRPr lang="en-US"/>
          </a:p>
        </p:txBody>
      </p:sp>
      <p:sp>
        <p:nvSpPr>
          <p:cNvPr id="3" name="Notched Right Arrow 2"/>
          <p:cNvSpPr/>
          <p:nvPr/>
        </p:nvSpPr>
        <p:spPr>
          <a:xfrm>
            <a:off x="1744577" y="774028"/>
            <a:ext cx="4003080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TextBox 3"/>
          <p:cNvSpPr txBox="1"/>
          <p:nvPr/>
        </p:nvSpPr>
        <p:spPr>
          <a:xfrm>
            <a:off x="5421697" y="72876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82843" y="143256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078827" y="189778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090860" y="239107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894459" y="72916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606383" y="72916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318307" y="72916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43165" y="543155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07/15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2816825" y="543155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08/15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690485" y="543155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09/15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564144" y="543155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10/15</a:t>
            </a:r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2178781" y="4683957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00115" y="5507818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808230" y="4372178"/>
            <a:ext cx="1296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1, Alice, Drexel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1952053" y="5832080"/>
            <a:ext cx="1353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3, Cathy, Drexel</a:t>
            </a:r>
            <a:endParaRPr lang="en-US" sz="1400" dirty="0"/>
          </a:p>
        </p:txBody>
      </p:sp>
      <p:sp>
        <p:nvSpPr>
          <p:cNvPr id="30" name="Oval 29"/>
          <p:cNvSpPr/>
          <p:nvPr/>
        </p:nvSpPr>
        <p:spPr>
          <a:xfrm>
            <a:off x="4166004" y="5507818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517942" y="5832080"/>
            <a:ext cx="1353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3, Cathy, Drexel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1936295" y="904123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p1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007192" y="91340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p2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1900989" y="1438357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Alice, Drexel</a:t>
            </a:r>
            <a:endParaRPr lang="en-US" sz="1400" dirty="0"/>
          </a:p>
        </p:txBody>
      </p:sp>
      <p:sp>
        <p:nvSpPr>
          <p:cNvPr id="42" name="Rectangle 41"/>
          <p:cNvSpPr/>
          <p:nvPr/>
        </p:nvSpPr>
        <p:spPr>
          <a:xfrm>
            <a:off x="1900990" y="2396868"/>
            <a:ext cx="3453064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Cathy, Drexel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2411682" y="6502066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p1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4159499" y="6502703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p2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8261684" y="774028"/>
            <a:ext cx="1959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Affiliation = Drexel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064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034"/>
            <a:ext cx="9601200" cy="1485900"/>
          </a:xfrm>
        </p:spPr>
        <p:txBody>
          <a:bodyPr/>
          <a:lstStyle/>
          <a:p>
            <a:r>
              <a:rPr lang="en-US" dirty="0" smtClean="0"/>
              <a:t>slice</a:t>
            </a:r>
            <a:endParaRPr lang="en-US" dirty="0"/>
          </a:p>
        </p:txBody>
      </p:sp>
      <p:sp>
        <p:nvSpPr>
          <p:cNvPr id="3" name="Notched Right Arrow 2"/>
          <p:cNvSpPr/>
          <p:nvPr/>
        </p:nvSpPr>
        <p:spPr>
          <a:xfrm>
            <a:off x="1744577" y="790070"/>
            <a:ext cx="4003080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TextBox 3"/>
          <p:cNvSpPr txBox="1"/>
          <p:nvPr/>
        </p:nvSpPr>
        <p:spPr>
          <a:xfrm>
            <a:off x="5421697" y="74480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82843" y="1448606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078827" y="1913827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090860" y="2407117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078827" y="2935087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090860" y="344865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4370904" y="745202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606383" y="745202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318307" y="745202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16825" y="559197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08/15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690485" y="559197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09/15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564144" y="559197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10/15</a:t>
            </a:r>
            <a:endParaRPr lang="en-US" sz="1400" dirty="0"/>
          </a:p>
        </p:txBody>
      </p:sp>
      <p:sp>
        <p:nvSpPr>
          <p:cNvPr id="18" name="Oval 17"/>
          <p:cNvSpPr/>
          <p:nvPr/>
        </p:nvSpPr>
        <p:spPr>
          <a:xfrm>
            <a:off x="6443128" y="4771040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165617" y="5535214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2695282" y="744807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025070" y="744806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17555" y="5859476"/>
            <a:ext cx="1353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3, Cathy, Drexel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5825296" y="4386022"/>
            <a:ext cx="1264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2, Bob, </a:t>
            </a:r>
            <a:r>
              <a:rPr lang="en-US" sz="1400" dirty="0" err="1" smtClean="0"/>
              <a:t>UPenn</a:t>
            </a:r>
            <a:endParaRPr lang="en-US" sz="1400" dirty="0"/>
          </a:p>
        </p:txBody>
      </p:sp>
      <p:sp>
        <p:nvSpPr>
          <p:cNvPr id="28" name="Oval 27"/>
          <p:cNvSpPr/>
          <p:nvPr/>
        </p:nvSpPr>
        <p:spPr>
          <a:xfrm>
            <a:off x="3744670" y="4699999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443515" y="4952190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166004" y="5523860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374119" y="4388220"/>
            <a:ext cx="1296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1, Alice, Drexel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3517942" y="5848122"/>
            <a:ext cx="1353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3, Cathy, Drexel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4336460" y="5206849"/>
            <a:ext cx="1264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2, Bob, </a:t>
            </a:r>
            <a:r>
              <a:rPr lang="en-US" sz="1400" dirty="0" err="1" smtClean="0"/>
              <a:t>UPenn</a:t>
            </a:r>
            <a:endParaRPr lang="en-US" sz="1400" dirty="0"/>
          </a:p>
        </p:txBody>
      </p:sp>
      <p:cxnSp>
        <p:nvCxnSpPr>
          <p:cNvPr id="34" name="Straight Connector 33"/>
          <p:cNvCxnSpPr>
            <a:stCxn id="45" idx="6"/>
            <a:endCxn id="46" idx="2"/>
          </p:cNvCxnSpPr>
          <p:nvPr/>
        </p:nvCxnSpPr>
        <p:spPr>
          <a:xfrm>
            <a:off x="4022181" y="4838755"/>
            <a:ext cx="421334" cy="252191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910192" y="946344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p1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3650625" y="929451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p2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007192" y="929450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p3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691156" y="929449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p4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2695281" y="1448606"/>
            <a:ext cx="938255" cy="328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Alice, Drexel</a:t>
            </a:r>
            <a:endParaRPr lang="en-US" sz="1400" dirty="0"/>
          </a:p>
        </p:txBody>
      </p:sp>
      <p:sp>
        <p:nvSpPr>
          <p:cNvPr id="41" name="Rectangle 40"/>
          <p:cNvSpPr/>
          <p:nvPr/>
        </p:nvSpPr>
        <p:spPr>
          <a:xfrm>
            <a:off x="2703298" y="1926756"/>
            <a:ext cx="1359360" cy="32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Bob, </a:t>
            </a:r>
            <a:r>
              <a:rPr lang="en-US" sz="1400" dirty="0" err="1" smtClean="0"/>
              <a:t>UPenn</a:t>
            </a:r>
            <a:endParaRPr lang="en-US" sz="1400" dirty="0"/>
          </a:p>
        </p:txBody>
      </p:sp>
      <p:sp>
        <p:nvSpPr>
          <p:cNvPr id="42" name="Rectangle 41"/>
          <p:cNvSpPr/>
          <p:nvPr/>
        </p:nvSpPr>
        <p:spPr>
          <a:xfrm>
            <a:off x="2695280" y="2435722"/>
            <a:ext cx="2658773" cy="299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Cathy, Drexel</a:t>
            </a:r>
            <a:endParaRPr lang="en-US" sz="1400" dirty="0"/>
          </a:p>
        </p:txBody>
      </p:sp>
      <p:sp>
        <p:nvSpPr>
          <p:cNvPr id="43" name="Rectangle 42"/>
          <p:cNvSpPr/>
          <p:nvPr/>
        </p:nvSpPr>
        <p:spPr>
          <a:xfrm>
            <a:off x="4033086" y="1930758"/>
            <a:ext cx="1320967" cy="328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/>
              <a:t>Bob, Columbia</a:t>
            </a:r>
            <a:endParaRPr lang="en-US" sz="1400" dirty="0"/>
          </a:p>
        </p:txBody>
      </p:sp>
      <p:sp>
        <p:nvSpPr>
          <p:cNvPr id="44" name="Rectangle 43"/>
          <p:cNvSpPr/>
          <p:nvPr/>
        </p:nvSpPr>
        <p:spPr>
          <a:xfrm>
            <a:off x="2695280" y="2917874"/>
            <a:ext cx="938256" cy="324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45" name="Rectangle 44"/>
          <p:cNvSpPr/>
          <p:nvPr/>
        </p:nvSpPr>
        <p:spPr>
          <a:xfrm>
            <a:off x="4388653" y="3434170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4086019" y="4751550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47" name="Oval 46"/>
          <p:cNvSpPr/>
          <p:nvPr/>
        </p:nvSpPr>
        <p:spPr>
          <a:xfrm>
            <a:off x="10019670" y="4754998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9742159" y="5535214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9094097" y="5859476"/>
            <a:ext cx="1353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3, Cathy, Drexel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9799804" y="4384388"/>
            <a:ext cx="1483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2, Bob, Columbia</a:t>
            </a:r>
            <a:endParaRPr lang="en-US" sz="1400" dirty="0"/>
          </a:p>
        </p:txBody>
      </p:sp>
      <p:sp>
        <p:nvSpPr>
          <p:cNvPr id="51" name="Oval 50"/>
          <p:cNvSpPr/>
          <p:nvPr/>
        </p:nvSpPr>
        <p:spPr>
          <a:xfrm>
            <a:off x="8134800" y="4760483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857289" y="5524657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7209227" y="5848919"/>
            <a:ext cx="1353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3, Cathy, Drexel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516968" y="4375465"/>
            <a:ext cx="1483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2, Bob, Columbia</a:t>
            </a:r>
            <a:endParaRPr lang="en-US" sz="1400" dirty="0"/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9880915" y="4991868"/>
            <a:ext cx="179396" cy="543346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970613" y="5121932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3903598" y="651810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p1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6020381" y="6518745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p2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7946450" y="6518107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p3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9680423" y="651810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p4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8261684" y="774028"/>
            <a:ext cx="2439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[08/01/15, 11/01/15)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84235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1015</TotalTime>
  <Words>1311</Words>
  <Application>Microsoft Macintosh PowerPoint</Application>
  <PresentationFormat>Custom</PresentationFormat>
  <Paragraphs>494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Crop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projection</vt:lpstr>
      <vt:lpstr>selection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Vera Moffitt</dc:creator>
  <cp:lastModifiedBy>Julia Stoyanovich</cp:lastModifiedBy>
  <cp:revision>84</cp:revision>
  <cp:lastPrinted>2016-06-12T04:00:25Z</cp:lastPrinted>
  <dcterms:created xsi:type="dcterms:W3CDTF">2016-03-16T23:09:26Z</dcterms:created>
  <dcterms:modified xsi:type="dcterms:W3CDTF">2016-06-12T04:26:12Z</dcterms:modified>
</cp:coreProperties>
</file>