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60" r:id="rId4"/>
    <p:sldId id="262" r:id="rId5"/>
    <p:sldId id="286" r:id="rId6"/>
    <p:sldId id="264" r:id="rId7"/>
    <p:sldId id="265" r:id="rId8"/>
    <p:sldId id="282" r:id="rId9"/>
    <p:sldId id="283" r:id="rId10"/>
    <p:sldId id="284" r:id="rId11"/>
    <p:sldId id="285" r:id="rId12"/>
    <p:sldId id="295" r:id="rId13"/>
    <p:sldId id="296" r:id="rId14"/>
    <p:sldId id="297" r:id="rId15"/>
    <p:sldId id="292" r:id="rId16"/>
    <p:sldId id="293" r:id="rId17"/>
    <p:sldId id="299" r:id="rId18"/>
    <p:sldId id="302" r:id="rId19"/>
    <p:sldId id="303" r:id="rId20"/>
    <p:sldId id="288" r:id="rId21"/>
    <p:sldId id="287" r:id="rId22"/>
    <p:sldId id="298" r:id="rId23"/>
    <p:sldId id="275" r:id="rId24"/>
    <p:sldId id="289" r:id="rId25"/>
    <p:sldId id="277" r:id="rId26"/>
    <p:sldId id="294" r:id="rId27"/>
    <p:sldId id="279" r:id="rId28"/>
    <p:sldId id="280" r:id="rId29"/>
    <p:sldId id="272" r:id="rId30"/>
    <p:sldId id="274" r:id="rId31"/>
    <p:sldId id="290" r:id="rId32"/>
    <p:sldId id="304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600" autoAdjust="0"/>
  </p:normalViewPr>
  <p:slideViewPr>
    <p:cSldViewPr snapToGrid="0">
      <p:cViewPr varScale="1">
        <p:scale>
          <a:sx n="50" d="100"/>
          <a:sy n="50" d="100"/>
        </p:scale>
        <p:origin x="4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58218503937009"/>
          <c:y val="0.19687498788908786"/>
          <c:w val="0.38558575295275588"/>
          <c:h val="0.578378593849742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Feuil1!$A$2:$A$7</c:f>
              <c:strCache>
                <c:ptCount val="6"/>
                <c:pt idx="0">
                  <c:v>Prise en main de l'environnement</c:v>
                </c:pt>
                <c:pt idx="1">
                  <c:v>Tests</c:v>
                </c:pt>
                <c:pt idx="2">
                  <c:v>Travail sur ALKnowledge</c:v>
                </c:pt>
                <c:pt idx="3">
                  <c:v>Travail sur ALModule</c:v>
                </c:pt>
                <c:pt idx="4">
                  <c:v>Travail sur le concept dynamic</c:v>
                </c:pt>
                <c:pt idx="5">
                  <c:v>Formulation des questions dans le fichiers topic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20</c:v>
                </c:pt>
                <c:pt idx="3">
                  <c:v>15</c:v>
                </c:pt>
                <c:pt idx="4">
                  <c:v>15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E-4086-AA45-5A7B02BC4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875123031496055E-2"/>
          <c:y val="0.78697233101794228"/>
          <c:w val="0.4778123462106299"/>
          <c:h val="0.21302786775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8B-406B-B998-524B8417BA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8B-406B-B998-524B8417BA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8B-406B-B998-524B8417BA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8B-406B-B998-524B8417BA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8B-406B-B998-524B8417BAA3}"/>
              </c:ext>
            </c:extLst>
          </c:dPt>
          <c:cat>
            <c:strRef>
              <c:f>Feuil1!$A$2:$A$6</c:f>
              <c:strCache>
                <c:ptCount val="5"/>
                <c:pt idx="0">
                  <c:v>Prise en main</c:v>
                </c:pt>
                <c:pt idx="1">
                  <c:v>Exploration des questions</c:v>
                </c:pt>
                <c:pt idx="2">
                  <c:v>Tests et analyse</c:v>
                </c:pt>
                <c:pt idx="3">
                  <c:v>Approche par mots clefs</c:v>
                </c:pt>
                <c:pt idx="4">
                  <c:v>Présentation et montage vidéos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</c:v>
                </c:pt>
                <c:pt idx="1">
                  <c:v>5</c:v>
                </c:pt>
                <c:pt idx="2">
                  <c:v>10</c:v>
                </c:pt>
                <c:pt idx="3">
                  <c:v>55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0-4960-8A12-5867E088E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45921711939117"/>
          <c:y val="3.1021115799409811E-2"/>
          <c:w val="0.64508181692599431"/>
          <c:h val="0.69705532804626402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FE-4FB7-BFCC-4B2ED4D701B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FE-4FB7-BFCC-4B2ED4D701B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FE-4FB7-BFCC-4B2ED4D701B5}"/>
              </c:ext>
            </c:extLst>
          </c:dPt>
          <c:dPt>
            <c:idx val="3"/>
            <c:bubble3D val="0"/>
            <c:explosion val="4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01-4E5A-AE2B-1748E3A380A9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9735-406D-B950-116D2D703016}"/>
              </c:ext>
            </c:extLst>
          </c:dPt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Presentation</c:v>
                </c:pt>
                <c:pt idx="3">
                  <c:v>Test</c:v>
                </c:pt>
                <c:pt idx="4">
                  <c:v>Géneration</c:v>
                </c:pt>
                <c:pt idx="5">
                  <c:v>Approche par mots clefs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  <c:pt idx="4">
                  <c:v>15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2065732028254"/>
          <c:y val="2.3064876567166222E-2"/>
          <c:w val="0.63631262851314385"/>
          <c:h val="0.80966020037897524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Feuil1!$A$2:$A$6</c:f>
              <c:strCache>
                <c:ptCount val="5"/>
                <c:pt idx="0">
                  <c:v>Prise en main</c:v>
                </c:pt>
                <c:pt idx="1">
                  <c:v>Etude champ lexical</c:v>
                </c:pt>
                <c:pt idx="2">
                  <c:v>Script de réponse</c:v>
                </c:pt>
                <c:pt idx="3">
                  <c:v>Script d'automatisation</c:v>
                </c:pt>
                <c:pt idx="4">
                  <c:v>Présentation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</c:v>
                </c:pt>
                <c:pt idx="1">
                  <c:v>8</c:v>
                </c:pt>
                <c:pt idx="2">
                  <c:v>56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6-4176-8A5E-EFEA12A7E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Travail échange de variable</c:v>
                </c:pt>
                <c:pt idx="2">
                  <c:v>Dev. Fonctions traitements</c:v>
                </c:pt>
                <c:pt idx="3">
                  <c:v>Travail ALModule</c:v>
                </c:pt>
                <c:pt idx="4">
                  <c:v>Formulation questions</c:v>
                </c:pt>
                <c:pt idx="5">
                  <c:v>Tests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20</c:v>
                </c:pt>
                <c:pt idx="3">
                  <c:v>20</c:v>
                </c:pt>
                <c:pt idx="4">
                  <c:v>25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65-408E-963B-F04E21825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87043031996966"/>
          <c:y val="8.272297546509283E-2"/>
          <c:w val="0.68352685708485439"/>
          <c:h val="0.767590234672162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temps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24-4F4A-A905-6804C1C12B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24-4F4A-A905-6804C1C12B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24-4F4A-A905-6804C1C12B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24-4F4A-A905-6804C1C12B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24-4F4A-A905-6804C1C12B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24-4F4A-A905-6804C1C12B60}"/>
              </c:ext>
            </c:extLst>
          </c:dPt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Github</c:v>
                </c:pt>
                <c:pt idx="3">
                  <c:v>Tablette</c:v>
                </c:pt>
                <c:pt idx="4">
                  <c:v>mouvement</c:v>
                </c:pt>
                <c:pt idx="5">
                  <c:v>présentation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2</c:v>
                </c:pt>
                <c:pt idx="3">
                  <c:v>55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4-4FB7-8611-1BC80EBC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230875104374744E-2"/>
          <c:y val="0.1023596403070412"/>
          <c:w val="0.30577477774676243"/>
          <c:h val="0.711513664896499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1C-4987-B850-CF517AFE4E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1C-4987-B850-CF517AFE4E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1C-4987-B850-CF517AFE4E3D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Prise en main</c:v>
                </c:pt>
                <c:pt idx="1">
                  <c:v>CSV</c:v>
                </c:pt>
                <c:pt idx="2">
                  <c:v>Classe de test</c:v>
                </c:pt>
                <c:pt idx="3">
                  <c:v>Test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25-43AE-AECB-78D7949DE7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25-43AE-AECB-78D7949DE7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25-43AE-AECB-78D7949DE7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725-43AE-AECB-78D7949DE7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Réunions</c:v>
                </c:pt>
                <c:pt idx="1">
                  <c:v>Dévelopement</c:v>
                </c:pt>
                <c:pt idx="2">
                  <c:v>Tests</c:v>
                </c:pt>
                <c:pt idx="3">
                  <c:v>Rapport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50</c:v>
                </c:pt>
                <c:pt idx="2">
                  <c:v>40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5-4D45-A25C-8F848B449E5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494099364796794"/>
          <c:y val="3.1847133757961783E-2"/>
          <c:w val="0.6653772724057373"/>
          <c:h val="6.5171773910426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8AC71-E6D0-41E5-BF8F-32B56A807BE4}" type="doc">
      <dgm:prSet loTypeId="urn:microsoft.com/office/officeart/2005/8/layout/cycle1" loCatId="cycl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5B11E5E1-0A50-493B-A355-FDDCFF31A974}">
      <dgm:prSet phldrT="[Texte]"/>
      <dgm:spPr/>
      <dgm:t>
        <a:bodyPr/>
        <a:lstStyle/>
        <a:p>
          <a:r>
            <a:rPr lang="fr-FR" dirty="0"/>
            <a:t>Ecoute de la question</a:t>
          </a:r>
        </a:p>
      </dgm:t>
    </dgm:pt>
    <dgm:pt modelId="{DBF9A3A5-70FD-4DB3-BD40-F09082F649C3}" type="parTrans" cxnId="{539C1BCD-9FD7-4A82-8080-99419C602FFF}">
      <dgm:prSet/>
      <dgm:spPr/>
      <dgm:t>
        <a:bodyPr/>
        <a:lstStyle/>
        <a:p>
          <a:endParaRPr lang="fr-FR"/>
        </a:p>
      </dgm:t>
    </dgm:pt>
    <dgm:pt modelId="{2FACF573-E188-4A40-9FDC-849D3355756D}" type="sibTrans" cxnId="{539C1BCD-9FD7-4A82-8080-99419C602FFF}">
      <dgm:prSet/>
      <dgm:spPr/>
      <dgm:t>
        <a:bodyPr/>
        <a:lstStyle/>
        <a:p>
          <a:endParaRPr lang="fr-FR"/>
        </a:p>
      </dgm:t>
    </dgm:pt>
    <dgm:pt modelId="{4CE05CDA-74C9-41C7-9A5C-19B4829F7ECD}">
      <dgm:prSet phldrT="[Texte]"/>
      <dgm:spPr/>
      <dgm:t>
        <a:bodyPr/>
        <a:lstStyle/>
        <a:p>
          <a:r>
            <a:rPr lang="fr-FR" dirty="0"/>
            <a:t>Détection des mots-clefs</a:t>
          </a:r>
        </a:p>
      </dgm:t>
    </dgm:pt>
    <dgm:pt modelId="{A9FA0AB9-DDCB-4F90-BB26-61D557A7D3CD}" type="parTrans" cxnId="{4F5449EB-DCAC-469A-ADE8-4CFC3A606CD6}">
      <dgm:prSet/>
      <dgm:spPr/>
      <dgm:t>
        <a:bodyPr/>
        <a:lstStyle/>
        <a:p>
          <a:endParaRPr lang="fr-FR"/>
        </a:p>
      </dgm:t>
    </dgm:pt>
    <dgm:pt modelId="{ABF3834F-59EE-4FF5-A663-42FAE46044BC}" type="sibTrans" cxnId="{4F5449EB-DCAC-469A-ADE8-4CFC3A606CD6}">
      <dgm:prSet/>
      <dgm:spPr/>
      <dgm:t>
        <a:bodyPr/>
        <a:lstStyle/>
        <a:p>
          <a:endParaRPr lang="fr-FR"/>
        </a:p>
      </dgm:t>
    </dgm:pt>
    <dgm:pt modelId="{6A71DD2C-0677-4F70-8F0A-3249DAE3F3AB}">
      <dgm:prSet phldrT="[Texte]"/>
      <dgm:spPr/>
      <dgm:t>
        <a:bodyPr/>
        <a:lstStyle/>
        <a:p>
          <a:r>
            <a:rPr lang="fr-FR" dirty="0"/>
            <a:t>Recherche de la règle associée dans le topic</a:t>
          </a:r>
        </a:p>
      </dgm:t>
    </dgm:pt>
    <dgm:pt modelId="{F66C7430-8BE2-4246-BE8E-F6FAFD7BE91D}" type="parTrans" cxnId="{ED1B691E-0988-4DCE-B620-58BC8D9B66AD}">
      <dgm:prSet/>
      <dgm:spPr/>
      <dgm:t>
        <a:bodyPr/>
        <a:lstStyle/>
        <a:p>
          <a:endParaRPr lang="fr-FR"/>
        </a:p>
      </dgm:t>
    </dgm:pt>
    <dgm:pt modelId="{50A39CB3-90EA-4247-A8C9-CDFF72839404}" type="sibTrans" cxnId="{ED1B691E-0988-4DCE-B620-58BC8D9B66AD}">
      <dgm:prSet/>
      <dgm:spPr/>
      <dgm:t>
        <a:bodyPr/>
        <a:lstStyle/>
        <a:p>
          <a:endParaRPr lang="fr-FR"/>
        </a:p>
      </dgm:t>
    </dgm:pt>
    <dgm:pt modelId="{F8291BB1-C727-47E1-8FD4-65C6B05DA491}">
      <dgm:prSet phldrT="[Texte]"/>
      <dgm:spPr/>
      <dgm:t>
        <a:bodyPr/>
        <a:lstStyle/>
        <a:p>
          <a:r>
            <a:rPr lang="fr-FR" dirty="0"/>
            <a:t>Réponse à la question selon la réponse implémentée</a:t>
          </a:r>
        </a:p>
      </dgm:t>
    </dgm:pt>
    <dgm:pt modelId="{385D87E7-3792-4ECC-9E00-A4C41FEAFE44}" type="parTrans" cxnId="{189C363F-C683-454B-941C-0FAF9053A46F}">
      <dgm:prSet/>
      <dgm:spPr/>
      <dgm:t>
        <a:bodyPr/>
        <a:lstStyle/>
        <a:p>
          <a:endParaRPr lang="fr-FR"/>
        </a:p>
      </dgm:t>
    </dgm:pt>
    <dgm:pt modelId="{3E592E23-AECB-421A-B4B5-4360595F15E5}" type="sibTrans" cxnId="{189C363F-C683-454B-941C-0FAF9053A46F}">
      <dgm:prSet/>
      <dgm:spPr/>
      <dgm:t>
        <a:bodyPr/>
        <a:lstStyle/>
        <a:p>
          <a:endParaRPr lang="fr-FR"/>
        </a:p>
      </dgm:t>
    </dgm:pt>
    <dgm:pt modelId="{FC9D206C-D479-43A1-BE64-270854762962}" type="pres">
      <dgm:prSet presAssocID="{2728AC71-E6D0-41E5-BF8F-32B56A807BE4}" presName="cycle" presStyleCnt="0">
        <dgm:presLayoutVars>
          <dgm:dir/>
          <dgm:resizeHandles val="exact"/>
        </dgm:presLayoutVars>
      </dgm:prSet>
      <dgm:spPr/>
    </dgm:pt>
    <dgm:pt modelId="{D08C79DC-AAE1-43DC-A95E-619D6C461D7E}" type="pres">
      <dgm:prSet presAssocID="{5B11E5E1-0A50-493B-A355-FDDCFF31A974}" presName="dummy" presStyleCnt="0"/>
      <dgm:spPr/>
    </dgm:pt>
    <dgm:pt modelId="{F40124C3-7930-4824-8185-37CCC49C62FA}" type="pres">
      <dgm:prSet presAssocID="{5B11E5E1-0A50-493B-A355-FDDCFF31A974}" presName="node" presStyleLbl="revTx" presStyleIdx="0" presStyleCnt="4">
        <dgm:presLayoutVars>
          <dgm:bulletEnabled val="1"/>
        </dgm:presLayoutVars>
      </dgm:prSet>
      <dgm:spPr/>
    </dgm:pt>
    <dgm:pt modelId="{17DAF0CA-1319-49A7-ACDC-5B758E7504A2}" type="pres">
      <dgm:prSet presAssocID="{2FACF573-E188-4A40-9FDC-849D3355756D}" presName="sibTrans" presStyleLbl="node1" presStyleIdx="0" presStyleCnt="4"/>
      <dgm:spPr/>
    </dgm:pt>
    <dgm:pt modelId="{26A14543-4B20-4D39-96AF-0960C53AC1A5}" type="pres">
      <dgm:prSet presAssocID="{4CE05CDA-74C9-41C7-9A5C-19B4829F7ECD}" presName="dummy" presStyleCnt="0"/>
      <dgm:spPr/>
    </dgm:pt>
    <dgm:pt modelId="{F602899F-7A9E-4EAB-A6B5-F2C50956B61A}" type="pres">
      <dgm:prSet presAssocID="{4CE05CDA-74C9-41C7-9A5C-19B4829F7ECD}" presName="node" presStyleLbl="revTx" presStyleIdx="1" presStyleCnt="4">
        <dgm:presLayoutVars>
          <dgm:bulletEnabled val="1"/>
        </dgm:presLayoutVars>
      </dgm:prSet>
      <dgm:spPr/>
    </dgm:pt>
    <dgm:pt modelId="{33DB553B-8DDF-4DEC-9F39-4D743DB0D0D3}" type="pres">
      <dgm:prSet presAssocID="{ABF3834F-59EE-4FF5-A663-42FAE46044BC}" presName="sibTrans" presStyleLbl="node1" presStyleIdx="1" presStyleCnt="4"/>
      <dgm:spPr/>
    </dgm:pt>
    <dgm:pt modelId="{54360A8D-07BC-4B54-AA7C-9AC7005C2041}" type="pres">
      <dgm:prSet presAssocID="{6A71DD2C-0677-4F70-8F0A-3249DAE3F3AB}" presName="dummy" presStyleCnt="0"/>
      <dgm:spPr/>
    </dgm:pt>
    <dgm:pt modelId="{0326D6E5-8640-467C-824D-823E72B395EC}" type="pres">
      <dgm:prSet presAssocID="{6A71DD2C-0677-4F70-8F0A-3249DAE3F3AB}" presName="node" presStyleLbl="revTx" presStyleIdx="2" presStyleCnt="4">
        <dgm:presLayoutVars>
          <dgm:bulletEnabled val="1"/>
        </dgm:presLayoutVars>
      </dgm:prSet>
      <dgm:spPr/>
    </dgm:pt>
    <dgm:pt modelId="{785BC094-2AE2-4ED9-980F-3EADA3ADEBDD}" type="pres">
      <dgm:prSet presAssocID="{50A39CB3-90EA-4247-A8C9-CDFF72839404}" presName="sibTrans" presStyleLbl="node1" presStyleIdx="2" presStyleCnt="4"/>
      <dgm:spPr/>
    </dgm:pt>
    <dgm:pt modelId="{C3F12BF5-9646-4ADB-9121-042C421942E4}" type="pres">
      <dgm:prSet presAssocID="{F8291BB1-C727-47E1-8FD4-65C6B05DA491}" presName="dummy" presStyleCnt="0"/>
      <dgm:spPr/>
    </dgm:pt>
    <dgm:pt modelId="{C6B9C808-3B91-4F4B-A6D6-843326A76E44}" type="pres">
      <dgm:prSet presAssocID="{F8291BB1-C727-47E1-8FD4-65C6B05DA491}" presName="node" presStyleLbl="revTx" presStyleIdx="3" presStyleCnt="4">
        <dgm:presLayoutVars>
          <dgm:bulletEnabled val="1"/>
        </dgm:presLayoutVars>
      </dgm:prSet>
      <dgm:spPr/>
    </dgm:pt>
    <dgm:pt modelId="{7F9A2F04-0C04-45F0-B881-F475FA9BABC9}" type="pres">
      <dgm:prSet presAssocID="{3E592E23-AECB-421A-B4B5-4360595F15E5}" presName="sibTrans" presStyleLbl="node1" presStyleIdx="3" presStyleCnt="4"/>
      <dgm:spPr/>
    </dgm:pt>
  </dgm:ptLst>
  <dgm:cxnLst>
    <dgm:cxn modelId="{ED1B691E-0988-4DCE-B620-58BC8D9B66AD}" srcId="{2728AC71-E6D0-41E5-BF8F-32B56A807BE4}" destId="{6A71DD2C-0677-4F70-8F0A-3249DAE3F3AB}" srcOrd="2" destOrd="0" parTransId="{F66C7430-8BE2-4246-BE8E-F6FAFD7BE91D}" sibTransId="{50A39CB3-90EA-4247-A8C9-CDFF72839404}"/>
    <dgm:cxn modelId="{189C363F-C683-454B-941C-0FAF9053A46F}" srcId="{2728AC71-E6D0-41E5-BF8F-32B56A807BE4}" destId="{F8291BB1-C727-47E1-8FD4-65C6B05DA491}" srcOrd="3" destOrd="0" parTransId="{385D87E7-3792-4ECC-9E00-A4C41FEAFE44}" sibTransId="{3E592E23-AECB-421A-B4B5-4360595F15E5}"/>
    <dgm:cxn modelId="{49DC1662-B627-42A1-9643-6C8661E9379C}" type="presOf" srcId="{F8291BB1-C727-47E1-8FD4-65C6B05DA491}" destId="{C6B9C808-3B91-4F4B-A6D6-843326A76E44}" srcOrd="0" destOrd="0" presId="urn:microsoft.com/office/officeart/2005/8/layout/cycle1"/>
    <dgm:cxn modelId="{6195066B-2B38-475C-904E-9D377A1CE88E}" type="presOf" srcId="{4CE05CDA-74C9-41C7-9A5C-19B4829F7ECD}" destId="{F602899F-7A9E-4EAB-A6B5-F2C50956B61A}" srcOrd="0" destOrd="0" presId="urn:microsoft.com/office/officeart/2005/8/layout/cycle1"/>
    <dgm:cxn modelId="{31923A50-DD4A-4013-9470-49EAA1F8FCB1}" type="presOf" srcId="{2FACF573-E188-4A40-9FDC-849D3355756D}" destId="{17DAF0CA-1319-49A7-ACDC-5B758E7504A2}" srcOrd="0" destOrd="0" presId="urn:microsoft.com/office/officeart/2005/8/layout/cycle1"/>
    <dgm:cxn modelId="{D08F2881-5E5A-42A3-807A-3D758FEC7B8A}" type="presOf" srcId="{3E592E23-AECB-421A-B4B5-4360595F15E5}" destId="{7F9A2F04-0C04-45F0-B881-F475FA9BABC9}" srcOrd="0" destOrd="0" presId="urn:microsoft.com/office/officeart/2005/8/layout/cycle1"/>
    <dgm:cxn modelId="{539C1BCD-9FD7-4A82-8080-99419C602FFF}" srcId="{2728AC71-E6D0-41E5-BF8F-32B56A807BE4}" destId="{5B11E5E1-0A50-493B-A355-FDDCFF31A974}" srcOrd="0" destOrd="0" parTransId="{DBF9A3A5-70FD-4DB3-BD40-F09082F649C3}" sibTransId="{2FACF573-E188-4A40-9FDC-849D3355756D}"/>
    <dgm:cxn modelId="{F6D1A0DA-56EC-4FF1-A098-7D1A219F5A87}" type="presOf" srcId="{50A39CB3-90EA-4247-A8C9-CDFF72839404}" destId="{785BC094-2AE2-4ED9-980F-3EADA3ADEBDD}" srcOrd="0" destOrd="0" presId="urn:microsoft.com/office/officeart/2005/8/layout/cycle1"/>
    <dgm:cxn modelId="{8EB65AE1-69D9-44D5-8321-2B21EB68C111}" type="presOf" srcId="{2728AC71-E6D0-41E5-BF8F-32B56A807BE4}" destId="{FC9D206C-D479-43A1-BE64-270854762962}" srcOrd="0" destOrd="0" presId="urn:microsoft.com/office/officeart/2005/8/layout/cycle1"/>
    <dgm:cxn modelId="{E02173EA-A9AE-49B7-8AE7-55E8A1E36B15}" type="presOf" srcId="{6A71DD2C-0677-4F70-8F0A-3249DAE3F3AB}" destId="{0326D6E5-8640-467C-824D-823E72B395EC}" srcOrd="0" destOrd="0" presId="urn:microsoft.com/office/officeart/2005/8/layout/cycle1"/>
    <dgm:cxn modelId="{4F5449EB-DCAC-469A-ADE8-4CFC3A606CD6}" srcId="{2728AC71-E6D0-41E5-BF8F-32B56A807BE4}" destId="{4CE05CDA-74C9-41C7-9A5C-19B4829F7ECD}" srcOrd="1" destOrd="0" parTransId="{A9FA0AB9-DDCB-4F90-BB26-61D557A7D3CD}" sibTransId="{ABF3834F-59EE-4FF5-A663-42FAE46044BC}"/>
    <dgm:cxn modelId="{1CF1C1EB-0193-41D5-970A-E65490E11F83}" type="presOf" srcId="{5B11E5E1-0A50-493B-A355-FDDCFF31A974}" destId="{F40124C3-7930-4824-8185-37CCC49C62FA}" srcOrd="0" destOrd="0" presId="urn:microsoft.com/office/officeart/2005/8/layout/cycle1"/>
    <dgm:cxn modelId="{3BDBB3ED-7C23-4BD6-A773-0682C91E4DBF}" type="presOf" srcId="{ABF3834F-59EE-4FF5-A663-42FAE46044BC}" destId="{33DB553B-8DDF-4DEC-9F39-4D743DB0D0D3}" srcOrd="0" destOrd="0" presId="urn:microsoft.com/office/officeart/2005/8/layout/cycle1"/>
    <dgm:cxn modelId="{17632C61-6471-4AD0-A540-E6CFB3601779}" type="presParOf" srcId="{FC9D206C-D479-43A1-BE64-270854762962}" destId="{D08C79DC-AAE1-43DC-A95E-619D6C461D7E}" srcOrd="0" destOrd="0" presId="urn:microsoft.com/office/officeart/2005/8/layout/cycle1"/>
    <dgm:cxn modelId="{A235DEA3-3306-400E-B23C-5664BB57C664}" type="presParOf" srcId="{FC9D206C-D479-43A1-BE64-270854762962}" destId="{F40124C3-7930-4824-8185-37CCC49C62FA}" srcOrd="1" destOrd="0" presId="urn:microsoft.com/office/officeart/2005/8/layout/cycle1"/>
    <dgm:cxn modelId="{A5F23CE3-AE58-485A-95E8-C4C8D43004E9}" type="presParOf" srcId="{FC9D206C-D479-43A1-BE64-270854762962}" destId="{17DAF0CA-1319-49A7-ACDC-5B758E7504A2}" srcOrd="2" destOrd="0" presId="urn:microsoft.com/office/officeart/2005/8/layout/cycle1"/>
    <dgm:cxn modelId="{53CF5F5D-B834-47C4-BEEC-94038114BCDD}" type="presParOf" srcId="{FC9D206C-D479-43A1-BE64-270854762962}" destId="{26A14543-4B20-4D39-96AF-0960C53AC1A5}" srcOrd="3" destOrd="0" presId="urn:microsoft.com/office/officeart/2005/8/layout/cycle1"/>
    <dgm:cxn modelId="{3CB9D8EB-70A9-4360-AC25-44819D2CC640}" type="presParOf" srcId="{FC9D206C-D479-43A1-BE64-270854762962}" destId="{F602899F-7A9E-4EAB-A6B5-F2C50956B61A}" srcOrd="4" destOrd="0" presId="urn:microsoft.com/office/officeart/2005/8/layout/cycle1"/>
    <dgm:cxn modelId="{FD7B7285-79F2-4AB9-B03A-4C54F3C0B92F}" type="presParOf" srcId="{FC9D206C-D479-43A1-BE64-270854762962}" destId="{33DB553B-8DDF-4DEC-9F39-4D743DB0D0D3}" srcOrd="5" destOrd="0" presId="urn:microsoft.com/office/officeart/2005/8/layout/cycle1"/>
    <dgm:cxn modelId="{15927D5E-AC84-409A-8EFA-EB39B3C64DBD}" type="presParOf" srcId="{FC9D206C-D479-43A1-BE64-270854762962}" destId="{54360A8D-07BC-4B54-AA7C-9AC7005C2041}" srcOrd="6" destOrd="0" presId="urn:microsoft.com/office/officeart/2005/8/layout/cycle1"/>
    <dgm:cxn modelId="{4512FDCD-AD03-40BF-88EF-A1DECF1E54C1}" type="presParOf" srcId="{FC9D206C-D479-43A1-BE64-270854762962}" destId="{0326D6E5-8640-467C-824D-823E72B395EC}" srcOrd="7" destOrd="0" presId="urn:microsoft.com/office/officeart/2005/8/layout/cycle1"/>
    <dgm:cxn modelId="{9E18A70D-F6B3-495E-8269-C57B0E78B54A}" type="presParOf" srcId="{FC9D206C-D479-43A1-BE64-270854762962}" destId="{785BC094-2AE2-4ED9-980F-3EADA3ADEBDD}" srcOrd="8" destOrd="0" presId="urn:microsoft.com/office/officeart/2005/8/layout/cycle1"/>
    <dgm:cxn modelId="{063F143E-C640-4454-9770-4B585FBF33FA}" type="presParOf" srcId="{FC9D206C-D479-43A1-BE64-270854762962}" destId="{C3F12BF5-9646-4ADB-9121-042C421942E4}" srcOrd="9" destOrd="0" presId="urn:microsoft.com/office/officeart/2005/8/layout/cycle1"/>
    <dgm:cxn modelId="{45157B2E-9641-4564-AE29-40E2ACF7E3F6}" type="presParOf" srcId="{FC9D206C-D479-43A1-BE64-270854762962}" destId="{C6B9C808-3B91-4F4B-A6D6-843326A76E44}" srcOrd="10" destOrd="0" presId="urn:microsoft.com/office/officeart/2005/8/layout/cycle1"/>
    <dgm:cxn modelId="{7055771C-3D04-47AD-BC88-E075C7DAEEE4}" type="presParOf" srcId="{FC9D206C-D479-43A1-BE64-270854762962}" destId="{7F9A2F04-0C04-45F0-B881-F475FA9BABC9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735FE-3611-4FC9-9335-114FD5BBEBD1}" type="doc">
      <dgm:prSet loTypeId="urn:microsoft.com/office/officeart/2005/8/layout/process1" loCatId="process" qsTypeId="urn:microsoft.com/office/officeart/2005/8/quickstyle/simple1" qsCatId="simple" csTypeId="urn:microsoft.com/office/officeart/2005/8/colors/accent5_5" csCatId="accent5" phldr="1"/>
      <dgm:spPr/>
    </dgm:pt>
    <dgm:pt modelId="{D1BB02E2-2898-47CF-9F19-1026D58E9EB7}">
      <dgm:prSet phldrT="[Texte]"/>
      <dgm:spPr/>
      <dgm:t>
        <a:bodyPr/>
        <a:lstStyle/>
        <a:p>
          <a:r>
            <a:rPr lang="fr-FR" dirty="0"/>
            <a:t>Fichier .top</a:t>
          </a:r>
        </a:p>
      </dgm:t>
    </dgm:pt>
    <dgm:pt modelId="{90173549-FBBC-4D44-9ED8-261086F08633}" type="parTrans" cxnId="{97DDE170-10C9-4935-8BEA-470F44AC518A}">
      <dgm:prSet/>
      <dgm:spPr/>
      <dgm:t>
        <a:bodyPr/>
        <a:lstStyle/>
        <a:p>
          <a:endParaRPr lang="fr-FR"/>
        </a:p>
      </dgm:t>
    </dgm:pt>
    <dgm:pt modelId="{ECC03A95-9873-4D54-9CE0-D435A0CCC5DA}" type="sibTrans" cxnId="{97DDE170-10C9-4935-8BEA-470F44AC518A}">
      <dgm:prSet custT="1"/>
      <dgm:spPr/>
      <dgm:t>
        <a:bodyPr/>
        <a:lstStyle/>
        <a:p>
          <a:r>
            <a:rPr lang="fr-FR" sz="1400" dirty="0"/>
            <a:t>^call</a:t>
          </a:r>
        </a:p>
      </dgm:t>
    </dgm:pt>
    <dgm:pt modelId="{2EC8D604-E604-4698-AEA7-1819B8806992}">
      <dgm:prSet phldrT="[Texte]"/>
      <dgm:spPr/>
      <dgm:t>
        <a:bodyPr/>
        <a:lstStyle/>
        <a:p>
          <a:r>
            <a:rPr lang="fr-FR" dirty="0"/>
            <a:t>Process_Object_Module.py</a:t>
          </a:r>
        </a:p>
      </dgm:t>
    </dgm:pt>
    <dgm:pt modelId="{4FDBE738-B881-4AC8-AC09-5400644ACC55}" type="parTrans" cxnId="{C7ABFD6B-3562-49C6-A5D9-56DDFC8A7A73}">
      <dgm:prSet/>
      <dgm:spPr/>
      <dgm:t>
        <a:bodyPr/>
        <a:lstStyle/>
        <a:p>
          <a:endParaRPr lang="fr-FR"/>
        </a:p>
      </dgm:t>
    </dgm:pt>
    <dgm:pt modelId="{C9D86BC9-EECE-4680-9DCB-92B9D44401DC}" type="sibTrans" cxnId="{C7ABFD6B-3562-49C6-A5D9-56DDFC8A7A73}">
      <dgm:prSet custT="1"/>
      <dgm:spPr/>
      <dgm:t>
        <a:bodyPr/>
        <a:lstStyle/>
        <a:p>
          <a:r>
            <a:rPr lang="fr-FR" sz="1400" dirty="0"/>
            <a:t>Utils.py</a:t>
          </a:r>
        </a:p>
      </dgm:t>
    </dgm:pt>
    <dgm:pt modelId="{940ACBF4-7064-45C8-A8A2-EB665EDB940C}">
      <dgm:prSet phldrT="[Texte]"/>
      <dgm:spPr/>
      <dgm:t>
        <a:bodyPr/>
        <a:lstStyle/>
        <a:p>
          <a:r>
            <a:rPr lang="fr-FR" dirty="0"/>
            <a:t>Process_Object.py</a:t>
          </a:r>
        </a:p>
      </dgm:t>
    </dgm:pt>
    <dgm:pt modelId="{F1BE0F5D-FB3F-4C51-B59A-F15B8EED11AC}" type="parTrans" cxnId="{6AE6B47F-3421-452C-B5F3-F7C3F689B7A5}">
      <dgm:prSet/>
      <dgm:spPr/>
      <dgm:t>
        <a:bodyPr/>
        <a:lstStyle/>
        <a:p>
          <a:endParaRPr lang="fr-FR"/>
        </a:p>
      </dgm:t>
    </dgm:pt>
    <dgm:pt modelId="{7B0D314D-6161-450C-802E-76C4002CB17C}" type="sibTrans" cxnId="{6AE6B47F-3421-452C-B5F3-F7C3F689B7A5}">
      <dgm:prSet/>
      <dgm:spPr/>
      <dgm:t>
        <a:bodyPr/>
        <a:lstStyle/>
        <a:p>
          <a:endParaRPr lang="fr-FR"/>
        </a:p>
      </dgm:t>
    </dgm:pt>
    <dgm:pt modelId="{AC23E3D9-424F-45FD-99A4-B264F3DA2B3A}" type="pres">
      <dgm:prSet presAssocID="{CC1735FE-3611-4FC9-9335-114FD5BBEBD1}" presName="Name0" presStyleCnt="0">
        <dgm:presLayoutVars>
          <dgm:dir/>
          <dgm:resizeHandles val="exact"/>
        </dgm:presLayoutVars>
      </dgm:prSet>
      <dgm:spPr/>
    </dgm:pt>
    <dgm:pt modelId="{BCA60097-ACA7-4486-9D44-21B2AE6CDBC8}" type="pres">
      <dgm:prSet presAssocID="{D1BB02E2-2898-47CF-9F19-1026D58E9EB7}" presName="node" presStyleLbl="node1" presStyleIdx="0" presStyleCnt="3">
        <dgm:presLayoutVars>
          <dgm:bulletEnabled val="1"/>
        </dgm:presLayoutVars>
      </dgm:prSet>
      <dgm:spPr/>
    </dgm:pt>
    <dgm:pt modelId="{A7C3B48B-9C78-4516-9B15-5C3788F3238F}" type="pres">
      <dgm:prSet presAssocID="{ECC03A95-9873-4D54-9CE0-D435A0CCC5DA}" presName="sibTrans" presStyleLbl="sibTrans2D1" presStyleIdx="0" presStyleCnt="2" custScaleX="175307" custScaleY="127009"/>
      <dgm:spPr/>
    </dgm:pt>
    <dgm:pt modelId="{492FDA15-8C00-4C0B-9F53-B3615DF0583E}" type="pres">
      <dgm:prSet presAssocID="{ECC03A95-9873-4D54-9CE0-D435A0CCC5DA}" presName="connectorText" presStyleLbl="sibTrans2D1" presStyleIdx="0" presStyleCnt="2"/>
      <dgm:spPr/>
    </dgm:pt>
    <dgm:pt modelId="{557B8999-381B-4530-A652-B718195B8323}" type="pres">
      <dgm:prSet presAssocID="{2EC8D604-E604-4698-AEA7-1819B8806992}" presName="node" presStyleLbl="node1" presStyleIdx="1" presStyleCnt="3" custLinFactNeighborX="-35105" custLinFactNeighborY="2059">
        <dgm:presLayoutVars>
          <dgm:bulletEnabled val="1"/>
        </dgm:presLayoutVars>
      </dgm:prSet>
      <dgm:spPr/>
    </dgm:pt>
    <dgm:pt modelId="{F782329D-7AF0-46E4-B627-EA59668E76B5}" type="pres">
      <dgm:prSet presAssocID="{C9D86BC9-EECE-4680-9DCB-92B9D44401DC}" presName="sibTrans" presStyleLbl="sibTrans2D1" presStyleIdx="1" presStyleCnt="2" custScaleX="150275" custScaleY="138118" custLinFactNeighborX="-11644" custLinFactNeighborY="7442"/>
      <dgm:spPr/>
    </dgm:pt>
    <dgm:pt modelId="{A8643ACE-5F7F-4F92-BA32-AD247D12E6A1}" type="pres">
      <dgm:prSet presAssocID="{C9D86BC9-EECE-4680-9DCB-92B9D44401DC}" presName="connectorText" presStyleLbl="sibTrans2D1" presStyleIdx="1" presStyleCnt="2"/>
      <dgm:spPr/>
    </dgm:pt>
    <dgm:pt modelId="{A69C3CED-0636-45F4-96D4-992767568A1A}" type="pres">
      <dgm:prSet presAssocID="{940ACBF4-7064-45C8-A8A2-EB665EDB940C}" presName="node" presStyleLbl="node1" presStyleIdx="2" presStyleCnt="3" custScaleX="91241" custLinFactNeighborX="-18263" custLinFactNeighborY="217">
        <dgm:presLayoutVars>
          <dgm:bulletEnabled val="1"/>
        </dgm:presLayoutVars>
      </dgm:prSet>
      <dgm:spPr/>
    </dgm:pt>
  </dgm:ptLst>
  <dgm:cxnLst>
    <dgm:cxn modelId="{B4B7E73B-A477-4CA2-90B0-B95E1961DD92}" type="presOf" srcId="{ECC03A95-9873-4D54-9CE0-D435A0CCC5DA}" destId="{492FDA15-8C00-4C0B-9F53-B3615DF0583E}" srcOrd="1" destOrd="0" presId="urn:microsoft.com/office/officeart/2005/8/layout/process1"/>
    <dgm:cxn modelId="{3EF3BA45-429A-46D7-8D6A-1BA441127D25}" type="presOf" srcId="{D1BB02E2-2898-47CF-9F19-1026D58E9EB7}" destId="{BCA60097-ACA7-4486-9D44-21B2AE6CDBC8}" srcOrd="0" destOrd="0" presId="urn:microsoft.com/office/officeart/2005/8/layout/process1"/>
    <dgm:cxn modelId="{C7ABFD6B-3562-49C6-A5D9-56DDFC8A7A73}" srcId="{CC1735FE-3611-4FC9-9335-114FD5BBEBD1}" destId="{2EC8D604-E604-4698-AEA7-1819B8806992}" srcOrd="1" destOrd="0" parTransId="{4FDBE738-B881-4AC8-AC09-5400644ACC55}" sibTransId="{C9D86BC9-EECE-4680-9DCB-92B9D44401DC}"/>
    <dgm:cxn modelId="{97DDE170-10C9-4935-8BEA-470F44AC518A}" srcId="{CC1735FE-3611-4FC9-9335-114FD5BBEBD1}" destId="{D1BB02E2-2898-47CF-9F19-1026D58E9EB7}" srcOrd="0" destOrd="0" parTransId="{90173549-FBBC-4D44-9ED8-261086F08633}" sibTransId="{ECC03A95-9873-4D54-9CE0-D435A0CCC5DA}"/>
    <dgm:cxn modelId="{02B8AC7A-4B15-4BCF-ACC1-8E50A113C4BE}" type="presOf" srcId="{2EC8D604-E604-4698-AEA7-1819B8806992}" destId="{557B8999-381B-4530-A652-B718195B8323}" srcOrd="0" destOrd="0" presId="urn:microsoft.com/office/officeart/2005/8/layout/process1"/>
    <dgm:cxn modelId="{6AE6B47F-3421-452C-B5F3-F7C3F689B7A5}" srcId="{CC1735FE-3611-4FC9-9335-114FD5BBEBD1}" destId="{940ACBF4-7064-45C8-A8A2-EB665EDB940C}" srcOrd="2" destOrd="0" parTransId="{F1BE0F5D-FB3F-4C51-B59A-F15B8EED11AC}" sibTransId="{7B0D314D-6161-450C-802E-76C4002CB17C}"/>
    <dgm:cxn modelId="{6FC4E784-CE2F-444B-BD9A-9A14F996418E}" type="presOf" srcId="{ECC03A95-9873-4D54-9CE0-D435A0CCC5DA}" destId="{A7C3B48B-9C78-4516-9B15-5C3788F3238F}" srcOrd="0" destOrd="0" presId="urn:microsoft.com/office/officeart/2005/8/layout/process1"/>
    <dgm:cxn modelId="{AFA913A2-0A2A-42D9-8911-15A78A7B149C}" type="presOf" srcId="{C9D86BC9-EECE-4680-9DCB-92B9D44401DC}" destId="{F782329D-7AF0-46E4-B627-EA59668E76B5}" srcOrd="0" destOrd="0" presId="urn:microsoft.com/office/officeart/2005/8/layout/process1"/>
    <dgm:cxn modelId="{2A2E59AC-9764-4DB7-A349-A2ABE577377B}" type="presOf" srcId="{940ACBF4-7064-45C8-A8A2-EB665EDB940C}" destId="{A69C3CED-0636-45F4-96D4-992767568A1A}" srcOrd="0" destOrd="0" presId="urn:microsoft.com/office/officeart/2005/8/layout/process1"/>
    <dgm:cxn modelId="{1D263BBA-A1FD-41A3-A453-08C2D456AB6C}" type="presOf" srcId="{CC1735FE-3611-4FC9-9335-114FD5BBEBD1}" destId="{AC23E3D9-424F-45FD-99A4-B264F3DA2B3A}" srcOrd="0" destOrd="0" presId="urn:microsoft.com/office/officeart/2005/8/layout/process1"/>
    <dgm:cxn modelId="{E0A3B9FB-8A19-4F20-9AFF-0EC761FCD112}" type="presOf" srcId="{C9D86BC9-EECE-4680-9DCB-92B9D44401DC}" destId="{A8643ACE-5F7F-4F92-BA32-AD247D12E6A1}" srcOrd="1" destOrd="0" presId="urn:microsoft.com/office/officeart/2005/8/layout/process1"/>
    <dgm:cxn modelId="{5D488F02-A2B8-45FD-B01A-C6CB35381B07}" type="presParOf" srcId="{AC23E3D9-424F-45FD-99A4-B264F3DA2B3A}" destId="{BCA60097-ACA7-4486-9D44-21B2AE6CDBC8}" srcOrd="0" destOrd="0" presId="urn:microsoft.com/office/officeart/2005/8/layout/process1"/>
    <dgm:cxn modelId="{4D70C69D-F26F-4FD1-A633-0FD02F31195F}" type="presParOf" srcId="{AC23E3D9-424F-45FD-99A4-B264F3DA2B3A}" destId="{A7C3B48B-9C78-4516-9B15-5C3788F3238F}" srcOrd="1" destOrd="0" presId="urn:microsoft.com/office/officeart/2005/8/layout/process1"/>
    <dgm:cxn modelId="{19A01C09-D2D5-4F9D-A11B-F9FEC55A55AF}" type="presParOf" srcId="{A7C3B48B-9C78-4516-9B15-5C3788F3238F}" destId="{492FDA15-8C00-4C0B-9F53-B3615DF0583E}" srcOrd="0" destOrd="0" presId="urn:microsoft.com/office/officeart/2005/8/layout/process1"/>
    <dgm:cxn modelId="{C49F5124-F43F-4306-B27C-75EC0E3DD470}" type="presParOf" srcId="{AC23E3D9-424F-45FD-99A4-B264F3DA2B3A}" destId="{557B8999-381B-4530-A652-B718195B8323}" srcOrd="2" destOrd="0" presId="urn:microsoft.com/office/officeart/2005/8/layout/process1"/>
    <dgm:cxn modelId="{FFEB899D-F901-470E-B9F7-8826B997F241}" type="presParOf" srcId="{AC23E3D9-424F-45FD-99A4-B264F3DA2B3A}" destId="{F782329D-7AF0-46E4-B627-EA59668E76B5}" srcOrd="3" destOrd="0" presId="urn:microsoft.com/office/officeart/2005/8/layout/process1"/>
    <dgm:cxn modelId="{0B703D6F-8C11-4261-8470-7862E92BF1C9}" type="presParOf" srcId="{F782329D-7AF0-46E4-B627-EA59668E76B5}" destId="{A8643ACE-5F7F-4F92-BA32-AD247D12E6A1}" srcOrd="0" destOrd="0" presId="urn:microsoft.com/office/officeart/2005/8/layout/process1"/>
    <dgm:cxn modelId="{18C59FF5-7D0F-41B1-BB1C-7F4C8EEACD1E}" type="presParOf" srcId="{AC23E3D9-424F-45FD-99A4-B264F3DA2B3A}" destId="{A69C3CED-0636-45F4-96D4-992767568A1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124C3-7930-4824-8185-37CCC49C62FA}">
      <dsp:nvSpPr>
        <dsp:cNvPr id="0" name=""/>
        <dsp:cNvSpPr/>
      </dsp:nvSpPr>
      <dsp:spPr>
        <a:xfrm>
          <a:off x="2543344" y="66091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Ecoute de la question</a:t>
          </a:r>
        </a:p>
      </dsp:txBody>
      <dsp:txXfrm>
        <a:off x="2543344" y="66091"/>
        <a:ext cx="1053455" cy="1053455"/>
      </dsp:txXfrm>
    </dsp:sp>
    <dsp:sp modelId="{17DAF0CA-1319-49A7-ACDC-5B758E7504A2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550049"/>
            <a:gd name="adj4" fmla="val 20584749"/>
            <a:gd name="adj5" fmla="val 805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2899F-7A9E-4EAB-A6B5-F2C50956B61A}">
      <dsp:nvSpPr>
        <dsp:cNvPr id="0" name=""/>
        <dsp:cNvSpPr/>
      </dsp:nvSpPr>
      <dsp:spPr>
        <a:xfrm>
          <a:off x="2543344" y="1856486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Détection des mots-clefs</a:t>
          </a:r>
        </a:p>
      </dsp:txBody>
      <dsp:txXfrm>
        <a:off x="2543344" y="1856486"/>
        <a:ext cx="1053455" cy="1053455"/>
      </dsp:txXfrm>
    </dsp:sp>
    <dsp:sp modelId="{33DB553B-8DDF-4DEC-9F39-4D743DB0D0D3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5950049"/>
            <a:gd name="adj4" fmla="val 4384749"/>
            <a:gd name="adj5" fmla="val 8050"/>
          </a:avLst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6D6E5-8640-467C-824D-823E72B395EC}">
      <dsp:nvSpPr>
        <dsp:cNvPr id="0" name=""/>
        <dsp:cNvSpPr/>
      </dsp:nvSpPr>
      <dsp:spPr>
        <a:xfrm>
          <a:off x="752950" y="1856486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Recherche de la règle associée dans le topic</a:t>
          </a:r>
        </a:p>
      </dsp:txBody>
      <dsp:txXfrm>
        <a:off x="752950" y="1856486"/>
        <a:ext cx="1053455" cy="1053455"/>
      </dsp:txXfrm>
    </dsp:sp>
    <dsp:sp modelId="{785BC094-2AE2-4ED9-980F-3EADA3ADEBDD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11350049"/>
            <a:gd name="adj4" fmla="val 9784749"/>
            <a:gd name="adj5" fmla="val 805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9C808-3B91-4F4B-A6D6-843326A76E44}">
      <dsp:nvSpPr>
        <dsp:cNvPr id="0" name=""/>
        <dsp:cNvSpPr/>
      </dsp:nvSpPr>
      <dsp:spPr>
        <a:xfrm>
          <a:off x="752950" y="66091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Réponse à la question selon la réponse implémentée</a:t>
          </a:r>
        </a:p>
      </dsp:txBody>
      <dsp:txXfrm>
        <a:off x="752950" y="66091"/>
        <a:ext cx="1053455" cy="1053455"/>
      </dsp:txXfrm>
    </dsp:sp>
    <dsp:sp modelId="{7F9A2F04-0C04-45F0-B881-F475FA9BABC9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16750049"/>
            <a:gd name="adj4" fmla="val 15184749"/>
            <a:gd name="adj5" fmla="val 8050"/>
          </a:avLst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60097-ACA7-4486-9D44-21B2AE6CDBC8}">
      <dsp:nvSpPr>
        <dsp:cNvPr id="0" name=""/>
        <dsp:cNvSpPr/>
      </dsp:nvSpPr>
      <dsp:spPr>
        <a:xfrm>
          <a:off x="4679" y="155114"/>
          <a:ext cx="2094432" cy="125665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Fichier .top</a:t>
          </a:r>
        </a:p>
      </dsp:txBody>
      <dsp:txXfrm>
        <a:off x="41485" y="191920"/>
        <a:ext cx="2020820" cy="1183047"/>
      </dsp:txXfrm>
    </dsp:sp>
    <dsp:sp modelId="{A7C3B48B-9C78-4516-9B15-5C3788F3238F}">
      <dsp:nvSpPr>
        <dsp:cNvPr id="0" name=""/>
        <dsp:cNvSpPr/>
      </dsp:nvSpPr>
      <dsp:spPr>
        <a:xfrm rot="32504">
          <a:off x="2131481" y="466617"/>
          <a:ext cx="596586" cy="659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^call</a:t>
          </a:r>
        </a:p>
      </dsp:txBody>
      <dsp:txXfrm>
        <a:off x="2131485" y="597713"/>
        <a:ext cx="417610" cy="395825"/>
      </dsp:txXfrm>
    </dsp:sp>
    <dsp:sp modelId="{557B8999-381B-4530-A652-B718195B8323}">
      <dsp:nvSpPr>
        <dsp:cNvPr id="0" name=""/>
        <dsp:cNvSpPr/>
      </dsp:nvSpPr>
      <dsp:spPr>
        <a:xfrm>
          <a:off x="2741176" y="180988"/>
          <a:ext cx="2094432" cy="125665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Process_Object_Module.py</a:t>
          </a:r>
        </a:p>
      </dsp:txBody>
      <dsp:txXfrm>
        <a:off x="2777982" y="217794"/>
        <a:ext cx="2020820" cy="1183047"/>
      </dsp:txXfrm>
    </dsp:sp>
    <dsp:sp modelId="{F782329D-7AF0-46E4-B627-EA59668E76B5}">
      <dsp:nvSpPr>
        <dsp:cNvPr id="0" name=""/>
        <dsp:cNvSpPr/>
      </dsp:nvSpPr>
      <dsp:spPr>
        <a:xfrm rot="21572882">
          <a:off x="4886891" y="477222"/>
          <a:ext cx="742055" cy="717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350915"/>
            <a:satOff val="-3215"/>
            <a:lumOff val="2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Utils.py</a:t>
          </a:r>
        </a:p>
      </dsp:txBody>
      <dsp:txXfrm>
        <a:off x="4886894" y="621553"/>
        <a:ext cx="526832" cy="430447"/>
      </dsp:txXfrm>
    </dsp:sp>
    <dsp:sp modelId="{A69C3CED-0636-45F4-96D4-992767568A1A}">
      <dsp:nvSpPr>
        <dsp:cNvPr id="0" name=""/>
        <dsp:cNvSpPr/>
      </dsp:nvSpPr>
      <dsp:spPr>
        <a:xfrm>
          <a:off x="5767274" y="157841"/>
          <a:ext cx="1910980" cy="125665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Process_Object.py</a:t>
          </a:r>
        </a:p>
      </dsp:txBody>
      <dsp:txXfrm>
        <a:off x="5804080" y="194647"/>
        <a:ext cx="1837368" cy="1183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A85089-558F-461C-BAAA-B7CB24190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302F06-B84B-44A9-A6FF-B90695D2E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943A-AC94-4CEE-B91C-78448377FFF2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4EE92-4107-439D-BB97-4F87893B3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73770-1D2E-4CD0-955A-E9A76B5B71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65AB0-56F1-48F0-9347-77B9B234DC28}" type="slidenum">
              <a:rPr lang="fr-FR" smtClean="0">
                <a:solidFill>
                  <a:schemeClr val="bg1"/>
                </a:solidFill>
              </a:r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609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1108-C943-4C15-AE31-2A8185D95072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4D28-E6EA-418A-9E1F-D357BF182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07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Implémentation de toutes les questions selon le même modèle</a:t>
            </a:r>
          </a:p>
          <a:p>
            <a:pPr marL="171450" indent="-171450">
              <a:buFontTx/>
              <a:buChar char="-"/>
            </a:pPr>
            <a:r>
              <a:rPr lang="fr-FR" dirty="0"/>
              <a:t>C’est-à-dire associer à l’ensemble des questions possibles sur les caractéristiques de chaque objet une réponse claire et définie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Pour faciliter le travail -&gt; génération de l’ensemble des règles via script python</a:t>
            </a:r>
          </a:p>
        </p:txBody>
      </p:sp>
    </p:spTree>
    <p:extLst>
      <p:ext uri="{BB962C8B-B14F-4D97-AF65-F5344CB8AC3E}">
        <p14:creationId xmlns:p14="http://schemas.microsoft.com/office/powerpoint/2010/main" val="393019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013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46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02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80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Yeux vert lorsque Pepper parle</a:t>
            </a:r>
          </a:p>
          <a:p>
            <a:pPr marL="171450" indent="-171450">
              <a:buFontTx/>
              <a:buChar char="-"/>
            </a:pPr>
            <a:r>
              <a:rPr lang="fr-FR" dirty="0"/>
              <a:t>Yeux bleu tournant en écoute</a:t>
            </a:r>
          </a:p>
        </p:txBody>
      </p:sp>
    </p:spTree>
    <p:extLst>
      <p:ext uri="{BB962C8B-B14F-4D97-AF65-F5344CB8AC3E}">
        <p14:creationId xmlns:p14="http://schemas.microsoft.com/office/powerpoint/2010/main" val="39874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03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73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8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4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22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177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4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4F5CD-605E-4500-9D28-2F22520A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3028F-F745-41A4-BF3D-31DC86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8E8C1-BF89-4133-BAF6-AE1BAA92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F1E-42C1-4FA5-87E5-EC49F0D9F84F}" type="datetime1">
              <a:rPr lang="fr-FR" smtClean="0"/>
              <a:t>24/01/2018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01658-5F90-4D78-BE80-D6E04E5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F84CF-4349-43BF-8FE1-931101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6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D355E-99D6-4CF3-8698-7E4E9E78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B552B-0D68-4BCE-8185-821C0D77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79940-588B-4922-90E2-3C9AE2F6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EAFE-58B7-4CE2-A899-2E160D9D9EAE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148D4-6F7E-4511-B34B-7EB92673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A2B1E-57E9-47CB-BEFD-0B5BE84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863A1B-7412-49D6-BCF0-F1EA5C7A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937842-38E0-4201-AB34-B3F8C89B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37FD-E8A1-495E-8D8F-1DFCF0AF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C280-9FF4-4B48-86EE-DFA3E30A36CA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605C8-8A6C-45B9-B643-21A1608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A69-56C5-49E2-B88E-F056362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5F84-C038-43CF-A96C-07D3EC79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9C425-9F3F-4DAB-86D2-DAFDA42E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01834-7FB3-4F22-8640-5448947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3606" y="6360026"/>
            <a:ext cx="2743200" cy="365125"/>
          </a:xfrm>
        </p:spPr>
        <p:txBody>
          <a:bodyPr/>
          <a:lstStyle/>
          <a:p>
            <a:fld id="{FDEE4D58-CCBD-4B5A-A300-87CCD60D5AEE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E815C-0409-4CFD-95A6-282A650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4392-29A7-4143-B8C5-CE8E66D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7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A33A-DF13-48FC-8601-4F5C8CDA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FE177-9686-4CAE-94B2-B3FACBF9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3B894-8294-4264-95B9-E1AB323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4355" y="6356349"/>
            <a:ext cx="2743200" cy="365125"/>
          </a:xfrm>
        </p:spPr>
        <p:txBody>
          <a:bodyPr/>
          <a:lstStyle/>
          <a:p>
            <a:fld id="{7C1EE095-BB92-4FF6-8C8D-E080D5923909}" type="datetime1">
              <a:rPr lang="fr-FR" smtClean="0"/>
              <a:t>24/01/2018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575EE-2689-4EA2-9A94-1843E3A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7A110-5A41-4942-B220-CD8B187B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43F2-3259-462B-811A-CDD7879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08B76-5762-4093-9F24-6AD959A0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FB396-8D50-4FD4-A005-E189580A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10A10-51EC-4B63-AECF-3939E9D5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1A51-8D72-4819-99BF-11D1BDF392BE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7452F-F612-415F-9005-B2F67E7B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940E-8933-4198-90D3-BB2BD41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AC90-7A46-408B-8AC3-866EB152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D35ED-6EEC-4D97-9906-BEDFFE96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5B93C-756B-4D00-8DCB-84C1BD41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6EC882-8D47-4685-8E04-9BCC743B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3734D-536A-4374-8DCB-502716A2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043341-7CF3-4EB0-BE05-DC84C9A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5C-178A-4240-82C5-CA123D6C5C31}" type="datetime1">
              <a:rPr lang="fr-FR" smtClean="0"/>
              <a:t>24/01/2018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C9FF6C-094F-41A3-B3E9-794FA34A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7734B-CC05-4F41-835C-63E3B7B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FC46-0694-41ED-A7F7-6456EF5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9766FC-2E0C-4E44-9D82-90CEB319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112-338B-49F1-B0F2-C6E2B98C0FD4}" type="datetime1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7ADAE-69AE-444C-B0D4-BCD6AC8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721AF0-0E5C-4052-B013-81B36027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047B44-0D53-461D-BA9C-46B4A13F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88CB-2C36-4BE5-9F83-95229F3D13D2}" type="datetime1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1313F4-019E-4ED7-B0F6-09D64B69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52B7-8320-4A3D-B8DA-1E7E39A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97E5-F99B-4C75-881E-DF9A5A0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A139-73B3-49E4-8319-3F6807E8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10A285-CCC1-48AD-AFAF-1AAB429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C188-274A-413A-94EA-879B397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4E54-9BF4-4DAD-BB10-3D6F4BB6B525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A0FE6-9FD6-4E63-838E-70F1A7B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EA86D-6517-40A6-B51B-9DD5233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7254-2542-4C95-B6AE-9D553B0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219BE-C0E4-4DDA-93FB-EA4A5A3B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CD869-F5E6-41AB-83DF-ABCC5F6D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940C3-D2D7-49A3-8900-A93A108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38A-53C6-4739-9B6C-2E1D13D7E87B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30914-DE7F-475D-B349-7BDF760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8DC86-AD28-46CC-A4B3-8B33EFD0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B9F4A9-5C7C-4E62-BB65-0C8809D8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0B49B-8861-41AA-8E8B-5419A4D6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DE18D-BA2C-424E-A5F1-7EAC2379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53BC-1D5C-40C3-80E4-EB1874391DDB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2AE5-A2A9-4992-B8FB-B5260756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FEC7E-14E8-4283-9F4B-BD53E1C5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www.youtube.com/watch?v=SgWEc016kFU&amp;feature=youtu.b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1KZqWRsMM&amp;feature=youtu.be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DDWPRBcqKA&amp;feature=youtu.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F99FF-4742-4D70-B726-014292CF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80" y="670144"/>
            <a:ext cx="5529899" cy="2254101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ROSE</a:t>
            </a:r>
            <a:br>
              <a:rPr lang="fr-FR" dirty="0"/>
            </a:br>
            <a:r>
              <a:rPr lang="fr-FR" dirty="0"/>
              <a:t>IHM PEPPER</a:t>
            </a:r>
            <a:br>
              <a:rPr lang="fr-FR" dirty="0"/>
            </a:br>
            <a:r>
              <a:rPr lang="fr-FR" dirty="0" err="1"/>
              <a:t>RoboCup@Home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1AB6C-EDD6-4D07-B85C-93F6A1C8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5" y="3602037"/>
            <a:ext cx="3737811" cy="221838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Guillaume BERTHELON</a:t>
            </a:r>
          </a:p>
          <a:p>
            <a:r>
              <a:rPr lang="fr-FR" dirty="0"/>
              <a:t>Antoine D’AURE</a:t>
            </a:r>
          </a:p>
          <a:p>
            <a:r>
              <a:rPr lang="fr-FR" dirty="0"/>
              <a:t>Alexis MAIRE</a:t>
            </a:r>
          </a:p>
          <a:p>
            <a:r>
              <a:rPr lang="fr-FR" dirty="0"/>
              <a:t>Timothée OLIVES</a:t>
            </a:r>
          </a:p>
          <a:p>
            <a:r>
              <a:rPr lang="fr-FR" dirty="0"/>
              <a:t>Tristan PARISELLE</a:t>
            </a:r>
          </a:p>
          <a:p>
            <a:r>
              <a:rPr lang="fr-FR" dirty="0"/>
              <a:t>Antoine PORTÉ</a:t>
            </a:r>
          </a:p>
          <a:p>
            <a:r>
              <a:rPr lang="fr-FR" dirty="0"/>
              <a:t>Aurélien SAUNIER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0AAE8-D291-4FAD-BF5B-26E87E0F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Implémentation de toutes les questions dans le topic </a:t>
            </a:r>
          </a:p>
          <a:p>
            <a:r>
              <a:rPr lang="fr-FR" sz="2000" dirty="0"/>
              <a:t>Génération de l’ensemble des </a:t>
            </a:r>
            <a:r>
              <a:rPr lang="fr-FR" sz="2000" i="1" dirty="0"/>
              <a:t>règles</a:t>
            </a:r>
            <a:r>
              <a:rPr lang="fr-FR" sz="2000" dirty="0"/>
              <a:t> via script </a:t>
            </a:r>
            <a:r>
              <a:rPr lang="fr-FR" sz="2000" dirty="0" err="1"/>
              <a:t>pyton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CDADD7-6D02-4F65-BC7C-E472EBFCE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16" b="27584"/>
          <a:stretch/>
        </p:blipFill>
        <p:spPr>
          <a:xfrm>
            <a:off x="1136167" y="3825805"/>
            <a:ext cx="5157788" cy="3103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35CC19-3D57-43DF-ADA5-B9ED30A23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13" b="51546"/>
          <a:stretch/>
        </p:blipFill>
        <p:spPr>
          <a:xfrm>
            <a:off x="4401864" y="4118111"/>
            <a:ext cx="1792563" cy="207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B2A151-3BD1-46F7-A1F8-16BE273B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67" y="4485377"/>
            <a:ext cx="4762500" cy="371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491437-6472-4B12-B5CB-FAAD1E4BED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28" b="4878"/>
          <a:stretch/>
        </p:blipFill>
        <p:spPr>
          <a:xfrm>
            <a:off x="1136167" y="5049077"/>
            <a:ext cx="4762500" cy="37147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809E57-356E-4095-934C-9F3A32CB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4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21A34634-7E61-4B2C-BE4D-9ADEB68E5250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Insérer le topic général dans Pepper</a:t>
            </a:r>
          </a:p>
          <a:p>
            <a:r>
              <a:rPr lang="fr-FR" sz="2000" dirty="0"/>
              <a:t>Lancer le script de connexion python au robot</a:t>
            </a:r>
          </a:p>
          <a:p>
            <a:r>
              <a:rPr lang="fr-FR" sz="2000" dirty="0"/>
              <a:t>Interaction homme robot</a:t>
            </a:r>
          </a:p>
          <a:p>
            <a:endParaRPr lang="fr-FR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20F01F-68A7-4F9B-A3D3-971751F9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3A2372F1-7E2F-4B00-88BD-ABC1EDE8F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170110"/>
              </p:ext>
            </p:extLst>
          </p:nvPr>
        </p:nvGraphicFramePr>
        <p:xfrm>
          <a:off x="1647825" y="3688820"/>
          <a:ext cx="4349750" cy="2976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96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dynamique</a:t>
            </a:r>
            <a:endParaRPr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0688"/>
            <a:ext cx="93249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459625" y="3671450"/>
            <a:ext cx="8128200" cy="19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400" b="1" dirty="0"/>
              <a:t>Parseur CSV : </a:t>
            </a:r>
            <a:endParaRPr sz="2400" b="1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Récupération de chaque entrée du tableau</a:t>
            </a:r>
            <a:endParaRPr dirty="0"/>
          </a:p>
          <a:p>
            <a:pPr marL="228600" lvl="0" indent="-1016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parseur = CSV_PARSEUR(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list_objects.csv"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"list_person.csv"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"list_locations.csv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016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parseur.objects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-1016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objects.append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(object.name)</a:t>
            </a:r>
            <a:endParaRPr sz="2000" dirty="0"/>
          </a:p>
          <a:p>
            <a:pPr marL="685800" lvl="0" indent="-101600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4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83D51B-B06D-40FC-A1E3-72B68402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8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Approche dynamique</a:t>
            </a: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39807" y="1855400"/>
            <a:ext cx="8231700" cy="4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400" b="1" dirty="0"/>
              <a:t>Dynamic concepts : </a:t>
            </a:r>
            <a:endParaRPr sz="2400" b="1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Déclaration et utilisation dans le fichier .top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  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dynamic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    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u: (~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what_is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{the}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{of} {the} _~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Initialisation dans le fichier python</a:t>
            </a:r>
            <a:endParaRPr sz="20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 dirty="0"/>
              <a:t> 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ALDialog.setConcept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ALDialog.addToConcept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newObject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685800" lvl="0" indent="-101600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2D30AC7-74D7-475D-92E9-2A6EA5CE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7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Approche dynamique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ALKnowledge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839800" y="2505075"/>
            <a:ext cx="9707100" cy="3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Définition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Ensemble de triplet (sujet, prédicat, objet) représentant la mémoire du robot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Utilisation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knowledge_service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1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.session.service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ALKnowledge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knowledge_service.add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"chips"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hasColor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Quelle est les couleur des chips ? 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knowledge_service.getObject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"chips"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hasColor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100" b="1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Réponse : Yellow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Fonctionnalités intéressantes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getObject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getSubject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update.</a:t>
            </a:r>
            <a:endParaRPr sz="2000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4F5287-C13F-4924-8429-9A701050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9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dynamique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839810" y="1681175"/>
            <a:ext cx="9294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/>
              <a:t>Mise en forme des questions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839803" y="2505075"/>
            <a:ext cx="62346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Utilisation de [] pour avoir plusieurs entrées possibles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Utilisation de {} pour avoir une entrée optionnelle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Récupération de variables grâce aux _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Réponse à la question en appelant une fonction de traitement python (^call)</a:t>
            </a: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25" y="2223150"/>
            <a:ext cx="9294301" cy="5804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F1A87B-B915-4F0E-8A7B-D782629B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dynamique</a:t>
            </a: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839788" y="115361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dirty="0" err="1"/>
              <a:t>ALModule</a:t>
            </a:r>
            <a:r>
              <a:rPr lang="fr-FR" dirty="0"/>
              <a:t> et traitement de la réponse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 rot="5400000">
            <a:off x="4105425" y="2727616"/>
            <a:ext cx="421888" cy="2187662"/>
          </a:xfrm>
          <a:prstGeom prst="rightBrace">
            <a:avLst>
              <a:gd name="adj1" fmla="val 8333"/>
              <a:gd name="adj2" fmla="val 4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3854700" y="3948692"/>
            <a:ext cx="1555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ALModule</a:t>
            </a:r>
            <a:endParaRPr dirty="0"/>
          </a:p>
        </p:txBody>
      </p:sp>
      <p:sp>
        <p:nvSpPr>
          <p:cNvPr id="210" name="Shape 210"/>
          <p:cNvSpPr txBox="1"/>
          <p:nvPr/>
        </p:nvSpPr>
        <p:spPr>
          <a:xfrm>
            <a:off x="773113" y="4440141"/>
            <a:ext cx="50724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Déclaration du </a:t>
            </a:r>
            <a:r>
              <a:rPr lang="fr-FR" dirty="0" err="1"/>
              <a:t>ALModule</a:t>
            </a:r>
            <a:r>
              <a:rPr lang="fr-FR" dirty="0"/>
              <a:t>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13" y="4994371"/>
            <a:ext cx="5072400" cy="366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352288-8A64-4AAE-9904-DB6CE1FE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16</a:t>
            </a:fld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E7FBD8AA-9E25-44E9-87DA-ED8A724B5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946037"/>
              </p:ext>
            </p:extLst>
          </p:nvPr>
        </p:nvGraphicFramePr>
        <p:xfrm>
          <a:off x="531625" y="2078164"/>
          <a:ext cx="7784750" cy="156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7EFE0E4-A32D-4D32-B66A-511D06EFD5B2}"/>
              </a:ext>
            </a:extLst>
          </p:cNvPr>
          <p:cNvSpPr txBox="1"/>
          <p:nvPr/>
        </p:nvSpPr>
        <p:spPr>
          <a:xfrm>
            <a:off x="1295982" y="5519721"/>
            <a:ext cx="440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hlinkClick r:id="rId9"/>
              </a:rPr>
              <a:t>Vidéo approche dynamique – IHM Pepper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03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Récupération de la réponse à partir question posée</a:t>
            </a:r>
            <a:endParaRPr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39788" y="1984475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dirty="0"/>
              <a:t>Unique fonction pour interpréter et répondre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839788" y="28082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Rétention des mots clés dans une liste</a:t>
            </a:r>
            <a:endParaRPr sz="2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Tri des mots clés</a:t>
            </a:r>
            <a:endParaRPr sz="2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Disjonction de cas en fonction des prépositions</a:t>
            </a:r>
            <a:endParaRPr sz="2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Entrée : une question</a:t>
            </a:r>
            <a:endParaRPr sz="20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dirty="0"/>
              <a:t>    Sortie : une réponse</a:t>
            </a:r>
            <a:endParaRPr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6FFBDC-DE95-48AF-96F0-B9B519D3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3F56C-5B62-403E-BA9C-2C010738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0A8EDB-E48C-4450-B6C3-A9C21162E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Prise en main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413D61-60FF-467B-8B09-EDE8CC4CFC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dk1"/>
              </a:buClr>
              <a:buSzPts val="2800"/>
            </a:pPr>
            <a:r>
              <a:rPr lang="fr-FR" sz="2000" dirty="0">
                <a:sym typeface="Calibri"/>
              </a:rPr>
              <a:t>Affichage Image</a:t>
            </a:r>
            <a:endParaRPr lang="fr-FR" sz="2000" dirty="0"/>
          </a:p>
          <a:p>
            <a:pPr>
              <a:buClr>
                <a:schemeClr val="dk1"/>
              </a:buClr>
              <a:buSzPts val="2800"/>
            </a:pPr>
            <a:r>
              <a:rPr lang="fr-FR" sz="2000" dirty="0">
                <a:sym typeface="Calibri"/>
              </a:rPr>
              <a:t>Affichage page Web </a:t>
            </a:r>
          </a:p>
          <a:p>
            <a:pPr>
              <a:buClr>
                <a:schemeClr val="dk1"/>
              </a:buClr>
              <a:buSzPts val="2800"/>
            </a:pPr>
            <a:r>
              <a:rPr lang="fr-FR" sz="2000" dirty="0">
                <a:sym typeface="Calibri"/>
              </a:rPr>
              <a:t>Fonctionnalités liées à 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fr-FR" sz="2000" dirty="0">
                <a:sym typeface="Calibri"/>
              </a:rPr>
              <a:t>         un web service</a:t>
            </a:r>
          </a:p>
          <a:p>
            <a:endParaRPr lang="fr-FR" dirty="0"/>
          </a:p>
        </p:txBody>
      </p:sp>
      <p:pic>
        <p:nvPicPr>
          <p:cNvPr id="7" name="Shape 195" descr="Une image contenant capture d’écran  Description générée avec un niveau de confiance très élevé">
            <a:extLst>
              <a:ext uri="{FF2B5EF4-FFF2-40B4-BE49-F238E27FC236}">
                <a16:creationId xmlns:a16="http://schemas.microsoft.com/office/drawing/2014/main" id="{9BBADC2B-C9DE-40CE-AD20-D14A0614323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3904" y="1543764"/>
            <a:ext cx="6389371" cy="47236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2B9DFA2-8A39-44F5-932C-1A0C3724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6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3F56C-5B62-403E-BA9C-2C010738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0A8EDB-E48C-4450-B6C3-A9C21162E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Applications pour le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413D61-60FF-467B-8B09-EDE8CC4C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923925"/>
          </a:xfrm>
        </p:spPr>
        <p:txBody>
          <a:bodyPr>
            <a:normAutofit/>
          </a:bodyPr>
          <a:lstStyle/>
          <a:p>
            <a:r>
              <a:rPr lang="fr-FR" sz="2000" dirty="0"/>
              <a:t>Historique de la discussion</a:t>
            </a:r>
          </a:p>
          <a:p>
            <a:r>
              <a:rPr lang="fr-FR" sz="2000" dirty="0"/>
              <a:t>Tests</a:t>
            </a:r>
          </a:p>
        </p:txBody>
      </p:sp>
      <p:pic>
        <p:nvPicPr>
          <p:cNvPr id="6" name="Shape 202" descr="Une image contenant moniteur, équipement électronique, intérieur, écran  Description générée avec un niveau de confiance très élevé">
            <a:extLst>
              <a:ext uri="{FF2B5EF4-FFF2-40B4-BE49-F238E27FC236}">
                <a16:creationId xmlns:a16="http://schemas.microsoft.com/office/drawing/2014/main" id="{703B7122-EC04-4D55-82A1-E3307D6AB3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56436" y="3740151"/>
            <a:ext cx="3447414" cy="198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Shape 203" descr="Une image contenant animal  Description générée avec un niveau de confiance élevé">
            <a:extLst>
              <a:ext uri="{FF2B5EF4-FFF2-40B4-BE49-F238E27FC236}">
                <a16:creationId xmlns:a16="http://schemas.microsoft.com/office/drawing/2014/main" id="{9F0CC7EE-E8F6-47D2-A89D-05924409A3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9710" y="527039"/>
            <a:ext cx="3447415" cy="198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A0027D-94F8-42A3-A45E-41B5AB7D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4F07-01C2-4745-A396-817A39C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05202-B7EF-4839-9C76-D22A78CF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509713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l’épreuve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Cheminement de la réflexion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Organisation générale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Vidéo Présentation Robot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Approche par mots clefs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Approche dynamique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 la réponse à partir question posée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Tablette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Phase de test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personnel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groupe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804AFB-C641-45B7-9E10-A925765F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4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D7125-4480-47BD-9081-3133590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F57DF0-89D9-44E1-80CC-5E792B937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Préparation du test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139C83-C9F1-4028-9252-3D37C0E4E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Chargement d’un fichier .top de test généré par une des deux approches (mots clefs ou dynamique)</a:t>
            </a:r>
          </a:p>
          <a:p>
            <a:r>
              <a:rPr lang="fr-FR" sz="2400" dirty="0"/>
              <a:t>Ensemble des questions enregistrées dans un fichier .txt</a:t>
            </a:r>
          </a:p>
          <a:p>
            <a:r>
              <a:rPr lang="fr-FR" sz="2400" dirty="0"/>
              <a:t>Appel au logiciel </a:t>
            </a:r>
            <a:r>
              <a:rPr lang="fr-FR" sz="2400" i="1" dirty="0"/>
              <a:t>balcon</a:t>
            </a:r>
            <a:r>
              <a:rPr lang="fr-FR" sz="2400" dirty="0"/>
              <a:t> pour poser la question </a:t>
            </a:r>
          </a:p>
          <a:p>
            <a:r>
              <a:rPr lang="fr-FR" sz="2400" dirty="0"/>
              <a:t>Connexion au Pepper via script .</a:t>
            </a:r>
            <a:r>
              <a:rPr lang="fr-FR" sz="2400" dirty="0" err="1"/>
              <a:t>py</a:t>
            </a:r>
            <a:endParaRPr lang="fr-FR" sz="2400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4CA278-9FC6-4A69-953A-673113E3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9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9F6DE-760E-46B5-AA7F-6B21ECE8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 – Algorithme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14366-05C4-4A76-81FA-C8B251BAB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Lancement de la question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241E0-D492-42A5-BD9E-8B204CD252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Utilisation des évènements pour récupérer la réponse </a:t>
            </a:r>
          </a:p>
          <a:p>
            <a:r>
              <a:rPr lang="fr-FR" sz="2200" dirty="0"/>
              <a:t>Comparaison de la réponse avec notre script de génération automatique de réponse</a:t>
            </a:r>
          </a:p>
          <a:p>
            <a:r>
              <a:rPr lang="fr-FR" sz="2200" dirty="0"/>
              <a:t>Enregistrement des résultats et affichage sur la tablette </a:t>
            </a:r>
          </a:p>
          <a:p>
            <a:r>
              <a:rPr lang="fr-FR" sz="2200" dirty="0"/>
              <a:t>Temporisation faible entre chaque question (&lt; 3s)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800" dirty="0">
                <a:hlinkClick r:id="rId2"/>
              </a:rPr>
              <a:t>Vidéo de Tests IHM Pepper</a:t>
            </a:r>
            <a:endParaRPr lang="fr-FR" sz="1800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7B1C98-C6BE-403C-892E-F8CD3DC7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2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>
                <a:sym typeface="Calibri"/>
              </a:rPr>
              <a:t>Bilan personnel – Guillaume BERTHELON</a:t>
            </a: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293251" y="2107242"/>
            <a:ext cx="363116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Prise en main de l’environnement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Tests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</a:t>
            </a:r>
            <a:r>
              <a:rPr lang="fr-FR" sz="2000" dirty="0" err="1"/>
              <a:t>ALKnowledge</a:t>
            </a:r>
            <a:endParaRPr lang="fr-FR"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</a:t>
            </a:r>
            <a:r>
              <a:rPr lang="fr-FR" sz="2000" dirty="0" err="1"/>
              <a:t>ALModule</a:t>
            </a:r>
            <a:endParaRPr lang="fr-FR"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les concept </a:t>
            </a:r>
            <a:r>
              <a:rPr lang="fr-FR" sz="2000" dirty="0" err="1"/>
              <a:t>dynamic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Formulation des questions dans le fichier topic</a:t>
            </a:r>
          </a:p>
          <a:p>
            <a:pPr marL="4635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000"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body" idx="3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 dirty="0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EE0AF589-D69D-4063-B1B0-F8A9B2EF5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476466"/>
              </p:ext>
            </p:extLst>
          </p:nvPr>
        </p:nvGraphicFramePr>
        <p:xfrm>
          <a:off x="3860919" y="1574499"/>
          <a:ext cx="6502400" cy="405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131693-13BE-4620-8539-08C34C85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7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D’AURE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 </a:t>
            </a:r>
          </a:p>
          <a:p>
            <a:r>
              <a:rPr lang="fr-FR" sz="2000" dirty="0"/>
              <a:t>Exploration de l’ensembles des questions possibles</a:t>
            </a:r>
          </a:p>
          <a:p>
            <a:r>
              <a:rPr lang="fr-FR" sz="2000" dirty="0"/>
              <a:t>Approche par mots clefs (dont gestion tablette)</a:t>
            </a:r>
          </a:p>
          <a:p>
            <a:r>
              <a:rPr lang="fr-FR" sz="2000" dirty="0"/>
              <a:t>Tests &amp; analyse de résultats</a:t>
            </a:r>
          </a:p>
          <a:p>
            <a:r>
              <a:rPr lang="fr-FR" sz="2000" dirty="0"/>
              <a:t>Présentation et montage vidéos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A0EB8D74-92A5-48C7-B915-962ACDA8AB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06832117"/>
              </p:ext>
            </p:extLst>
          </p:nvPr>
        </p:nvGraphicFramePr>
        <p:xfrm>
          <a:off x="3571281" y="2325035"/>
          <a:ext cx="5049438" cy="3883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1A28B-1AE0-483A-85E1-C7D2C6BA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8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8377"/>
            <a:ext cx="10515600" cy="1325563"/>
          </a:xfrm>
        </p:spPr>
        <p:txBody>
          <a:bodyPr/>
          <a:lstStyle/>
          <a:p>
            <a:r>
              <a:rPr lang="fr-FR" dirty="0"/>
              <a:t>Bilan personnel – Alexis 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Génération de l’ensemble des questions</a:t>
            </a:r>
          </a:p>
          <a:p>
            <a:r>
              <a:rPr lang="fr-FR" sz="2000" dirty="0"/>
              <a:t>Approche par mots clefs</a:t>
            </a:r>
          </a:p>
          <a:p>
            <a:r>
              <a:rPr lang="fr-FR" sz="2000" dirty="0"/>
              <a:t>Tests et analyse de résultats</a:t>
            </a:r>
          </a:p>
          <a:p>
            <a:r>
              <a:rPr lang="fr-FR" sz="2000" dirty="0"/>
              <a:t>Présentation finale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01633345"/>
              </p:ext>
            </p:extLst>
          </p:nvPr>
        </p:nvGraphicFramePr>
        <p:xfrm>
          <a:off x="3924418" y="2432370"/>
          <a:ext cx="4472822" cy="390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A41580-BDA8-4A08-99F1-E6149C47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Timothée OLIVES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 fontScale="85000" lnSpcReduction="10000"/>
          </a:bodyPr>
          <a:lstStyle/>
          <a:p>
            <a:pPr marL="635000" indent="-4572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fr-FR" dirty="0"/>
              <a:t>Prise en main de l’environnement 20%</a:t>
            </a:r>
          </a:p>
          <a:p>
            <a:pPr marL="635000" indent="-4572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fr-FR" dirty="0"/>
              <a:t>Exploration du champ lexical -8%</a:t>
            </a:r>
          </a:p>
          <a:p>
            <a:pPr marL="635000" indent="-4572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fr-FR" dirty="0"/>
              <a:t>Elaboration d’un script de réponse 56%</a:t>
            </a:r>
          </a:p>
          <a:p>
            <a:pPr marL="635000" indent="-4572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fr-FR" dirty="0"/>
              <a:t>script d’automatisation de création du fichier topic 8%</a:t>
            </a:r>
          </a:p>
          <a:p>
            <a:pPr marL="635000" indent="-4572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fr-FR" dirty="0"/>
              <a:t>présentation 8%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C250BAFD-40DA-4EF3-8550-66E57A00F50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73953647"/>
              </p:ext>
            </p:extLst>
          </p:nvPr>
        </p:nvGraphicFramePr>
        <p:xfrm>
          <a:off x="4026776" y="2107241"/>
          <a:ext cx="4696462" cy="41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17C0520-FDE6-4D46-8482-24370C2F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34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personnel – Tristan PARISELLE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293251" y="2107242"/>
            <a:ext cx="363116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Prise en main de l’environnement</a:t>
            </a:r>
            <a:endParaRPr sz="2000" dirty="0"/>
          </a:p>
          <a:p>
            <a:pPr marL="4635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Tests</a:t>
            </a:r>
            <a:endParaRPr sz="2000" dirty="0"/>
          </a:p>
          <a:p>
            <a:pPr marL="4635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l’échange de variable entre python et topic</a:t>
            </a:r>
            <a:endParaRPr sz="2000" dirty="0"/>
          </a:p>
          <a:p>
            <a:pPr marL="4635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</a:t>
            </a:r>
            <a:r>
              <a:rPr lang="fr-FR" sz="2000" dirty="0" err="1"/>
              <a:t>ALModule</a:t>
            </a:r>
            <a:endParaRPr sz="2000" dirty="0"/>
          </a:p>
          <a:p>
            <a:pPr marL="4635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Conception des fonctions de traitement de réponse en python</a:t>
            </a:r>
            <a:endParaRPr sz="2000" dirty="0"/>
          </a:p>
          <a:p>
            <a:pPr marL="4635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Formulation des questions dans le fichier topic</a:t>
            </a:r>
            <a:endParaRPr sz="2000"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body" idx="3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B494736-474C-4DF2-9375-D10F52F63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105182"/>
              </p:ext>
            </p:extLst>
          </p:nvPr>
        </p:nvGraphicFramePr>
        <p:xfrm>
          <a:off x="3286125" y="2093119"/>
          <a:ext cx="5619750" cy="4045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4B0C94-4D14-4669-A937-8455E222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26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37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PORTÉ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Création </a:t>
            </a:r>
            <a:r>
              <a:rPr lang="fr-FR" sz="2000" dirty="0" err="1"/>
              <a:t>Github</a:t>
            </a:r>
            <a:endParaRPr lang="fr-FR" sz="2000" dirty="0"/>
          </a:p>
          <a:p>
            <a:r>
              <a:rPr lang="fr-FR" sz="2000" dirty="0"/>
              <a:t>Tablette</a:t>
            </a:r>
          </a:p>
          <a:p>
            <a:r>
              <a:rPr lang="fr-FR" sz="2000" dirty="0"/>
              <a:t>Mouvement du robot en fonction du son</a:t>
            </a:r>
          </a:p>
          <a:p>
            <a:r>
              <a:rPr lang="fr-FR" sz="2000" dirty="0"/>
              <a:t>Présentation finale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10E9348-331A-4D28-A85F-25FDC197CB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08739031"/>
              </p:ext>
            </p:extLst>
          </p:nvPr>
        </p:nvGraphicFramePr>
        <p:xfrm>
          <a:off x="3533503" y="2263393"/>
          <a:ext cx="4137735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7EBF8-2392-429D-9AD2-45D7331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1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Aurélien SAUNIER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0" y="2093119"/>
            <a:ext cx="3733525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 et notamment du fonctionnement des  évènements </a:t>
            </a:r>
          </a:p>
          <a:p>
            <a:r>
              <a:rPr lang="fr-FR" sz="2000" dirty="0"/>
              <a:t>Développement du parseur CSV et des classes utilisées </a:t>
            </a:r>
          </a:p>
          <a:p>
            <a:r>
              <a:rPr lang="fr-FR" sz="2000" dirty="0"/>
              <a:t>Mise en place de la classe de test</a:t>
            </a:r>
          </a:p>
          <a:p>
            <a:r>
              <a:rPr lang="fr-FR" sz="2000" dirty="0"/>
              <a:t>Test et récupération des résultats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0247060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C7FB98-7A6F-4E62-A0CC-E17C6DBC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3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55445"/>
            <a:ext cx="5157787" cy="823912"/>
          </a:xfrm>
        </p:spPr>
        <p:txBody>
          <a:bodyPr/>
          <a:lstStyle/>
          <a:p>
            <a:r>
              <a:rPr lang="fr-FR" dirty="0"/>
              <a:t>Mise en situation équipe d’ingénieur de développements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Lundi : </a:t>
            </a:r>
          </a:p>
          <a:p>
            <a:pPr lvl="1"/>
            <a:r>
              <a:rPr lang="fr-FR" dirty="0"/>
              <a:t>Compte rendu de la semaine passée</a:t>
            </a:r>
          </a:p>
          <a:p>
            <a:pPr lvl="1"/>
            <a:r>
              <a:rPr lang="fr-FR" dirty="0"/>
              <a:t>Répartition des taches de la semaine à venir</a:t>
            </a:r>
          </a:p>
          <a:p>
            <a:r>
              <a:rPr lang="fr-FR" dirty="0"/>
              <a:t>Bonne entente et répartition des taches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04450"/>
            <a:ext cx="518318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BFEB7FF6-4568-4721-8025-E7738259AAA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59721463"/>
              </p:ext>
            </p:extLst>
          </p:nvPr>
        </p:nvGraphicFramePr>
        <p:xfrm>
          <a:off x="5782791" y="2505075"/>
          <a:ext cx="5357813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BD23E-89B9-4D13-8022-2C23366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1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1896143"/>
          </a:xfrm>
        </p:spPr>
        <p:txBody>
          <a:bodyPr/>
          <a:lstStyle/>
          <a:p>
            <a:r>
              <a:rPr lang="fr-FR" dirty="0"/>
              <a:t>Equipe de 7 étudiants CPE spécialisation Robotique</a:t>
            </a:r>
          </a:p>
          <a:p>
            <a:r>
              <a:rPr lang="fr-FR" dirty="0"/>
              <a:t>Intérêt pour développer l’IHM Pepper</a:t>
            </a:r>
          </a:p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EB65B5E-361F-401B-ABE7-6BB1A4D7E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2288" r="-368"/>
          <a:stretch/>
        </p:blipFill>
        <p:spPr>
          <a:xfrm>
            <a:off x="2676527" y="3273483"/>
            <a:ext cx="4267198" cy="32778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1C694A-E7A3-430A-A982-15EF0F8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91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Réponse au cahier des charges :</a:t>
            </a:r>
          </a:p>
          <a:p>
            <a:pPr lvl="1"/>
            <a:r>
              <a:rPr lang="fr-FR" dirty="0"/>
              <a:t>Test de « speech recognition »</a:t>
            </a:r>
          </a:p>
          <a:p>
            <a:pPr lvl="1"/>
            <a:endParaRPr lang="fr-FR" dirty="0"/>
          </a:p>
          <a:p>
            <a:r>
              <a:rPr lang="fr-FR" dirty="0"/>
              <a:t>Résultats :</a:t>
            </a:r>
          </a:p>
          <a:p>
            <a:pPr lvl="1"/>
            <a:r>
              <a:rPr lang="fr-FR" dirty="0"/>
              <a:t>Approche par mots clefs </a:t>
            </a:r>
          </a:p>
          <a:p>
            <a:pPr lvl="2"/>
            <a:r>
              <a:rPr lang="fr-FR" dirty="0"/>
              <a:t>10% d’erreur (1h de test/300 questions précises)</a:t>
            </a:r>
          </a:p>
          <a:p>
            <a:pPr lvl="2"/>
            <a:r>
              <a:rPr lang="fr-FR" dirty="0"/>
              <a:t>Très bon résultats avec voix synthétique (</a:t>
            </a:r>
            <a:r>
              <a:rPr lang="fr-FR" dirty="0" err="1"/>
              <a:t>Zira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Approche dynamique</a:t>
            </a:r>
          </a:p>
          <a:p>
            <a:pPr lvl="2"/>
            <a:r>
              <a:rPr lang="fr-FR" dirty="0"/>
              <a:t>&lt; 10% d’erreur (1h de test/300 questions précises)</a:t>
            </a:r>
          </a:p>
          <a:p>
            <a:pPr lvl="2"/>
            <a:r>
              <a:rPr lang="fr-FR" dirty="0"/>
              <a:t>Bons résultats en face à face avec une personne</a:t>
            </a:r>
          </a:p>
          <a:p>
            <a:pPr lvl="2"/>
            <a:r>
              <a:rPr lang="fr-FR" dirty="0"/>
              <a:t>Excellents résultat avec la voix synthétique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6EEE17-90AB-40A1-9988-92021969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47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fr-FR" dirty="0"/>
              <a:t>Améliorations possibles:</a:t>
            </a:r>
          </a:p>
          <a:p>
            <a:pPr lvl="1"/>
            <a:r>
              <a:rPr lang="fr-FR" dirty="0"/>
              <a:t>Automatisation du fichier .top</a:t>
            </a:r>
          </a:p>
          <a:p>
            <a:pPr lvl="1"/>
            <a:r>
              <a:rPr lang="fr-FR" dirty="0"/>
              <a:t>Agrandir la base de données de la grammaire</a:t>
            </a:r>
          </a:p>
          <a:p>
            <a:pPr lvl="1"/>
            <a:r>
              <a:rPr lang="fr-FR" dirty="0"/>
              <a:t>Implémenter la reconnaissance visuelle</a:t>
            </a:r>
          </a:p>
          <a:p>
            <a:pPr lvl="1"/>
            <a:r>
              <a:rPr lang="fr-FR" dirty="0"/>
              <a:t>Nouvelle approche via analyse de son (récupération fichier mp3)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5D5577-4162-4A8F-AA7E-5F22FE85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12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E0FEC-D570-484E-ABD3-5D427BD77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457325"/>
            <a:ext cx="5600700" cy="127158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FAD30B-0EAC-4F1F-8649-FD43C27D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2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D51A-88B5-4DDC-B9CA-A8382C4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l’épreuve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AF36-C4E0-42F8-8B63-895408265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RoboCup@Home</a:t>
            </a:r>
            <a:endParaRPr lang="fr-FR" dirty="0"/>
          </a:p>
          <a:p>
            <a:r>
              <a:rPr lang="fr-FR" dirty="0"/>
              <a:t>Montréal 2018</a:t>
            </a:r>
          </a:p>
          <a:p>
            <a:r>
              <a:rPr lang="fr-FR" dirty="0"/>
              <a:t>Epreuve</a:t>
            </a:r>
            <a:r>
              <a:rPr lang="fr-FR" i="1" dirty="0"/>
              <a:t> « Speech and Person Recognition » </a:t>
            </a:r>
          </a:p>
          <a:p>
            <a:r>
              <a:rPr lang="fr-FR" dirty="0"/>
              <a:t>Interface Homme Machine (IHM)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21E0B4-3595-4816-912F-5993B74FE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0865" y="1434015"/>
            <a:ext cx="2542673" cy="150349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B250A8-103B-4598-8753-1FC39EF9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EC42-9230-4E85-B4BF-216F7D19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Cheminement de la réflexion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C04B7D-AB5C-487F-9B33-6E82BC10D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place globale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89E3B-366A-4B11-9B87-AB6AFBB28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171575"/>
          </a:xfrm>
        </p:spPr>
        <p:txBody>
          <a:bodyPr/>
          <a:lstStyle/>
          <a:p>
            <a:r>
              <a:rPr lang="fr-FR" sz="2000" dirty="0"/>
              <a:t>Compréhension du sujet et de l’épreuve</a:t>
            </a:r>
          </a:p>
          <a:p>
            <a:r>
              <a:rPr lang="fr-FR" sz="2000" dirty="0"/>
              <a:t>Exploration de l’ensemble des questions</a:t>
            </a:r>
          </a:p>
          <a:p>
            <a:r>
              <a:rPr lang="fr-FR" sz="2000" dirty="0"/>
              <a:t>Définition axes de travail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B550A6-B278-4781-A497-B8826896D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3687763"/>
            <a:ext cx="5183188" cy="823912"/>
          </a:xfrm>
        </p:spPr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3A969F-DE72-4BBA-A564-D1D8F3D80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4387" y="4591049"/>
            <a:ext cx="5183188" cy="1171575"/>
          </a:xfrm>
        </p:spPr>
        <p:txBody>
          <a:bodyPr/>
          <a:lstStyle/>
          <a:p>
            <a:r>
              <a:rPr lang="fr-FR" sz="2000" dirty="0"/>
              <a:t>Prise en main Hard/Software (</a:t>
            </a:r>
            <a:r>
              <a:rPr lang="fr-FR" sz="2000" dirty="0" err="1"/>
              <a:t>QiChat</a:t>
            </a:r>
            <a:r>
              <a:rPr lang="fr-FR" sz="2000" dirty="0"/>
              <a:t>, </a:t>
            </a:r>
            <a:r>
              <a:rPr lang="fr-FR" sz="2000" dirty="0" err="1"/>
              <a:t>Naoqi</a:t>
            </a:r>
            <a:r>
              <a:rPr lang="fr-FR" sz="2000" dirty="0"/>
              <a:t>, chorégraphe …)</a:t>
            </a:r>
          </a:p>
          <a:p>
            <a:r>
              <a:rPr lang="fr-FR" sz="2000" dirty="0"/>
              <a:t>Compréhension logicielle des questions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5FC0A2-67B5-4D2C-957C-8A6B231E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1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A9EB6-F282-4593-9250-EED06BA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générale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11788-DF60-43C5-8874-EB768E1FB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</a:t>
            </a:r>
            <a:r>
              <a:rPr lang="fr-FR" dirty="0" err="1"/>
              <a:t>Github</a:t>
            </a:r>
            <a:r>
              <a:rPr lang="fr-FR" dirty="0"/>
              <a:t> et Trello</a:t>
            </a:r>
          </a:p>
          <a:p>
            <a:r>
              <a:rPr lang="fr-FR" dirty="0"/>
              <a:t>Répartitions des tâches en duo selon préférences</a:t>
            </a:r>
          </a:p>
          <a:p>
            <a:r>
              <a:rPr lang="fr-FR" dirty="0"/>
              <a:t>Création d’une base de donnée comportant les caractéristiques de l’ensemble des objets/localisation/personnes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459327-F09D-40E7-96DB-FF75C63F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5B57-837F-472E-B47F-1029818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49A76-EA9F-4449-AF01-B1B08F79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u="sng" dirty="0">
                <a:solidFill>
                  <a:srgbClr val="0070C0"/>
                </a:solidFill>
                <a:hlinkClick r:id="rId2"/>
              </a:rPr>
              <a:t>IHM Pepper - </a:t>
            </a:r>
            <a:r>
              <a:rPr lang="fr-FR" sz="4000" u="sng" dirty="0" err="1">
                <a:solidFill>
                  <a:srgbClr val="0070C0"/>
                </a:solidFill>
                <a:hlinkClick r:id="rId2"/>
              </a:rPr>
              <a:t>RoboCup@Home</a:t>
            </a:r>
            <a:endParaRPr lang="fr-FR" sz="4000" u="sng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436795-380A-4013-B92A-B939B06F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5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 de Qi Chat - </a:t>
            </a:r>
            <a:r>
              <a:rPr lang="fr-FR" dirty="0" err="1"/>
              <a:t>Dialog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 sz="2000" dirty="0"/>
              <a:t>Topic : fichier contenant des règles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Règles : associent à entrée humaine une réponse du robot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Concept : liste de mots/phrases ou synonyme</a:t>
            </a:r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4A0A20-5176-495E-B67A-3CFABF5D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4" y="5176837"/>
            <a:ext cx="4295775" cy="390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B4256-4A71-4853-8AFA-0D6A86EAF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4406898"/>
            <a:ext cx="4657725" cy="2952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DAD713-6B20-40CC-A945-7E05D49CC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69" y="3008829"/>
            <a:ext cx="2466975" cy="39052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2DFBC7-EC1E-4FD7-A90F-21ED3911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Définition des concepts généraux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Définition des concepts objets , personne et localisation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Découpe des questions par mots clefs</a:t>
            </a:r>
          </a:p>
          <a:p>
            <a:pPr marL="0" indent="0">
              <a:buNone/>
            </a:pPr>
            <a:r>
              <a:rPr lang="fr-FR" sz="2000" dirty="0"/>
              <a:t>	</a:t>
            </a:r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F04160-E19D-441E-A6A0-59C9A0CBE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8803" b="39327"/>
          <a:stretch/>
        </p:blipFill>
        <p:spPr>
          <a:xfrm>
            <a:off x="1044231" y="2842023"/>
            <a:ext cx="5608362" cy="3294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2832BD-059E-4DBF-90B0-BDA0F50C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98" t="1" b="28705"/>
          <a:stretch/>
        </p:blipFill>
        <p:spPr>
          <a:xfrm>
            <a:off x="4545496" y="3121303"/>
            <a:ext cx="2268813" cy="387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8BC02F-42B1-45D3-B6EE-67CB8CB5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84" y="5176837"/>
            <a:ext cx="4867275" cy="55245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07E0E-FC6B-42AA-B3FE-3D00E44A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1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1189</Words>
  <Application>Microsoft Office PowerPoint</Application>
  <PresentationFormat>Grand écran</PresentationFormat>
  <Paragraphs>305</Paragraphs>
  <Slides>32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Thème Office</vt:lpstr>
      <vt:lpstr>Projet ROSE IHM PEPPER RoboCup@Home</vt:lpstr>
      <vt:lpstr>Plan</vt:lpstr>
      <vt:lpstr>Présentation de l’équipe</vt:lpstr>
      <vt:lpstr>Présentation de l’épreuve</vt:lpstr>
      <vt:lpstr>Cheminement de la réflexion</vt:lpstr>
      <vt:lpstr>Organisation générale de l’équipe</vt:lpstr>
      <vt:lpstr>Vidéo de présentation</vt:lpstr>
      <vt:lpstr>Approche par mots clefs</vt:lpstr>
      <vt:lpstr>Approche par mots clefs</vt:lpstr>
      <vt:lpstr>Approche par mots clefs</vt:lpstr>
      <vt:lpstr>Approche par mots clefs</vt:lpstr>
      <vt:lpstr>Approche dynamique</vt:lpstr>
      <vt:lpstr>Approche dynamique</vt:lpstr>
      <vt:lpstr>Approche dynamique</vt:lpstr>
      <vt:lpstr>Approche dynamique</vt:lpstr>
      <vt:lpstr>Approche dynamique</vt:lpstr>
      <vt:lpstr>Récupération de la réponse à partir question posée</vt:lpstr>
      <vt:lpstr>Tablette </vt:lpstr>
      <vt:lpstr>Tablette </vt:lpstr>
      <vt:lpstr>Phase de test</vt:lpstr>
      <vt:lpstr>Phase de Test – Algorithme </vt:lpstr>
      <vt:lpstr>Bilan personnel – Guillaume BERTHELON</vt:lpstr>
      <vt:lpstr>Bilan personnel – Antoine D’AURE</vt:lpstr>
      <vt:lpstr>Bilan personnel – Alexis MAIRE</vt:lpstr>
      <vt:lpstr>Bilan personnel – Timothée OLIVES</vt:lpstr>
      <vt:lpstr>Bilan personnel – Tristan PARISELLE</vt:lpstr>
      <vt:lpstr>Bilan personnel – Antoine PORTÉ</vt:lpstr>
      <vt:lpstr>Bilan personnel – Aurélien SAUNIER</vt:lpstr>
      <vt:lpstr>Bilan de groupe</vt:lpstr>
      <vt:lpstr>Conclusion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ROSE IHM PEPPER</dc:title>
  <dc:creator>Antoine d'Aure</dc:creator>
  <cp:lastModifiedBy>Antoine d'Aure</cp:lastModifiedBy>
  <cp:revision>59</cp:revision>
  <dcterms:created xsi:type="dcterms:W3CDTF">2018-01-22T15:59:38Z</dcterms:created>
  <dcterms:modified xsi:type="dcterms:W3CDTF">2018-01-24T16:13:34Z</dcterms:modified>
</cp:coreProperties>
</file>