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8" r:id="rId3"/>
    <p:sldId id="260" r:id="rId4"/>
    <p:sldId id="262" r:id="rId5"/>
    <p:sldId id="259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5" r:id="rId15"/>
    <p:sldId id="276" r:id="rId16"/>
    <p:sldId id="277" r:id="rId17"/>
    <p:sldId id="278" r:id="rId18"/>
    <p:sldId id="279" r:id="rId19"/>
    <p:sldId id="280" r:id="rId20"/>
    <p:sldId id="272" r:id="rId21"/>
    <p:sldId id="274" r:id="rId22"/>
    <p:sldId id="273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0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explosion val="4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8A5-4FC6-BC5E-6064798AA75A}"/>
              </c:ext>
            </c:extLst>
          </c:dPt>
          <c:cat>
            <c:strRef>
              <c:f>Feuil1!$A$2:$A$5</c:f>
              <c:strCache>
                <c:ptCount val="4"/>
                <c:pt idx="0">
                  <c:v>1er trim.</c:v>
                </c:pt>
                <c:pt idx="1">
                  <c:v>2e trim.</c:v>
                </c:pt>
                <c:pt idx="2">
                  <c:v>3e trim.</c:v>
                </c:pt>
                <c:pt idx="3">
                  <c:v>4e trim.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A5-4FC6-BC5E-6064798AA7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explosion val="4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8A5-4FC6-BC5E-6064798AA75A}"/>
              </c:ext>
            </c:extLst>
          </c:dPt>
          <c:cat>
            <c:strRef>
              <c:f>Feuil1!$A$2:$A$5</c:f>
              <c:strCache>
                <c:ptCount val="4"/>
                <c:pt idx="0">
                  <c:v>1er trim.</c:v>
                </c:pt>
                <c:pt idx="1">
                  <c:v>2e trim.</c:v>
                </c:pt>
                <c:pt idx="2">
                  <c:v>3e trim.</c:v>
                </c:pt>
                <c:pt idx="3">
                  <c:v>4e trim.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A5-4FC6-BC5E-6064798AA7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explosion val="4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8A5-4FC6-BC5E-6064798AA75A}"/>
              </c:ext>
            </c:extLst>
          </c:dPt>
          <c:cat>
            <c:strRef>
              <c:f>Feuil1!$A$2:$A$5</c:f>
              <c:strCache>
                <c:ptCount val="4"/>
                <c:pt idx="0">
                  <c:v>1er trim.</c:v>
                </c:pt>
                <c:pt idx="1">
                  <c:v>2e trim.</c:v>
                </c:pt>
                <c:pt idx="2">
                  <c:v>3e trim.</c:v>
                </c:pt>
                <c:pt idx="3">
                  <c:v>4e trim.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A5-4FC6-BC5E-6064798AA7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explosion val="4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8A5-4FC6-BC5E-6064798AA75A}"/>
              </c:ext>
            </c:extLst>
          </c:dPt>
          <c:cat>
            <c:strRef>
              <c:f>Feuil1!$A$2:$A$5</c:f>
              <c:strCache>
                <c:ptCount val="4"/>
                <c:pt idx="0">
                  <c:v>1er trim.</c:v>
                </c:pt>
                <c:pt idx="1">
                  <c:v>2e trim.</c:v>
                </c:pt>
                <c:pt idx="2">
                  <c:v>3e trim.</c:v>
                </c:pt>
                <c:pt idx="3">
                  <c:v>4e trim.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A5-4FC6-BC5E-6064798AA7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explosion val="4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8A5-4FC6-BC5E-6064798AA75A}"/>
              </c:ext>
            </c:extLst>
          </c:dPt>
          <c:cat>
            <c:strRef>
              <c:f>Feuil1!$A$2:$A$5</c:f>
              <c:strCache>
                <c:ptCount val="4"/>
                <c:pt idx="0">
                  <c:v>1er trim.</c:v>
                </c:pt>
                <c:pt idx="1">
                  <c:v>2e trim.</c:v>
                </c:pt>
                <c:pt idx="2">
                  <c:v>3e trim.</c:v>
                </c:pt>
                <c:pt idx="3">
                  <c:v>4e trim.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A5-4FC6-BC5E-6064798AA7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7487043031996966"/>
          <c:y val="8.272297546509283E-2"/>
          <c:w val="0.68352685708485439"/>
          <c:h val="0.7675902346721627"/>
        </c:manualLayout>
      </c:layout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 temps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Feuil1!$A$2:$A$7</c:f>
              <c:strCache>
                <c:ptCount val="6"/>
                <c:pt idx="0">
                  <c:v>Prise en main</c:v>
                </c:pt>
                <c:pt idx="1">
                  <c:v>Exploration</c:v>
                </c:pt>
                <c:pt idx="2">
                  <c:v>Github</c:v>
                </c:pt>
                <c:pt idx="3">
                  <c:v>Tablette</c:v>
                </c:pt>
                <c:pt idx="4">
                  <c:v>mouvement</c:v>
                </c:pt>
                <c:pt idx="5">
                  <c:v>présentation</c:v>
                </c:pt>
              </c:strCache>
            </c:strRef>
          </c:cat>
          <c:val>
            <c:numRef>
              <c:f>Feuil1!$B$2:$B$7</c:f>
              <c:numCache>
                <c:formatCode>General</c:formatCode>
                <c:ptCount val="6"/>
                <c:pt idx="0">
                  <c:v>20</c:v>
                </c:pt>
                <c:pt idx="1">
                  <c:v>5</c:v>
                </c:pt>
                <c:pt idx="2">
                  <c:v>2</c:v>
                </c:pt>
                <c:pt idx="3">
                  <c:v>55</c:v>
                </c:pt>
                <c:pt idx="4">
                  <c:v>10</c:v>
                </c:pt>
                <c:pt idx="5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74-4FB7-8611-1BC80EBC2C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0230875104374744E-2"/>
          <c:y val="0.1023596403070412"/>
          <c:w val="0.30577477774676243"/>
          <c:h val="0.7115136648964999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explosion val="4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8A5-4FC6-BC5E-6064798AA75A}"/>
              </c:ext>
            </c:extLst>
          </c:dPt>
          <c:cat>
            <c:strRef>
              <c:f>Feuil1!$A$2:$A$5</c:f>
              <c:strCache>
                <c:ptCount val="4"/>
                <c:pt idx="0">
                  <c:v>1er trim.</c:v>
                </c:pt>
                <c:pt idx="1">
                  <c:v>2e trim.</c:v>
                </c:pt>
                <c:pt idx="2">
                  <c:v>3e trim.</c:v>
                </c:pt>
                <c:pt idx="3">
                  <c:v>4e trim.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A5-4FC6-BC5E-6064798AA7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Feuil1!$A$2:$A$5</c:f>
              <c:strCache>
                <c:ptCount val="4"/>
                <c:pt idx="0">
                  <c:v>Réunions</c:v>
                </c:pt>
                <c:pt idx="1">
                  <c:v>Dévelopement</c:v>
                </c:pt>
                <c:pt idx="2">
                  <c:v>Tests</c:v>
                </c:pt>
                <c:pt idx="3">
                  <c:v>Rapport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8</c:v>
                </c:pt>
                <c:pt idx="1">
                  <c:v>50</c:v>
                </c:pt>
                <c:pt idx="2">
                  <c:v>40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15-4D45-A25C-8F848B449E59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7.9607668278082869E-2"/>
          <c:y val="6.0509554140127389E-2"/>
          <c:w val="0.6653772724057373"/>
          <c:h val="6.51717739104268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B0A85089-558F-461C-BAAA-B7CB24190A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0302F06-B84B-44A9-A6FF-B90695D2E8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2943A-AC94-4CEE-B91C-78448377FFF2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654EE92-4107-439D-BB97-4F87893B3D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34FD713-5A37-4D99-A2C4-A35E10CAC2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3240A-0202-4293-800E-3F985BE687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086097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21108-C943-4C15-AE31-2A8185D95072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714D28-E6EA-418A-9E1F-D357BF182C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81078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74F5CD-605E-4500-9D28-2F22520AB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CF3028F-F745-41A4-BF3D-31DC8626B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E8E8C1-BF89-4133-BAF6-AE1BAA921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B50F-5E20-46B1-898B-E38AE27084AA}" type="datetime1">
              <a:rPr lang="fr-FR" smtClean="0"/>
              <a:t>23/01/2018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501658-5F90-4D78-BE80-D6E04E585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FF84CF-4349-43BF-8FE1-931101C27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864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2D355E-99D6-4CF3-8698-7E4E9E78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07B552B-0D68-4BCE-8185-821C0D777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779940-588B-4922-90E2-3C9AE2F61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6983D-E402-4DCB-AA36-03D3CB1034A2}" type="datetime1">
              <a:rPr lang="fr-FR" smtClean="0"/>
              <a:t>23/01/2018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F148D4-6F7E-4511-B34B-7EB92673C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1A2B1E-57E9-47CB-BEFD-0B5BE84D5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0452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1863A1B-7412-49D6-BCF0-F1EA5C7ACD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1937842-38E0-4201-AB34-B3F8C89B1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B637FD-E8A1-495E-8D8F-1DFCF0AF5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15658-5B65-4810-BB16-3BD34FDF1F66}" type="datetime1">
              <a:rPr lang="fr-FR" smtClean="0"/>
              <a:t>23/01/2018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7605C8-8A6C-45B9-B643-21A1608AF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784A69-56C5-49E2-B88E-F0563627F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137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CD5F84-C038-43CF-A96C-07D3EC797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09C425-9F3F-4DAB-86D2-DAFDA42E2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801834-7FB3-4F22-8640-54489472D7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83606" y="6360026"/>
            <a:ext cx="2743200" cy="365125"/>
          </a:xfrm>
        </p:spPr>
        <p:txBody>
          <a:bodyPr/>
          <a:lstStyle/>
          <a:p>
            <a:fld id="{37F6CA29-535D-4F9F-AF6F-BF28D0F9816F}" type="datetime1">
              <a:rPr lang="fr-FR" smtClean="0"/>
              <a:t>23/01/2018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4E815C-0409-4CFD-95A6-282A65009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644392-29A7-4143-B8C5-CE8E66D23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3C95890-7A8C-4486-8D4E-FE759699113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578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30A33A-DF13-48FC-8601-4F5C8CDAB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5FE177-9686-4CAE-94B2-B3FACBF97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D3B894-8294-4264-95B9-E1AB323797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64355" y="6356349"/>
            <a:ext cx="2743200" cy="365125"/>
          </a:xfrm>
        </p:spPr>
        <p:txBody>
          <a:bodyPr/>
          <a:lstStyle/>
          <a:p>
            <a:fld id="{EBF6689F-C2F9-4641-93D5-0200ED5B19F8}" type="datetime1">
              <a:rPr lang="fr-FR" smtClean="0"/>
              <a:t>23/01/2018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C575EE-2689-4EA2-9A94-1843E3A3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07A110-5A41-4942-B220-CD8B187BC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3C95890-7A8C-4486-8D4E-FE759699113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34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0543F2-3259-462B-811A-CDD7879BC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E08B76-5762-4093-9F24-6AD959A046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57FB396-8D50-4FD4-A005-E189580A5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310A10-51EC-4B63-AECF-3939E9D59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9929-37D7-4D58-B9C4-8F09481CE4E7}" type="datetime1">
              <a:rPr lang="fr-FR" smtClean="0"/>
              <a:t>23/01/2018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F7452F-F612-415F-9005-B2F67E7B9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C9940E-8933-4198-90D3-BB2BD4144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51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1AAC90-7A46-408B-8AC3-866EB152F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CD35ED-6EEC-4D97-9906-BEDFFE964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8B5B93C-756B-4D00-8DCB-84C1BD411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86EC882-8D47-4685-8E04-9BCC743B0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853734D-536A-4374-8DCB-502716A26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7043341-7CF3-4EB0-BE05-DC84C9AA5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F3B0D-CAA7-414B-B213-06DC89E98969}" type="datetime1">
              <a:rPr lang="fr-FR" smtClean="0"/>
              <a:t>23/01/2018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5C9FF6C-094F-41A3-B3E9-794FA34A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6E7734B-CC05-4F41-835C-63E3B7BCD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1100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0EFC46-0694-41ED-A7F7-6456EF526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C9766FC-2E0C-4E44-9D82-90CEB3194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3C65-A0EC-4E12-91BF-799CEA075C1C}" type="datetime1">
              <a:rPr lang="fr-FR" smtClean="0"/>
              <a:t>23/01/2018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07ADAE-69AE-444C-B0D4-BCD6AC830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721AF0-0E5C-4052-B013-81B360276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021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A047B44-0D53-461D-BA9C-46B4A13FF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08BB-764F-4BD7-953C-E406FF495BE3}" type="datetime1">
              <a:rPr lang="fr-FR" smtClean="0"/>
              <a:t>23/01/2018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21313F4-019E-4ED7-B0F6-09D64B697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A552B7-8320-4A3D-B8DA-1E7E39A65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711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7E97E5-F99B-4C75-881E-DF9A5A0B9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A1A139-73B3-49E4-8319-3F6807E84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10A285-CCC1-48AD-AFAF-1AAB42934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ABC188-274A-413A-94EA-879B39736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A2BCF-88F8-47B6-B72C-6CA1FA79EEE0}" type="datetime1">
              <a:rPr lang="fr-FR" smtClean="0"/>
              <a:t>23/01/2018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6A0FE6-9FD6-4E63-838E-70F1A7BA5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7EA86D-6517-40A6-B51B-9DD5233AA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0021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677254-2542-4C95-B6AE-9D553B091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CB219BE-C0E4-4DDA-93FB-EA4A5A3B0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3ACD869-F5E6-41AB-83DF-ABCC5F6D3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8940C3-D2D7-49A3-8900-A93A1081F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5BCDA-3EC5-4B9C-900A-003E78D57111}" type="datetime1">
              <a:rPr lang="fr-FR" smtClean="0"/>
              <a:t>23/01/2018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FF30914-DE7F-475D-B349-7BDF76030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38DC86-AD28-46CC-A4B3-8B33EFD0A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05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8B9F4A9-5C7C-4E62-BB65-0C8809D89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90B49B-8861-41AA-8E8B-5419A4D6F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DDE18D-BA2C-424E-A5F1-7EAC237961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FA89F-1E79-45D1-9AE3-043A28FCBB2C}" type="datetime1">
              <a:rPr lang="fr-FR" smtClean="0"/>
              <a:t>23/01/2018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3A2AE5-A2A9-4992-B8FB-B52607564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1FEC7E-14E8-4283-9F4B-BD53E1C57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95890-7A8C-4486-8D4E-FE75969911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28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EF99FF-4742-4D70-B726-014292CFA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280" y="670144"/>
            <a:ext cx="5529899" cy="2254101"/>
          </a:xfrm>
        </p:spPr>
        <p:txBody>
          <a:bodyPr>
            <a:normAutofit fontScale="90000"/>
          </a:bodyPr>
          <a:lstStyle/>
          <a:p>
            <a:r>
              <a:rPr lang="fr-FR" dirty="0"/>
              <a:t>Projet ROSE</a:t>
            </a:r>
            <a:br>
              <a:rPr lang="fr-FR" dirty="0"/>
            </a:br>
            <a:r>
              <a:rPr lang="fr-FR" dirty="0"/>
              <a:t>IHM PEPPER</a:t>
            </a:r>
            <a:br>
              <a:rPr lang="fr-FR" dirty="0"/>
            </a:br>
            <a:r>
              <a:rPr lang="fr-FR" dirty="0" err="1"/>
              <a:t>RoboCup@Home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4E1AB6C-EDD6-4D07-B85C-93F6A1C82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7325" y="3602037"/>
            <a:ext cx="3737811" cy="2218388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Guillaume BERTHELON</a:t>
            </a:r>
          </a:p>
          <a:p>
            <a:r>
              <a:rPr lang="fr-FR" dirty="0"/>
              <a:t>Antoine D’AURE</a:t>
            </a:r>
          </a:p>
          <a:p>
            <a:r>
              <a:rPr lang="fr-FR" dirty="0"/>
              <a:t>Alexis MAIRE</a:t>
            </a:r>
          </a:p>
          <a:p>
            <a:r>
              <a:rPr lang="fr-FR" dirty="0"/>
              <a:t>Timothée OLIVES</a:t>
            </a:r>
          </a:p>
          <a:p>
            <a:r>
              <a:rPr lang="fr-FR" dirty="0"/>
              <a:t>Tristan PARISELLE</a:t>
            </a:r>
          </a:p>
          <a:p>
            <a:r>
              <a:rPr lang="fr-FR" dirty="0"/>
              <a:t>Antoine PORTÉ</a:t>
            </a:r>
          </a:p>
          <a:p>
            <a:r>
              <a:rPr lang="fr-FR" dirty="0"/>
              <a:t>Aurélien SAUNIER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0054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Récupération de la réponse à partir question posée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52A8DD-5C61-4098-A25C-CF45E7F9B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3859EAB-83D4-46B5-8E9A-528FDBFACB4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1489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Tablette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52A8DD-5C61-4098-A25C-CF45E7F9B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3859EAB-83D4-46B5-8E9A-528FDBFACB4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626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Phase de Test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52A8DD-5C61-4098-A25C-CF45E7F9B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3859EAB-83D4-46B5-8E9A-528FDBFACB4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0028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personnel – Guillaume BERTHELON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251" y="1574499"/>
            <a:ext cx="3143633" cy="518620"/>
          </a:xfrm>
        </p:spPr>
        <p:txBody>
          <a:bodyPr/>
          <a:lstStyle/>
          <a:p>
            <a:r>
              <a:rPr lang="fr-FR" dirty="0"/>
              <a:t>Tâches principales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251" y="2107242"/>
            <a:ext cx="3631168" cy="368458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52A8DD-5C61-4098-A25C-CF45E7F9B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26776" y="1269207"/>
            <a:ext cx="4138448" cy="823912"/>
          </a:xfrm>
        </p:spPr>
        <p:txBody>
          <a:bodyPr/>
          <a:lstStyle/>
          <a:p>
            <a:r>
              <a:rPr lang="fr-FR" dirty="0"/>
              <a:t>Répartition du temps de travail</a:t>
            </a:r>
          </a:p>
        </p:txBody>
      </p:sp>
      <p:graphicFrame>
        <p:nvGraphicFramePr>
          <p:cNvPr id="11" name="Espace réservé du contenu 10">
            <a:extLst>
              <a:ext uri="{FF2B5EF4-FFF2-40B4-BE49-F238E27FC236}">
                <a16:creationId xmlns:a16="http://schemas.microsoft.com/office/drawing/2014/main" id="{280206B7-FEB6-4209-81ED-4CFF05EEC11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59520863"/>
              </p:ext>
            </p:extLst>
          </p:nvPr>
        </p:nvGraphicFramePr>
        <p:xfrm>
          <a:off x="3924419" y="2093119"/>
          <a:ext cx="3981450" cy="3684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11420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personnel – Antoine D’AURE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251" y="1574499"/>
            <a:ext cx="3143633" cy="518620"/>
          </a:xfrm>
        </p:spPr>
        <p:txBody>
          <a:bodyPr/>
          <a:lstStyle/>
          <a:p>
            <a:r>
              <a:rPr lang="fr-FR" dirty="0"/>
              <a:t>Tâches principales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251" y="2107242"/>
            <a:ext cx="3631168" cy="368458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52A8DD-5C61-4098-A25C-CF45E7F9B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26776" y="1269207"/>
            <a:ext cx="4138448" cy="823912"/>
          </a:xfrm>
        </p:spPr>
        <p:txBody>
          <a:bodyPr/>
          <a:lstStyle/>
          <a:p>
            <a:r>
              <a:rPr lang="fr-FR" dirty="0"/>
              <a:t>Répartition du temps de travail</a:t>
            </a:r>
          </a:p>
        </p:txBody>
      </p:sp>
      <p:graphicFrame>
        <p:nvGraphicFramePr>
          <p:cNvPr id="11" name="Espace réservé du contenu 10">
            <a:extLst>
              <a:ext uri="{FF2B5EF4-FFF2-40B4-BE49-F238E27FC236}">
                <a16:creationId xmlns:a16="http://schemas.microsoft.com/office/drawing/2014/main" id="{280206B7-FEB6-4209-81ED-4CFF05EEC113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3924419" y="2093119"/>
          <a:ext cx="3981450" cy="3684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90482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personnel – Alexis Maire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251" y="1574499"/>
            <a:ext cx="3143633" cy="518620"/>
          </a:xfrm>
        </p:spPr>
        <p:txBody>
          <a:bodyPr/>
          <a:lstStyle/>
          <a:p>
            <a:r>
              <a:rPr lang="fr-FR" dirty="0"/>
              <a:t>Tâches principales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251" y="2107242"/>
            <a:ext cx="3631168" cy="368458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52A8DD-5C61-4098-A25C-CF45E7F9B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26776" y="1269207"/>
            <a:ext cx="4138448" cy="823912"/>
          </a:xfrm>
        </p:spPr>
        <p:txBody>
          <a:bodyPr/>
          <a:lstStyle/>
          <a:p>
            <a:r>
              <a:rPr lang="fr-FR" dirty="0"/>
              <a:t>Répartition du temps de travail</a:t>
            </a:r>
          </a:p>
        </p:txBody>
      </p:sp>
      <p:graphicFrame>
        <p:nvGraphicFramePr>
          <p:cNvPr id="11" name="Espace réservé du contenu 10">
            <a:extLst>
              <a:ext uri="{FF2B5EF4-FFF2-40B4-BE49-F238E27FC236}">
                <a16:creationId xmlns:a16="http://schemas.microsoft.com/office/drawing/2014/main" id="{280206B7-FEB6-4209-81ED-4CFF05EEC113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3924419" y="2093119"/>
          <a:ext cx="3981450" cy="3684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17817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personnel – Timothée OLIVES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251" y="1574499"/>
            <a:ext cx="3143633" cy="518620"/>
          </a:xfrm>
        </p:spPr>
        <p:txBody>
          <a:bodyPr/>
          <a:lstStyle/>
          <a:p>
            <a:r>
              <a:rPr lang="fr-FR" dirty="0"/>
              <a:t>Tâches principales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251" y="2107242"/>
            <a:ext cx="3631168" cy="368458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52A8DD-5C61-4098-A25C-CF45E7F9B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26776" y="1269207"/>
            <a:ext cx="4138448" cy="823912"/>
          </a:xfrm>
        </p:spPr>
        <p:txBody>
          <a:bodyPr/>
          <a:lstStyle/>
          <a:p>
            <a:r>
              <a:rPr lang="fr-FR" dirty="0"/>
              <a:t>Répartition du temps de travail</a:t>
            </a:r>
          </a:p>
        </p:txBody>
      </p:sp>
      <p:graphicFrame>
        <p:nvGraphicFramePr>
          <p:cNvPr id="11" name="Espace réservé du contenu 10">
            <a:extLst>
              <a:ext uri="{FF2B5EF4-FFF2-40B4-BE49-F238E27FC236}">
                <a16:creationId xmlns:a16="http://schemas.microsoft.com/office/drawing/2014/main" id="{280206B7-FEB6-4209-81ED-4CFF05EEC113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3924419" y="2093119"/>
          <a:ext cx="3981450" cy="3684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01634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personnel – Tristan PARISELLE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251" y="1574499"/>
            <a:ext cx="3143633" cy="518620"/>
          </a:xfrm>
        </p:spPr>
        <p:txBody>
          <a:bodyPr/>
          <a:lstStyle/>
          <a:p>
            <a:r>
              <a:rPr lang="fr-FR" dirty="0"/>
              <a:t>Tâches principales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251" y="2107242"/>
            <a:ext cx="3631168" cy="368458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52A8DD-5C61-4098-A25C-CF45E7F9B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26776" y="1269207"/>
            <a:ext cx="4138448" cy="823912"/>
          </a:xfrm>
        </p:spPr>
        <p:txBody>
          <a:bodyPr/>
          <a:lstStyle/>
          <a:p>
            <a:r>
              <a:rPr lang="fr-FR" dirty="0"/>
              <a:t>Répartition du temps de travail</a:t>
            </a:r>
          </a:p>
        </p:txBody>
      </p:sp>
      <p:graphicFrame>
        <p:nvGraphicFramePr>
          <p:cNvPr id="11" name="Espace réservé du contenu 10">
            <a:extLst>
              <a:ext uri="{FF2B5EF4-FFF2-40B4-BE49-F238E27FC236}">
                <a16:creationId xmlns:a16="http://schemas.microsoft.com/office/drawing/2014/main" id="{280206B7-FEB6-4209-81ED-4CFF05EEC113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3924419" y="2093119"/>
          <a:ext cx="3981450" cy="3684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02940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personnel – Antoine PORTÉ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251" y="1574499"/>
            <a:ext cx="3143633" cy="518620"/>
          </a:xfrm>
        </p:spPr>
        <p:txBody>
          <a:bodyPr/>
          <a:lstStyle/>
          <a:p>
            <a:r>
              <a:rPr lang="fr-FR" dirty="0"/>
              <a:t>Tâches principales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251" y="2107242"/>
            <a:ext cx="3631168" cy="3684588"/>
          </a:xfrm>
        </p:spPr>
        <p:txBody>
          <a:bodyPr>
            <a:normAutofit/>
          </a:bodyPr>
          <a:lstStyle/>
          <a:p>
            <a:r>
              <a:rPr lang="fr-FR" sz="2000" dirty="0"/>
              <a:t>Prise en main de l’environnement</a:t>
            </a:r>
          </a:p>
          <a:p>
            <a:r>
              <a:rPr lang="fr-FR" sz="2000" dirty="0"/>
              <a:t>Exploration de l’ensemble de questions</a:t>
            </a:r>
          </a:p>
          <a:p>
            <a:r>
              <a:rPr lang="fr-FR" sz="2000" dirty="0"/>
              <a:t>Création </a:t>
            </a:r>
            <a:r>
              <a:rPr lang="fr-FR" sz="2000" dirty="0" err="1"/>
              <a:t>Github</a:t>
            </a:r>
            <a:endParaRPr lang="fr-FR" sz="2000" dirty="0"/>
          </a:p>
          <a:p>
            <a:r>
              <a:rPr lang="fr-FR" sz="2000" dirty="0"/>
              <a:t>Tablette</a:t>
            </a:r>
          </a:p>
          <a:p>
            <a:r>
              <a:rPr lang="fr-FR" sz="2000" dirty="0"/>
              <a:t>Mouvement du robot en fonction du son</a:t>
            </a:r>
          </a:p>
          <a:p>
            <a:r>
              <a:rPr lang="fr-FR" sz="2000" dirty="0"/>
              <a:t>Présentation </a:t>
            </a:r>
            <a:r>
              <a:rPr lang="fr-FR" sz="2000" dirty="0" err="1"/>
              <a:t>finalle</a:t>
            </a:r>
            <a:endParaRPr lang="fr-FR" sz="2000" dirty="0"/>
          </a:p>
          <a:p>
            <a:pPr marL="0" indent="0">
              <a:buNone/>
            </a:pPr>
            <a:endParaRPr lang="fr-FR" sz="200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52A8DD-5C61-4098-A25C-CF45E7F9B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26776" y="1269207"/>
            <a:ext cx="4138448" cy="823912"/>
          </a:xfrm>
        </p:spPr>
        <p:txBody>
          <a:bodyPr/>
          <a:lstStyle/>
          <a:p>
            <a:r>
              <a:rPr lang="fr-FR" dirty="0"/>
              <a:t>Répartition du temps de travail</a:t>
            </a:r>
          </a:p>
        </p:txBody>
      </p:sp>
      <p:graphicFrame>
        <p:nvGraphicFramePr>
          <p:cNvPr id="9" name="Espace réservé du contenu 8">
            <a:extLst>
              <a:ext uri="{FF2B5EF4-FFF2-40B4-BE49-F238E27FC236}">
                <a16:creationId xmlns:a16="http://schemas.microsoft.com/office/drawing/2014/main" id="{210E9348-331A-4D28-A85F-25FDC197CB7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108739031"/>
              </p:ext>
            </p:extLst>
          </p:nvPr>
        </p:nvGraphicFramePr>
        <p:xfrm>
          <a:off x="3533503" y="2263393"/>
          <a:ext cx="4137735" cy="3684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8313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personnel – Aurélien SAUNIER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251" y="1574499"/>
            <a:ext cx="3143633" cy="518620"/>
          </a:xfrm>
        </p:spPr>
        <p:txBody>
          <a:bodyPr/>
          <a:lstStyle/>
          <a:p>
            <a:r>
              <a:rPr lang="fr-FR" dirty="0"/>
              <a:t>Tâches principales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251" y="2107242"/>
            <a:ext cx="3631168" cy="368458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52A8DD-5C61-4098-A25C-CF45E7F9B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26776" y="1269207"/>
            <a:ext cx="4138448" cy="823912"/>
          </a:xfrm>
        </p:spPr>
        <p:txBody>
          <a:bodyPr/>
          <a:lstStyle/>
          <a:p>
            <a:r>
              <a:rPr lang="fr-FR" dirty="0"/>
              <a:t>Répartition du temps de travail</a:t>
            </a:r>
          </a:p>
        </p:txBody>
      </p:sp>
      <p:graphicFrame>
        <p:nvGraphicFramePr>
          <p:cNvPr id="11" name="Espace réservé du contenu 10">
            <a:extLst>
              <a:ext uri="{FF2B5EF4-FFF2-40B4-BE49-F238E27FC236}">
                <a16:creationId xmlns:a16="http://schemas.microsoft.com/office/drawing/2014/main" id="{280206B7-FEB6-4209-81ED-4CFF05EEC113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3924419" y="2093119"/>
          <a:ext cx="3981450" cy="3684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62136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2E4F07-01C2-4745-A396-817A39C8A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E05202-B7EF-4839-9C76-D22A78CFA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/>
              <a:t>1 présentation de l’équipe</a:t>
            </a:r>
          </a:p>
          <a:p>
            <a:r>
              <a:rPr lang="fr-FR" dirty="0"/>
              <a:t>2 Présentation de l’épreuve</a:t>
            </a:r>
          </a:p>
          <a:p>
            <a:r>
              <a:rPr lang="fr-FR" dirty="0"/>
              <a:t>3 cheminement de la réflexion (</a:t>
            </a:r>
            <a:r>
              <a:rPr lang="fr-FR" dirty="0" err="1"/>
              <a:t>Qichat</a:t>
            </a:r>
            <a:r>
              <a:rPr lang="fr-FR" dirty="0"/>
              <a:t> python apprentissage</a:t>
            </a:r>
          </a:p>
          <a:p>
            <a:r>
              <a:rPr lang="fr-FR" dirty="0"/>
              <a:t>4 Organisation générale de l’équipe </a:t>
            </a:r>
            <a:r>
              <a:rPr lang="fr-FR" dirty="0" err="1"/>
              <a:t>github</a:t>
            </a:r>
            <a:r>
              <a:rPr lang="fr-FR" dirty="0"/>
              <a:t> </a:t>
            </a:r>
            <a:r>
              <a:rPr lang="fr-FR" dirty="0" err="1"/>
              <a:t>trello</a:t>
            </a:r>
            <a:endParaRPr lang="fr-FR" dirty="0"/>
          </a:p>
          <a:p>
            <a:r>
              <a:rPr lang="fr-FR" dirty="0"/>
              <a:t>5 Vidéo Présentation Robot</a:t>
            </a:r>
          </a:p>
          <a:p>
            <a:r>
              <a:rPr lang="fr-FR" u="sng" dirty="0"/>
              <a:t>6 Approche par mots clefs</a:t>
            </a:r>
          </a:p>
          <a:p>
            <a:r>
              <a:rPr lang="fr-FR" u="sng" dirty="0"/>
              <a:t>7 Approche dynamique</a:t>
            </a:r>
          </a:p>
          <a:p>
            <a:r>
              <a:rPr lang="fr-FR" u="sng" dirty="0"/>
              <a:t>8 Récupération de la réponse à partir question posée</a:t>
            </a:r>
          </a:p>
          <a:p>
            <a:r>
              <a:rPr lang="fr-FR" u="sng" dirty="0"/>
              <a:t>9 Tablette Photo/Vidéo</a:t>
            </a:r>
          </a:p>
          <a:p>
            <a:r>
              <a:rPr lang="fr-FR" u="sng" dirty="0"/>
              <a:t>10 Phase de test Vidéo test</a:t>
            </a:r>
          </a:p>
          <a:p>
            <a:r>
              <a:rPr lang="fr-FR" u="sng" dirty="0"/>
              <a:t>11 Bilan personnel</a:t>
            </a:r>
          </a:p>
          <a:p>
            <a:r>
              <a:rPr lang="fr-FR" dirty="0"/>
              <a:t>12 Bilan groupe</a:t>
            </a:r>
          </a:p>
          <a:p>
            <a:r>
              <a:rPr lang="fr-FR" dirty="0"/>
              <a:t>Conclusion / Ouverture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5946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de groupe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Mise en situation équipe d’ingénieur de développements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Lundi : </a:t>
            </a:r>
          </a:p>
          <a:p>
            <a:pPr lvl="1"/>
            <a:r>
              <a:rPr lang="fr-FR" dirty="0"/>
              <a:t>Compte rendu de la semaine passée</a:t>
            </a:r>
          </a:p>
          <a:p>
            <a:pPr lvl="1"/>
            <a:r>
              <a:rPr lang="fr-FR" dirty="0"/>
              <a:t>Répartition des taches de la semaine à venir</a:t>
            </a:r>
          </a:p>
          <a:p>
            <a:r>
              <a:rPr lang="fr-FR" dirty="0"/>
              <a:t>Bonne entente et répartition des taches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52A8DD-5C61-4098-A25C-CF45E7F9B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Répartition du temps de travail</a:t>
            </a:r>
          </a:p>
        </p:txBody>
      </p:sp>
      <p:graphicFrame>
        <p:nvGraphicFramePr>
          <p:cNvPr id="17" name="Espace réservé du contenu 16">
            <a:extLst>
              <a:ext uri="{FF2B5EF4-FFF2-40B4-BE49-F238E27FC236}">
                <a16:creationId xmlns:a16="http://schemas.microsoft.com/office/drawing/2014/main" id="{BFEB7FF6-4568-4721-8025-E7738259AAA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190791011"/>
              </p:ext>
            </p:extLst>
          </p:nvPr>
        </p:nvGraphicFramePr>
        <p:xfrm>
          <a:off x="6529551" y="2505075"/>
          <a:ext cx="5357813" cy="398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94810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90688"/>
            <a:ext cx="5157787" cy="4498975"/>
          </a:xfrm>
        </p:spPr>
        <p:txBody>
          <a:bodyPr>
            <a:normAutofit lnSpcReduction="10000"/>
          </a:bodyPr>
          <a:lstStyle/>
          <a:p>
            <a:r>
              <a:rPr lang="fr-FR" dirty="0"/>
              <a:t>Résultats satisfaisants :</a:t>
            </a:r>
          </a:p>
          <a:p>
            <a:pPr lvl="1"/>
            <a:r>
              <a:rPr lang="fr-FR" dirty="0"/>
              <a:t>XXX% d’erreur sur tests Approche par mots clefs (1h de test)</a:t>
            </a:r>
          </a:p>
          <a:p>
            <a:pPr lvl="1"/>
            <a:r>
              <a:rPr lang="fr-FR" dirty="0"/>
              <a:t>XXX</a:t>
            </a:r>
          </a:p>
          <a:p>
            <a:r>
              <a:rPr lang="fr-FR" dirty="0"/>
              <a:t>Réponse au cahier des charges :</a:t>
            </a:r>
          </a:p>
          <a:p>
            <a:pPr lvl="1"/>
            <a:r>
              <a:rPr lang="fr-FR" dirty="0"/>
              <a:t>Test de « speech recognition »</a:t>
            </a:r>
          </a:p>
          <a:p>
            <a:r>
              <a:rPr lang="fr-FR" dirty="0"/>
              <a:t>Améliorations possibles:</a:t>
            </a:r>
          </a:p>
          <a:p>
            <a:pPr lvl="1"/>
            <a:r>
              <a:rPr lang="fr-FR" dirty="0"/>
              <a:t>Automatisation du fichier .top</a:t>
            </a:r>
          </a:p>
          <a:p>
            <a:pPr lvl="1"/>
            <a:r>
              <a:rPr lang="fr-FR" dirty="0"/>
              <a:t>Agrandir la base de données de la grammaire</a:t>
            </a:r>
          </a:p>
          <a:p>
            <a:pPr lvl="1"/>
            <a:r>
              <a:rPr lang="fr-FR" dirty="0"/>
              <a:t>Implémenter la reconnaissance visuelle</a:t>
            </a:r>
          </a:p>
          <a:p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3859EAB-83D4-46B5-8E9A-528FDBFACB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90688"/>
            <a:ext cx="5183188" cy="4498975"/>
          </a:xfrm>
        </p:spPr>
        <p:txBody>
          <a:bodyPr>
            <a:normAutofit lnSpcReduction="10000"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2047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EF1692-4404-48A3-977E-C6959B8D7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E431DF-8BB9-472F-BA44-280283206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/>
              <a:t>1 présentation de l’équipe</a:t>
            </a:r>
          </a:p>
          <a:p>
            <a:r>
              <a:rPr lang="fr-FR" dirty="0"/>
              <a:t>2 Présentation de l’épreuve</a:t>
            </a:r>
          </a:p>
          <a:p>
            <a:r>
              <a:rPr lang="fr-FR" dirty="0"/>
              <a:t>3 cheminement de la réflexion (</a:t>
            </a:r>
            <a:r>
              <a:rPr lang="fr-FR" dirty="0" err="1"/>
              <a:t>Qichat</a:t>
            </a:r>
            <a:r>
              <a:rPr lang="fr-FR" dirty="0"/>
              <a:t> python apprentissage</a:t>
            </a:r>
          </a:p>
          <a:p>
            <a:r>
              <a:rPr lang="fr-FR" dirty="0"/>
              <a:t>4 Organisation générale de l’équipe </a:t>
            </a:r>
            <a:r>
              <a:rPr lang="fr-FR" dirty="0" err="1"/>
              <a:t>github</a:t>
            </a:r>
            <a:r>
              <a:rPr lang="fr-FR" dirty="0"/>
              <a:t> </a:t>
            </a:r>
            <a:r>
              <a:rPr lang="fr-FR" dirty="0" err="1"/>
              <a:t>trello</a:t>
            </a:r>
            <a:endParaRPr lang="fr-FR" dirty="0"/>
          </a:p>
          <a:p>
            <a:r>
              <a:rPr lang="fr-FR" dirty="0"/>
              <a:t>5 </a:t>
            </a:r>
            <a:r>
              <a:rPr lang="fr-FR" dirty="0">
                <a:highlight>
                  <a:srgbClr val="FFFF00"/>
                </a:highlight>
              </a:rPr>
              <a:t>Vidéo Présentation Robot</a:t>
            </a:r>
          </a:p>
          <a:p>
            <a:r>
              <a:rPr lang="fr-FR" u="sng" dirty="0"/>
              <a:t>6 Approche par mots clefs</a:t>
            </a:r>
          </a:p>
          <a:p>
            <a:r>
              <a:rPr lang="fr-FR" u="sng" dirty="0"/>
              <a:t>7 Approche dynamique</a:t>
            </a:r>
          </a:p>
          <a:p>
            <a:r>
              <a:rPr lang="fr-FR" u="sng" dirty="0"/>
              <a:t>8 Récupération de la réponse à partir question posée</a:t>
            </a:r>
          </a:p>
          <a:p>
            <a:r>
              <a:rPr lang="fr-FR" u="sng" dirty="0"/>
              <a:t>9 Tablette </a:t>
            </a:r>
            <a:r>
              <a:rPr lang="fr-FR" u="sng" dirty="0">
                <a:highlight>
                  <a:srgbClr val="FFFF00"/>
                </a:highlight>
              </a:rPr>
              <a:t>Photo/Vidéo</a:t>
            </a:r>
          </a:p>
          <a:p>
            <a:r>
              <a:rPr lang="fr-FR" u="sng" dirty="0"/>
              <a:t>10 Phase de test </a:t>
            </a:r>
            <a:r>
              <a:rPr lang="fr-FR" u="sng" dirty="0">
                <a:highlight>
                  <a:srgbClr val="FFFF00"/>
                </a:highlight>
              </a:rPr>
              <a:t>Vidéo test</a:t>
            </a:r>
          </a:p>
          <a:p>
            <a:r>
              <a:rPr lang="fr-FR" u="sng" dirty="0"/>
              <a:t>11 Bilan personnel</a:t>
            </a:r>
          </a:p>
          <a:p>
            <a:r>
              <a:rPr lang="fr-FR" dirty="0"/>
              <a:t>12 Bilan groupe</a:t>
            </a:r>
          </a:p>
          <a:p>
            <a:r>
              <a:rPr lang="fr-FR" dirty="0"/>
              <a:t>Conclusion / Ouverture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3167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5D695-32DD-4BF4-99F6-43AE22A7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l’équipe</a:t>
            </a:r>
            <a:endParaRPr lang="fr-FR" sz="2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EE6864-28AD-47D3-8EFF-43FE3B835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896143"/>
          </a:xfrm>
        </p:spPr>
        <p:txBody>
          <a:bodyPr/>
          <a:lstStyle/>
          <a:p>
            <a:r>
              <a:rPr lang="fr-FR" dirty="0"/>
              <a:t>Equipe de 7 étudiants CPE spécialisation Robotique</a:t>
            </a:r>
          </a:p>
          <a:p>
            <a:r>
              <a:rPr lang="fr-FR" dirty="0"/>
              <a:t>Intérêt pour développer l’IHM Pepper</a:t>
            </a:r>
          </a:p>
          <a:p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D28EC7D-3293-40B8-AA35-EA329E239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45632" y="3689683"/>
            <a:ext cx="8971547" cy="2634081"/>
          </a:xfrm>
        </p:spPr>
        <p:txBody>
          <a:bodyPr>
            <a:normAutofit/>
          </a:bodyPr>
          <a:lstStyle/>
          <a:p>
            <a:r>
              <a:rPr lang="fr-FR" sz="6600" dirty="0">
                <a:highlight>
                  <a:srgbClr val="FFFF00"/>
                </a:highlight>
              </a:rPr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4143891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91D51A-88B5-4DDC-B9CA-A8382C4F7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l’épreuve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29AF36-C4E0-42F8-8B63-8954082652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err="1"/>
              <a:t>RoboCup@Home</a:t>
            </a:r>
            <a:endParaRPr lang="fr-FR" dirty="0"/>
          </a:p>
          <a:p>
            <a:r>
              <a:rPr lang="fr-FR" dirty="0"/>
              <a:t>Montréal 2018</a:t>
            </a:r>
          </a:p>
          <a:p>
            <a:r>
              <a:rPr lang="fr-FR" i="1" dirty="0"/>
              <a:t>Epreuve « Speech and Person Recognition » </a:t>
            </a:r>
          </a:p>
          <a:p>
            <a:r>
              <a:rPr lang="fr-FR" dirty="0"/>
              <a:t>Interface Homme Machine (IHM)</a:t>
            </a:r>
          </a:p>
          <a:p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821E0B4-3595-4816-912F-5993B74FE4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00865" y="1434015"/>
            <a:ext cx="2542673" cy="150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305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5D695-32DD-4BF4-99F6-43AE22A7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Cheminement de la réflexion</a:t>
            </a:r>
            <a:endParaRPr lang="fr-FR" sz="2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EE6864-28AD-47D3-8EFF-43FE3B835D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Mise en place globale :</a:t>
            </a:r>
          </a:p>
          <a:p>
            <a:pPr lvl="1"/>
            <a:r>
              <a:rPr lang="fr-FR" dirty="0"/>
              <a:t>Compréhension du sujet et de l’épreuve</a:t>
            </a:r>
          </a:p>
          <a:p>
            <a:pPr lvl="1"/>
            <a:r>
              <a:rPr lang="fr-FR" dirty="0"/>
              <a:t>Exploration de l’ensemble des questions</a:t>
            </a:r>
          </a:p>
          <a:p>
            <a:pPr lvl="1"/>
            <a:r>
              <a:rPr lang="fr-FR" dirty="0"/>
              <a:t>Définition axes de travail</a:t>
            </a:r>
          </a:p>
          <a:p>
            <a:r>
              <a:rPr lang="fr-FR" dirty="0"/>
              <a:t>Mise en œuvre technique :</a:t>
            </a:r>
          </a:p>
          <a:p>
            <a:pPr lvl="1"/>
            <a:r>
              <a:rPr lang="fr-FR" dirty="0"/>
              <a:t>Prise en main Hard/Software (</a:t>
            </a:r>
            <a:r>
              <a:rPr lang="fr-FR" dirty="0" err="1"/>
              <a:t>QiChat</a:t>
            </a:r>
            <a:r>
              <a:rPr lang="fr-FR" dirty="0"/>
              <a:t>, </a:t>
            </a:r>
            <a:r>
              <a:rPr lang="fr-FR" dirty="0" err="1"/>
              <a:t>Naoqi</a:t>
            </a:r>
            <a:r>
              <a:rPr lang="fr-FR" dirty="0"/>
              <a:t>, chorégraphe …)</a:t>
            </a:r>
          </a:p>
          <a:p>
            <a:pPr lvl="1"/>
            <a:r>
              <a:rPr lang="fr-FR" dirty="0"/>
              <a:t>Compréhension logicielle des questions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D28EC7D-3293-40B8-AA35-EA329E239A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974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5A9EB6-F282-4593-9250-EED06BAF7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générale de l’équipe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911788-DF60-43C5-8874-EB768E1FBE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Création </a:t>
            </a:r>
            <a:r>
              <a:rPr lang="fr-FR" dirty="0" err="1"/>
              <a:t>Github</a:t>
            </a:r>
            <a:r>
              <a:rPr lang="fr-FR" dirty="0"/>
              <a:t> et Trello</a:t>
            </a:r>
          </a:p>
          <a:p>
            <a:r>
              <a:rPr lang="fr-FR" dirty="0"/>
              <a:t>Répartitions des tâches en duo selon préférences</a:t>
            </a:r>
          </a:p>
          <a:p>
            <a:r>
              <a:rPr lang="fr-FR" dirty="0"/>
              <a:t>Création d’une base de donnée comportant les caractéristiques de l’ensemble des objets/localisation/personnes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CA3E42C-B32B-468D-A584-4DC2EC1A4A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6245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115B57-837F-472E-B47F-102981809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Vidéo de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449A76-EA9F-4449-AF01-B1B08F79C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highlight>
                  <a:srgbClr val="FFFF00"/>
                </a:highlight>
              </a:rPr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92566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Approche par mots clefs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52A8DD-5C61-4098-A25C-CF45E7F9B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3859EAB-83D4-46B5-8E9A-528FDBFACB4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4115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Approche dynamique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52A8DD-5C61-4098-A25C-CF45E7F9B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3859EAB-83D4-46B5-8E9A-528FDBFACB4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8450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450</Words>
  <Application>Microsoft Office PowerPoint</Application>
  <PresentationFormat>Grand écran</PresentationFormat>
  <Paragraphs>116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Thème Office</vt:lpstr>
      <vt:lpstr>Projet ROSE IHM PEPPER RoboCup@Home</vt:lpstr>
      <vt:lpstr>Plan</vt:lpstr>
      <vt:lpstr>Présentation de l’équipe</vt:lpstr>
      <vt:lpstr>Présentation de l’épreuve</vt:lpstr>
      <vt:lpstr>Cheminement de la réflexion</vt:lpstr>
      <vt:lpstr>Organisation générale de l’équipe</vt:lpstr>
      <vt:lpstr>Vidéo de présentation</vt:lpstr>
      <vt:lpstr>Approche par mots clefs</vt:lpstr>
      <vt:lpstr>Approche dynamique</vt:lpstr>
      <vt:lpstr>Récupération de la réponse à partir question posée</vt:lpstr>
      <vt:lpstr>Tablette</vt:lpstr>
      <vt:lpstr>Phase de Test</vt:lpstr>
      <vt:lpstr>Bilan personnel – Guillaume BERTHELON </vt:lpstr>
      <vt:lpstr>Bilan personnel – Antoine D’AURE</vt:lpstr>
      <vt:lpstr>Bilan personnel – Alexis Maire</vt:lpstr>
      <vt:lpstr>Bilan personnel – Timothée OLIVES</vt:lpstr>
      <vt:lpstr>Bilan personnel – Tristan PARISELLE</vt:lpstr>
      <vt:lpstr>Bilan personnel – Antoine PORTÉ</vt:lpstr>
      <vt:lpstr>Bilan personnel – Aurélien SAUNIER</vt:lpstr>
      <vt:lpstr>Bilan de groupe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ROSE IHM PEPPER</dc:title>
  <dc:creator>Antoine d'Aure</dc:creator>
  <cp:lastModifiedBy>Antoine d'Aure</cp:lastModifiedBy>
  <cp:revision>22</cp:revision>
  <dcterms:created xsi:type="dcterms:W3CDTF">2018-01-22T15:59:38Z</dcterms:created>
  <dcterms:modified xsi:type="dcterms:W3CDTF">2018-01-23T13:09:09Z</dcterms:modified>
</cp:coreProperties>
</file>