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</p:sldMasterIdLst>
  <p:notesMasterIdLst>
    <p:notesMasterId r:id="rId9"/>
  </p:notesMasterIdLst>
  <p:sldIdLst>
    <p:sldId id="260" r:id="rId2"/>
    <p:sldId id="256" r:id="rId3"/>
    <p:sldId id="259" r:id="rId4"/>
    <p:sldId id="261" r:id="rId5"/>
    <p:sldId id="262" r:id="rId6"/>
    <p:sldId id="263" r:id="rId7"/>
    <p:sldId id="264" r:id="rId8"/>
  </p:sldIdLst>
  <p:sldSz cx="9144000" cy="5143500" type="screen16x9"/>
  <p:notesSz cx="6858000" cy="9144000"/>
  <p:embeddedFontLst>
    <p:embeddedFont>
      <p:font typeface="Lato" panose="020F0502020204030203" pitchFamily="34" charset="0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5E934E7-629C-4B06-9535-02C657D33CF3}" v="19" dt="2024-07-31T02:43:07.28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b96513b7a1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b96513b7a1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" name="Google Shape;56;p1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7" name="Google Shape;57;p1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14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Google Shape;119;p23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120" name="Google Shape;120;p2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2" name="Google Shape;122;p23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3" name="Google Shape;123;p23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4" name="Google Shape;124;p2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45818E"/>
        </a:soli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1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1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0" name="Google Shape;70;p1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71" name="Google Shape;71;p1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rgbClr val="458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74" name="Google Shape;74;p16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5" name="Google Shape;75;p1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8" name="Google Shape;78;p1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79" name="Google Shape;79;p1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1" name="Google Shape;81;p1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82" name="Google Shape;82;p17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83" name="Google Shape;83;p17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84" name="Google Shape;84;p1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7" name="Google Shape;87;p1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88" name="Google Shape;88;p1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0" name="Google Shape;90;p1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91" name="Google Shape;91;p1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4" name="Google Shape;94;p1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95" name="Google Shape;95;p1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7" name="Google Shape;97;p1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98" name="Google Shape;98;p19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9" name="Google Shape;99;p1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oogle Shape;101;p20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102" name="Google Shape;102;p2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" name="Google Shape;104;p20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5" name="Google Shape;105;p2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8" name="Google Shape;108;p2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09" name="Google Shape;109;p2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1" name="Google Shape;111;p21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112" name="Google Shape;112;p21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13" name="Google Shape;113;p21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4" name="Google Shape;114;p2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17" name="Google Shape;117;p2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564D9-4EC2-9802-0A8B-84FE4CC018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</p:spPr>
        <p:txBody>
          <a:bodyPr wrap="square" anchor="t">
            <a:normAutofit/>
          </a:bodyPr>
          <a:lstStyle/>
          <a:p>
            <a:r>
              <a:rPr lang="en-AU" dirty="0"/>
              <a:t>Sauce &amp; Spoon tablet roll out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CA5685A4-0531-B78E-3B2B-3DACF1648B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</p:spPr>
        <p:txBody>
          <a:bodyPr/>
          <a:lstStyle/>
          <a:p>
            <a:r>
              <a:rPr lang="en-US" b="1" dirty="0"/>
              <a:t>Impact Report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A387F55-D548-B0DC-6496-AD3B07B36E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6318" y="2276068"/>
            <a:ext cx="2206258" cy="2206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642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 txBox="1">
            <a:spLocks noGrp="1"/>
          </p:cNvSpPr>
          <p:nvPr>
            <p:ph type="title"/>
          </p:nvPr>
        </p:nvSpPr>
        <p:spPr>
          <a:xfrm>
            <a:off x="727650" y="56122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Executive Summary</a:t>
            </a:r>
            <a:endParaRPr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25"/>
          <p:cNvSpPr txBox="1">
            <a:spLocks noGrp="1"/>
          </p:cNvSpPr>
          <p:nvPr>
            <p:ph type="body" idx="1"/>
          </p:nvPr>
        </p:nvSpPr>
        <p:spPr>
          <a:xfrm>
            <a:off x="729450" y="1604275"/>
            <a:ext cx="7688700" cy="294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To achieve our growth and expansion goals, Sauce &amp; Spoon installed tabletop tablet menus at the Downtown and North locations, going live on October 15. After sourcing and installing the tablets, training staff, and a successful test run, we launched a pilot and gathered customer feedback via surveys on the devices. Based on this feedback, we made operational improvements, including ongoing staff training, tablet audits, and investigating food waste.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Since the official launch, we’ve seen a 10% increase in daily guest count, a 30-minute reduction in wait times, a one-minute checkout process, and a 50% decrease in food waste. Sales have risen by 20%, and customer satisfaction has improved from 72% to 86%. We will continue to make improvements as we consider expanding the tablet rollout to other locations.</a:t>
            </a:r>
          </a:p>
        </p:txBody>
      </p:sp>
      <p:pic>
        <p:nvPicPr>
          <p:cNvPr id="133" name="Google Shape;13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53000" y="4552500"/>
            <a:ext cx="590995" cy="5909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oogle Shape;133;p25">
            <a:extLst>
              <a:ext uri="{FF2B5EF4-FFF2-40B4-BE49-F238E27FC236}">
                <a16:creationId xmlns:a16="http://schemas.microsoft.com/office/drawing/2014/main" id="{9862E1A4-087D-4626-347E-C97BAC4549D7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553000" y="4552500"/>
            <a:ext cx="590995" cy="59099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 descr="A pie chart with text and numbers&#10;&#10;Description automatically generated">
            <a:extLst>
              <a:ext uri="{FF2B5EF4-FFF2-40B4-BE49-F238E27FC236}">
                <a16:creationId xmlns:a16="http://schemas.microsoft.com/office/drawing/2014/main" id="{BBA87F8B-8618-9624-E4A2-C309EB2D3E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454" y="779778"/>
            <a:ext cx="7036064" cy="3921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6063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oogle Shape;133;p25">
            <a:extLst>
              <a:ext uri="{FF2B5EF4-FFF2-40B4-BE49-F238E27FC236}">
                <a16:creationId xmlns:a16="http://schemas.microsoft.com/office/drawing/2014/main" id="{9862E1A4-087D-4626-347E-C97BAC4549D7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553000" y="4552500"/>
            <a:ext cx="590995" cy="59099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 descr="A pie chart with a pie graph&#10;&#10;Description automatically generated">
            <a:extLst>
              <a:ext uri="{FF2B5EF4-FFF2-40B4-BE49-F238E27FC236}">
                <a16:creationId xmlns:a16="http://schemas.microsoft.com/office/drawing/2014/main" id="{78ACF3E8-7AE3-6B70-1D2A-A2C81DAFBE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719" y="805649"/>
            <a:ext cx="7050932" cy="3929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281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oogle Shape;133;p25">
            <a:extLst>
              <a:ext uri="{FF2B5EF4-FFF2-40B4-BE49-F238E27FC236}">
                <a16:creationId xmlns:a16="http://schemas.microsoft.com/office/drawing/2014/main" id="{9862E1A4-087D-4626-347E-C97BAC4549D7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553000" y="4552500"/>
            <a:ext cx="590995" cy="59099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 descr="A graph showing a line and a point&#10;&#10;Description automatically generated with medium confidence">
            <a:extLst>
              <a:ext uri="{FF2B5EF4-FFF2-40B4-BE49-F238E27FC236}">
                <a16:creationId xmlns:a16="http://schemas.microsoft.com/office/drawing/2014/main" id="{15AB431B-173A-AF93-6176-6C292C9AC0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249" y="527083"/>
            <a:ext cx="7933107" cy="4320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967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A5208-976E-82D8-C6DD-2BCC10A88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Key Accomplishments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660D58-DE56-1720-696E-316CCD6713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/>
              <a:t>Enhanced Customer Satisfaction: </a:t>
            </a:r>
            <a:r>
              <a:rPr lang="en-US" dirty="0"/>
              <a:t>The introduction of tablets in two restaurant locations resulted in a 14% boost in customer satisfaction.</a:t>
            </a:r>
          </a:p>
          <a:p>
            <a:r>
              <a:rPr lang="en-US" b="1" dirty="0"/>
              <a:t>Revenue Increase: </a:t>
            </a:r>
            <a:r>
              <a:rPr lang="en-US" dirty="0"/>
              <a:t>Monthly revenue grew by 20%, thanks to improved efficiency and customer experience.</a:t>
            </a:r>
          </a:p>
          <a:p>
            <a:r>
              <a:rPr lang="en-US" b="1" dirty="0"/>
              <a:t>Faster Table Turnover: </a:t>
            </a:r>
            <a:r>
              <a:rPr lang="en-US" dirty="0"/>
              <a:t>The average time to turn tables decreased, enabling the restaurant to serve more guests.</a:t>
            </a:r>
          </a:p>
          <a:p>
            <a:r>
              <a:rPr lang="en-US" b="1" dirty="0"/>
              <a:t>Shorter Wait Times: </a:t>
            </a:r>
            <a:r>
              <a:rPr lang="en-US" dirty="0"/>
              <a:t>Wait times were reduced by an average of 30 minutes, enhancing the overall dining experience.</a:t>
            </a:r>
          </a:p>
          <a:p>
            <a:r>
              <a:rPr lang="en-US" b="1" dirty="0"/>
              <a:t>Less Food Waste: </a:t>
            </a:r>
            <a:r>
              <a:rPr lang="en-US" dirty="0"/>
              <a:t>The tablets helped identify incorrect orders, leading to a 50% reduction in food waste.</a:t>
            </a:r>
            <a:endParaRPr lang="en-AU" dirty="0"/>
          </a:p>
        </p:txBody>
      </p:sp>
      <p:pic>
        <p:nvPicPr>
          <p:cNvPr id="4" name="Google Shape;133;p25">
            <a:extLst>
              <a:ext uri="{FF2B5EF4-FFF2-40B4-BE49-F238E27FC236}">
                <a16:creationId xmlns:a16="http://schemas.microsoft.com/office/drawing/2014/main" id="{8684CE23-4B16-EF49-E277-251C6E2D62D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553000" y="4552500"/>
            <a:ext cx="590995" cy="5909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389344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706E4-DC28-A0FE-3F1B-B9BCE34AE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2533" y="701616"/>
            <a:ext cx="7688700" cy="535200"/>
          </a:xfrm>
        </p:spPr>
        <p:txBody>
          <a:bodyPr>
            <a:normAutofit fontScale="90000"/>
          </a:bodyPr>
          <a:lstStyle/>
          <a:p>
            <a:r>
              <a:rPr lang="en-AU" dirty="0"/>
              <a:t>Next steps going forward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ADD1AE9-ED63-7B50-C3C1-9F4D7B63DA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311748"/>
              </p:ext>
            </p:extLst>
          </p:nvPr>
        </p:nvGraphicFramePr>
        <p:xfrm>
          <a:off x="301098" y="1387203"/>
          <a:ext cx="8448892" cy="31652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93264">
                  <a:extLst>
                    <a:ext uri="{9D8B030D-6E8A-4147-A177-3AD203B41FA5}">
                      <a16:colId xmlns:a16="http://schemas.microsoft.com/office/drawing/2014/main" val="2266948396"/>
                    </a:ext>
                  </a:extLst>
                </a:gridCol>
                <a:gridCol w="4528669">
                  <a:extLst>
                    <a:ext uri="{9D8B030D-6E8A-4147-A177-3AD203B41FA5}">
                      <a16:colId xmlns:a16="http://schemas.microsoft.com/office/drawing/2014/main" val="143593286"/>
                    </a:ext>
                  </a:extLst>
                </a:gridCol>
                <a:gridCol w="926959">
                  <a:extLst>
                    <a:ext uri="{9D8B030D-6E8A-4147-A177-3AD203B41FA5}">
                      <a16:colId xmlns:a16="http://schemas.microsoft.com/office/drawing/2014/main" val="3479455654"/>
                    </a:ext>
                  </a:extLst>
                </a:gridCol>
              </a:tblGrid>
              <a:tr h="628379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1"/>
                          </a:solidFill>
                        </a:rPr>
                        <a:t>Initiative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7061109"/>
                  </a:ext>
                </a:extLst>
              </a:tr>
              <a:tr h="628379">
                <a:tc>
                  <a:txBody>
                    <a:bodyPr/>
                    <a:lstStyle/>
                    <a:p>
                      <a:pPr algn="ctr"/>
                      <a:r>
                        <a:rPr lang="en-AU" sz="1400" b="1" i="0" u="none" strike="noStrike" cap="none" dirty="0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Review Current Implementation</a:t>
                      </a:r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u="none" strike="noStrike" cap="none" dirty="0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Re-assess the tablet implementation in the bar section to identify any issues or areas for improvement before expanding to other sections.</a:t>
                      </a:r>
                      <a:endParaRPr lang="en-AU" sz="120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b="1" dirty="0">
                          <a:solidFill>
                            <a:schemeClr val="bg2"/>
                          </a:solidFill>
                        </a:rPr>
                        <a:t>Q2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0844939"/>
                  </a:ext>
                </a:extLst>
              </a:tr>
              <a:tr h="628379">
                <a:tc>
                  <a:txBody>
                    <a:bodyPr/>
                    <a:lstStyle/>
                    <a:p>
                      <a:pPr algn="ctr"/>
                      <a:r>
                        <a:rPr lang="en-AU" sz="1400" b="1" i="0" u="none" strike="noStrike" cap="none" dirty="0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Conduct Risk Assessment</a:t>
                      </a:r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u="none" strike="noStrike" cap="none" dirty="0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Carry out a risk assessment to understand the operational risks of a full rollout and develop strategies to mitigate them.</a:t>
                      </a:r>
                      <a:endParaRPr lang="en-AU" sz="120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b="1" dirty="0">
                          <a:solidFill>
                            <a:schemeClr val="bg2"/>
                          </a:solidFill>
                        </a:rPr>
                        <a:t>Q2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8526736"/>
                  </a:ext>
                </a:extLst>
              </a:tr>
              <a:tr h="628379">
                <a:tc>
                  <a:txBody>
                    <a:bodyPr/>
                    <a:lstStyle/>
                    <a:p>
                      <a:pPr algn="ctr"/>
                      <a:r>
                        <a:rPr lang="en-AU" sz="1400" b="1" i="0" u="none" strike="noStrike" cap="none" dirty="0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Establish Feedback Loop</a:t>
                      </a:r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u="none" strike="noStrike" cap="none" dirty="0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Set up a continuous feedback loop to gather input from both customers and staff, allowing for necessary adjustments.</a:t>
                      </a:r>
                      <a:endParaRPr lang="en-AU" sz="120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b="1" dirty="0">
                          <a:solidFill>
                            <a:schemeClr val="bg2"/>
                          </a:solidFill>
                        </a:rPr>
                        <a:t>Continuous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7382007"/>
                  </a:ext>
                </a:extLst>
              </a:tr>
              <a:tr h="628379">
                <a:tc>
                  <a:txBody>
                    <a:bodyPr/>
                    <a:lstStyle/>
                    <a:p>
                      <a:pPr algn="ctr"/>
                      <a:r>
                        <a:rPr lang="en-AU" sz="1400" b="1" i="0" u="none" strike="noStrike" cap="none" dirty="0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Revise Training</a:t>
                      </a:r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u="none" strike="noStrike" cap="none" dirty="0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Update the current training program to emphasize communication between front-of-house and kitchen staff, as well as operational processes.</a:t>
                      </a:r>
                      <a:endParaRPr lang="en-AU" sz="120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b="1" dirty="0">
                          <a:solidFill>
                            <a:schemeClr val="bg2"/>
                          </a:solidFill>
                        </a:rPr>
                        <a:t>Q2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1416527"/>
                  </a:ext>
                </a:extLst>
              </a:tr>
            </a:tbl>
          </a:graphicData>
        </a:graphic>
      </p:graphicFrame>
      <p:pic>
        <p:nvPicPr>
          <p:cNvPr id="6" name="Google Shape;133;p25">
            <a:extLst>
              <a:ext uri="{FF2B5EF4-FFF2-40B4-BE49-F238E27FC236}">
                <a16:creationId xmlns:a16="http://schemas.microsoft.com/office/drawing/2014/main" id="{014BDF5F-BDF7-781B-4C83-214E7ECF241D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553000" y="4552500"/>
            <a:ext cx="590995" cy="5909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95498378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370</Words>
  <Application>Microsoft Office PowerPoint</Application>
  <PresentationFormat>On-screen Show (16:9)</PresentationFormat>
  <Paragraphs>28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Streamline</vt:lpstr>
      <vt:lpstr>Sauce &amp; Spoon tablet roll out</vt:lpstr>
      <vt:lpstr>Executive Summary</vt:lpstr>
      <vt:lpstr>PowerPoint Presentation</vt:lpstr>
      <vt:lpstr>PowerPoint Presentation</vt:lpstr>
      <vt:lpstr>PowerPoint Presentation</vt:lpstr>
      <vt:lpstr>Key Accomplishments</vt:lpstr>
      <vt:lpstr>Next steps going forward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Alexander Portelli</cp:lastModifiedBy>
  <cp:revision>2</cp:revision>
  <dcterms:modified xsi:type="dcterms:W3CDTF">2024-11-27T02:27:21Z</dcterms:modified>
</cp:coreProperties>
</file>