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3" r:id="rId4"/>
  </p:sldMasterIdLst>
  <p:notesMasterIdLst>
    <p:notesMasterId r:id="rId21"/>
  </p:notesMasterIdLst>
  <p:sldIdLst>
    <p:sldId id="272" r:id="rId5"/>
    <p:sldId id="262" r:id="rId6"/>
    <p:sldId id="256" r:id="rId7"/>
    <p:sldId id="259" r:id="rId8"/>
    <p:sldId id="260" r:id="rId9"/>
    <p:sldId id="261" r:id="rId10"/>
    <p:sldId id="257" r:id="rId11"/>
    <p:sldId id="263" r:id="rId12"/>
    <p:sldId id="269" r:id="rId13"/>
    <p:sldId id="270" r:id="rId14"/>
    <p:sldId id="271" r:id="rId15"/>
    <p:sldId id="267" r:id="rId16"/>
    <p:sldId id="264" r:id="rId17"/>
    <p:sldId id="265" r:id="rId18"/>
    <p:sldId id="268"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2"/>
    <p:restoredTop sz="72059"/>
  </p:normalViewPr>
  <p:slideViewPr>
    <p:cSldViewPr snapToGrid="0">
      <p:cViewPr varScale="1">
        <p:scale>
          <a:sx n="79" d="100"/>
          <a:sy n="79" d="100"/>
        </p:scale>
        <p:origin x="16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2703-91F5-0349-81DF-DE98CE44FCCA}" type="datetimeFigureOut">
              <a:rPr lang="en-US" smtClean="0"/>
              <a:t>6/7/2025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7121A-B4FA-D547-856F-38E76DE054DE}" type="slidenum">
              <a:rPr lang="en-US" smtClean="0"/>
              <a:t>‹#›</a:t>
            </a:fld>
            <a:endParaRPr lang="en-US"/>
          </a:p>
        </p:txBody>
      </p:sp>
    </p:spTree>
    <p:extLst>
      <p:ext uri="{BB962C8B-B14F-4D97-AF65-F5344CB8AC3E}">
        <p14:creationId xmlns:p14="http://schemas.microsoft.com/office/powerpoint/2010/main" val="920959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136769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Goods are sold from vendor to retailer</a:t>
            </a:r>
          </a:p>
          <a:p>
            <a:pPr marL="228600" indent="-228600">
              <a:buAutoNum type="arabicParenR"/>
            </a:pPr>
            <a:r>
              <a:rPr lang="en-US" dirty="0"/>
              <a:t>Shipment and recipient is charged</a:t>
            </a:r>
          </a:p>
          <a:p>
            <a:pPr marL="228600" indent="-228600">
              <a:buAutoNum type="arabicParenR"/>
            </a:pPr>
            <a:r>
              <a:rPr lang="en-US" dirty="0"/>
              <a:t>Goods are stored at physical retail store</a:t>
            </a:r>
          </a:p>
          <a:p>
            <a:pPr marL="228600" indent="-228600">
              <a:buAutoNum type="arabicParenR"/>
            </a:pPr>
            <a:r>
              <a:rPr lang="en-US" dirty="0"/>
              <a:t>Consumers shop and are charged</a:t>
            </a:r>
          </a:p>
          <a:p>
            <a:pPr marL="228600" indent="-228600">
              <a:buAutoNum type="arabicParenR"/>
            </a:pPr>
            <a:endParaRPr lang="en-US" dirty="0"/>
          </a:p>
          <a:p>
            <a:pPr marL="228600" indent="-228600">
              <a:buAutoNum type="arabicParenR"/>
            </a:pPr>
            <a:endParaRPr lang="en-US" dirty="0"/>
          </a:p>
          <a:p>
            <a:pPr marL="228600" indent="-228600">
              <a:buAutoNum type="arabicParenR"/>
            </a:pPr>
            <a:r>
              <a:rPr lang="en-US" dirty="0"/>
              <a:t>Recommend speaking about the process in joiner &amp; sones hardware terms</a:t>
            </a:r>
          </a:p>
        </p:txBody>
      </p:sp>
      <p:sp>
        <p:nvSpPr>
          <p:cNvPr id="4" name="Slide Number Placeholder 3"/>
          <p:cNvSpPr>
            <a:spLocks noGrp="1"/>
          </p:cNvSpPr>
          <p:nvPr>
            <p:ph type="sldNum" sz="quarter" idx="5"/>
          </p:nvPr>
        </p:nvSpPr>
        <p:spPr/>
        <p:txBody>
          <a:bodyPr/>
          <a:lstStyle/>
          <a:p>
            <a:fld id="{62E7121A-B4FA-D547-856F-38E76DE054DE}" type="slidenum">
              <a:rPr lang="en-US" smtClean="0"/>
              <a:t>3</a:t>
            </a:fld>
            <a:endParaRPr lang="en-US"/>
          </a:p>
        </p:txBody>
      </p:sp>
    </p:spTree>
    <p:extLst>
      <p:ext uri="{BB962C8B-B14F-4D97-AF65-F5344CB8AC3E}">
        <p14:creationId xmlns:p14="http://schemas.microsoft.com/office/powerpoint/2010/main" val="404358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Goods are sold from vendor to retailer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Shipment and recipient is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Goods are stored at physical retail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Consumer interacts with online storefront where they are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Consumer/customer picks-up goods at physical retail 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 speaking about the process in joiner &amp; sones hardware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2E7121A-B4FA-D547-856F-38E76DE054DE}" type="slidenum">
              <a:rPr lang="en-US" smtClean="0"/>
              <a:t>4</a:t>
            </a:fld>
            <a:endParaRPr lang="en-US"/>
          </a:p>
        </p:txBody>
      </p:sp>
    </p:spTree>
    <p:extLst>
      <p:ext uri="{BB962C8B-B14F-4D97-AF65-F5344CB8AC3E}">
        <p14:creationId xmlns:p14="http://schemas.microsoft.com/office/powerpoint/2010/main" val="4029096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Goods are sold from vendor to retailer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Shipment and recipient is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Goods are stored at distribution center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Consumer interacts with online storefront where they are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Shipment of goods to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Consumer receives goods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 speaking about the process in joiner &amp; sones hardware terms</a:t>
            </a:r>
          </a:p>
          <a:p>
            <a:endParaRPr lang="en-US" dirty="0"/>
          </a:p>
        </p:txBody>
      </p:sp>
      <p:sp>
        <p:nvSpPr>
          <p:cNvPr id="4" name="Slide Number Placeholder 3"/>
          <p:cNvSpPr>
            <a:spLocks noGrp="1"/>
          </p:cNvSpPr>
          <p:nvPr>
            <p:ph type="sldNum" sz="quarter" idx="5"/>
          </p:nvPr>
        </p:nvSpPr>
        <p:spPr/>
        <p:txBody>
          <a:bodyPr/>
          <a:lstStyle/>
          <a:p>
            <a:fld id="{62E7121A-B4FA-D547-856F-38E76DE054DE}" type="slidenum">
              <a:rPr lang="en-US" smtClean="0"/>
              <a:t>5</a:t>
            </a:fld>
            <a:endParaRPr lang="en-US"/>
          </a:p>
        </p:txBody>
      </p:sp>
    </p:spTree>
    <p:extLst>
      <p:ext uri="{BB962C8B-B14F-4D97-AF65-F5344CB8AC3E}">
        <p14:creationId xmlns:p14="http://schemas.microsoft.com/office/powerpoint/2010/main" val="27509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Goods are sold from vendor to retailer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Shipment and recipient is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Goods are stored at physical retail store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Consumer interacts with online storefront where they are charged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Shipment of goods to customer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6) Consumer receives goods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 speaking about the process in joiner &amp; sones hardware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2E7121A-B4FA-D547-856F-38E76DE054DE}" type="slidenum">
              <a:rPr lang="en-US" smtClean="0"/>
              <a:t>6</a:t>
            </a:fld>
            <a:endParaRPr lang="en-US"/>
          </a:p>
        </p:txBody>
      </p:sp>
    </p:spTree>
    <p:extLst>
      <p:ext uri="{BB962C8B-B14F-4D97-AF65-F5344CB8AC3E}">
        <p14:creationId xmlns:p14="http://schemas.microsoft.com/office/powerpoint/2010/main" val="4223066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For both Annual </a:t>
            </a:r>
            <a:r>
              <a:rPr lang="en-US" sz="1800" b="0" i="0" u="none" strike="noStrike" dirty="0" err="1">
                <a:solidFill>
                  <a:srgbClr val="000000"/>
                </a:solidFill>
                <a:effectLst/>
                <a:latin typeface="Calibri" panose="020F0502020204030204" pitchFamily="34" charset="0"/>
              </a:rPr>
              <a:t>Icc</a:t>
            </a:r>
            <a:r>
              <a:rPr lang="en-US" sz="1800" b="0" i="0" u="none" strike="noStrike" dirty="0">
                <a:solidFill>
                  <a:srgbClr val="000000"/>
                </a:solidFill>
                <a:effectLst/>
                <a:latin typeface="Calibri" panose="020F0502020204030204" pitchFamily="34" charset="0"/>
              </a:rPr>
              <a:t> store and warehouse: As a chain of 16 hardware stores with a single DC, we should have standardized process for our ABC distribution and should be running a tighter ship than our bigger competitors with much large distribution networks.</a:t>
            </a:r>
            <a:r>
              <a:rPr lang="en-US" dirty="0"/>
              <a:t> </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The return rates seem a bit high for hardware items which are durable items, I will say that Items A and B should be lowered as they are usually built to last items. C Items seems reasonable as they are consumables that can expire or be found defective more easily.</a:t>
            </a:r>
            <a:r>
              <a:rPr lang="en-US" dirty="0"/>
              <a:t> </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Lowering the % of sales increase for Items A seems reasonable as the items being bought are costly items being ordered online with the intent of immediate installation or with a project already in mind. The latter does let me believe it should be above 10% but 18.20% seems high so 15% sounds reasonable</a:t>
            </a:r>
            <a:r>
              <a:rPr lang="en-US" dirty="0"/>
              <a:t> </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 would say that there would be increase for these more expensive items to be delivered the whole way to customer's homes so they are not responsible for the transportation of larger or more costly items. I would say around 8% instead</a:t>
            </a:r>
            <a:r>
              <a:rPr lang="en-US" dirty="0"/>
              <a:t> </a:t>
            </a:r>
          </a:p>
          <a:p>
            <a:pPr marL="285750" indent="-285750">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As many of the C Items are consumables, they are less likely to be ordered online as most hardware stores should have a stock and varieties of screws, washers, nuts, lightbulbs, hoses, etc. If these are unique or specialized orders then it might make sense that it comes directly from the DC to be picked up at the store which is why it was only lowed by 5% to 20%.</a:t>
            </a:r>
            <a:br>
              <a:rPr lang="en-US" dirty="0"/>
            </a:br>
            <a:endParaRPr lang="en-US" dirty="0"/>
          </a:p>
          <a:p>
            <a:pPr marL="285750" indent="-2857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74BC24E-9441-4DF5-9F3D-68E039F72B31}" type="slidenum">
              <a:rPr lang="en-US" smtClean="0"/>
              <a:t>7</a:t>
            </a:fld>
            <a:endParaRPr lang="en-US"/>
          </a:p>
        </p:txBody>
      </p:sp>
    </p:spTree>
    <p:extLst>
      <p:ext uri="{BB962C8B-B14F-4D97-AF65-F5344CB8AC3E}">
        <p14:creationId xmlns:p14="http://schemas.microsoft.com/office/powerpoint/2010/main" val="370371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for presenter: </a:t>
            </a:r>
          </a:p>
          <a:p>
            <a:endParaRPr lang="en-US" dirty="0"/>
          </a:p>
          <a:p>
            <a:r>
              <a:rPr lang="en-US" dirty="0"/>
              <a:t>Example for context can be Lowes. For example, unique one-off items can be shipped direct to customer (wrench, screwdriver, etc.) For the BODFRS recommendation, an example to use for purchasing power is buying appliances from Lowes. If you buy an appliance from Lowes, they include shipping and installation. Helps incentivize to buy from them and effectively gives the customer a peace of mind. For the Truckload (TL) rates, be sure to incorporate this into buying items like roofing shingles from Lowes. Those are bought in huge quantity's and are usually either delivered to the store for pick up and straight to the customer. </a:t>
            </a:r>
          </a:p>
          <a:p>
            <a:endParaRPr lang="en-US" dirty="0"/>
          </a:p>
          <a:p>
            <a:r>
              <a:rPr lang="en-US" dirty="0"/>
              <a:t>For 3</a:t>
            </a:r>
            <a:r>
              <a:rPr lang="en-US" baseline="30000" dirty="0"/>
              <a:t>rd</a:t>
            </a:r>
            <a:r>
              <a:rPr lang="en-US" dirty="0"/>
              <a:t> Partys, ensure to discuss that it can be based on a standard rate (monthly or annually) to promise to ship items at a lower cost if a certain amount of dollar value, weight in pounds, or items are ordered by the customers. </a:t>
            </a:r>
            <a:r>
              <a:rPr lang="en-US"/>
              <a:t>AKA outsourcing. </a:t>
            </a:r>
            <a:endParaRPr lang="en-US" dirty="0"/>
          </a:p>
        </p:txBody>
      </p:sp>
      <p:sp>
        <p:nvSpPr>
          <p:cNvPr id="4" name="Slide Number Placeholder 3"/>
          <p:cNvSpPr>
            <a:spLocks noGrp="1"/>
          </p:cNvSpPr>
          <p:nvPr>
            <p:ph type="sldNum" sz="quarter" idx="5"/>
          </p:nvPr>
        </p:nvSpPr>
        <p:spPr/>
        <p:txBody>
          <a:bodyPr/>
          <a:lstStyle/>
          <a:p>
            <a:fld id="{0E37BCAB-D00F-40FE-A834-63401E642145}" type="slidenum">
              <a:rPr lang="en-US" smtClean="0"/>
              <a:t>12</a:t>
            </a:fld>
            <a:endParaRPr lang="en-US"/>
          </a:p>
        </p:txBody>
      </p:sp>
    </p:spTree>
    <p:extLst>
      <p:ext uri="{BB962C8B-B14F-4D97-AF65-F5344CB8AC3E}">
        <p14:creationId xmlns:p14="http://schemas.microsoft.com/office/powerpoint/2010/main" val="2144088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30-day policy will prevent returns after the time window and place the responsibility on the customer lowering customer satisfaction but not by much</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offer store credit instead so that we do not lose their money, we can offer a full refund if they push for a refund (say it needs manager approval)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Stephanie mentioned, UPS reports indicate that 82% of shoppers are more likely to buy online if they can return the product to a store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Backhaul – Place returns on TL or LTL delivered from the DC as the empty space created by delivered can be filled as they return to the DC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are assuming that the rate to ship from the DC to the customer would be the same in reverse</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74BC24E-9441-4DF5-9F3D-68E039F72B31}" type="slidenum">
              <a:rPr lang="en-US" smtClean="0"/>
              <a:t>13</a:t>
            </a:fld>
            <a:endParaRPr lang="en-US"/>
          </a:p>
        </p:txBody>
      </p:sp>
    </p:spTree>
    <p:extLst>
      <p:ext uri="{BB962C8B-B14F-4D97-AF65-F5344CB8AC3E}">
        <p14:creationId xmlns:p14="http://schemas.microsoft.com/office/powerpoint/2010/main" val="261882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4179243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286912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968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2425755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1663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1658061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23592305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34137968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865" y="1"/>
            <a:ext cx="8916134" cy="6867457"/>
          </a:xfrm>
          <a:prstGeom prst="rect">
            <a:avLst/>
          </a:prstGeom>
        </p:spPr>
      </p:pic>
      <p:sp>
        <p:nvSpPr>
          <p:cNvPr id="2" name="Title 1"/>
          <p:cNvSpPr>
            <a:spLocks noGrp="1"/>
          </p:cNvSpPr>
          <p:nvPr>
            <p:ph type="title"/>
          </p:nvPr>
        </p:nvSpPr>
        <p:spPr>
          <a:xfrm>
            <a:off x="684390" y="1295400"/>
            <a:ext cx="10289680" cy="3886200"/>
          </a:xfrm>
        </p:spPr>
        <p:txBody>
          <a:bodyPr anchor="b">
            <a:normAutofit/>
          </a:bodyPr>
          <a:lstStyle>
            <a:lvl1pPr marL="0" indent="0" algn="l">
              <a:lnSpc>
                <a:spcPct val="100000"/>
              </a:lnSpc>
              <a:defRPr sz="6600"/>
            </a:lvl1pPr>
          </a:lstStyle>
          <a:p>
            <a:r>
              <a:rPr lang="en-US"/>
              <a:t>Click to edit Master title style</a:t>
            </a:r>
            <a:endParaRPr dirty="0"/>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390" y="5600700"/>
            <a:ext cx="1028968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8425" y="4987103"/>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
        <p:nvSpPr>
          <p:cNvPr id="4" name="Cross 3">
            <a:extLst>
              <a:ext uri="{FF2B5EF4-FFF2-40B4-BE49-F238E27FC236}">
                <a16:creationId xmlns:a16="http://schemas.microsoft.com/office/drawing/2014/main" id="{921F5FF9-DFA3-CF00-B31A-21C261392B15}"/>
              </a:ext>
            </a:extLst>
          </p:cNvPr>
          <p:cNvSpPr/>
          <p:nvPr userDrawn="1"/>
        </p:nvSpPr>
        <p:spPr>
          <a:xfrm>
            <a:off x="10121360" y="3581400"/>
            <a:ext cx="685979"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800" dirty="0"/>
          </a:p>
        </p:txBody>
      </p:sp>
    </p:spTree>
    <p:extLst>
      <p:ext uri="{BB962C8B-B14F-4D97-AF65-F5344CB8AC3E}">
        <p14:creationId xmlns:p14="http://schemas.microsoft.com/office/powerpoint/2010/main" val="24675531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567" y="0"/>
            <a:ext cx="7926864"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sz="1800" dirty="0"/>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2461" y="2022021"/>
            <a:ext cx="838418"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dirty="0"/>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950" y="495300"/>
            <a:ext cx="4573191" cy="5867400"/>
          </a:xfrm>
        </p:spPr>
        <p:txBody>
          <a:bodyPr anchor="ctr">
            <a:normAutofit/>
          </a:bodyPr>
          <a:lstStyle>
            <a:lvl1pPr marL="0" indent="0" algn="r">
              <a:lnSpc>
                <a:spcPct val="110000"/>
              </a:lnSpc>
              <a:defRPr sz="4800"/>
            </a:lvl1pPr>
          </a:lstStyle>
          <a:p>
            <a:r>
              <a:rPr lang="en-US"/>
              <a:t>Click to edit Master title style</a:t>
            </a:r>
            <a:endParaRPr dirty="0"/>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70069" y="2247900"/>
            <a:ext cx="4444570"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54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334514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82C189-DFF6-EE4F-AA45-1C72D67D321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1906834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82C189-DFF6-EE4F-AA45-1C72D67D321B}"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329176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82C189-DFF6-EE4F-AA45-1C72D67D321B}"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547775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82C189-DFF6-EE4F-AA45-1C72D67D321B}"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262492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82C189-DFF6-EE4F-AA45-1C72D67D321B}"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3184118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82C189-DFF6-EE4F-AA45-1C72D67D321B}"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167A5-8EBF-4C48-9A1E-21B747DE2A9A}" type="slidenum">
              <a:rPr lang="en-US" smtClean="0"/>
              <a:t>‹#›</a:t>
            </a:fld>
            <a:endParaRPr lang="en-US"/>
          </a:p>
        </p:txBody>
      </p:sp>
    </p:spTree>
    <p:extLst>
      <p:ext uri="{BB962C8B-B14F-4D97-AF65-F5344CB8AC3E}">
        <p14:creationId xmlns:p14="http://schemas.microsoft.com/office/powerpoint/2010/main" val="3314227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C0167A5-8EBF-4C48-9A1E-21B747DE2A9A}" type="slidenum">
              <a:rPr lang="en-US" smtClean="0"/>
              <a:t>‹#›</a:t>
            </a:fld>
            <a:endParaRPr lang="en-US"/>
          </a:p>
        </p:txBody>
      </p:sp>
      <p:sp>
        <p:nvSpPr>
          <p:cNvPr id="5" name="Date Placeholder 4"/>
          <p:cNvSpPr>
            <a:spLocks noGrp="1"/>
          </p:cNvSpPr>
          <p:nvPr>
            <p:ph type="dt" sz="half" idx="10"/>
          </p:nvPr>
        </p:nvSpPr>
        <p:spPr/>
        <p:txBody>
          <a:bodyPr/>
          <a:lstStyle/>
          <a:p>
            <a:fld id="{EE82C189-DFF6-EE4F-AA45-1C72D67D321B}" type="datetimeFigureOut">
              <a:rPr lang="en-US" smtClean="0"/>
              <a:t>6/7/2025</a:t>
            </a:fld>
            <a:endParaRPr lang="en-US"/>
          </a:p>
        </p:txBody>
      </p:sp>
    </p:spTree>
    <p:extLst>
      <p:ext uri="{BB962C8B-B14F-4D97-AF65-F5344CB8AC3E}">
        <p14:creationId xmlns:p14="http://schemas.microsoft.com/office/powerpoint/2010/main" val="3913898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82C189-DFF6-EE4F-AA45-1C72D67D321B}" type="datetimeFigureOut">
              <a:rPr lang="en-US" smtClean="0"/>
              <a:t>6/7/2025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0167A5-8EBF-4C48-9A1E-21B747DE2A9A}" type="slidenum">
              <a:rPr lang="en-US" smtClean="0"/>
              <a:t>‹#›</a:t>
            </a:fld>
            <a:endParaRPr lang="en-US"/>
          </a:p>
        </p:txBody>
      </p:sp>
    </p:spTree>
    <p:extLst>
      <p:ext uri="{BB962C8B-B14F-4D97-AF65-F5344CB8AC3E}">
        <p14:creationId xmlns:p14="http://schemas.microsoft.com/office/powerpoint/2010/main" val="694523663"/>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 id="2147483938" r:id="rId15"/>
    <p:sldLayoutId id="2147483939" r:id="rId16"/>
    <p:sldLayoutId id="2147483940" r:id="rId17"/>
    <p:sldLayoutId id="2147483941"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8932" y="2026606"/>
            <a:ext cx="11013510" cy="2420133"/>
          </a:xfrm>
        </p:spPr>
        <p:txBody>
          <a:bodyPr anchor="b">
            <a:normAutofit/>
          </a:bodyPr>
          <a:lstStyle/>
          <a:p>
            <a:pPr algn="ctr"/>
            <a:r>
              <a:rPr lang="en-US" dirty="0"/>
              <a:t>Case Study 2</a:t>
            </a:r>
            <a:br>
              <a:rPr lang="en-US" dirty="0"/>
            </a:br>
            <a:r>
              <a:rPr lang="en-US" dirty="0"/>
              <a:t>Joiner &amp; Sons Omnichannel</a:t>
            </a:r>
          </a:p>
        </p:txBody>
      </p:sp>
    </p:spTree>
    <p:extLst>
      <p:ext uri="{BB962C8B-B14F-4D97-AF65-F5344CB8AC3E}">
        <p14:creationId xmlns:p14="http://schemas.microsoft.com/office/powerpoint/2010/main" val="62785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8103B-0C16-4D52-9165-768C87A721A0}"/>
              </a:ext>
            </a:extLst>
          </p:cNvPr>
          <p:cNvSpPr>
            <a:spLocks noGrp="1"/>
          </p:cNvSpPr>
          <p:nvPr>
            <p:ph idx="1"/>
          </p:nvPr>
        </p:nvSpPr>
        <p:spPr>
          <a:xfrm>
            <a:off x="739964" y="732622"/>
            <a:ext cx="8596668" cy="4929143"/>
          </a:xfrm>
        </p:spPr>
        <p:txBody>
          <a:bodyPr>
            <a:normAutofit fontScale="85000" lnSpcReduction="20000"/>
          </a:bodyPr>
          <a:lstStyle/>
          <a:p>
            <a:pPr marL="0" indent="0">
              <a:lnSpc>
                <a:spcPct val="107000"/>
              </a:lnSpc>
              <a:spcAft>
                <a:spcPts val="800"/>
              </a:spcAft>
              <a:buNone/>
            </a:pPr>
            <a:r>
              <a:rPr lang="en-IN" sz="2600" b="1" u="sng" dirty="0">
                <a:effectLst/>
                <a:latin typeface="Times New Roman" panose="02020603050405020304" pitchFamily="18" charset="0"/>
                <a:ea typeface="Calibri" panose="020F0502020204030204" pitchFamily="34" charset="0"/>
                <a:cs typeface="Times New Roman" panose="02020603050405020304" pitchFamily="18" charset="0"/>
              </a:rPr>
              <a:t>Formula to be used:</a:t>
            </a:r>
          </a:p>
          <a:p>
            <a:pPr marL="0" indent="0">
              <a:lnSpc>
                <a:spcPct val="107000"/>
              </a:lnSpc>
              <a:spcAft>
                <a:spcPts val="800"/>
              </a:spcAft>
              <a:buNone/>
            </a:pPr>
            <a:endParaRPr lang="en-IN" sz="2200" b="1" u="sng"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EOQ = Sqrt (2*D*K / I*C)</a:t>
            </a: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Total Ordering cost = (D/EOQ) * K</a:t>
            </a: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Total Carrying cost = (EOQ/2) * I * C</a:t>
            </a: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Total Purchase cost = D * C</a:t>
            </a: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Total cost of Goods sold = Total Purchase cost + Total Ordering cost + Total Carrying cost</a:t>
            </a:r>
          </a:p>
          <a:p>
            <a:pPr>
              <a:lnSpc>
                <a:spcPct val="107000"/>
              </a:lnSpc>
              <a:spcAft>
                <a:spcPts val="800"/>
              </a:spcAft>
            </a:pPr>
            <a:r>
              <a:rPr lang="en-IN" sz="2900" dirty="0">
                <a:effectLst/>
                <a:latin typeface="Times New Roman" panose="02020603050405020304" pitchFamily="18" charset="0"/>
                <a:ea typeface="Calibri" panose="020F0502020204030204" pitchFamily="34" charset="0"/>
                <a:cs typeface="Times New Roman" panose="02020603050405020304" pitchFamily="18" charset="0"/>
              </a:rPr>
              <a:t>Cost of Goods sold per unit = Total cost of goods sold / D</a:t>
            </a:r>
          </a:p>
          <a:p>
            <a:endParaRPr lang="en-IN" dirty="0"/>
          </a:p>
        </p:txBody>
      </p:sp>
    </p:spTree>
    <p:extLst>
      <p:ext uri="{BB962C8B-B14F-4D97-AF65-F5344CB8AC3E}">
        <p14:creationId xmlns:p14="http://schemas.microsoft.com/office/powerpoint/2010/main" val="3757108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00913E-D461-46F3-A748-0D99CA39F874}"/>
              </a:ext>
            </a:extLst>
          </p:cNvPr>
          <p:cNvSpPr txBox="1"/>
          <p:nvPr/>
        </p:nvSpPr>
        <p:spPr>
          <a:xfrm>
            <a:off x="425883" y="353240"/>
            <a:ext cx="9394521" cy="430887"/>
          </a:xfrm>
          <a:prstGeom prst="rect">
            <a:avLst/>
          </a:prstGeom>
          <a:noFill/>
        </p:spPr>
        <p:txBody>
          <a:bodyPr wrap="square">
            <a:spAutoFit/>
          </a:bodyPr>
          <a:lstStyle/>
          <a:p>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Cost of Analysis of COGS per unit Before and After Sales 24% Increase</a:t>
            </a:r>
            <a:endParaRPr lang="en-IN" sz="2200" b="1"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32E7C885-AE91-427F-9C8D-60C6D64F3D7B}"/>
              </a:ext>
            </a:extLst>
          </p:cNvPr>
          <p:cNvGraphicFramePr>
            <a:graphicFrameLocks noGrp="1"/>
          </p:cNvGraphicFramePr>
          <p:nvPr>
            <p:extLst>
              <p:ext uri="{D42A27DB-BD31-4B8C-83A1-F6EECF244321}">
                <p14:modId xmlns:p14="http://schemas.microsoft.com/office/powerpoint/2010/main" val="1692973967"/>
              </p:ext>
            </p:extLst>
          </p:nvPr>
        </p:nvGraphicFramePr>
        <p:xfrm>
          <a:off x="425883" y="1076843"/>
          <a:ext cx="8830852" cy="4704314"/>
        </p:xfrm>
        <a:graphic>
          <a:graphicData uri="http://schemas.openxmlformats.org/drawingml/2006/table">
            <a:tbl>
              <a:tblPr firstRow="1" firstCol="1" bandRow="1">
                <a:tableStyleId>{5C22544A-7EE6-4342-B048-85BDC9FD1C3A}</a:tableStyleId>
              </a:tblPr>
              <a:tblGrid>
                <a:gridCol w="2207713">
                  <a:extLst>
                    <a:ext uri="{9D8B030D-6E8A-4147-A177-3AD203B41FA5}">
                      <a16:colId xmlns:a16="http://schemas.microsoft.com/office/drawing/2014/main" val="3347569188"/>
                    </a:ext>
                  </a:extLst>
                </a:gridCol>
                <a:gridCol w="2207713">
                  <a:extLst>
                    <a:ext uri="{9D8B030D-6E8A-4147-A177-3AD203B41FA5}">
                      <a16:colId xmlns:a16="http://schemas.microsoft.com/office/drawing/2014/main" val="3470284338"/>
                    </a:ext>
                  </a:extLst>
                </a:gridCol>
                <a:gridCol w="2207713">
                  <a:extLst>
                    <a:ext uri="{9D8B030D-6E8A-4147-A177-3AD203B41FA5}">
                      <a16:colId xmlns:a16="http://schemas.microsoft.com/office/drawing/2014/main" val="3774312692"/>
                    </a:ext>
                  </a:extLst>
                </a:gridCol>
                <a:gridCol w="2207713">
                  <a:extLst>
                    <a:ext uri="{9D8B030D-6E8A-4147-A177-3AD203B41FA5}">
                      <a16:colId xmlns:a16="http://schemas.microsoft.com/office/drawing/2014/main" val="95925546"/>
                    </a:ext>
                  </a:extLst>
                </a:gridCol>
              </a:tblGrid>
              <a:tr h="469892">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Cost Component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Before Sales Increase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After Sales Increase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Change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3520213"/>
                  </a:ext>
                </a:extLst>
              </a:tr>
              <a:tr h="329941">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Annual Demand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1000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1240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+240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1241483"/>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Unit purchase Price</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$48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$48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7325244"/>
                  </a:ext>
                </a:extLst>
              </a:tr>
              <a:tr h="35183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Ordering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$55</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$55</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266003"/>
                  </a:ext>
                </a:extLst>
              </a:tr>
              <a:tr h="335414">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Carrying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34.8%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34.8%</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8351858"/>
                  </a:ext>
                </a:extLst>
              </a:tr>
              <a:tr h="329159">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EOQ</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81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90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+9</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5867008"/>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Total Purchase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$48000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$59520</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$11,520</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8473792"/>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Total Ordering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$679.01</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$757.78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+$78.77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4550563"/>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Total Carrying Cost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$676.51</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$751.68</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+$75.17</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3245086"/>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Cost of Goods sold per unit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$49.36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$49.22</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-$0.14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7696701"/>
                  </a:ext>
                </a:extLst>
              </a:tr>
              <a:tr h="469892">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Total Cost of Goods sold</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$49.355.52</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a:effectLst/>
                          <a:latin typeface="Times New Roman" panose="02020603050405020304" pitchFamily="18" charset="0"/>
                          <a:cs typeface="Times New Roman" panose="02020603050405020304" pitchFamily="18" charset="0"/>
                        </a:rPr>
                        <a:t>$61,029.46</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600" dirty="0">
                          <a:effectLst/>
                          <a:latin typeface="Times New Roman" panose="02020603050405020304" pitchFamily="18" charset="0"/>
                          <a:cs typeface="Times New Roman" panose="02020603050405020304" pitchFamily="18" charset="0"/>
                        </a:rPr>
                        <a:t>+$11,673.94</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2026589"/>
                  </a:ext>
                </a:extLst>
              </a:tr>
            </a:tbl>
          </a:graphicData>
        </a:graphic>
      </p:graphicFrame>
      <p:sp>
        <p:nvSpPr>
          <p:cNvPr id="7" name="Rectangle 1">
            <a:extLst>
              <a:ext uri="{FF2B5EF4-FFF2-40B4-BE49-F238E27FC236}">
                <a16:creationId xmlns:a16="http://schemas.microsoft.com/office/drawing/2014/main" id="{3F993F8E-AA81-40E7-9AD6-C7D137A74F92}"/>
              </a:ext>
            </a:extLst>
          </p:cNvPr>
          <p:cNvSpPr>
            <a:spLocks noChangeArrowheads="1"/>
          </p:cNvSpPr>
          <p:nvPr/>
        </p:nvSpPr>
        <p:spPr bwMode="auto">
          <a:xfrm>
            <a:off x="-1169493" y="2053941"/>
            <a:ext cx="1712520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TextBox 8">
            <a:extLst>
              <a:ext uri="{FF2B5EF4-FFF2-40B4-BE49-F238E27FC236}">
                <a16:creationId xmlns:a16="http://schemas.microsoft.com/office/drawing/2014/main" id="{FE6D0C32-4644-4BF8-85D1-5E2CE46FCB25}"/>
              </a:ext>
            </a:extLst>
          </p:cNvPr>
          <p:cNvSpPr txBox="1"/>
          <p:nvPr/>
        </p:nvSpPr>
        <p:spPr>
          <a:xfrm>
            <a:off x="425883" y="5846868"/>
            <a:ext cx="8561540" cy="665118"/>
          </a:xfrm>
          <a:prstGeom prst="rect">
            <a:avLst/>
          </a:prstGeom>
          <a:noFill/>
        </p:spPr>
        <p:txBody>
          <a:bodyPr wrap="square">
            <a:spAutoFit/>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Before the 24% sales increase, the cost of goods sold per unit was </a:t>
            </a:r>
            <a:r>
              <a:rPr lang="en-US" dirty="0">
                <a:highlight>
                  <a:srgbClr val="FFFF00"/>
                </a:highlight>
                <a:latin typeface="Times New Roman" panose="02020603050405020304" pitchFamily="18" charset="0"/>
                <a:cs typeface="Times New Roman" panose="02020603050405020304" pitchFamily="18" charset="0"/>
              </a:rPr>
              <a:t>$0.14 </a:t>
            </a:r>
            <a:r>
              <a:rPr lang="en-US" dirty="0">
                <a:latin typeface="Times New Roman" panose="02020603050405020304" pitchFamily="18" charset="0"/>
                <a:cs typeface="Times New Roman" panose="02020603050405020304" pitchFamily="18" charset="0"/>
              </a:rPr>
              <a:t>higher than after the increase.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0905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1A25-4969-D534-0CEA-959A44819833}"/>
              </a:ext>
            </a:extLst>
          </p:cNvPr>
          <p:cNvSpPr>
            <a:spLocks noGrp="1"/>
          </p:cNvSpPr>
          <p:nvPr>
            <p:ph type="title"/>
          </p:nvPr>
        </p:nvSpPr>
        <p:spPr>
          <a:xfrm>
            <a:off x="400833" y="396658"/>
            <a:ext cx="10646578" cy="1582455"/>
          </a:xfrm>
        </p:spPr>
        <p:txBody>
          <a:bodyPr>
            <a:normAutofit/>
          </a:bodyPr>
          <a:lstStyle/>
          <a:p>
            <a:r>
              <a:rPr lang="en-US" sz="2200" b="1" i="1" cap="none" dirty="0">
                <a:solidFill>
                  <a:schemeClr val="tx1"/>
                </a:solidFill>
                <a:effectLst/>
                <a:latin typeface="Times New Roman" panose="02020603050405020304" pitchFamily="18" charset="0"/>
                <a:cs typeface="Times New Roman" panose="02020603050405020304" pitchFamily="18" charset="0"/>
              </a:rPr>
              <a:t>Question 4 : Recommend how we should handle the cost of shipping from the DC to the customer (BODDC) or from the store to the customer (BODFRS). Be sure to identify how your proposal will financially impact joiner &amp; sons hardware</a:t>
            </a:r>
            <a:endParaRPr lang="en-US" sz="2200" b="1" i="1" cap="none" dirty="0">
              <a:solidFill>
                <a:schemeClr val="tx1"/>
              </a:solidFill>
              <a:latin typeface="Times New Roman" panose="02020603050405020304" pitchFamily="18" charset="0"/>
              <a:cs typeface="Times New Roman" panose="02020603050405020304" pitchFamily="18" charset="0"/>
            </a:endParaRPr>
          </a:p>
        </p:txBody>
      </p:sp>
      <p:sp>
        <p:nvSpPr>
          <p:cNvPr id="10" name="Rectangle 5">
            <a:extLst>
              <a:ext uri="{FF2B5EF4-FFF2-40B4-BE49-F238E27FC236}">
                <a16:creationId xmlns:a16="http://schemas.microsoft.com/office/drawing/2014/main" id="{9449F71C-7CE3-40E0-9B8F-A6939D9996E1}"/>
              </a:ext>
            </a:extLst>
          </p:cNvPr>
          <p:cNvSpPr>
            <a:spLocks noGrp="1" noChangeArrowheads="1"/>
          </p:cNvSpPr>
          <p:nvPr>
            <p:ph idx="1"/>
          </p:nvPr>
        </p:nvSpPr>
        <p:spPr bwMode="auto">
          <a:xfrm>
            <a:off x="400833" y="1748909"/>
            <a:ext cx="9905998"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BODDC recommendation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tandard rate for shipment to the customer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U</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tilize a 3rd party to reduce shipping cost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200" u="sng" cap="none" dirty="0">
                <a:solidFill>
                  <a:schemeClr val="tx1"/>
                </a:solidFill>
                <a:effectLst/>
                <a:latin typeface="Times New Roman" panose="02020603050405020304" pitchFamily="18" charset="0"/>
                <a:cs typeface="Times New Roman" panose="02020603050405020304" pitchFamily="18" charset="0"/>
              </a:rPr>
              <a:t>BODFRS</a:t>
            </a:r>
            <a:r>
              <a:rPr kumimoji="0" lang="en-US" altLang="en-US" sz="2200" b="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U</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tilize a 3rd party to reduce shipping cost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C</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harge a standard rate for commonly sold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sku’s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I</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ncrease unit cost rather than purchasing from in store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dollar items will include free shipping and installation effectively giving the           customer more purchase power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200" cap="none" dirty="0">
                <a:solidFill>
                  <a:schemeClr val="tx1"/>
                </a:solidFill>
                <a:effectLst/>
                <a:latin typeface="Times New Roman" panose="02020603050405020304" pitchFamily="18" charset="0"/>
                <a:cs typeface="Times New Roman" panose="02020603050405020304" pitchFamily="18" charset="0"/>
              </a:rPr>
              <a:t> C</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heaper items when truckloads (TL) are ordered for lower rates to decrease costs to stock store for dc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67671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D2B3-C7B7-4FE4-B6D0-0508A08BB5DA}"/>
              </a:ext>
            </a:extLst>
          </p:cNvPr>
          <p:cNvSpPr>
            <a:spLocks noGrp="1"/>
          </p:cNvSpPr>
          <p:nvPr>
            <p:ph type="title"/>
          </p:nvPr>
        </p:nvSpPr>
        <p:spPr>
          <a:xfrm>
            <a:off x="402378" y="425885"/>
            <a:ext cx="9905998" cy="1905000"/>
          </a:xfrm>
        </p:spPr>
        <p:txBody>
          <a:bodyPr>
            <a:normAutofit/>
          </a:bodyPr>
          <a:lstStyle/>
          <a:p>
            <a:r>
              <a:rPr lang="en-US" sz="2400" b="1" i="1" cap="none" dirty="0">
                <a:solidFill>
                  <a:schemeClr val="tx1"/>
                </a:solidFill>
                <a:latin typeface="Times New Roman" panose="02020603050405020304" pitchFamily="18" charset="0"/>
                <a:cs typeface="Times New Roman" panose="02020603050405020304" pitchFamily="18" charset="0"/>
              </a:rPr>
              <a:t>Question 5 - </a:t>
            </a:r>
            <a:r>
              <a:rPr lang="en-US" sz="2400" b="1" i="1" cap="none" dirty="0">
                <a:solidFill>
                  <a:schemeClr val="tx1"/>
                </a:solidFill>
                <a:effectLst/>
                <a:latin typeface="Times New Roman" panose="02020603050405020304" pitchFamily="18" charset="0"/>
                <a:cs typeface="Times New Roman" panose="02020603050405020304" pitchFamily="18" charset="0"/>
              </a:rPr>
              <a:t>Propose how we should handle customer returns. Be sure to identify How your proposal will financially impact Joiner &amp; Sons Hardware.</a:t>
            </a:r>
            <a:endParaRPr lang="en-US" sz="2400" b="1" i="1" cap="none"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6E90C41-5346-42F8-BC72-F5916731C8A5}"/>
              </a:ext>
            </a:extLst>
          </p:cNvPr>
          <p:cNvSpPr>
            <a:spLocks noGrp="1" noChangeArrowheads="1"/>
          </p:cNvSpPr>
          <p:nvPr>
            <p:ph idx="1"/>
          </p:nvPr>
        </p:nvSpPr>
        <p:spPr bwMode="auto">
          <a:xfrm>
            <a:off x="402378" y="1474742"/>
            <a:ext cx="10006751" cy="4180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should offer a 30-day return policy.</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should offer store credit rather than a refund.</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Customer convenience and satisfaction should be the focus – physical  store return and shipping back to the dc where we handle shipping costs.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item is in good condition then it can be resold immediately.</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If the items are damaged, the "backhaul” method for items that need repairs at the DC. </a:t>
            </a:r>
          </a:p>
        </p:txBody>
      </p:sp>
    </p:spTree>
    <p:extLst>
      <p:ext uri="{BB962C8B-B14F-4D97-AF65-F5344CB8AC3E}">
        <p14:creationId xmlns:p14="http://schemas.microsoft.com/office/powerpoint/2010/main" val="413272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CC83-FD39-445C-8AE6-EDFABA7724B7}"/>
              </a:ext>
            </a:extLst>
          </p:cNvPr>
          <p:cNvSpPr>
            <a:spLocks noGrp="1"/>
          </p:cNvSpPr>
          <p:nvPr>
            <p:ph type="title"/>
          </p:nvPr>
        </p:nvSpPr>
        <p:spPr>
          <a:xfrm>
            <a:off x="270875" y="475988"/>
            <a:ext cx="10576664" cy="1703541"/>
          </a:xfrm>
        </p:spPr>
        <p:txBody>
          <a:bodyPr>
            <a:noAutofit/>
          </a:bodyPr>
          <a:lstStyle/>
          <a:p>
            <a:r>
              <a:rPr lang="en-US" sz="2400" b="1" i="1"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Question 6 -  Identify three other concerns when setting up the multichannel and propose solutions. Again, you may use a slide to summarize your key takeaway points to point out your quantitative and qualitative analysis, with key takeaways.</a:t>
            </a:r>
            <a:br>
              <a:rPr lang="en-IN" sz="2400" i="1" kern="100" cap="non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24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sz="2400" i="1" dirty="0">
              <a:solidFill>
                <a:schemeClr val="tx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92AC57-CD5C-41F9-9BAD-E91F6F9156CD}"/>
              </a:ext>
            </a:extLst>
          </p:cNvPr>
          <p:cNvSpPr txBox="1"/>
          <p:nvPr/>
        </p:nvSpPr>
        <p:spPr>
          <a:xfrm>
            <a:off x="270875" y="1954060"/>
            <a:ext cx="9771344" cy="409342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Concerns:</a:t>
            </a:r>
          </a:p>
          <a:p>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1. Inventory challenges – Difficulties can arise when dealing with multiple channels of demand. Cost of having larger inventory due to multiple channels.</a:t>
            </a:r>
          </a:p>
          <a:p>
            <a:pPr lvl="1"/>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2. Customer service online vs in person – Will the service for both in person and online customers be equal?</a:t>
            </a:r>
          </a:p>
          <a:p>
            <a:pPr lvl="1"/>
            <a:endParaRPr lang="en-US" sz="22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Reduction of instore customers – Will other channels diminish the instore customer demand significantly enough to where the store is no longer worth operating?</a:t>
            </a:r>
          </a:p>
          <a:p>
            <a:endParaRPr lang="en-IN" dirty="0"/>
          </a:p>
        </p:txBody>
      </p:sp>
    </p:spTree>
    <p:extLst>
      <p:ext uri="{BB962C8B-B14F-4D97-AF65-F5344CB8AC3E}">
        <p14:creationId xmlns:p14="http://schemas.microsoft.com/office/powerpoint/2010/main" val="171160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CE1F-FB80-4CC7-A031-5C382E2041CD}"/>
              </a:ext>
            </a:extLst>
          </p:cNvPr>
          <p:cNvSpPr>
            <a:spLocks noGrp="1"/>
          </p:cNvSpPr>
          <p:nvPr>
            <p:ph type="title"/>
          </p:nvPr>
        </p:nvSpPr>
        <p:spPr>
          <a:xfrm>
            <a:off x="565216" y="1035485"/>
            <a:ext cx="9905998" cy="5678466"/>
          </a:xfrm>
        </p:spPr>
        <p:txBody>
          <a:bodyPr>
            <a:normAutofit/>
          </a:bodyPr>
          <a:lstStyle/>
          <a:p>
            <a:r>
              <a:rPr lang="en-US" sz="2400" cap="none" dirty="0">
                <a:solidFill>
                  <a:schemeClr val="tx1"/>
                </a:solidFill>
                <a:latin typeface="Times New Roman" panose="02020603050405020304" pitchFamily="18" charset="0"/>
                <a:cs typeface="Times New Roman" panose="02020603050405020304" pitchFamily="18" charset="0"/>
              </a:rPr>
              <a:t>Solutions:</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1) Be sure to analyze accurately to know the exact demand in order to prevent under/overstock (in turn can help with managing inventory cost).</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2) Ensure that both online and in person customers are receiving the same benefits.</a:t>
            </a:r>
            <a:br>
              <a:rPr lang="en-US" sz="2400" cap="none" dirty="0">
                <a:solidFill>
                  <a:schemeClr val="tx1"/>
                </a:solidFill>
                <a:latin typeface="Times New Roman" panose="02020603050405020304" pitchFamily="18" charset="0"/>
                <a:cs typeface="Times New Roman" panose="02020603050405020304" pitchFamily="18" charset="0"/>
              </a:rPr>
            </a:br>
            <a:br>
              <a:rPr lang="en-US" sz="2400" cap="none" dirty="0">
                <a:solidFill>
                  <a:schemeClr val="tx1"/>
                </a:solidFill>
                <a:latin typeface="Times New Roman" panose="02020603050405020304" pitchFamily="18" charset="0"/>
                <a:cs typeface="Times New Roman" panose="02020603050405020304" pitchFamily="18" charset="0"/>
              </a:rPr>
            </a:br>
            <a:r>
              <a:rPr lang="en-US" sz="2400" cap="none" dirty="0">
                <a:solidFill>
                  <a:schemeClr val="tx1"/>
                </a:solidFill>
                <a:latin typeface="Times New Roman" panose="02020603050405020304" pitchFamily="18" charset="0"/>
                <a:cs typeface="Times New Roman" panose="02020603050405020304" pitchFamily="18" charset="0"/>
              </a:rPr>
              <a:t>3) Make sure to continue servicing the instore customers successfully in order to reduce lack of in store customers. Provide equally fast and efficient service across channels</a:t>
            </a:r>
            <a:r>
              <a:rPr lang="en-US" sz="2400" dirty="0">
                <a:solidFill>
                  <a:schemeClr val="tx1"/>
                </a:solidFill>
                <a:latin typeface="Times New Roman" panose="02020603050405020304" pitchFamily="18" charset="0"/>
                <a:cs typeface="Times New Roman" panose="02020603050405020304" pitchFamily="18" charset="0"/>
              </a:rPr>
              <a:t>.</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9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533400" y="482774"/>
            <a:ext cx="4572000" cy="5867400"/>
          </a:xfrm>
        </p:spPr>
        <p:txBody>
          <a:bodyPr>
            <a:normAutofit/>
          </a:bodyPr>
          <a:lstStyle/>
          <a:p>
            <a:r>
              <a:rPr lang="en-US" dirty="0"/>
              <a:t>Thank you</a:t>
            </a:r>
          </a:p>
        </p:txBody>
      </p:sp>
      <p:sp>
        <p:nvSpPr>
          <p:cNvPr id="7" name="TextBox 6">
            <a:extLst>
              <a:ext uri="{FF2B5EF4-FFF2-40B4-BE49-F238E27FC236}">
                <a16:creationId xmlns:a16="http://schemas.microsoft.com/office/drawing/2014/main" id="{0C223387-4F2D-44B1-8509-D81C3663B8BF}"/>
              </a:ext>
            </a:extLst>
          </p:cNvPr>
          <p:cNvSpPr txBox="1"/>
          <p:nvPr/>
        </p:nvSpPr>
        <p:spPr>
          <a:xfrm>
            <a:off x="4380978" y="2069054"/>
            <a:ext cx="6106438" cy="2694840"/>
          </a:xfrm>
          <a:prstGeom prst="rect">
            <a:avLst/>
          </a:prstGeom>
          <a:noFill/>
        </p:spPr>
        <p:txBody>
          <a:bodyPr wrap="square">
            <a:spAutoFit/>
          </a:bodyPr>
          <a:lstStyle/>
          <a:p>
            <a:pPr algn="ctr">
              <a:lnSpc>
                <a:spcPct val="160000"/>
              </a:lnSpc>
            </a:pPr>
            <a:r>
              <a:rPr lang="en-US" i="1" dirty="0">
                <a:solidFill>
                  <a:schemeClr val="accent1"/>
                </a:solidFill>
                <a:latin typeface="Times New Roman" panose="02020603050405020304" pitchFamily="18" charset="0"/>
                <a:cs typeface="Times New Roman" panose="02020603050405020304" pitchFamily="18" charset="0"/>
              </a:rPr>
              <a:t>Aaron Thomas</a:t>
            </a:r>
          </a:p>
          <a:p>
            <a:pPr algn="ctr">
              <a:lnSpc>
                <a:spcPct val="160000"/>
              </a:lnSpc>
            </a:pPr>
            <a:r>
              <a:rPr lang="en-US" i="1" dirty="0">
                <a:solidFill>
                  <a:schemeClr val="accent1"/>
                </a:solidFill>
                <a:latin typeface="Times New Roman" panose="02020603050405020304" pitchFamily="18" charset="0"/>
                <a:cs typeface="Times New Roman" panose="02020603050405020304" pitchFamily="18" charset="0"/>
              </a:rPr>
              <a:t>Indhu Biruduraju</a:t>
            </a:r>
          </a:p>
          <a:p>
            <a:pPr algn="ctr">
              <a:lnSpc>
                <a:spcPct val="160000"/>
              </a:lnSpc>
            </a:pPr>
            <a:r>
              <a:rPr lang="en-US" i="1" dirty="0">
                <a:solidFill>
                  <a:schemeClr val="accent1"/>
                </a:solidFill>
                <a:latin typeface="Times New Roman" panose="02020603050405020304" pitchFamily="18" charset="0"/>
                <a:cs typeface="Times New Roman" panose="02020603050405020304" pitchFamily="18" charset="0"/>
              </a:rPr>
              <a:t>Brad Branscum</a:t>
            </a:r>
          </a:p>
          <a:p>
            <a:pPr algn="ctr">
              <a:lnSpc>
                <a:spcPct val="160000"/>
              </a:lnSpc>
            </a:pPr>
            <a:r>
              <a:rPr lang="en-US" i="1" dirty="0">
                <a:solidFill>
                  <a:schemeClr val="accent1"/>
                </a:solidFill>
                <a:latin typeface="Times New Roman" panose="02020603050405020304" pitchFamily="18" charset="0"/>
                <a:cs typeface="Times New Roman" panose="02020603050405020304" pitchFamily="18" charset="0"/>
              </a:rPr>
              <a:t>Ruben Garcia</a:t>
            </a:r>
          </a:p>
          <a:p>
            <a:pPr algn="ctr">
              <a:lnSpc>
                <a:spcPct val="160000"/>
              </a:lnSpc>
            </a:pPr>
            <a:r>
              <a:rPr lang="en-US" i="1" dirty="0">
                <a:solidFill>
                  <a:schemeClr val="accent1"/>
                </a:solidFill>
                <a:latin typeface="Times New Roman" panose="02020603050405020304" pitchFamily="18" charset="0"/>
                <a:cs typeface="Times New Roman" panose="02020603050405020304" pitchFamily="18" charset="0"/>
              </a:rPr>
              <a:t>Carmen Trevizo</a:t>
            </a:r>
            <a:br>
              <a:rPr lang="en-US" i="1" dirty="0">
                <a:solidFill>
                  <a:schemeClr val="accent1"/>
                </a:solidFill>
                <a:latin typeface="Times New Roman" panose="02020603050405020304" pitchFamily="18" charset="0"/>
                <a:cs typeface="Times New Roman" panose="02020603050405020304" pitchFamily="18" charset="0"/>
              </a:rPr>
            </a:br>
            <a:r>
              <a:rPr lang="en-US" i="1" dirty="0">
                <a:solidFill>
                  <a:schemeClr val="accent1"/>
                </a:solidFill>
                <a:latin typeface="Times New Roman" panose="02020603050405020304" pitchFamily="18" charset="0"/>
                <a:cs typeface="Times New Roman" panose="02020603050405020304" pitchFamily="18" charset="0"/>
              </a:rPr>
              <a:t>Kyle Porter</a:t>
            </a:r>
          </a:p>
        </p:txBody>
      </p:sp>
    </p:spTree>
    <p:extLst>
      <p:ext uri="{BB962C8B-B14F-4D97-AF65-F5344CB8AC3E}">
        <p14:creationId xmlns:p14="http://schemas.microsoft.com/office/powerpoint/2010/main" val="206841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3359B60-7890-4DC8-9665-C93E53FE943C}"/>
              </a:ext>
            </a:extLst>
          </p:cNvPr>
          <p:cNvSpPr txBox="1"/>
          <p:nvPr/>
        </p:nvSpPr>
        <p:spPr>
          <a:xfrm>
            <a:off x="626301" y="764088"/>
            <a:ext cx="10910170" cy="1446550"/>
          </a:xfrm>
          <a:prstGeom prst="rect">
            <a:avLst/>
          </a:prstGeom>
          <a:no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Question 1: Using a single page, create a graphic flow diagram which includes activities involved in each proposed channel. Proposed starting at receipt at our distribution center from our suppliers to receipt by the customer. Use a unique color (designated below) for the flow of each channel:</a:t>
            </a:r>
            <a:endParaRPr lang="en-IN" sz="2200" b="1"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65DFCB9-9680-4E60-B039-2BB0F1C91D06}"/>
              </a:ext>
            </a:extLst>
          </p:cNvPr>
          <p:cNvSpPr txBox="1"/>
          <p:nvPr/>
        </p:nvSpPr>
        <p:spPr>
          <a:xfrm>
            <a:off x="425884" y="2329841"/>
            <a:ext cx="10622071" cy="3231654"/>
          </a:xfrm>
          <a:prstGeom prst="rect">
            <a:avLst/>
          </a:prstGeom>
          <a:noFill/>
        </p:spPr>
        <p:txBody>
          <a:bodyPr wrap="square" rtlCol="0">
            <a:spAutoFit/>
          </a:bodyPr>
          <a:lstStyle/>
          <a:p>
            <a:pPr>
              <a:buFont typeface="Arial" panose="020B0604020202020204" pitchFamily="34" charset="0"/>
              <a:buChar char="•"/>
            </a:pPr>
            <a:endParaRPr lang="en-IN" dirty="0"/>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 Red: Traditional retail</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 Blue: BOPUS (order online/pickup at store)</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 Green: BODDC (order online/deliver from DC)</a:t>
            </a:r>
          </a:p>
          <a:p>
            <a:pPr marL="742950" lvl="1" indent="-28575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 Brown: BODFS (order online/deliver from store)</a:t>
            </a:r>
          </a:p>
          <a:p>
            <a:endParaRPr lang="en-IN" dirty="0"/>
          </a:p>
        </p:txBody>
      </p:sp>
    </p:spTree>
    <p:extLst>
      <p:ext uri="{BB962C8B-B14F-4D97-AF65-F5344CB8AC3E}">
        <p14:creationId xmlns:p14="http://schemas.microsoft.com/office/powerpoint/2010/main" val="22829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B1F243-53B2-9681-741C-BA82BBA0B1EB}"/>
              </a:ext>
            </a:extLst>
          </p:cNvPr>
          <p:cNvSpPr txBox="1"/>
          <p:nvPr/>
        </p:nvSpPr>
        <p:spPr>
          <a:xfrm>
            <a:off x="1100071" y="877475"/>
            <a:ext cx="4362450" cy="461665"/>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Traditional Retail</a:t>
            </a:r>
            <a:r>
              <a:rPr lang="en-US" sz="2400" b="1" dirty="0">
                <a:solidFill>
                  <a:srgbClr val="FF0000"/>
                </a:solidFill>
              </a:rPr>
              <a:t>: </a:t>
            </a:r>
          </a:p>
        </p:txBody>
      </p:sp>
      <p:pic>
        <p:nvPicPr>
          <p:cNvPr id="10" name="Picture 9" descr="A diagram of a delivery and retail&#10;&#10;Description automatically generated">
            <a:extLst>
              <a:ext uri="{FF2B5EF4-FFF2-40B4-BE49-F238E27FC236}">
                <a16:creationId xmlns:a16="http://schemas.microsoft.com/office/drawing/2014/main" id="{28643EDC-1747-ED02-0643-E35BC2770829}"/>
              </a:ext>
            </a:extLst>
          </p:cNvPr>
          <p:cNvPicPr>
            <a:picLocks noChangeAspect="1"/>
          </p:cNvPicPr>
          <p:nvPr/>
        </p:nvPicPr>
        <p:blipFill>
          <a:blip r:embed="rId3"/>
          <a:stretch>
            <a:fillRect/>
          </a:stretch>
        </p:blipFill>
        <p:spPr>
          <a:xfrm>
            <a:off x="712874" y="1626256"/>
            <a:ext cx="10766251" cy="4354269"/>
          </a:xfrm>
          <a:prstGeom prst="rect">
            <a:avLst/>
          </a:prstGeom>
        </p:spPr>
      </p:pic>
    </p:spTree>
    <p:extLst>
      <p:ext uri="{BB962C8B-B14F-4D97-AF65-F5344CB8AC3E}">
        <p14:creationId xmlns:p14="http://schemas.microsoft.com/office/powerpoint/2010/main" val="2539813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97B8B6-50E1-159A-DBC2-94B5D6B51486}"/>
              </a:ext>
            </a:extLst>
          </p:cNvPr>
          <p:cNvSpPr txBox="1"/>
          <p:nvPr/>
        </p:nvSpPr>
        <p:spPr>
          <a:xfrm>
            <a:off x="646822" y="1044531"/>
            <a:ext cx="6231466" cy="461665"/>
          </a:xfrm>
          <a:prstGeom prst="rect">
            <a:avLst/>
          </a:prstGeom>
          <a:noFill/>
        </p:spPr>
        <p:txBody>
          <a:bodyPr wrap="square" rtlCol="0">
            <a:spAutoFit/>
          </a:bodyPr>
          <a:lstStyle/>
          <a:p>
            <a:r>
              <a:rPr lang="en-US" sz="2400" b="1" dirty="0">
                <a:solidFill>
                  <a:srgbClr val="00B0F0"/>
                </a:solidFill>
                <a:latin typeface="Times New Roman" panose="02020603050405020304" pitchFamily="18" charset="0"/>
                <a:cs typeface="Times New Roman" panose="02020603050405020304" pitchFamily="18" charset="0"/>
              </a:rPr>
              <a:t>Buy Online Pickup at Store (BOPUS):</a:t>
            </a:r>
          </a:p>
        </p:txBody>
      </p:sp>
      <p:pic>
        <p:nvPicPr>
          <p:cNvPr id="11" name="Picture 10" descr="A diagram of a retail store&#10;&#10;Description automatically generated">
            <a:extLst>
              <a:ext uri="{FF2B5EF4-FFF2-40B4-BE49-F238E27FC236}">
                <a16:creationId xmlns:a16="http://schemas.microsoft.com/office/drawing/2014/main" id="{E577198E-3065-246C-D678-6E1CA0A9EDDA}"/>
              </a:ext>
            </a:extLst>
          </p:cNvPr>
          <p:cNvPicPr>
            <a:picLocks noChangeAspect="1"/>
          </p:cNvPicPr>
          <p:nvPr/>
        </p:nvPicPr>
        <p:blipFill>
          <a:blip r:embed="rId3"/>
          <a:stretch>
            <a:fillRect/>
          </a:stretch>
        </p:blipFill>
        <p:spPr>
          <a:xfrm>
            <a:off x="646822" y="1901347"/>
            <a:ext cx="10914701" cy="3581400"/>
          </a:xfrm>
          <a:prstGeom prst="rect">
            <a:avLst/>
          </a:prstGeom>
        </p:spPr>
      </p:pic>
    </p:spTree>
    <p:extLst>
      <p:ext uri="{BB962C8B-B14F-4D97-AF65-F5344CB8AC3E}">
        <p14:creationId xmlns:p14="http://schemas.microsoft.com/office/powerpoint/2010/main" val="232716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B893-5AB6-71B7-2F6E-3D07761BC3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BE0197-14F1-157B-8D16-2C86834CE5C5}"/>
              </a:ext>
            </a:extLst>
          </p:cNvPr>
          <p:cNvSpPr txBox="1"/>
          <p:nvPr/>
        </p:nvSpPr>
        <p:spPr>
          <a:xfrm>
            <a:off x="882312" y="604367"/>
            <a:ext cx="7535179" cy="738664"/>
          </a:xfrm>
          <a:prstGeom prst="rect">
            <a:avLst/>
          </a:prstGeom>
          <a:noFill/>
        </p:spPr>
        <p:txBody>
          <a:bodyPr wrap="square" rtlCol="0">
            <a:spAutoFit/>
          </a:bodyPr>
          <a:lstStyle/>
          <a:p>
            <a:r>
              <a:rPr lang="en-US" sz="2400" b="1" dirty="0">
                <a:solidFill>
                  <a:srgbClr val="00B050"/>
                </a:solidFill>
                <a:latin typeface="Times New Roman" panose="02020603050405020304" pitchFamily="18" charset="0"/>
                <a:cs typeface="Times New Roman" panose="02020603050405020304" pitchFamily="18" charset="0"/>
              </a:rPr>
              <a:t>Buy Deliver from Distribution Center (BODDC):</a:t>
            </a:r>
          </a:p>
          <a:p>
            <a:endParaRPr lang="en-US" b="1" dirty="0">
              <a:solidFill>
                <a:srgbClr val="00B050"/>
              </a:solidFill>
            </a:endParaRPr>
          </a:p>
        </p:txBody>
      </p:sp>
      <p:pic>
        <p:nvPicPr>
          <p:cNvPr id="7" name="Picture 6" descr="A diagram of a customer service&#10;&#10;Description automatically generated">
            <a:extLst>
              <a:ext uri="{FF2B5EF4-FFF2-40B4-BE49-F238E27FC236}">
                <a16:creationId xmlns:a16="http://schemas.microsoft.com/office/drawing/2014/main" id="{59E484A2-839F-7027-FEAA-0697A250A192}"/>
              </a:ext>
            </a:extLst>
          </p:cNvPr>
          <p:cNvPicPr>
            <a:picLocks noChangeAspect="1"/>
          </p:cNvPicPr>
          <p:nvPr/>
        </p:nvPicPr>
        <p:blipFill>
          <a:blip r:embed="rId3"/>
          <a:stretch>
            <a:fillRect/>
          </a:stretch>
        </p:blipFill>
        <p:spPr>
          <a:xfrm>
            <a:off x="882312" y="1343031"/>
            <a:ext cx="10226960" cy="4543425"/>
          </a:xfrm>
          <a:prstGeom prst="rect">
            <a:avLst/>
          </a:prstGeom>
        </p:spPr>
      </p:pic>
    </p:spTree>
    <p:extLst>
      <p:ext uri="{BB962C8B-B14F-4D97-AF65-F5344CB8AC3E}">
        <p14:creationId xmlns:p14="http://schemas.microsoft.com/office/powerpoint/2010/main" val="392471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D4BC5-A9DD-89F2-4551-A2AF9631C6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1CFD7B-1EBD-4405-D248-4C614CD655E2}"/>
              </a:ext>
            </a:extLst>
          </p:cNvPr>
          <p:cNvSpPr txBox="1"/>
          <p:nvPr/>
        </p:nvSpPr>
        <p:spPr>
          <a:xfrm>
            <a:off x="819150" y="594986"/>
            <a:ext cx="6096000" cy="461665"/>
          </a:xfrm>
          <a:prstGeom prst="rect">
            <a:avLst/>
          </a:prstGeom>
          <a:noFill/>
        </p:spPr>
        <p:txBody>
          <a:bodyPr wrap="square">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Buy Online Deliver From Store (BODFS):</a:t>
            </a:r>
          </a:p>
        </p:txBody>
      </p:sp>
      <p:pic>
        <p:nvPicPr>
          <p:cNvPr id="7" name="Picture 6" descr="A diagram of a customer service&#10;&#10;Description automatically generated">
            <a:extLst>
              <a:ext uri="{FF2B5EF4-FFF2-40B4-BE49-F238E27FC236}">
                <a16:creationId xmlns:a16="http://schemas.microsoft.com/office/drawing/2014/main" id="{7E5218A3-DDAF-2D27-356B-63A916C2EC8D}"/>
              </a:ext>
            </a:extLst>
          </p:cNvPr>
          <p:cNvPicPr>
            <a:picLocks noChangeAspect="1"/>
          </p:cNvPicPr>
          <p:nvPr/>
        </p:nvPicPr>
        <p:blipFill>
          <a:blip r:embed="rId3"/>
          <a:stretch>
            <a:fillRect/>
          </a:stretch>
        </p:blipFill>
        <p:spPr>
          <a:xfrm>
            <a:off x="0" y="1218632"/>
            <a:ext cx="10553700" cy="4931648"/>
          </a:xfrm>
          <a:prstGeom prst="rect">
            <a:avLst/>
          </a:prstGeom>
        </p:spPr>
      </p:pic>
    </p:spTree>
    <p:extLst>
      <p:ext uri="{BB962C8B-B14F-4D97-AF65-F5344CB8AC3E}">
        <p14:creationId xmlns:p14="http://schemas.microsoft.com/office/powerpoint/2010/main" val="143861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98C3-68A1-4AB7-8DD0-71D35450AE49}"/>
              </a:ext>
            </a:extLst>
          </p:cNvPr>
          <p:cNvSpPr>
            <a:spLocks noGrp="1"/>
          </p:cNvSpPr>
          <p:nvPr>
            <p:ph type="title"/>
          </p:nvPr>
        </p:nvSpPr>
        <p:spPr>
          <a:xfrm>
            <a:off x="465007" y="602815"/>
            <a:ext cx="9905998" cy="1905000"/>
          </a:xfrm>
        </p:spPr>
        <p:txBody>
          <a:bodyPr>
            <a:normAutofit/>
          </a:bodyPr>
          <a:lstStyle/>
          <a:p>
            <a:r>
              <a:rPr lang="en-US" sz="2400" b="1" i="1" cap="none" dirty="0">
                <a:solidFill>
                  <a:schemeClr val="tx1"/>
                </a:solidFill>
                <a:latin typeface="Times New Roman" panose="02020603050405020304" pitchFamily="18" charset="0"/>
                <a:cs typeface="Times New Roman" panose="02020603050405020304" pitchFamily="18" charset="0"/>
              </a:rPr>
              <a:t>Question 2 </a:t>
            </a:r>
            <a:r>
              <a:rPr lang="en-US" sz="2400" b="1" i="1" dirty="0">
                <a:solidFill>
                  <a:schemeClr val="tx1"/>
                </a:solidFill>
                <a:latin typeface="Times New Roman" panose="02020603050405020304" pitchFamily="18" charset="0"/>
                <a:cs typeface="Times New Roman" panose="02020603050405020304" pitchFamily="18" charset="0"/>
              </a:rPr>
              <a:t>- </a:t>
            </a:r>
            <a:r>
              <a:rPr lang="en-US" sz="2400" b="1" i="1" cap="none" dirty="0">
                <a:solidFill>
                  <a:schemeClr val="tx1"/>
                </a:solidFill>
                <a:effectLst/>
                <a:latin typeface="Times New Roman" panose="02020603050405020304" pitchFamily="18" charset="0"/>
                <a:cs typeface="Times New Roman" panose="02020603050405020304" pitchFamily="18" charset="0"/>
              </a:rPr>
              <a:t>On a second page identify the cost of each activity and the total delivered cost per unit for a, b, and c items for each proposed channel</a:t>
            </a:r>
            <a:r>
              <a:rPr lang="en-US" sz="2400" b="1" i="1" dirty="0">
                <a:solidFill>
                  <a:schemeClr val="tx1"/>
                </a:solidFill>
                <a:effectLst/>
                <a:latin typeface="Times New Roman" panose="02020603050405020304" pitchFamily="18" charset="0"/>
                <a:cs typeface="Times New Roman" panose="02020603050405020304" pitchFamily="18" charset="0"/>
              </a:rPr>
              <a:t>.</a:t>
            </a:r>
            <a:endParaRPr lang="en-US" sz="2400" b="1" i="1"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48BC52FB-477B-4359-BCCF-6F2BFA8009A2}"/>
              </a:ext>
            </a:extLst>
          </p:cNvPr>
          <p:cNvSpPr>
            <a:spLocks noGrp="1" noChangeArrowheads="1"/>
          </p:cNvSpPr>
          <p:nvPr>
            <p:ph sz="half" idx="1"/>
          </p:nvPr>
        </p:nvSpPr>
        <p:spPr bwMode="auto">
          <a:xfrm>
            <a:off x="465007" y="1763123"/>
            <a:ext cx="4645612"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400" cap="none" dirty="0">
                <a:solidFill>
                  <a:schemeClr val="tx1"/>
                </a:solidFill>
                <a:effectLst/>
                <a:latin typeface="Times New Roman" panose="02020603050405020304" pitchFamily="18" charset="0"/>
                <a:cs typeface="Times New Roman" panose="02020603050405020304" pitchFamily="18" charset="0"/>
              </a:rPr>
              <a:t>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ates and amount per unit changed from given activities: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Annual </a:t>
            </a:r>
            <a:r>
              <a:rPr lang="en-US" altLang="en-US" sz="2400" cap="none" dirty="0">
                <a:solidFill>
                  <a:schemeClr val="tx1"/>
                </a:solidFill>
                <a:effectLst/>
                <a:latin typeface="Times New Roman" panose="02020603050405020304" pitchFamily="18" charset="0"/>
                <a:cs typeface="Times New Roman" panose="02020603050405020304" pitchFamily="18" charset="0"/>
              </a:rPr>
              <a:t>ICC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 34.8% &gt; 32% for all items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cap="none" dirty="0">
                <a:solidFill>
                  <a:schemeClr val="tx1"/>
                </a:solidFill>
                <a:effectLst/>
                <a:latin typeface="Times New Roman" panose="02020603050405020304" pitchFamily="18" charset="0"/>
                <a:cs typeface="Times New Roman" panose="02020603050405020304" pitchFamily="18" charset="0"/>
              </a:rPr>
              <a:t> 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nnual </a:t>
            </a:r>
            <a:r>
              <a:rPr lang="en-US" altLang="en-US" sz="2400" cap="none" dirty="0">
                <a:solidFill>
                  <a:schemeClr val="tx1"/>
                </a:solidFill>
                <a:effectLst/>
                <a:latin typeface="Times New Roman" panose="02020603050405020304" pitchFamily="18" charset="0"/>
                <a:cs typeface="Times New Roman" panose="02020603050405020304" pitchFamily="18" charset="0"/>
              </a:rPr>
              <a:t>ICC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warehouse (</a:t>
            </a:r>
            <a:r>
              <a:rPr lang="en-US" altLang="en-US" sz="2400" cap="none" dirty="0">
                <a:solidFill>
                  <a:schemeClr val="tx1"/>
                </a:solidFill>
                <a:effectLst/>
                <a:latin typeface="Times New Roman" panose="02020603050405020304" pitchFamily="18" charset="0"/>
                <a:cs typeface="Times New Roman" panose="02020603050405020304" pitchFamily="18" charset="0"/>
              </a:rPr>
              <a:t>BODDC</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32.10% &gt; 30% for all items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cap="none" dirty="0">
                <a:solidFill>
                  <a:schemeClr val="tx1"/>
                </a:solidFill>
                <a:effectLst/>
                <a:latin typeface="Times New Roman" panose="02020603050405020304" pitchFamily="18" charset="0"/>
                <a:cs typeface="Times New Roman" panose="02020603050405020304" pitchFamily="18" charset="0"/>
              </a:rPr>
              <a:t> 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eturn rate for items fulfilled from dc: 18% &gt; 12% for item a, 32.1% &gt; 30% for item b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B62E403F-98C4-4B92-9E50-8C563CBD7B1D}"/>
              </a:ext>
            </a:extLst>
          </p:cNvPr>
          <p:cNvSpPr>
            <a:spLocks noGrp="1" noChangeArrowheads="1"/>
          </p:cNvSpPr>
          <p:nvPr>
            <p:ph sz="half" idx="2"/>
          </p:nvPr>
        </p:nvSpPr>
        <p:spPr bwMode="auto">
          <a:xfrm>
            <a:off x="5418005" y="1763123"/>
            <a:ext cx="464561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cap="none" dirty="0">
                <a:solidFill>
                  <a:schemeClr val="tx1"/>
                </a:solidFill>
                <a:effectLst/>
                <a:latin typeface="Arial" panose="020B0604020202020204" pitchFamily="34" charset="0"/>
              </a:rPr>
              <a:t> </a:t>
            </a:r>
            <a:r>
              <a:rPr lang="en-US" altLang="en-US" sz="2400" cap="none" dirty="0">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ales increase projected additional customer purchase when picking up the order: 18.2% &gt; 15% for item 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cap="none" dirty="0">
                <a:solidFill>
                  <a:schemeClr val="tx1"/>
                </a:solidFill>
                <a:effectLst/>
                <a:latin typeface="Times New Roman" panose="02020603050405020304" pitchFamily="18" charset="0"/>
                <a:cs typeface="Times New Roman" panose="02020603050405020304" pitchFamily="18" charset="0"/>
              </a:rPr>
              <a:t> 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ales increase projected due to new BODDC channel: 5% &gt; 8% for item B</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cap="none" dirty="0">
                <a:solidFill>
                  <a:schemeClr val="tx1"/>
                </a:solidFill>
                <a:effectLst/>
                <a:latin typeface="Times New Roman" panose="02020603050405020304" pitchFamily="18" charset="0"/>
                <a:cs typeface="Times New Roman" panose="02020603050405020304" pitchFamily="18" charset="0"/>
              </a:rPr>
              <a:t> 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ales increase projected due to new BOPUS channel: 25% &gt; 20% for item C</a:t>
            </a:r>
          </a:p>
        </p:txBody>
      </p:sp>
    </p:spTree>
    <p:extLst>
      <p:ext uri="{BB962C8B-B14F-4D97-AF65-F5344CB8AC3E}">
        <p14:creationId xmlns:p14="http://schemas.microsoft.com/office/powerpoint/2010/main" val="1928245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7F7F714F-ED97-4703-8A52-C022B551476D}"/>
              </a:ext>
            </a:extLst>
          </p:cNvPr>
          <p:cNvGraphicFramePr>
            <a:graphicFrameLocks noGrp="1"/>
          </p:cNvGraphicFramePr>
          <p:nvPr>
            <p:ph idx="1"/>
            <p:extLst>
              <p:ext uri="{D42A27DB-BD31-4B8C-83A1-F6EECF244321}">
                <p14:modId xmlns:p14="http://schemas.microsoft.com/office/powerpoint/2010/main" val="3866713216"/>
              </p:ext>
            </p:extLst>
          </p:nvPr>
        </p:nvGraphicFramePr>
        <p:xfrm>
          <a:off x="425885" y="237996"/>
          <a:ext cx="5390366" cy="6350695"/>
        </p:xfrm>
        <a:graphic>
          <a:graphicData uri="http://schemas.openxmlformats.org/drawingml/2006/table">
            <a:tbl>
              <a:tblPr>
                <a:tableStyleId>{5C22544A-7EE6-4342-B048-85BDC9FD1C3A}</a:tableStyleId>
              </a:tblPr>
              <a:tblGrid>
                <a:gridCol w="2832914">
                  <a:extLst>
                    <a:ext uri="{9D8B030D-6E8A-4147-A177-3AD203B41FA5}">
                      <a16:colId xmlns:a16="http://schemas.microsoft.com/office/drawing/2014/main" val="2310466471"/>
                    </a:ext>
                  </a:extLst>
                </a:gridCol>
                <a:gridCol w="817689">
                  <a:extLst>
                    <a:ext uri="{9D8B030D-6E8A-4147-A177-3AD203B41FA5}">
                      <a16:colId xmlns:a16="http://schemas.microsoft.com/office/drawing/2014/main" val="1151230099"/>
                    </a:ext>
                  </a:extLst>
                </a:gridCol>
                <a:gridCol w="887279">
                  <a:extLst>
                    <a:ext uri="{9D8B030D-6E8A-4147-A177-3AD203B41FA5}">
                      <a16:colId xmlns:a16="http://schemas.microsoft.com/office/drawing/2014/main" val="835632523"/>
                    </a:ext>
                  </a:extLst>
                </a:gridCol>
                <a:gridCol w="852484">
                  <a:extLst>
                    <a:ext uri="{9D8B030D-6E8A-4147-A177-3AD203B41FA5}">
                      <a16:colId xmlns:a16="http://schemas.microsoft.com/office/drawing/2014/main" val="353745842"/>
                    </a:ext>
                  </a:extLst>
                </a:gridCol>
              </a:tblGrid>
              <a:tr h="232501">
                <a:tc>
                  <a:txBody>
                    <a:bodyPr/>
                    <a:lstStyle/>
                    <a:p>
                      <a:pPr algn="ctr" fontAlgn="b"/>
                      <a:r>
                        <a:rPr lang="en-US" sz="1200" u="none" strike="noStrike" dirty="0">
                          <a:effectLst/>
                        </a:rPr>
                        <a:t>TRADITIONAL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A Items</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B Items</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 Items</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761191"/>
                  </a:ext>
                </a:extLst>
              </a:tr>
              <a:tr h="453492">
                <a:tc>
                  <a:txBody>
                    <a:bodyPr/>
                    <a:lstStyle/>
                    <a:p>
                      <a:pPr algn="l" fontAlgn="b"/>
                      <a:r>
                        <a:rPr lang="en-US" sz="1200" u="none" strike="noStrike" dirty="0">
                          <a:effectLst/>
                        </a:rPr>
                        <a:t>Average shipment weight (</a:t>
                      </a:r>
                      <a:r>
                        <a:rPr lang="en-US" sz="1200" u="none" strike="noStrike" dirty="0" err="1">
                          <a:effectLst/>
                        </a:rPr>
                        <a:t>lbs</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37.21</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8.97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1.43</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2188582"/>
                  </a:ext>
                </a:extLst>
              </a:tr>
              <a:tr h="232501">
                <a:tc>
                  <a:txBody>
                    <a:bodyPr/>
                    <a:lstStyle/>
                    <a:p>
                      <a:pPr algn="l" fontAlgn="b"/>
                      <a:r>
                        <a:rPr lang="en-US" sz="1200" u="none" strike="noStrike" dirty="0">
                          <a:effectLst/>
                        </a:rPr>
                        <a:t>Operations DC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$0.12</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$0.08</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4011483"/>
                  </a:ext>
                </a:extLst>
              </a:tr>
              <a:tr h="371523">
                <a:tc>
                  <a:txBody>
                    <a:bodyPr/>
                    <a:lstStyle/>
                    <a:p>
                      <a:pPr algn="l" fontAlgn="b"/>
                      <a:r>
                        <a:rPr lang="en-US" sz="1200" u="none" strike="noStrike">
                          <a:effectLst/>
                        </a:rPr>
                        <a:t>Packaging for TL shipments</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$0.12</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$0.08</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$0.06</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8842298"/>
                  </a:ext>
                </a:extLst>
              </a:tr>
              <a:tr h="453492">
                <a:tc>
                  <a:txBody>
                    <a:bodyPr/>
                    <a:lstStyle/>
                    <a:p>
                      <a:pPr algn="l" fontAlgn="b"/>
                      <a:r>
                        <a:rPr lang="en-US" sz="1200" u="none" strike="noStrike" dirty="0">
                          <a:effectLst/>
                        </a:rPr>
                        <a:t>Shipping DC to Store TL [per pound]</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$0.07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$0.19</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$0.27</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3156313"/>
                  </a:ext>
                </a:extLst>
              </a:tr>
              <a:tr h="371523">
                <a:tc>
                  <a:txBody>
                    <a:bodyPr/>
                    <a:lstStyle/>
                    <a:p>
                      <a:pPr algn="l" fontAlgn="b"/>
                      <a:r>
                        <a:rPr lang="en-US" sz="1200" u="none" strike="noStrike">
                          <a:effectLst/>
                        </a:rPr>
                        <a:t>Total Shipping DC to Store</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$2.60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$1.70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$0.39</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8076001"/>
                  </a:ext>
                </a:extLst>
              </a:tr>
              <a:tr h="371523">
                <a:tc>
                  <a:txBody>
                    <a:bodyPr/>
                    <a:lstStyle/>
                    <a:p>
                      <a:pPr algn="l" fontAlgn="b"/>
                      <a:r>
                        <a:rPr lang="en-US" sz="1200" u="none" strike="noStrike">
                          <a:effectLst/>
                        </a:rPr>
                        <a:t>Operations Retail Stores</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$0.60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$0.30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8839996"/>
                  </a:ext>
                </a:extLst>
              </a:tr>
              <a:tr h="453492">
                <a:tc>
                  <a:txBody>
                    <a:bodyPr/>
                    <a:lstStyle/>
                    <a:p>
                      <a:pPr algn="l" fontAlgn="b"/>
                      <a:r>
                        <a:rPr lang="en-US" sz="1200" u="none" strike="noStrike" dirty="0">
                          <a:effectLst/>
                        </a:rPr>
                        <a:t>Customer Service Retail Store</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$0.12</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$0.10</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$0.08</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8796172"/>
                  </a:ext>
                </a:extLst>
              </a:tr>
              <a:tr h="232501">
                <a:tc>
                  <a:txBody>
                    <a:bodyPr/>
                    <a:lstStyle/>
                    <a:p>
                      <a:pPr algn="l" fontAlgn="b"/>
                      <a:r>
                        <a:rPr lang="en-US" sz="1200" u="none" strike="noStrike">
                          <a:effectLst/>
                        </a:rPr>
                        <a:t>Annual ICC Store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32.0%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32.0%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32.0%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441762"/>
                  </a:ext>
                </a:extLst>
              </a:tr>
              <a:tr h="453492">
                <a:tc>
                  <a:txBody>
                    <a:bodyPr/>
                    <a:lstStyle/>
                    <a:p>
                      <a:pPr algn="l" fontAlgn="ctr"/>
                      <a:r>
                        <a:rPr lang="en-US" sz="1200" u="none" strike="noStrike" dirty="0">
                          <a:effectLst/>
                        </a:rPr>
                        <a:t>Annual Turnover</a:t>
                      </a:r>
                      <a:endParaRPr lang="en-US" sz="12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         1.61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      3.22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      9.73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3334651"/>
                  </a:ext>
                </a:extLst>
              </a:tr>
              <a:tr h="232501">
                <a:tc>
                  <a:txBody>
                    <a:bodyPr/>
                    <a:lstStyle/>
                    <a:p>
                      <a:pPr algn="l" fontAlgn="ctr"/>
                      <a:r>
                        <a:rPr lang="en-US" sz="1200" u="none" strike="noStrike">
                          <a:effectLst/>
                        </a:rPr>
                        <a:t>ICC per unit</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$19.88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$2.48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$0.16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882487"/>
                  </a:ext>
                </a:extLst>
              </a:tr>
              <a:tr h="552570">
                <a:tc>
                  <a:txBody>
                    <a:bodyPr/>
                    <a:lstStyle/>
                    <a:p>
                      <a:pPr algn="l" fontAlgn="b"/>
                      <a:r>
                        <a:rPr lang="en-US" sz="1200" u="none" strike="noStrike">
                          <a:effectLst/>
                        </a:rPr>
                        <a:t>Return Rate for Items Sold or Picked Up at Retail Store</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5.0%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006614"/>
                  </a:ext>
                </a:extLst>
              </a:tr>
              <a:tr h="371523">
                <a:tc>
                  <a:txBody>
                    <a:bodyPr/>
                    <a:lstStyle/>
                    <a:p>
                      <a:pPr algn="l" fontAlgn="ctr"/>
                      <a:r>
                        <a:rPr lang="en-US" sz="1200" u="none" strike="noStrike">
                          <a:effectLst/>
                        </a:rPr>
                        <a:t>Revenue Lost due to returns</a:t>
                      </a:r>
                      <a:endParaRPr lang="en-US" sz="12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dirty="0">
                          <a:effectLst/>
                        </a:rPr>
                        <a:t>$0.50 </a:t>
                      </a:r>
                      <a:endParaRPr lang="en-US" sz="1200" b="1" i="0" u="none" strike="noStrike" dirty="0">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$0.08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$0.01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7196481"/>
                  </a:ext>
                </a:extLst>
              </a:tr>
              <a:tr h="371523">
                <a:tc>
                  <a:txBody>
                    <a:bodyPr/>
                    <a:lstStyle/>
                    <a:p>
                      <a:pPr algn="l" fontAlgn="ctr"/>
                      <a:r>
                        <a:rPr lang="en-US" sz="1200" u="none" strike="noStrike">
                          <a:effectLst/>
                        </a:rPr>
                        <a:t>Returns cost to process </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$1.18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dirty="0">
                          <a:effectLst/>
                        </a:rPr>
                        <a:t>$0.97 </a:t>
                      </a:r>
                      <a:endParaRPr lang="en-US" sz="1200" b="1" i="0" u="none" strike="noStrike" dirty="0">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$0.76 </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201695"/>
                  </a:ext>
                </a:extLst>
              </a:tr>
              <a:tr h="371523">
                <a:tc>
                  <a:txBody>
                    <a:bodyPr/>
                    <a:lstStyle/>
                    <a:p>
                      <a:pPr algn="l" fontAlgn="ctr"/>
                      <a:r>
                        <a:rPr lang="en-US" sz="1200" u="none" strike="noStrike">
                          <a:effectLst/>
                        </a:rPr>
                        <a:t>Average Unit Cost</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$100.00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dirty="0">
                          <a:effectLst/>
                        </a:rPr>
                        <a:t>$25.00 </a:t>
                      </a:r>
                      <a:endParaRPr lang="en-US" sz="1200" b="0" i="0" u="none" strike="noStrike" dirty="0">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$5.00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290388"/>
                  </a:ext>
                </a:extLst>
              </a:tr>
              <a:tr h="371523">
                <a:tc>
                  <a:txBody>
                    <a:bodyPr/>
                    <a:lstStyle/>
                    <a:p>
                      <a:pPr algn="l" fontAlgn="ctr"/>
                      <a:r>
                        <a:rPr lang="en-US" sz="1200" u="none" strike="noStrike">
                          <a:effectLst/>
                        </a:rPr>
                        <a:t>Average Unit Price</a:t>
                      </a:r>
                      <a:endParaRPr lang="en-US" sz="12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$141.70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dirty="0">
                          <a:effectLst/>
                        </a:rPr>
                        <a:t>$35.43 </a:t>
                      </a:r>
                      <a:endParaRPr lang="en-US" sz="1200" b="0" i="0" u="none" strike="noStrike" dirty="0">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sz="1200" u="none" strike="noStrike">
                          <a:effectLst/>
                        </a:rPr>
                        <a:t>$7.09 </a:t>
                      </a:r>
                      <a:endParaRPr lang="en-US" sz="1200" b="0"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4424027"/>
                  </a:ext>
                </a:extLst>
              </a:tr>
              <a:tr h="453492">
                <a:tc>
                  <a:txBody>
                    <a:bodyPr/>
                    <a:lstStyle/>
                    <a:p>
                      <a:pPr algn="l" fontAlgn="ctr"/>
                      <a:r>
                        <a:rPr lang="en-US" sz="1200" u="none" strike="noStrike" dirty="0">
                          <a:effectLst/>
                        </a:rPr>
                        <a:t>TOTAL TRADITIONAL RETAIL PER UNIT</a:t>
                      </a:r>
                      <a:endParaRPr lang="en-US" sz="1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$25.12</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$5.81</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$1.64</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440324"/>
                  </a:ext>
                </a:extLst>
              </a:tr>
            </a:tbl>
          </a:graphicData>
        </a:graphic>
      </p:graphicFrame>
      <p:graphicFrame>
        <p:nvGraphicFramePr>
          <p:cNvPr id="7" name="Table 6">
            <a:extLst>
              <a:ext uri="{FF2B5EF4-FFF2-40B4-BE49-F238E27FC236}">
                <a16:creationId xmlns:a16="http://schemas.microsoft.com/office/drawing/2014/main" id="{299C36FC-508A-4DB7-B360-EF3420DAD05D}"/>
              </a:ext>
            </a:extLst>
          </p:cNvPr>
          <p:cNvGraphicFramePr>
            <a:graphicFrameLocks noGrp="1"/>
          </p:cNvGraphicFramePr>
          <p:nvPr>
            <p:extLst>
              <p:ext uri="{D42A27DB-BD31-4B8C-83A1-F6EECF244321}">
                <p14:modId xmlns:p14="http://schemas.microsoft.com/office/powerpoint/2010/main" val="2330524384"/>
              </p:ext>
            </p:extLst>
          </p:nvPr>
        </p:nvGraphicFramePr>
        <p:xfrm>
          <a:off x="6388273" y="3159484"/>
          <a:ext cx="5498927" cy="3429207"/>
        </p:xfrm>
        <a:graphic>
          <a:graphicData uri="http://schemas.openxmlformats.org/drawingml/2006/table">
            <a:tbl>
              <a:tblPr>
                <a:tableStyleId>{5C22544A-7EE6-4342-B048-85BDC9FD1C3A}</a:tableStyleId>
              </a:tblPr>
              <a:tblGrid>
                <a:gridCol w="2555311">
                  <a:extLst>
                    <a:ext uri="{9D8B030D-6E8A-4147-A177-3AD203B41FA5}">
                      <a16:colId xmlns:a16="http://schemas.microsoft.com/office/drawing/2014/main" val="2417524009"/>
                    </a:ext>
                  </a:extLst>
                </a:gridCol>
                <a:gridCol w="914400">
                  <a:extLst>
                    <a:ext uri="{9D8B030D-6E8A-4147-A177-3AD203B41FA5}">
                      <a16:colId xmlns:a16="http://schemas.microsoft.com/office/drawing/2014/main" val="3174958288"/>
                    </a:ext>
                  </a:extLst>
                </a:gridCol>
                <a:gridCol w="744716">
                  <a:extLst>
                    <a:ext uri="{9D8B030D-6E8A-4147-A177-3AD203B41FA5}">
                      <a16:colId xmlns:a16="http://schemas.microsoft.com/office/drawing/2014/main" val="3637575525"/>
                    </a:ext>
                  </a:extLst>
                </a:gridCol>
                <a:gridCol w="640360">
                  <a:extLst>
                    <a:ext uri="{9D8B030D-6E8A-4147-A177-3AD203B41FA5}">
                      <a16:colId xmlns:a16="http://schemas.microsoft.com/office/drawing/2014/main" val="2410301276"/>
                    </a:ext>
                  </a:extLst>
                </a:gridCol>
                <a:gridCol w="644140">
                  <a:extLst>
                    <a:ext uri="{9D8B030D-6E8A-4147-A177-3AD203B41FA5}">
                      <a16:colId xmlns:a16="http://schemas.microsoft.com/office/drawing/2014/main" val="2730488023"/>
                    </a:ext>
                  </a:extLst>
                </a:gridCol>
              </a:tblGrid>
              <a:tr h="709707">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u="none" strike="noStrike" dirty="0">
                          <a:effectLst/>
                        </a:rPr>
                        <a:t>COMPARATIVE SUMMARY</a:t>
                      </a:r>
                      <a:endParaRPr lang="en-US" sz="1200" b="1" i="0" u="none" strike="noStrike" dirty="0">
                        <a:solidFill>
                          <a:srgbClr val="000000"/>
                        </a:solidFill>
                        <a:effectLst/>
                        <a:latin typeface="Calibri" panose="020F0502020204030204" pitchFamily="34" charset="0"/>
                      </a:endParaRPr>
                    </a:p>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6621644"/>
                  </a:ext>
                </a:extLst>
              </a:tr>
              <a:tr h="414075">
                <a:tc>
                  <a:txBody>
                    <a:bodyPr/>
                    <a:lstStyle/>
                    <a:p>
                      <a:pPr algn="l" fontAlgn="b"/>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A Items</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dirty="0">
                          <a:effectLst/>
                        </a:rPr>
                        <a:t>B Items</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rPr>
                        <a:t>C Items</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200" u="none" strike="noStrike">
                          <a:effectLst/>
                        </a:rPr>
                        <a:t>Average</a:t>
                      </a:r>
                      <a:endParaRPr lang="en-US" sz="1200" b="1"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052081"/>
                  </a:ext>
                </a:extLst>
              </a:tr>
              <a:tr h="378270">
                <a:tc>
                  <a:txBody>
                    <a:bodyPr/>
                    <a:lstStyle/>
                    <a:p>
                      <a:pPr algn="r" fontAlgn="b"/>
                      <a:r>
                        <a:rPr lang="en-US" sz="1200" u="none" strike="noStrike" dirty="0">
                          <a:effectLst/>
                        </a:rPr>
                        <a:t>Traditional Retail</a:t>
                      </a:r>
                      <a:endParaRPr lang="en-US" sz="1200" b="1"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$25.12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$5.81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$1.64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$4.82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6462894"/>
                  </a:ext>
                </a:extLst>
              </a:tr>
              <a:tr h="378270">
                <a:tc>
                  <a:txBody>
                    <a:bodyPr/>
                    <a:lstStyle/>
                    <a:p>
                      <a:pPr algn="r" fontAlgn="ctr"/>
                      <a:r>
                        <a:rPr lang="en-US" sz="1100" u="none" strike="noStrike">
                          <a:effectLst/>
                        </a:rPr>
                        <a:t>BOPUS (Buy Online/Pick Up at Store)</a:t>
                      </a:r>
                      <a:endParaRPr lang="en-US" sz="11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$23.68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$5.30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$1.65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$4.59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8679860"/>
                  </a:ext>
                </a:extLst>
              </a:tr>
              <a:tr h="378270">
                <a:tc>
                  <a:txBody>
                    <a:bodyPr/>
                    <a:lstStyle/>
                    <a:p>
                      <a:pPr algn="r" fontAlgn="ctr"/>
                      <a:r>
                        <a:rPr lang="en-US" sz="1100" u="none" strike="noStrike" dirty="0">
                          <a:effectLst/>
                        </a:rPr>
                        <a:t>BODFS (Buy Online/Deliver From Store)</a:t>
                      </a:r>
                      <a:endParaRPr lang="en-US" sz="1100" b="1" i="0" u="none" strike="noStrike" dirty="0">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$35.59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$12.25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$6.03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$10.23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3141401"/>
                  </a:ext>
                </a:extLst>
              </a:tr>
              <a:tr h="414075">
                <a:tc>
                  <a:txBody>
                    <a:bodyPr/>
                    <a:lstStyle/>
                    <a:p>
                      <a:pPr algn="r" fontAlgn="ctr"/>
                      <a:r>
                        <a:rPr lang="en-US" sz="1200" u="none" strike="noStrike">
                          <a:effectLst/>
                        </a:rPr>
                        <a:t>BODDC (Buy Online/Deliver from DC)</a:t>
                      </a:r>
                      <a:endParaRPr lang="en-US" sz="1200" b="1" i="0" u="none" strike="noStrike">
                        <a:solidFill>
                          <a:srgbClr val="333333"/>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$34.60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$13.10 </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$7.18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$11.10 </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7388501"/>
                  </a:ext>
                </a:extLst>
              </a:tr>
              <a:tr h="378270">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1152724"/>
                  </a:ext>
                </a:extLst>
              </a:tr>
              <a:tr h="378270">
                <a:tc>
                  <a:txBody>
                    <a:bodyPr/>
                    <a:lstStyle/>
                    <a:p>
                      <a:pPr algn="r" fontAlgn="b"/>
                      <a:r>
                        <a:rPr lang="en-US" sz="1200" u="none" strike="noStrike">
                          <a:effectLst/>
                        </a:rPr>
                        <a:t>Proportion of Company Sales</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a:effectLst/>
                        </a:rPr>
                        <a:t>10%</a:t>
                      </a:r>
                      <a:endParaRPr lang="en-US"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20%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US" sz="1200" u="none" strike="noStrike" dirty="0">
                          <a:effectLst/>
                        </a:rPr>
                        <a:t>70%</a:t>
                      </a:r>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1593"/>
                  </a:ext>
                </a:extLst>
              </a:tr>
            </a:tbl>
          </a:graphicData>
        </a:graphic>
      </p:graphicFrame>
      <p:sp>
        <p:nvSpPr>
          <p:cNvPr id="8" name="TextBox 7">
            <a:extLst>
              <a:ext uri="{FF2B5EF4-FFF2-40B4-BE49-F238E27FC236}">
                <a16:creationId xmlns:a16="http://schemas.microsoft.com/office/drawing/2014/main" id="{46B92F8E-643F-41DF-B48B-EBCF06B8F3FF}"/>
              </a:ext>
            </a:extLst>
          </p:cNvPr>
          <p:cNvSpPr txBox="1"/>
          <p:nvPr/>
        </p:nvSpPr>
        <p:spPr>
          <a:xfrm>
            <a:off x="6096000" y="590555"/>
            <a:ext cx="5791200"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To the left is the example of calculations done to find the delivered cost per unit  </a:t>
            </a:r>
          </a:p>
          <a:p>
            <a:pPr marL="285750" indent="-28575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Below we have the comparative summary of the four different channels of delivery for the hardware supply chain.</a:t>
            </a:r>
          </a:p>
        </p:txBody>
      </p:sp>
    </p:spTree>
    <p:extLst>
      <p:ext uri="{BB962C8B-B14F-4D97-AF65-F5344CB8AC3E}">
        <p14:creationId xmlns:p14="http://schemas.microsoft.com/office/powerpoint/2010/main" val="2812163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BE8D5-A029-4C45-8D87-D8A2C57DFC41}"/>
              </a:ext>
            </a:extLst>
          </p:cNvPr>
          <p:cNvSpPr>
            <a:spLocks noGrp="1"/>
          </p:cNvSpPr>
          <p:nvPr>
            <p:ph type="title"/>
          </p:nvPr>
        </p:nvSpPr>
        <p:spPr>
          <a:xfrm>
            <a:off x="389236" y="396658"/>
            <a:ext cx="10195258" cy="2271386"/>
          </a:xfrm>
        </p:spPr>
        <p:txBody>
          <a:bodyPr>
            <a:noAutofit/>
          </a:bodyPr>
          <a:lstStyle/>
          <a:p>
            <a:r>
              <a:rPr lang="en-US" sz="2200" b="1" i="1" dirty="0">
                <a:solidFill>
                  <a:schemeClr val="tx1"/>
                </a:solidFill>
                <a:effectLst/>
                <a:latin typeface="Times New Roman" panose="02020603050405020304" pitchFamily="18" charset="0"/>
                <a:cs typeface="Times New Roman" panose="02020603050405020304" pitchFamily="18" charset="0"/>
              </a:rPr>
              <a:t>Question 3 - Stephanie claims increasing sales will reduce the COGS on a PER UNIT basis. Wilson’s EOQ includes some of the logistics costs in COGS [assume annual demand is 1,000 units per year, ordering cost is $55 per order, annual inventory carrying cost is 34.8%, unit purchase price is $48, and sales increases by 24% annually]. </a:t>
            </a:r>
            <a:endParaRPr lang="en-IN" sz="2200" b="1" i="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0DB474D-6AC8-41EB-A575-243FC810FDA7}"/>
              </a:ext>
            </a:extLst>
          </p:cNvPr>
          <p:cNvGraphicFramePr>
            <a:graphicFrameLocks noGrp="1"/>
          </p:cNvGraphicFramePr>
          <p:nvPr>
            <p:ph idx="1"/>
            <p:extLst>
              <p:ext uri="{D42A27DB-BD31-4B8C-83A1-F6EECF244321}">
                <p14:modId xmlns:p14="http://schemas.microsoft.com/office/powerpoint/2010/main" val="3505900276"/>
              </p:ext>
            </p:extLst>
          </p:nvPr>
        </p:nvGraphicFramePr>
        <p:xfrm>
          <a:off x="1377863" y="3241110"/>
          <a:ext cx="6877162" cy="2693095"/>
        </p:xfrm>
        <a:graphic>
          <a:graphicData uri="http://schemas.openxmlformats.org/drawingml/2006/table">
            <a:tbl>
              <a:tblPr firstRow="1" firstCol="1" bandRow="1">
                <a:tableStyleId>{5C22544A-7EE6-4342-B048-85BDC9FD1C3A}</a:tableStyleId>
              </a:tblPr>
              <a:tblGrid>
                <a:gridCol w="3438581">
                  <a:extLst>
                    <a:ext uri="{9D8B030D-6E8A-4147-A177-3AD203B41FA5}">
                      <a16:colId xmlns:a16="http://schemas.microsoft.com/office/drawing/2014/main" val="1120790366"/>
                    </a:ext>
                  </a:extLst>
                </a:gridCol>
                <a:gridCol w="3438581">
                  <a:extLst>
                    <a:ext uri="{9D8B030D-6E8A-4147-A177-3AD203B41FA5}">
                      <a16:colId xmlns:a16="http://schemas.microsoft.com/office/drawing/2014/main" val="2050543526"/>
                    </a:ext>
                  </a:extLst>
                </a:gridCol>
              </a:tblGrid>
              <a:tr h="538619">
                <a:tc>
                  <a:txBody>
                    <a:bodyPr/>
                    <a:lstStyle/>
                    <a:p>
                      <a:pPr>
                        <a:lnSpc>
                          <a:spcPct val="107000"/>
                        </a:lnSpc>
                        <a:spcAft>
                          <a:spcPts val="800"/>
                        </a:spcAft>
                      </a:pPr>
                      <a:r>
                        <a:rPr lang="en-IN" sz="1800" dirty="0">
                          <a:effectLst/>
                        </a:rPr>
                        <a:t>Annual Demand (D)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1000 Units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1299255"/>
                  </a:ext>
                </a:extLst>
              </a:tr>
              <a:tr h="538619">
                <a:tc>
                  <a:txBody>
                    <a:bodyPr/>
                    <a:lstStyle/>
                    <a:p>
                      <a:pPr>
                        <a:lnSpc>
                          <a:spcPct val="107000"/>
                        </a:lnSpc>
                        <a:spcAft>
                          <a:spcPts val="800"/>
                        </a:spcAft>
                      </a:pPr>
                      <a:r>
                        <a:rPr lang="en-IN" sz="1800" dirty="0">
                          <a:effectLst/>
                        </a:rPr>
                        <a:t>Ordering Cost (K)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$55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33576002"/>
                  </a:ext>
                </a:extLst>
              </a:tr>
              <a:tr h="538619">
                <a:tc>
                  <a:txBody>
                    <a:bodyPr/>
                    <a:lstStyle/>
                    <a:p>
                      <a:pPr>
                        <a:lnSpc>
                          <a:spcPct val="107000"/>
                        </a:lnSpc>
                        <a:spcAft>
                          <a:spcPts val="800"/>
                        </a:spcAft>
                      </a:pPr>
                      <a:r>
                        <a:rPr lang="en-IN" sz="1800">
                          <a:effectLst/>
                        </a:rPr>
                        <a:t>Carrying Cost (V)</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34.8%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313639"/>
                  </a:ext>
                </a:extLst>
              </a:tr>
              <a:tr h="538619">
                <a:tc>
                  <a:txBody>
                    <a:bodyPr/>
                    <a:lstStyle/>
                    <a:p>
                      <a:pPr>
                        <a:lnSpc>
                          <a:spcPct val="107000"/>
                        </a:lnSpc>
                        <a:spcAft>
                          <a:spcPts val="800"/>
                        </a:spcAft>
                      </a:pPr>
                      <a:r>
                        <a:rPr lang="en-IN" sz="1800">
                          <a:effectLst/>
                        </a:rPr>
                        <a:t>Unit Price (C)</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a:effectLst/>
                        </a:rPr>
                        <a:t>$48</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0826100"/>
                  </a:ext>
                </a:extLst>
              </a:tr>
              <a:tr h="538619">
                <a:tc>
                  <a:txBody>
                    <a:bodyPr/>
                    <a:lstStyle/>
                    <a:p>
                      <a:pPr>
                        <a:lnSpc>
                          <a:spcPct val="107000"/>
                        </a:lnSpc>
                        <a:spcAft>
                          <a:spcPts val="800"/>
                        </a:spcAft>
                      </a:pPr>
                      <a:r>
                        <a:rPr lang="en-IN" sz="1800">
                          <a:effectLst/>
                        </a:rPr>
                        <a:t>Rate of Sale Increase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dirty="0">
                          <a:effectLst/>
                        </a:rPr>
                        <a:t>24% annually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2438782"/>
                  </a:ext>
                </a:extLst>
              </a:tr>
            </a:tbl>
          </a:graphicData>
        </a:graphic>
      </p:graphicFrame>
      <p:sp>
        <p:nvSpPr>
          <p:cNvPr id="5" name="TextBox 4">
            <a:extLst>
              <a:ext uri="{FF2B5EF4-FFF2-40B4-BE49-F238E27FC236}">
                <a16:creationId xmlns:a16="http://schemas.microsoft.com/office/drawing/2014/main" id="{DD06CB19-2653-4045-A77F-3F59E779C571}"/>
              </a:ext>
            </a:extLst>
          </p:cNvPr>
          <p:cNvSpPr txBox="1"/>
          <p:nvPr/>
        </p:nvSpPr>
        <p:spPr>
          <a:xfrm>
            <a:off x="1377863" y="2586856"/>
            <a:ext cx="2204581"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Given :</a:t>
            </a:r>
          </a:p>
        </p:txBody>
      </p:sp>
    </p:spTree>
    <p:extLst>
      <p:ext uri="{BB962C8B-B14F-4D97-AF65-F5344CB8AC3E}">
        <p14:creationId xmlns:p14="http://schemas.microsoft.com/office/powerpoint/2010/main" val="2659131317"/>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B0524A3D778E47918CC6DD724BD004" ma:contentTypeVersion="8" ma:contentTypeDescription="Create a new document." ma:contentTypeScope="" ma:versionID="f63ddd616cede485c1e926e329d3e10f">
  <xsd:schema xmlns:xsd="http://www.w3.org/2001/XMLSchema" xmlns:xs="http://www.w3.org/2001/XMLSchema" xmlns:p="http://schemas.microsoft.com/office/2006/metadata/properties" xmlns:ns2="75fc9951-1308-4d26-ace8-57f23a698e7d" targetNamespace="http://schemas.microsoft.com/office/2006/metadata/properties" ma:root="true" ma:fieldsID="db5bf326b2a65fc95a7f5efef2f41d8e" ns2:_="">
    <xsd:import namespace="75fc9951-1308-4d26-ace8-57f23a698e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fc9951-1308-4d26-ace8-57f23a698e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21F4B7-FBE0-4273-BBBF-737004C996A1}">
  <ds:schemaRefs>
    <ds:schemaRef ds:uri="http://schemas.microsoft.com/sharepoint/v3/contenttype/forms"/>
  </ds:schemaRefs>
</ds:datastoreItem>
</file>

<file path=customXml/itemProps2.xml><?xml version="1.0" encoding="utf-8"?>
<ds:datastoreItem xmlns:ds="http://schemas.openxmlformats.org/officeDocument/2006/customXml" ds:itemID="{0CD06960-D5AE-458F-8B80-E0DB592D332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0CAC197-A7A6-4C09-BB09-C93025D15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fc9951-1308-4d26-ace8-57f23a698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Facet</Template>
  <TotalTime>1329</TotalTime>
  <Words>2159</Words>
  <Application>Microsoft Office PowerPoint</Application>
  <PresentationFormat>Widescreen</PresentationFormat>
  <Paragraphs>281</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Arial</vt:lpstr>
      <vt:lpstr>Calibri</vt:lpstr>
      <vt:lpstr>Times New Roman</vt:lpstr>
      <vt:lpstr>Trebuchet MS</vt:lpstr>
      <vt:lpstr>Wingdings 3</vt:lpstr>
      <vt:lpstr>Facet</vt:lpstr>
      <vt:lpstr>Case Study 2 Joiner &amp; Sons Omnichannel</vt:lpstr>
      <vt:lpstr>PowerPoint Presentation</vt:lpstr>
      <vt:lpstr>PowerPoint Presentation</vt:lpstr>
      <vt:lpstr>PowerPoint Presentation</vt:lpstr>
      <vt:lpstr>PowerPoint Presentation</vt:lpstr>
      <vt:lpstr>PowerPoint Presentation</vt:lpstr>
      <vt:lpstr>Question 2 - On a second page identify the cost of each activity and the total delivered cost per unit for a, b, and c items for each proposed channel.</vt:lpstr>
      <vt:lpstr>PowerPoint Presentation</vt:lpstr>
      <vt:lpstr>Question 3 - Stephanie claims increasing sales will reduce the COGS on a PER UNIT basis. Wilson’s EOQ includes some of the logistics costs in COGS [assume annual demand is 1,000 units per year, ordering cost is $55 per order, annual inventory carrying cost is 34.8%, unit purchase price is $48, and sales increases by 24% annually]. </vt:lpstr>
      <vt:lpstr>PowerPoint Presentation</vt:lpstr>
      <vt:lpstr>PowerPoint Presentation</vt:lpstr>
      <vt:lpstr>Question 4 : Recommend how we should handle the cost of shipping from the DC to the customer (BODDC) or from the store to the customer (BODFRS). Be sure to identify how your proposal will financially impact joiner &amp; sons hardware</vt:lpstr>
      <vt:lpstr>Question 5 - Propose how we should handle customer returns. Be sure to identify How your proposal will financially impact Joiner &amp; Sons Hardware.</vt:lpstr>
      <vt:lpstr>Question 6 -  Identify three other concerns when setting up the multichannel and propose solutions. Again, you may use a slide to summarize your key takeaway points to point out your quantitative and qualitative analysis, with key takeaways.   </vt:lpstr>
      <vt:lpstr>Solutions:  1) Be sure to analyze accurately to know the exact demand in order to prevent under/overstock (in turn can help with managing inventory cost).  2) Ensure that both online and in person customers are receiving the same benefits.  3) Make sure to continue servicing the instore customers successfully in order to reduce lack of in store customers. Provide equally fast and efficient service across channels.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Branscum</dc:creator>
  <cp:lastModifiedBy>Porter, Kyle</cp:lastModifiedBy>
  <cp:revision>25</cp:revision>
  <dcterms:created xsi:type="dcterms:W3CDTF">2025-02-13T00:47:05Z</dcterms:created>
  <dcterms:modified xsi:type="dcterms:W3CDTF">2025-06-07T21:31:06Z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0x010100DCB0524A3D778E47918CC6DD724BD004</vt:lpwstr>
  </property>
</Properties>
</file>