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63" r:id="rId4"/>
    <p:sldId id="258" r:id="rId5"/>
    <p:sldId id="262" r:id="rId6"/>
    <p:sldId id="283" r:id="rId7"/>
    <p:sldId id="259" r:id="rId8"/>
    <p:sldId id="260" r:id="rId9"/>
    <p:sldId id="264" r:id="rId10"/>
    <p:sldId id="265" r:id="rId11"/>
    <p:sldId id="285" r:id="rId12"/>
    <p:sldId id="268" r:id="rId13"/>
    <p:sldId id="266" r:id="rId14"/>
    <p:sldId id="267" r:id="rId15"/>
    <p:sldId id="281" r:id="rId16"/>
    <p:sldId id="271" r:id="rId17"/>
    <p:sldId id="272" r:id="rId18"/>
    <p:sldId id="282" r:id="rId19"/>
    <p:sldId id="269" r:id="rId20"/>
    <p:sldId id="275" r:id="rId21"/>
    <p:sldId id="284" r:id="rId22"/>
    <p:sldId id="270" r:id="rId23"/>
    <p:sldId id="273" r:id="rId24"/>
    <p:sldId id="274" r:id="rId25"/>
    <p:sldId id="276" r:id="rId26"/>
    <p:sldId id="277" r:id="rId27"/>
    <p:sldId id="278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A5B8B-DED5-4A0F-B890-0C8CCFBDBFCF}" type="datetimeFigureOut">
              <a:rPr lang="en-US" smtClean="0"/>
              <a:pPr/>
              <a:t>5/13/2012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5357A-DD32-4E54-AA3C-63BAF472FC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9774B-FBF3-40B5-9EE2-0B20E661E92A}" type="datetime1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0DF6F-9807-45BE-8578-1ACC828D581D}" type="datetime1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71A5-DF84-42EC-A470-F112742C2E32}" type="datetime1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0828E-754D-4511-B1BB-C20F1283FF4C}" type="datetime1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97A47-09AB-45E1-9CBE-01F94B1F80BA}" type="datetime1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6B609-C7E1-4FA7-908E-3B06943AAAFA}" type="datetime1">
              <a:rPr lang="en-US" smtClean="0"/>
              <a:pPr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ECFA-E860-4C53-8477-6C33EEC0D4A4}" type="datetime1">
              <a:rPr lang="en-US" smtClean="0"/>
              <a:pPr/>
              <a:t>5/13/2012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8C624-4961-484B-BEA9-730567F7FDDF}" type="datetime1">
              <a:rPr lang="en-US" smtClean="0"/>
              <a:pPr/>
              <a:t>5/13/2012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1FB8B-DFA2-466A-BF4A-CE5298B07033}" type="datetime1">
              <a:rPr lang="en-US" smtClean="0"/>
              <a:pPr/>
              <a:t>5/13/2012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C76C4-076D-47A3-9562-10CC10FAE7FA}" type="datetime1">
              <a:rPr lang="en-US" smtClean="0"/>
              <a:pPr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5DC2C-5930-4686-895A-70627B58828A}" type="datetime1">
              <a:rPr lang="en-US" smtClean="0"/>
              <a:pPr/>
              <a:t>5/13/2012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F3409-D5BB-4581-8BC3-40AC09ED142B}" type="datetime1">
              <a:rPr lang="en-US" smtClean="0"/>
              <a:pPr/>
              <a:t>5/13/2012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5C06C-CE24-44B6-BB3F-BE0CC5B606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1"/>
            <a:ext cx="7772400" cy="2076450"/>
          </a:xfrm>
        </p:spPr>
        <p:txBody>
          <a:bodyPr>
            <a:normAutofit fontScale="90000"/>
          </a:bodyPr>
          <a:lstStyle/>
          <a:p>
            <a:r>
              <a:rPr lang="en-US" sz="7200" dirty="0" smtClean="0"/>
              <a:t>PICAP </a:t>
            </a:r>
            <a:r>
              <a:rPr lang="en-US" sz="5400" dirty="0" smtClean="0"/>
              <a:t/>
            </a:r>
            <a:br>
              <a:rPr lang="en-US" sz="5400" dirty="0" smtClean="0"/>
            </a:br>
            <a:r>
              <a:rPr lang="en-US" dirty="0" smtClean="0"/>
              <a:t>Design review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Brendan Bickford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u="sng" dirty="0" smtClean="0"/>
              <a:t>Concept vs. Final design </a:t>
            </a:r>
            <a:endParaRPr lang="en-US" u="sng" dirty="0"/>
          </a:p>
        </p:txBody>
      </p:sp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066800"/>
            <a:ext cx="3733800" cy="373597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43000" y="5257800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1600" dirty="0" smtClean="0"/>
              <a:t>C- Plastic scintillation material</a:t>
            </a:r>
          </a:p>
          <a:p>
            <a:pPr lvl="1"/>
            <a:r>
              <a:rPr lang="en-US" sz="1600" dirty="0" smtClean="0"/>
              <a:t>G- Heavy scintillation material</a:t>
            </a:r>
          </a:p>
          <a:p>
            <a:pPr lvl="1"/>
            <a:r>
              <a:rPr lang="en-US" sz="1600" dirty="0" smtClean="0"/>
              <a:t>D- Solid state detectors </a:t>
            </a:r>
          </a:p>
          <a:p>
            <a:pPr lvl="1"/>
            <a:r>
              <a:rPr lang="en-US" sz="1600" dirty="0" smtClean="0"/>
              <a:t>S- Plastic scintillation material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7817" y="1295400"/>
            <a:ext cx="4626183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Dimensions </a:t>
            </a:r>
            <a:endParaRPr lang="en-US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" y="1600200"/>
          <a:ext cx="4648200" cy="2667001"/>
        </p:xfrm>
        <a:graphic>
          <a:graphicData uri="http://schemas.openxmlformats.org/drawingml/2006/table">
            <a:tbl>
              <a:tblPr/>
              <a:tblGrid>
                <a:gridCol w="2773296"/>
                <a:gridCol w="1874904"/>
              </a:tblGrid>
              <a:tr h="55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Height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16.78 cm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width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22.47 cm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2345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mass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3.3 kg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09966"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 Volume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2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1985 cm^2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300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6671" y="1676400"/>
            <a:ext cx="4177329" cy="379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Photomultiplier tube assembly </a:t>
            </a:r>
            <a:endParaRPr lang="en-US" u="sng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371600"/>
            <a:ext cx="3050452" cy="376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371601"/>
            <a:ext cx="2847975" cy="4193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81000" y="541020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Red- Active components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Blue- Teflon </a:t>
            </a:r>
          </a:p>
          <a:p>
            <a:r>
              <a:rPr lang="en-US" dirty="0" smtClean="0"/>
              <a:t>Black- Other 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err="1" smtClean="0"/>
              <a:t>Scintillator</a:t>
            </a:r>
            <a:r>
              <a:rPr lang="en-US" u="sng" dirty="0" smtClean="0"/>
              <a:t>   assembly </a:t>
            </a:r>
            <a:endParaRPr lang="en-US" u="sng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33895" y="1600200"/>
            <a:ext cx="507620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05200" y="6248400"/>
            <a:ext cx="4468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Scintillator</a:t>
            </a:r>
            <a:r>
              <a:rPr lang="en-US" dirty="0"/>
              <a:t> assembly </a:t>
            </a:r>
            <a:r>
              <a:rPr lang="en-US" dirty="0" smtClean="0"/>
              <a:t>- top view cross section  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1"/>
            <a:ext cx="4953000" cy="1371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81000"/>
            <a:ext cx="6791325" cy="589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09800" y="5943600"/>
            <a:ext cx="4219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Scintillator</a:t>
            </a:r>
            <a:r>
              <a:rPr lang="en-US" dirty="0" smtClean="0"/>
              <a:t> assembly - </a:t>
            </a:r>
            <a:r>
              <a:rPr lang="en-US" dirty="0"/>
              <a:t>c</a:t>
            </a:r>
            <a:r>
              <a:rPr lang="en-US" dirty="0" smtClean="0"/>
              <a:t>enter cross section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22529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3925" y="885825"/>
            <a:ext cx="7296150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Anti coincidence shield</a:t>
            </a:r>
            <a:endParaRPr 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371600"/>
            <a:ext cx="4683185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22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447800"/>
            <a:ext cx="7150100" cy="4040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Rectangle 16"/>
          <p:cNvSpPr/>
          <p:nvPr/>
        </p:nvSpPr>
        <p:spPr>
          <a:xfrm>
            <a:off x="1676400" y="5791200"/>
            <a:ext cx="4556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Anti coincidence shield – center </a:t>
            </a:r>
            <a:r>
              <a:rPr lang="en-US" dirty="0"/>
              <a:t>c</a:t>
            </a:r>
            <a:r>
              <a:rPr lang="en-US" dirty="0" smtClean="0"/>
              <a:t>ross section 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5334000"/>
            <a:ext cx="1062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Top view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371600"/>
            <a:ext cx="6505575" cy="443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447800" y="5791200"/>
            <a:ext cx="335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Anti coincidence shield - </a:t>
            </a:r>
            <a:r>
              <a:rPr lang="en-US" dirty="0"/>
              <a:t>t</a:t>
            </a:r>
            <a:r>
              <a:rPr lang="en-US" dirty="0" smtClean="0"/>
              <a:t>op view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 assembly 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447800"/>
            <a:ext cx="555567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3600" u="sng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sz="2800" dirty="0" smtClean="0"/>
              <a:t>Advisors </a:t>
            </a:r>
            <a:endParaRPr lang="en-US" sz="2800" dirty="0" smtClean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Background</a:t>
            </a:r>
            <a:endParaRPr lang="en-US" sz="28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2800" dirty="0">
                <a:latin typeface="+mj-lt"/>
                <a:ea typeface="+mj-ea"/>
                <a:cs typeface="+mj-cs"/>
              </a:rPr>
              <a:t>Design specifications </a:t>
            </a:r>
          </a:p>
          <a:p>
            <a:pPr>
              <a:spcBef>
                <a:spcPct val="0"/>
              </a:spcBef>
            </a:pPr>
            <a:r>
              <a:rPr lang="en-US" sz="2800" dirty="0" smtClean="0"/>
              <a:t>Concept Instrumentation</a:t>
            </a:r>
            <a:endParaRPr lang="en-US" sz="2800" dirty="0"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</a:pPr>
            <a:r>
              <a:rPr lang="en-US" sz="2800" dirty="0" smtClean="0"/>
              <a:t>Design Assemblies</a:t>
            </a:r>
            <a:endParaRPr lang="en-US" sz="2800" dirty="0">
              <a:latin typeface="+mj-lt"/>
              <a:ea typeface="+mj-ea"/>
              <a:cs typeface="+mj-cs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600200"/>
            <a:ext cx="3970137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600200" y="5867400"/>
            <a:ext cx="31714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Cover and brass foil  - side view 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0"/>
            <a:ext cx="4064418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200400" y="2895600"/>
            <a:ext cx="2072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Cover and brass foil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52800"/>
            <a:ext cx="6686550" cy="2619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762000"/>
            <a:ext cx="5857875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914400" y="5410200"/>
            <a:ext cx="2311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Cover - exploded view 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029200" y="4800600"/>
            <a:ext cx="2149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Center Cross section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3495675" cy="4357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Rectangle 6"/>
          <p:cNvSpPr>
            <a:spLocks noChangeArrowheads="1"/>
          </p:cNvSpPr>
          <p:nvPr/>
        </p:nvSpPr>
        <p:spPr bwMode="auto">
          <a:xfrm>
            <a:off x="457200" y="4876800"/>
            <a:ext cx="373185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Solid state detector column assembly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5650" y="609600"/>
            <a:ext cx="5848350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Assembly 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447800"/>
            <a:ext cx="5218152" cy="399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524000" y="5105400"/>
            <a:ext cx="3659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Base Assembly - center cross section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43000"/>
            <a:ext cx="80391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Cylinder assembly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1219200"/>
            <a:ext cx="3392064" cy="4256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90600" y="5943600"/>
            <a:ext cx="1468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Cross section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838200"/>
            <a:ext cx="8315325" cy="550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1676400" y="6488668"/>
            <a:ext cx="4047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Cylinder assembly - center cross section  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1173162"/>
          </a:xfrm>
        </p:spPr>
        <p:txBody>
          <a:bodyPr>
            <a:noAutofit/>
          </a:bodyPr>
          <a:lstStyle/>
          <a:p>
            <a:r>
              <a:rPr lang="en-US" dirty="0"/>
              <a:t>Photomultiplier </a:t>
            </a:r>
            <a:r>
              <a:rPr lang="en-US" dirty="0" smtClean="0"/>
              <a:t>tube support assembly </a:t>
            </a:r>
            <a:endParaRPr lang="en-US" dirty="0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295400"/>
            <a:ext cx="5486400" cy="484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486400" y="4876800"/>
            <a:ext cx="10093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Top view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8600"/>
            <a:ext cx="6891338" cy="5418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/>
        </p:nvSpPr>
        <p:spPr>
          <a:xfrm>
            <a:off x="685800" y="5562600"/>
            <a:ext cx="5960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Photomultiplier tube support assembly – Center cross section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assembly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219200"/>
            <a:ext cx="5257800" cy="5209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Advisors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Advisors:</a:t>
            </a:r>
          </a:p>
          <a:p>
            <a:r>
              <a:rPr lang="en-US" dirty="0" smtClean="0"/>
              <a:t>Dr. May-Win </a:t>
            </a:r>
            <a:r>
              <a:rPr lang="en-US" dirty="0" err="1" smtClean="0"/>
              <a:t>Thein</a:t>
            </a:r>
            <a:endParaRPr lang="en-US" dirty="0" smtClean="0"/>
          </a:p>
          <a:p>
            <a:r>
              <a:rPr lang="en-US" dirty="0" smtClean="0"/>
              <a:t>Dr</a:t>
            </a:r>
            <a:r>
              <a:rPr lang="en-US" dirty="0"/>
              <a:t>. James </a:t>
            </a:r>
            <a:r>
              <a:rPr lang="en-US" dirty="0" smtClean="0"/>
              <a:t>Connell</a:t>
            </a:r>
            <a:endParaRPr lang="en-US" dirty="0"/>
          </a:p>
          <a:p>
            <a:r>
              <a:rPr lang="en-US" dirty="0"/>
              <a:t>Dr. Clifford </a:t>
            </a:r>
            <a:r>
              <a:rPr lang="en-US" dirty="0" err="1"/>
              <a:t>Lopate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 smtClean="0"/>
              <a:t>Grad student: </a:t>
            </a:r>
          </a:p>
          <a:p>
            <a:pPr>
              <a:buNone/>
            </a:pPr>
            <a:r>
              <a:rPr lang="en-US" dirty="0" smtClean="0"/>
              <a:t>Dan Tran </a:t>
            </a:r>
          </a:p>
          <a:p>
            <a:pPr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+mj-lt"/>
                <a:ea typeface="+mj-ea"/>
                <a:cs typeface="+mj-cs"/>
              </a:rPr>
              <a:t/>
            </a:r>
            <a:br>
              <a:rPr lang="en-US" u="sng" dirty="0" smtClean="0">
                <a:latin typeface="+mj-lt"/>
                <a:ea typeface="+mj-ea"/>
                <a:cs typeface="+mj-cs"/>
              </a:rPr>
            </a:br>
            <a:r>
              <a:rPr lang="en-US" u="sng" dirty="0" smtClean="0">
                <a:latin typeface="+mj-lt"/>
                <a:ea typeface="+mj-ea"/>
                <a:cs typeface="+mj-cs"/>
              </a:rPr>
              <a:t>Background</a:t>
            </a:r>
            <a:br>
              <a:rPr lang="en-US" u="sng" dirty="0" smtClean="0">
                <a:latin typeface="+mj-lt"/>
                <a:ea typeface="+mj-ea"/>
                <a:cs typeface="+mj-cs"/>
              </a:rPr>
            </a:br>
            <a:r>
              <a:rPr lang="en-US" dirty="0" smtClean="0">
                <a:latin typeface="+mj-lt"/>
                <a:ea typeface="+mj-ea"/>
                <a:cs typeface="+mj-cs"/>
              </a:rPr>
              <a:t/>
            </a:r>
            <a:br>
              <a:rPr lang="en-US" dirty="0" smtClean="0"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endParaRPr lang="en-US" dirty="0" smtClean="0">
              <a:latin typeface="+mj-lt"/>
              <a:ea typeface="+mj-ea"/>
              <a:cs typeface="+mj-cs"/>
            </a:endParaRPr>
          </a:p>
          <a:p>
            <a:pPr algn="ctr">
              <a:buNone/>
            </a:pPr>
            <a:endParaRPr lang="en-US" dirty="0">
              <a:latin typeface="+mj-lt"/>
              <a:ea typeface="+mj-ea"/>
              <a:cs typeface="+mj-cs"/>
            </a:endParaRPr>
          </a:p>
          <a:p>
            <a:pPr algn="ctr">
              <a:buNone/>
            </a:pPr>
            <a:r>
              <a:rPr lang="en-US" dirty="0" smtClean="0">
                <a:latin typeface="+mj-lt"/>
                <a:ea typeface="+mj-ea"/>
                <a:cs typeface="+mj-cs"/>
              </a:rPr>
              <a:t>Positron Identification by Coincidental Annihilation Photons</a:t>
            </a:r>
            <a:endParaRPr lang="en-US" dirty="0">
              <a:latin typeface="+mj-lt"/>
              <a:ea typeface="+mj-ea"/>
              <a:cs typeface="+mj-cs"/>
            </a:endParaRPr>
          </a:p>
          <a:p>
            <a:pPr>
              <a:buNone/>
            </a:pPr>
            <a:endParaRPr lang="en-US" dirty="0" smtClean="0">
              <a:latin typeface="+mj-lt"/>
              <a:ea typeface="+mj-ea"/>
              <a:cs typeface="+mj-cs"/>
            </a:endParaRPr>
          </a:p>
          <a:p>
            <a:r>
              <a:rPr lang="en-US" dirty="0" smtClean="0">
                <a:latin typeface="+mj-lt"/>
                <a:ea typeface="+mj-ea"/>
                <a:cs typeface="+mj-cs"/>
              </a:rPr>
              <a:t>New </a:t>
            </a:r>
            <a:r>
              <a:rPr lang="en-US" dirty="0">
                <a:latin typeface="+mj-lt"/>
                <a:ea typeface="+mj-ea"/>
                <a:cs typeface="+mj-cs"/>
              </a:rPr>
              <a:t>design for detecting </a:t>
            </a:r>
            <a:r>
              <a:rPr lang="en-US" dirty="0" smtClean="0">
                <a:latin typeface="+mj-lt"/>
                <a:ea typeface="+mj-ea"/>
                <a:cs typeface="+mj-cs"/>
              </a:rPr>
              <a:t>and distinguishing energetic particles (positions &amp; negatrons)</a:t>
            </a:r>
          </a:p>
          <a:p>
            <a:endParaRPr lang="en-US" dirty="0">
              <a:latin typeface="+mj-lt"/>
              <a:ea typeface="+mj-ea"/>
              <a:cs typeface="+mj-cs"/>
            </a:endParaRPr>
          </a:p>
          <a:p>
            <a:r>
              <a:rPr lang="en-US" dirty="0">
                <a:latin typeface="+mj-lt"/>
                <a:ea typeface="+mj-ea"/>
                <a:cs typeface="+mj-cs"/>
              </a:rPr>
              <a:t>P</a:t>
            </a:r>
            <a:r>
              <a:rPr lang="en-US" dirty="0" smtClean="0">
                <a:latin typeface="+mj-lt"/>
                <a:ea typeface="+mj-ea"/>
                <a:cs typeface="+mj-cs"/>
              </a:rPr>
              <a:t>roject goal: Build and test a </a:t>
            </a:r>
            <a:r>
              <a:rPr lang="en-US" dirty="0" smtClean="0"/>
              <a:t>proof of principle prototype telescope</a:t>
            </a:r>
          </a:p>
          <a:p>
            <a:endParaRPr lang="en-US" dirty="0" smtClean="0">
              <a:latin typeface="+mj-lt"/>
              <a:ea typeface="+mj-ea"/>
              <a:cs typeface="+mj-cs"/>
            </a:endParaRPr>
          </a:p>
          <a:p>
            <a:endParaRPr lang="en-US" dirty="0" smtClean="0">
              <a:latin typeface="+mj-lt"/>
              <a:ea typeface="+mj-ea"/>
              <a:cs typeface="+mj-cs"/>
            </a:endParaRPr>
          </a:p>
          <a:p>
            <a:endParaRPr lang="en-US" dirty="0" smtClean="0">
              <a:latin typeface="+mj-lt"/>
              <a:ea typeface="+mj-ea"/>
              <a:cs typeface="+mj-cs"/>
            </a:endParaRPr>
          </a:p>
          <a:p>
            <a:pPr>
              <a:buNone/>
            </a:pPr>
            <a:r>
              <a:rPr lang="en-US" dirty="0" smtClean="0">
                <a:latin typeface="+mj-lt"/>
                <a:ea typeface="+mj-ea"/>
                <a:cs typeface="+mj-cs"/>
              </a:rPr>
              <a:t> </a:t>
            </a:r>
          </a:p>
          <a:p>
            <a:pPr>
              <a:buNone/>
            </a:pPr>
            <a:endParaRPr lang="en-US" dirty="0" smtClean="0">
              <a:latin typeface="+mj-lt"/>
              <a:ea typeface="+mj-ea"/>
              <a:cs typeface="+mj-cs"/>
            </a:endParaRPr>
          </a:p>
          <a:p>
            <a:pPr>
              <a:buNone/>
            </a:pPr>
            <a:endParaRPr lang="en-US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u="sng" dirty="0"/>
              <a:t>Design </a:t>
            </a:r>
            <a:r>
              <a:rPr lang="en-US" sz="3600" u="sng" dirty="0" smtClean="0"/>
              <a:t>Criteria and constrains 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763000" cy="5638800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sz="3000" dirty="0">
                <a:latin typeface="+mj-lt"/>
                <a:ea typeface="+mj-ea"/>
                <a:cs typeface="+mj-cs"/>
              </a:rPr>
              <a:t>Minimize </a:t>
            </a:r>
            <a:r>
              <a:rPr lang="en-US" sz="3000" dirty="0" smtClean="0">
                <a:latin typeface="+mj-lt"/>
                <a:ea typeface="+mj-ea"/>
                <a:cs typeface="+mj-cs"/>
              </a:rPr>
              <a:t>mass within design constraints</a:t>
            </a:r>
          </a:p>
          <a:p>
            <a:pPr>
              <a:lnSpc>
                <a:spcPct val="90000"/>
              </a:lnSpc>
            </a:pPr>
            <a:r>
              <a:rPr lang="en-US" sz="3000" dirty="0" smtClean="0">
                <a:latin typeface="+mj-lt"/>
                <a:ea typeface="+mj-ea"/>
                <a:cs typeface="+mj-cs"/>
              </a:rPr>
              <a:t>Specific placement and size for solid state detectors and scintillation material </a:t>
            </a:r>
            <a:endParaRPr lang="en-US" sz="30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r>
              <a:rPr lang="en-US" sz="3000" dirty="0">
                <a:latin typeface="+mj-lt"/>
                <a:ea typeface="+mj-ea"/>
                <a:cs typeface="+mj-cs"/>
              </a:rPr>
              <a:t>Provide efficient particle </a:t>
            </a:r>
            <a:r>
              <a:rPr lang="en-US" sz="3000" dirty="0" smtClean="0">
                <a:latin typeface="+mj-lt"/>
                <a:ea typeface="+mj-ea"/>
                <a:cs typeface="+mj-cs"/>
              </a:rPr>
              <a:t>detection (structure limitations)</a:t>
            </a:r>
            <a:endParaRPr lang="en-US" sz="30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r>
              <a:rPr lang="en-US" sz="3000" dirty="0" smtClean="0">
                <a:latin typeface="+mj-lt"/>
                <a:ea typeface="+mj-ea"/>
                <a:cs typeface="+mj-cs"/>
              </a:rPr>
              <a:t>Provide </a:t>
            </a:r>
            <a:r>
              <a:rPr lang="en-US" sz="3000" dirty="0">
                <a:latin typeface="+mj-lt"/>
                <a:ea typeface="+mj-ea"/>
                <a:cs typeface="+mj-cs"/>
              </a:rPr>
              <a:t>a </a:t>
            </a:r>
            <a:r>
              <a:rPr lang="en-US" sz="3000" dirty="0" smtClean="0">
                <a:latin typeface="+mj-lt"/>
                <a:ea typeface="+mj-ea"/>
                <a:cs typeface="+mj-cs"/>
              </a:rPr>
              <a:t>working proof of principle prototype for this new detection method </a:t>
            </a:r>
          </a:p>
          <a:p>
            <a:pPr>
              <a:lnSpc>
                <a:spcPct val="90000"/>
              </a:lnSpc>
            </a:pPr>
            <a:endParaRPr lang="en-US" sz="3000" dirty="0" smtClean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buNone/>
            </a:pPr>
            <a:r>
              <a:rPr lang="en-US" sz="3000" dirty="0" smtClean="0">
                <a:latin typeface="+mj-lt"/>
                <a:ea typeface="+mj-ea"/>
                <a:cs typeface="+mj-cs"/>
              </a:rPr>
              <a:t>- This means </a:t>
            </a:r>
            <a:endParaRPr lang="en-US" sz="3000" dirty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</a:pPr>
            <a:r>
              <a:rPr lang="en-US" sz="3000" dirty="0"/>
              <a:t>F</a:t>
            </a:r>
            <a:r>
              <a:rPr lang="en-US" sz="3000" dirty="0" smtClean="0"/>
              <a:t>araday cage required 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Eliminate cross talk between </a:t>
            </a:r>
            <a:r>
              <a:rPr lang="en-US" sz="3000" dirty="0" err="1" smtClean="0"/>
              <a:t>scintillators</a:t>
            </a:r>
            <a:endParaRPr lang="en-US" sz="3000" dirty="0" smtClean="0"/>
          </a:p>
          <a:p>
            <a:pPr>
              <a:lnSpc>
                <a:spcPct val="90000"/>
              </a:lnSpc>
            </a:pPr>
            <a:r>
              <a:rPr lang="en-US" sz="3000" dirty="0" smtClean="0"/>
              <a:t>Exclude light </a:t>
            </a:r>
          </a:p>
          <a:p>
            <a:pPr>
              <a:lnSpc>
                <a:spcPct val="90000"/>
              </a:lnSpc>
            </a:pPr>
            <a:r>
              <a:rPr lang="en-US" sz="3000" dirty="0" smtClean="0"/>
              <a:t>Purge ports for solid state detectors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09540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3914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j-lt"/>
                <a:ea typeface="+mj-ea"/>
                <a:cs typeface="+mj-cs"/>
              </a:rPr>
              <a:t/>
            </a:r>
            <a:br>
              <a:rPr lang="en-US" dirty="0" smtClean="0">
                <a:latin typeface="+mj-lt"/>
                <a:ea typeface="+mj-ea"/>
                <a:cs typeface="+mj-cs"/>
              </a:rPr>
            </a:br>
            <a:r>
              <a:rPr lang="en-US" u="sng" dirty="0" smtClean="0">
                <a:latin typeface="+mj-lt"/>
                <a:ea typeface="+mj-ea"/>
                <a:cs typeface="+mj-cs"/>
              </a:rPr>
              <a:t>Flight vs. Prototype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Conductive epoxy simple pieces rather then hog complex pieces from stock</a:t>
            </a:r>
          </a:p>
          <a:p>
            <a:r>
              <a:rPr lang="en-US" dirty="0" smtClean="0"/>
              <a:t>Custom off the self parts</a:t>
            </a:r>
          </a:p>
          <a:p>
            <a:r>
              <a:rPr lang="en-US" dirty="0" smtClean="0"/>
              <a:t>Minimize weight within budget, knowing this could be reproduced with less weight but at higher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u="sng" dirty="0" smtClean="0"/>
              <a:t>Instrument concept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838200"/>
            <a:ext cx="6259133" cy="3657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90600" y="4800600"/>
            <a:ext cx="381008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dirty="0" smtClean="0"/>
              <a:t>Cross section view of proposed design </a:t>
            </a:r>
          </a:p>
          <a:p>
            <a:pPr lvl="1"/>
            <a:r>
              <a:rPr lang="en-US" dirty="0" smtClean="0"/>
              <a:t>C- Plastic scintillation material</a:t>
            </a:r>
          </a:p>
          <a:p>
            <a:pPr lvl="1"/>
            <a:r>
              <a:rPr lang="en-US" dirty="0" smtClean="0"/>
              <a:t>G- </a:t>
            </a:r>
            <a:r>
              <a:rPr lang="en-US" dirty="0"/>
              <a:t>H</a:t>
            </a:r>
            <a:r>
              <a:rPr lang="en-US" dirty="0" smtClean="0"/>
              <a:t>eavy scintillation material</a:t>
            </a:r>
          </a:p>
          <a:p>
            <a:pPr lvl="1"/>
            <a:r>
              <a:rPr lang="en-US" dirty="0" smtClean="0"/>
              <a:t>D- Solid state detectors </a:t>
            </a:r>
          </a:p>
          <a:p>
            <a:pPr lvl="1"/>
            <a:r>
              <a:rPr lang="en-US" dirty="0" smtClean="0"/>
              <a:t>S- Plastic scintillation material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u="sng" dirty="0" smtClean="0"/>
              <a:t>Instrument concept 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953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Top view proposed design </a:t>
            </a:r>
          </a:p>
          <a:p>
            <a:pPr lvl="1"/>
            <a:r>
              <a:rPr lang="en-US" sz="1600" dirty="0" smtClean="0"/>
              <a:t>C- Plastic scintillation material</a:t>
            </a:r>
          </a:p>
          <a:p>
            <a:pPr lvl="1"/>
            <a:r>
              <a:rPr lang="en-US" sz="1600" dirty="0" smtClean="0"/>
              <a:t>G- Heavy scintillation material</a:t>
            </a:r>
          </a:p>
          <a:p>
            <a:pPr lvl="1"/>
            <a:r>
              <a:rPr lang="en-US" sz="1600" dirty="0" smtClean="0"/>
              <a:t>D- Solid state detectors </a:t>
            </a:r>
          </a:p>
          <a:p>
            <a:pPr lvl="1"/>
            <a:r>
              <a:rPr lang="en-US" sz="1600" dirty="0" smtClean="0"/>
              <a:t>S- Plastic scintillation material</a:t>
            </a:r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990600"/>
            <a:ext cx="3764585" cy="3766773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Concept vs. </a:t>
            </a:r>
            <a:r>
              <a:rPr lang="en-US" u="sng" dirty="0"/>
              <a:t>D</a:t>
            </a:r>
            <a:r>
              <a:rPr lang="en-US" u="sng" dirty="0" smtClean="0"/>
              <a:t>esign </a:t>
            </a:r>
            <a:endParaRPr lang="en-US" u="sng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4171950" cy="281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4800600"/>
            <a:ext cx="4114800" cy="129540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Cross section view</a:t>
            </a:r>
          </a:p>
          <a:p>
            <a:pPr lvl="1"/>
            <a:r>
              <a:rPr lang="en-US" dirty="0" smtClean="0"/>
              <a:t>C- Plastic scintillation material</a:t>
            </a:r>
          </a:p>
          <a:p>
            <a:pPr lvl="1"/>
            <a:r>
              <a:rPr lang="en-US" dirty="0" smtClean="0"/>
              <a:t>G- Heavy scintillation material</a:t>
            </a:r>
          </a:p>
          <a:p>
            <a:pPr lvl="1"/>
            <a:r>
              <a:rPr lang="en-US" dirty="0" smtClean="0"/>
              <a:t>D- Solid state detectors </a:t>
            </a:r>
          </a:p>
          <a:p>
            <a:pPr lvl="1"/>
            <a:r>
              <a:rPr lang="en-US" dirty="0" smtClean="0"/>
              <a:t>S- Plastic scintillation material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5C06C-CE24-44B6-BB3F-BE0CC5B6069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8784" y="1219200"/>
            <a:ext cx="4945216" cy="4419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396</Words>
  <Application>Microsoft Office PowerPoint</Application>
  <PresentationFormat>On-screen Show (4:3)</PresentationFormat>
  <Paragraphs>130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PICAP  Design review </vt:lpstr>
      <vt:lpstr>Outline</vt:lpstr>
      <vt:lpstr>Advisors </vt:lpstr>
      <vt:lpstr> Background  </vt:lpstr>
      <vt:lpstr>Design Criteria and constrains </vt:lpstr>
      <vt:lpstr> Flight vs. Prototype</vt:lpstr>
      <vt:lpstr>Instrument concept </vt:lpstr>
      <vt:lpstr>Instrument concept </vt:lpstr>
      <vt:lpstr>Concept vs. Design </vt:lpstr>
      <vt:lpstr>Concept vs. Final design </vt:lpstr>
      <vt:lpstr>Dimensions </vt:lpstr>
      <vt:lpstr>Photomultiplier tube assembly </vt:lpstr>
      <vt:lpstr>Scintillator   assembly </vt:lpstr>
      <vt:lpstr>Slide 14</vt:lpstr>
      <vt:lpstr>Slide 15</vt:lpstr>
      <vt:lpstr>Top Anti coincidence shield</vt:lpstr>
      <vt:lpstr>Slide 17</vt:lpstr>
      <vt:lpstr>Slide 18</vt:lpstr>
      <vt:lpstr>Cover assembly </vt:lpstr>
      <vt:lpstr>Slide 20</vt:lpstr>
      <vt:lpstr>Slide 21</vt:lpstr>
      <vt:lpstr>Slide 22</vt:lpstr>
      <vt:lpstr>Base Assembly </vt:lpstr>
      <vt:lpstr>Slide 24</vt:lpstr>
      <vt:lpstr>Cylinder assembly </vt:lpstr>
      <vt:lpstr>Slide 26</vt:lpstr>
      <vt:lpstr>Photomultiplier tube support assembly </vt:lpstr>
      <vt:lpstr>Slide 28</vt:lpstr>
      <vt:lpstr>Final assembly 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PICAP  Design review</dc:title>
  <dc:creator>PICAP</dc:creator>
  <cp:lastModifiedBy>PICAP</cp:lastModifiedBy>
  <cp:revision>42</cp:revision>
  <dcterms:created xsi:type="dcterms:W3CDTF">2012-02-29T15:19:23Z</dcterms:created>
  <dcterms:modified xsi:type="dcterms:W3CDTF">2012-05-13T16:53:57Z</dcterms:modified>
</cp:coreProperties>
</file>