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</p:sldIdLst>
  <p:sldSz cx="43891200" cy="32918400"/>
  <p:notesSz cx="7010400" cy="9296400"/>
  <p:defaultTextStyle>
    <a:defPPr>
      <a:defRPr lang="en-US"/>
    </a:defPPr>
    <a:lvl1pPr marL="0" algn="l" defTabSz="438877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389" algn="l" defTabSz="438877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8777" algn="l" defTabSz="438877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167" algn="l" defTabSz="438877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7556" algn="l" defTabSz="438877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1944" algn="l" defTabSz="438877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6333" algn="l" defTabSz="438877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0723" algn="l" defTabSz="438877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5111" algn="l" defTabSz="438877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1338" y="-72"/>
      </p:cViewPr>
      <p:guideLst>
        <p:guide orient="horz" pos="10368"/>
        <p:guide pos="13824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560320" y="6583680"/>
            <a:ext cx="37687912" cy="8778240"/>
          </a:xfrm>
          <a:ln>
            <a:noFill/>
          </a:ln>
        </p:spPr>
        <p:txBody>
          <a:bodyPr vert="horz" tIns="0" rIns="87775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268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2560321" y="15496973"/>
            <a:ext cx="37702541" cy="8412480"/>
          </a:xfrm>
        </p:spPr>
        <p:txBody>
          <a:bodyPr lIns="0" rIns="87775"/>
          <a:lstStyle>
            <a:lvl1pPr marL="0" marR="219439" indent="0" algn="r">
              <a:buNone/>
              <a:defRPr>
                <a:solidFill>
                  <a:schemeClr val="tx1"/>
                </a:solidFill>
              </a:defRPr>
            </a:lvl1pPr>
            <a:lvl2pPr marL="2194389" indent="0" algn="ctr">
              <a:buNone/>
            </a:lvl2pPr>
            <a:lvl3pPr marL="4388777" indent="0" algn="ctr">
              <a:buNone/>
            </a:lvl3pPr>
            <a:lvl4pPr marL="6583167" indent="0" algn="ctr">
              <a:buNone/>
            </a:lvl4pPr>
            <a:lvl5pPr marL="8777556" indent="0" algn="ctr">
              <a:buNone/>
            </a:lvl5pPr>
            <a:lvl6pPr marL="10971944" indent="0" algn="ctr">
              <a:buNone/>
            </a:lvl6pPr>
            <a:lvl7pPr marL="13166333" indent="0" algn="ctr">
              <a:buNone/>
            </a:lvl7pPr>
            <a:lvl8pPr marL="15360723" indent="0" algn="ctr">
              <a:buNone/>
            </a:lvl8pPr>
            <a:lvl9pPr marL="17555111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926A-0A07-4010-8337-52F972F7190F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5F27-2BCE-4307-AA36-6BA9E2212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926A-0A07-4010-8337-52F972F7190F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5F27-2BCE-4307-AA36-6BA9E2212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4389128"/>
            <a:ext cx="9875520" cy="2501646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4389128"/>
            <a:ext cx="28895040" cy="2501646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926A-0A07-4010-8337-52F972F7190F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5F27-2BCE-4307-AA36-6BA9E2212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926A-0A07-4010-8337-52F972F7190F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5F27-2BCE-4307-AA36-6BA9E2212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5690" y="6320332"/>
            <a:ext cx="37307520" cy="6539789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268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5690" y="12982387"/>
            <a:ext cx="37307520" cy="7246618"/>
          </a:xfrm>
        </p:spPr>
        <p:txBody>
          <a:bodyPr lIns="219439" rIns="219439" anchor="t"/>
          <a:lstStyle>
            <a:lvl1pPr marL="0" indent="0">
              <a:buNone/>
              <a:defRPr sz="10600">
                <a:solidFill>
                  <a:schemeClr val="tx1"/>
                </a:solidFill>
              </a:defRPr>
            </a:lvl1pPr>
            <a:lvl2pPr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926A-0A07-4010-8337-52F972F7190F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5F27-2BCE-4307-AA36-6BA9E2212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3379623"/>
            <a:ext cx="39502080" cy="5486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9216407"/>
            <a:ext cx="19385280" cy="21287232"/>
          </a:xfrm>
        </p:spPr>
        <p:txBody>
          <a:bodyPr/>
          <a:lstStyle>
            <a:lvl1pPr>
              <a:defRPr sz="125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9216407"/>
            <a:ext cx="19385280" cy="21287232"/>
          </a:xfrm>
        </p:spPr>
        <p:txBody>
          <a:bodyPr/>
          <a:lstStyle>
            <a:lvl1pPr>
              <a:defRPr sz="125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926A-0A07-4010-8337-52F972F7190F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5F27-2BCE-4307-AA36-6BA9E2212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3379623"/>
            <a:ext cx="39502080" cy="5486400"/>
          </a:xfrm>
        </p:spPr>
        <p:txBody>
          <a:bodyPr tIns="219439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8905191"/>
            <a:ext cx="19392904" cy="3164889"/>
          </a:xfrm>
        </p:spPr>
        <p:txBody>
          <a:bodyPr lIns="219439" tIns="0" rIns="219439" bIns="0" anchor="ctr">
            <a:noAutofit/>
          </a:bodyPr>
          <a:lstStyle>
            <a:lvl1pPr marL="0" indent="0">
              <a:buNone/>
              <a:defRPr sz="115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9600" b="1"/>
            </a:lvl2pPr>
            <a:lvl3pPr>
              <a:buNone/>
              <a:defRPr sz="8600" b="1"/>
            </a:lvl3pPr>
            <a:lvl4pPr>
              <a:buNone/>
              <a:defRPr sz="7700" b="1"/>
            </a:lvl4pPr>
            <a:lvl5pPr>
              <a:buNone/>
              <a:defRPr sz="77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22296124" y="8926837"/>
            <a:ext cx="19400520" cy="3143247"/>
          </a:xfrm>
        </p:spPr>
        <p:txBody>
          <a:bodyPr lIns="219439" tIns="0" rIns="219439" bIns="0" anchor="ctr"/>
          <a:lstStyle>
            <a:lvl1pPr marL="0" indent="0">
              <a:buNone/>
              <a:defRPr sz="115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9600" b="1"/>
            </a:lvl2pPr>
            <a:lvl3pPr>
              <a:buNone/>
              <a:defRPr sz="8600" b="1"/>
            </a:lvl3pPr>
            <a:lvl4pPr>
              <a:buNone/>
              <a:defRPr sz="7700" b="1"/>
            </a:lvl4pPr>
            <a:lvl5pPr>
              <a:buNone/>
              <a:defRPr sz="77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194560" y="12070080"/>
            <a:ext cx="19392904" cy="18459457"/>
          </a:xfrm>
        </p:spPr>
        <p:txBody>
          <a:bodyPr tIns="0"/>
          <a:lstStyle>
            <a:lvl1pPr>
              <a:defRPr sz="106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4" y="12070080"/>
            <a:ext cx="19400520" cy="18459457"/>
          </a:xfrm>
        </p:spPr>
        <p:txBody>
          <a:bodyPr tIns="0"/>
          <a:lstStyle>
            <a:lvl1pPr>
              <a:defRPr sz="106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926A-0A07-4010-8337-52F972F7190F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5F27-2BCE-4307-AA36-6BA9E2212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3379623"/>
            <a:ext cx="39867840" cy="5486400"/>
          </a:xfrm>
        </p:spPr>
        <p:txBody>
          <a:bodyPr vert="horz" tIns="219439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24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926A-0A07-4010-8337-52F972F7190F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5F27-2BCE-4307-AA36-6BA9E2212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926A-0A07-4010-8337-52F972F7190F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5F27-2BCE-4307-AA36-6BA9E2212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0" y="2468890"/>
            <a:ext cx="13167360" cy="557784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25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291840" y="8046720"/>
            <a:ext cx="13167360" cy="21945600"/>
          </a:xfrm>
        </p:spPr>
        <p:txBody>
          <a:bodyPr lIns="87775" rIns="87775"/>
          <a:lstStyle>
            <a:lvl1pPr marL="0" indent="0" algn="l">
              <a:buNone/>
              <a:defRPr sz="6800"/>
            </a:lvl1pPr>
            <a:lvl2pPr indent="0" algn="l">
              <a:buNone/>
              <a:defRPr sz="5700"/>
            </a:lvl2pPr>
            <a:lvl3pPr indent="0" algn="l">
              <a:buNone/>
              <a:defRPr sz="4800"/>
            </a:lvl3pPr>
            <a:lvl4pPr indent="0" algn="l">
              <a:buNone/>
              <a:defRPr sz="4300"/>
            </a:lvl4pPr>
            <a:lvl5pPr indent="0" algn="l">
              <a:buNone/>
              <a:defRPr sz="4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7160240" y="8046720"/>
            <a:ext cx="24536400" cy="21945600"/>
          </a:xfrm>
        </p:spPr>
        <p:txBody>
          <a:bodyPr tIns="0"/>
          <a:lstStyle>
            <a:lvl1pPr>
              <a:defRPr sz="13400"/>
            </a:lvl1pPr>
            <a:lvl2pPr>
              <a:defRPr sz="12500"/>
            </a:lvl2pPr>
            <a:lvl3pPr>
              <a:defRPr sz="11500"/>
            </a:lvl3pPr>
            <a:lvl4pPr>
              <a:defRPr sz="9600"/>
            </a:lvl4pPr>
            <a:lvl5pPr>
              <a:defRPr sz="8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926A-0A07-4010-8337-52F972F7190F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5F27-2BCE-4307-AA36-6BA9E2212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15195616" y="5318769"/>
            <a:ext cx="25237440" cy="1975104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877" tIns="219439" rIns="438877" bIns="219439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38419844" y="25726892"/>
            <a:ext cx="746152" cy="746151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877" tIns="219439" rIns="438877" bIns="219439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0" y="5649583"/>
            <a:ext cx="10621672" cy="7596581"/>
          </a:xfrm>
        </p:spPr>
        <p:txBody>
          <a:bodyPr vert="horz" lIns="219439" tIns="219439" rIns="219439" bIns="219439" anchor="b"/>
          <a:lstStyle>
            <a:lvl1pPr algn="l">
              <a:buNone/>
              <a:defRPr sz="96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26080" y="13578167"/>
            <a:ext cx="10607040" cy="10460736"/>
          </a:xfrm>
        </p:spPr>
        <p:txBody>
          <a:bodyPr lIns="307215" rIns="219439" bIns="219439" anchor="t"/>
          <a:lstStyle>
            <a:lvl1pPr marL="0" indent="0" algn="l">
              <a:spcBef>
                <a:spcPts val="1200"/>
              </a:spcBef>
              <a:buFontTx/>
              <a:buNone/>
              <a:defRPr sz="62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926A-0A07-4010-8337-52F972F7190F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770560" y="30510483"/>
            <a:ext cx="2926080" cy="1752599"/>
          </a:xfrm>
        </p:spPr>
        <p:txBody>
          <a:bodyPr/>
          <a:lstStyle/>
          <a:p>
            <a:fld id="{13D35F27-2BCE-4307-AA36-6BA9E22125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16731808" y="5757681"/>
            <a:ext cx="22165056" cy="18873216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154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45720" y="27919681"/>
            <a:ext cx="43982640" cy="499871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38877" tIns="219439" rIns="438877" bIns="219439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21031200" y="29855162"/>
            <a:ext cx="22860000" cy="30632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38877" tIns="219439" rIns="438877" bIns="219439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45720" y="-34290"/>
            <a:ext cx="43982640" cy="499871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38877" tIns="219439" rIns="438877" bIns="219439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21031200" y="-34289"/>
            <a:ext cx="22860000" cy="30632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38877" tIns="219439" rIns="438877" bIns="219439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194560" y="3379623"/>
            <a:ext cx="39502080" cy="5486400"/>
          </a:xfrm>
          <a:prstGeom prst="rect">
            <a:avLst/>
          </a:prstGeom>
        </p:spPr>
        <p:txBody>
          <a:bodyPr vert="horz" lIns="0" tIns="219439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194560" y="9290304"/>
            <a:ext cx="39502080" cy="21067776"/>
          </a:xfrm>
          <a:prstGeom prst="rect">
            <a:avLst/>
          </a:prstGeom>
        </p:spPr>
        <p:txBody>
          <a:bodyPr vert="horz" lIns="438877" tIns="219439" rIns="438877" bIns="219439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599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57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12926A-0A07-4010-8337-52F972F7190F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12801600" y="30510483"/>
            <a:ext cx="16093440" cy="1752599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57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8039040" y="30510483"/>
            <a:ext cx="3657600" cy="1752599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57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D35F27-2BCE-4307-AA36-6BA9E22125D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91282" y="971558"/>
            <a:ext cx="44066632" cy="3116275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rtl="0" eaLnBrk="1" latinLnBrk="0" hangingPunct="1">
        <a:spcBef>
          <a:spcPct val="0"/>
        </a:spcBef>
        <a:buNone/>
        <a:defRPr kumimoji="0" sz="2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1316633" indent="-1316633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12500" kern="1200">
          <a:solidFill>
            <a:schemeClr val="tx1"/>
          </a:solidFill>
          <a:latin typeface="+mn-lt"/>
          <a:ea typeface="+mn-ea"/>
          <a:cs typeface="+mn-cs"/>
        </a:defRPr>
      </a:lvl1pPr>
      <a:lvl2pPr marL="3072144" indent="-118497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777" indent="-118497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10000" kern="1200">
          <a:solidFill>
            <a:schemeClr val="tx1"/>
          </a:solidFill>
          <a:latin typeface="+mn-lt"/>
          <a:ea typeface="+mn-ea"/>
          <a:cs typeface="+mn-cs"/>
        </a:defRPr>
      </a:lvl3pPr>
      <a:lvl4pPr marL="5705411" indent="-1009419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7022044" indent="-1009419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8338678" indent="-1009419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9216433" indent="-877756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77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533067" indent="-877756" algn="l" rtl="0" eaLnBrk="1" latinLnBrk="0" hangingPunct="1">
        <a:spcBef>
          <a:spcPct val="20000"/>
        </a:spcBef>
        <a:buClr>
          <a:schemeClr val="tx2"/>
        </a:buClr>
        <a:buChar char="•"/>
        <a:defRPr kumimoji="0" sz="7700" kern="1200">
          <a:solidFill>
            <a:schemeClr val="tx1"/>
          </a:solidFill>
          <a:latin typeface="+mn-lt"/>
          <a:ea typeface="+mn-ea"/>
          <a:cs typeface="+mn-cs"/>
        </a:defRPr>
      </a:lvl8pPr>
      <a:lvl9pPr marL="11849700" indent="-877756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6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1943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43887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658316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87775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97194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33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536072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11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Full-size image">
            <a:hlinkClick r:id="" tooltip="Full-size image (75K)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00484" y="21214080"/>
            <a:ext cx="5852155" cy="5852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06400" y="7162800"/>
            <a:ext cx="12526456" cy="13631734"/>
          </a:xfrm>
          <a:prstGeom prst="rect">
            <a:avLst/>
          </a:prstGeom>
          <a:ln>
            <a:noFill/>
          </a:ln>
          <a:effectLst>
            <a:glow rad="101600">
              <a:schemeClr val="tx1">
                <a:lumMod val="50000"/>
                <a:alpha val="6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4" name="TextBox 3"/>
          <p:cNvSpPr txBox="1"/>
          <p:nvPr/>
        </p:nvSpPr>
        <p:spPr>
          <a:xfrm>
            <a:off x="1005840" y="1"/>
            <a:ext cx="42062400" cy="6152419"/>
          </a:xfrm>
          <a:prstGeom prst="rect">
            <a:avLst/>
          </a:prstGeom>
          <a:noFill/>
        </p:spPr>
        <p:txBody>
          <a:bodyPr wrap="square" lIns="438877" tIns="219439" rIns="438877" bIns="219439" rtlCol="0">
            <a:spAutoFit/>
          </a:bodyPr>
          <a:lstStyle/>
          <a:p>
            <a:pPr algn="ctr"/>
            <a:r>
              <a:rPr lang="en-US" b="1" dirty="0" smtClean="0"/>
              <a:t>Positron Identification by Coincident Annihilation Photons (PICAP</a:t>
            </a:r>
            <a:r>
              <a:rPr lang="en-US" sz="7700" b="1" dirty="0"/>
              <a:t>) </a:t>
            </a:r>
            <a:r>
              <a:rPr lang="en-US" b="1" dirty="0" smtClean="0"/>
              <a:t>system</a:t>
            </a:r>
            <a:endParaRPr lang="en-US" sz="9600" b="1" dirty="0"/>
          </a:p>
          <a:p>
            <a:pPr algn="ctr"/>
            <a:r>
              <a:rPr lang="en-US" sz="5700" dirty="0"/>
              <a:t>B.B. Bickford</a:t>
            </a:r>
          </a:p>
          <a:p>
            <a:pPr algn="ctr"/>
            <a:r>
              <a:rPr lang="en-US" sz="5600" dirty="0"/>
              <a:t>Faculty advisors - May-Win </a:t>
            </a:r>
            <a:r>
              <a:rPr lang="en-US" sz="5600" dirty="0" err="1"/>
              <a:t>Thein</a:t>
            </a:r>
            <a:r>
              <a:rPr lang="en-US" sz="5600" dirty="0"/>
              <a:t>, </a:t>
            </a:r>
            <a:r>
              <a:rPr lang="en-US" sz="5700" dirty="0"/>
              <a:t>J.J. Connell</a:t>
            </a:r>
          </a:p>
          <a:p>
            <a:pPr algn="ctr"/>
            <a:r>
              <a:rPr lang="en-US" sz="5700" dirty="0"/>
              <a:t>C. </a:t>
            </a:r>
            <a:r>
              <a:rPr lang="en-US" sz="5700" dirty="0" err="1"/>
              <a:t>Lopate</a:t>
            </a:r>
            <a:r>
              <a:rPr lang="en-US" sz="5700" dirty="0"/>
              <a:t>  D. L. Tran, Space Science Center University of New Hampshire </a:t>
            </a:r>
          </a:p>
          <a:p>
            <a:pPr algn="ctr"/>
            <a:r>
              <a:rPr lang="en-US" sz="5700" dirty="0"/>
              <a:t> </a:t>
            </a:r>
          </a:p>
          <a:p>
            <a:pPr algn="ctr"/>
            <a:endParaRPr lang="en-US" sz="5700" dirty="0"/>
          </a:p>
        </p:txBody>
      </p:sp>
      <p:sp>
        <p:nvSpPr>
          <p:cNvPr id="5" name="TextBox 4"/>
          <p:cNvSpPr txBox="1"/>
          <p:nvPr/>
        </p:nvSpPr>
        <p:spPr>
          <a:xfrm>
            <a:off x="731520" y="7115175"/>
            <a:ext cx="11795760" cy="761435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438877" tIns="219439" rIns="438877" bIns="219439" rtlCol="0">
            <a:spAutoFit/>
          </a:bodyPr>
          <a:lstStyle/>
          <a:p>
            <a:r>
              <a:rPr lang="en-US" sz="7000" u="sng" dirty="0">
                <a:solidFill>
                  <a:schemeClr val="bg1"/>
                </a:solidFill>
              </a:rPr>
              <a:t>Abstract</a:t>
            </a:r>
          </a:p>
          <a:p>
            <a:r>
              <a:rPr lang="en-US" sz="3300" dirty="0">
                <a:solidFill>
                  <a:schemeClr val="bg1"/>
                </a:solidFill>
              </a:rPr>
              <a:t>This concept is a new method for detecting moderate energy positrons and negatron in space. The current method for measuring these particles is by using a magnet spectrometer. Magnet spectrometers typically weigh greater than 10 kg, use more than 10 watts of power and require a magnet. The goal of the proposed PICAP design is to reduce these resources to provide an alternative, and more attractive space flight instrument. We estimate a flight instrument to have a weight less than 4 kg, power draw of less than 3 Watts and no magnet. As a space flight instrument this resource allotment will would make the PICAP instrument a much more desirable alternative</a:t>
            </a:r>
            <a:r>
              <a:rPr lang="en-US" sz="3300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43280" y="5486401"/>
            <a:ext cx="17373600" cy="61831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438877" tIns="219439" rIns="438877" bIns="219439" rtlCol="0">
            <a:spAutoFit/>
          </a:bodyPr>
          <a:lstStyle/>
          <a:p>
            <a:r>
              <a:rPr lang="en-US" sz="6800" u="sng" dirty="0">
                <a:solidFill>
                  <a:schemeClr val="bg1"/>
                </a:solidFill>
              </a:rPr>
              <a:t>Methods</a:t>
            </a:r>
            <a:r>
              <a:rPr lang="en-US" sz="7700" u="sng" dirty="0">
                <a:solidFill>
                  <a:schemeClr val="bg1"/>
                </a:solidFill>
              </a:rPr>
              <a:t> </a:t>
            </a:r>
            <a:endParaRPr lang="en-US" sz="3800" u="sng" dirty="0">
              <a:solidFill>
                <a:schemeClr val="bg1"/>
              </a:solidFill>
            </a:endParaRPr>
          </a:p>
          <a:p>
            <a:r>
              <a:rPr lang="en-US" sz="3700" dirty="0">
                <a:solidFill>
                  <a:schemeClr val="bg1"/>
                </a:solidFill>
              </a:rPr>
              <a:t>The PICAP instrument works by first using the </a:t>
            </a:r>
            <a:r>
              <a:rPr lang="en-US" sz="3700" dirty="0" err="1">
                <a:solidFill>
                  <a:schemeClr val="bg1"/>
                </a:solidFill>
              </a:rPr>
              <a:t>dE</a:t>
            </a:r>
            <a:r>
              <a:rPr lang="en-US" sz="3700" dirty="0">
                <a:solidFill>
                  <a:schemeClr val="bg1"/>
                </a:solidFill>
              </a:rPr>
              <a:t>/</a:t>
            </a:r>
            <a:r>
              <a:rPr lang="en-US" sz="3700" dirty="0" err="1">
                <a:solidFill>
                  <a:schemeClr val="bg1"/>
                </a:solidFill>
              </a:rPr>
              <a:t>dx</a:t>
            </a:r>
            <a:r>
              <a:rPr lang="en-US" sz="3700" dirty="0">
                <a:solidFill>
                  <a:schemeClr val="bg1"/>
                </a:solidFill>
              </a:rPr>
              <a:t> method versus residual energy technique to identify incoming particles. Positrons within the appropriate energy range will annihilate in the scintillation material and produce coincidental 511 </a:t>
            </a:r>
            <a:r>
              <a:rPr lang="en-US" sz="3700" dirty="0" err="1">
                <a:solidFill>
                  <a:schemeClr val="bg1"/>
                </a:solidFill>
              </a:rPr>
              <a:t>keV</a:t>
            </a:r>
            <a:r>
              <a:rPr lang="en-US" sz="3700" dirty="0">
                <a:solidFill>
                  <a:schemeClr val="bg1"/>
                </a:solidFill>
              </a:rPr>
              <a:t> photons. These annihilation photons are then detected by two of the four surrounding annular sections of crystal </a:t>
            </a:r>
            <a:r>
              <a:rPr lang="en-US" sz="3700" dirty="0" err="1">
                <a:solidFill>
                  <a:schemeClr val="bg1"/>
                </a:solidFill>
              </a:rPr>
              <a:t>scintillators</a:t>
            </a:r>
            <a:r>
              <a:rPr lang="en-US" sz="3700" dirty="0">
                <a:solidFill>
                  <a:schemeClr val="bg1"/>
                </a:solidFill>
              </a:rPr>
              <a:t>. Unwanted particle data, particles not entering through top window, will be identified by using scintillation material all around the instrument along with a large solid state detector at the bottom of the device.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34720" y="11658600"/>
            <a:ext cx="18288000" cy="3090042"/>
          </a:xfrm>
          <a:prstGeom prst="rect">
            <a:avLst/>
          </a:prstGeom>
          <a:noFill/>
        </p:spPr>
        <p:txBody>
          <a:bodyPr wrap="square" lIns="438877" tIns="219439" rIns="438877" bIns="219439" rtlCol="0">
            <a:spAutoFit/>
          </a:bodyPr>
          <a:lstStyle/>
          <a:p>
            <a:r>
              <a:rPr lang="en-US" b="1" u="sng" dirty="0" smtClean="0"/>
              <a:t>Instrument Concept and Design </a:t>
            </a:r>
          </a:p>
          <a:p>
            <a:endParaRPr lang="en-US" dirty="0"/>
          </a:p>
        </p:txBody>
      </p:sp>
      <p:pic>
        <p:nvPicPr>
          <p:cNvPr id="11266" name="Picture 2" descr="http://ars.els-cdn.com/content/image/1-s2.0-S016890020800781X-gr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68964" y="14264640"/>
            <a:ext cx="9755765" cy="5705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13" name="TextBox 12"/>
          <p:cNvSpPr txBox="1"/>
          <p:nvPr/>
        </p:nvSpPr>
        <p:spPr>
          <a:xfrm>
            <a:off x="32186880" y="21945603"/>
            <a:ext cx="5120640" cy="5865161"/>
          </a:xfrm>
          <a:prstGeom prst="rect">
            <a:avLst/>
          </a:prstGeom>
          <a:noFill/>
        </p:spPr>
        <p:txBody>
          <a:bodyPr wrap="square" lIns="438877" tIns="219439" rIns="438877" bIns="219439" rtlCol="0">
            <a:spAutoFit/>
          </a:bodyPr>
          <a:lstStyle/>
          <a:p>
            <a:pPr>
              <a:spcAft>
                <a:spcPts val="1920"/>
              </a:spcAft>
            </a:pPr>
            <a:r>
              <a:rPr lang="en-US" sz="2900" dirty="0"/>
              <a:t>C- Center scintillation material (PTV)</a:t>
            </a:r>
          </a:p>
          <a:p>
            <a:pPr>
              <a:spcAft>
                <a:spcPts val="1920"/>
              </a:spcAft>
            </a:pPr>
            <a:r>
              <a:rPr lang="en-US" sz="2900" dirty="0"/>
              <a:t>G- Heavy scintillation material (BGO)</a:t>
            </a:r>
          </a:p>
          <a:p>
            <a:pPr>
              <a:spcAft>
                <a:spcPts val="1920"/>
              </a:spcAft>
            </a:pPr>
            <a:r>
              <a:rPr lang="en-US" sz="2900" dirty="0"/>
              <a:t>D- Solid state detectors </a:t>
            </a:r>
          </a:p>
          <a:p>
            <a:pPr>
              <a:spcAft>
                <a:spcPts val="1920"/>
              </a:spcAft>
            </a:pPr>
            <a:r>
              <a:rPr lang="en-US" sz="2900" dirty="0"/>
              <a:t>S- Plastic scintillation material (PTV)</a:t>
            </a:r>
          </a:p>
          <a:p>
            <a:endParaRPr lang="en-US" dirty="0"/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210242" y="13533120"/>
            <a:ext cx="7366672" cy="6583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667440" y="21259800"/>
            <a:ext cx="6703603" cy="6583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17" name="Rectangle 16"/>
          <p:cNvSpPr/>
          <p:nvPr/>
        </p:nvSpPr>
        <p:spPr>
          <a:xfrm>
            <a:off x="822960" y="4200526"/>
            <a:ext cx="25008840" cy="2597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438877" tIns="219439" rIns="438877" bIns="219439">
            <a:spAutoFit/>
          </a:bodyPr>
          <a:lstStyle/>
          <a:p>
            <a:r>
              <a:rPr lang="en-US" sz="6800" u="sng" dirty="0"/>
              <a:t>Background and Project Goal</a:t>
            </a:r>
          </a:p>
          <a:p>
            <a:pPr>
              <a:buFont typeface="Arial" pitchFamily="34" charset="0"/>
              <a:buChar char="•"/>
            </a:pPr>
            <a:r>
              <a:rPr lang="en-US" sz="3800" dirty="0"/>
              <a:t>  </a:t>
            </a:r>
            <a:r>
              <a:rPr lang="en-US" sz="3400" dirty="0"/>
              <a:t>New design for detecting and distinguishing energetic </a:t>
            </a:r>
            <a:r>
              <a:rPr lang="en-US" sz="3400" dirty="0" smtClean="0"/>
              <a:t>positrons </a:t>
            </a:r>
            <a:r>
              <a:rPr lang="en-US" sz="3400" dirty="0"/>
              <a:t>(anti electrons) from negatrons (ordinary electrons) in space</a:t>
            </a:r>
          </a:p>
          <a:p>
            <a:pPr>
              <a:buFont typeface="Arial" pitchFamily="34" charset="0"/>
              <a:buChar char="•"/>
            </a:pPr>
            <a:r>
              <a:rPr lang="en-US" sz="3400" dirty="0"/>
              <a:t>  Design, build, and test a proof of principle prototype telescope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797760" y="28529280"/>
            <a:ext cx="15727680" cy="228982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38877" tIns="219439" rIns="438877" bIns="219439" rtlCol="0">
            <a:spAutoFit/>
          </a:bodyPr>
          <a:lstStyle/>
          <a:p>
            <a:r>
              <a:rPr lang="en-US" sz="5200" dirty="0"/>
              <a:t>Future  plans</a:t>
            </a:r>
          </a:p>
          <a:p>
            <a:pPr lvl="0">
              <a:buFont typeface="Arial" pitchFamily="34" charset="0"/>
              <a:buChar char="•"/>
            </a:pPr>
            <a:r>
              <a:rPr lang="en-US" sz="3400" dirty="0"/>
              <a:t>Finish fabrications</a:t>
            </a:r>
          </a:p>
          <a:p>
            <a:pPr lvl="0">
              <a:buFont typeface="Arial" pitchFamily="34" charset="0"/>
              <a:buChar char="•"/>
            </a:pPr>
            <a:r>
              <a:rPr lang="en-US" sz="3400" dirty="0"/>
              <a:t>Test at the Idaho State cyclotron, and Mass General Hospital  proton beam 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213980"/>
            <a:ext cx="886390" cy="1766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438877" tIns="219439" rIns="438877" bIns="2194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488401" y="30175200"/>
            <a:ext cx="4449865" cy="1366494"/>
          </a:xfrm>
          <a:prstGeom prst="rect">
            <a:avLst/>
          </a:prstGeom>
        </p:spPr>
        <p:txBody>
          <a:bodyPr wrap="none" lIns="438877" tIns="219439" rIns="438877" bIns="219439">
            <a:spAutoFit/>
          </a:bodyPr>
          <a:lstStyle/>
          <a:p>
            <a:r>
              <a:rPr lang="en-US" sz="6000" dirty="0"/>
              <a:t>References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945600" y="31145608"/>
            <a:ext cx="21945600" cy="1781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438877" tIns="219439" rIns="438877" bIns="219439">
            <a:spAutoFit/>
          </a:bodyPr>
          <a:lstStyle/>
          <a:p>
            <a:r>
              <a:rPr lang="en-US" sz="2900" dirty="0"/>
              <a:t>Connell, J., J. </a:t>
            </a:r>
            <a:r>
              <a:rPr lang="en-US" sz="2900" dirty="0" err="1"/>
              <a:t>Kalainoff</a:t>
            </a:r>
            <a:r>
              <a:rPr lang="en-US" sz="2900" dirty="0"/>
              <a:t>, and C. </a:t>
            </a:r>
            <a:r>
              <a:rPr lang="en-US" sz="2900" dirty="0" err="1"/>
              <a:t>Lopate</a:t>
            </a:r>
            <a:r>
              <a:rPr lang="en-US" sz="2900" dirty="0"/>
              <a:t>. "Design Concept and Modeling of a New Positron Identification by Coincident Annihilation Photons (PICAP) System." </a:t>
            </a:r>
            <a:r>
              <a:rPr lang="en-US" sz="2900" i="1" dirty="0"/>
              <a:t>Nuclear Instruments and Methods in Physics Research Section A: Accelerators, Spectrometers, Detectors and Associated Equipment</a:t>
            </a:r>
            <a:r>
              <a:rPr lang="en-US" sz="2900" dirty="0"/>
              <a:t> 593.3 (2008): 431-39. Print.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334721" y="20116800"/>
            <a:ext cx="7556422" cy="889440"/>
          </a:xfrm>
          <a:prstGeom prst="rect">
            <a:avLst/>
          </a:prstGeom>
        </p:spPr>
        <p:txBody>
          <a:bodyPr wrap="none" lIns="438877" tIns="219439" rIns="438877" bIns="219439">
            <a:spAutoFit/>
          </a:bodyPr>
          <a:lstStyle/>
          <a:p>
            <a:r>
              <a:rPr lang="en-US" sz="2900" dirty="0"/>
              <a:t>Side cross section view of  concept design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700482" y="27066240"/>
            <a:ext cx="7475630" cy="889440"/>
          </a:xfrm>
          <a:prstGeom prst="rect">
            <a:avLst/>
          </a:prstGeom>
        </p:spPr>
        <p:txBody>
          <a:bodyPr wrap="none" lIns="438877" tIns="219439" rIns="438877" bIns="219439">
            <a:spAutoFit/>
          </a:bodyPr>
          <a:lstStyle/>
          <a:p>
            <a:r>
              <a:rPr lang="en-US" sz="2900" dirty="0"/>
              <a:t>Top cross section view of concept  design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836540" y="20116800"/>
            <a:ext cx="7978460" cy="889440"/>
          </a:xfrm>
          <a:prstGeom prst="rect">
            <a:avLst/>
          </a:prstGeom>
        </p:spPr>
        <p:txBody>
          <a:bodyPr wrap="none" lIns="438877" tIns="219439" rIns="438877" bIns="219439">
            <a:spAutoFit/>
          </a:bodyPr>
          <a:lstStyle/>
          <a:p>
            <a:r>
              <a:rPr lang="en-US" sz="2900" dirty="0"/>
              <a:t>Side cross section view of Mechanical design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5966400" y="27642884"/>
            <a:ext cx="7897669" cy="889440"/>
          </a:xfrm>
          <a:prstGeom prst="rect">
            <a:avLst/>
          </a:prstGeom>
        </p:spPr>
        <p:txBody>
          <a:bodyPr wrap="none" lIns="438877" tIns="219439" rIns="438877" bIns="219439">
            <a:spAutoFit/>
          </a:bodyPr>
          <a:lstStyle/>
          <a:p>
            <a:r>
              <a:rPr lang="en-US" sz="2900" dirty="0"/>
              <a:t>Top cross section view of Mechanical design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2344400" y="20574000"/>
            <a:ext cx="10582313" cy="1243383"/>
          </a:xfrm>
          <a:prstGeom prst="rect">
            <a:avLst/>
          </a:prstGeom>
        </p:spPr>
        <p:txBody>
          <a:bodyPr wrap="none" lIns="438877" tIns="219439" rIns="438877" bIns="219439">
            <a:spAutoFit/>
          </a:bodyPr>
          <a:lstStyle/>
          <a:p>
            <a:r>
              <a:rPr lang="en-US" sz="5200" dirty="0"/>
              <a:t>CAD model of PICAP instrument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005840" y="15227197"/>
            <a:ext cx="11247120" cy="847100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438877" tIns="219439" rIns="438877" bIns="219439">
            <a:spAutoFit/>
          </a:bodyPr>
          <a:lstStyle/>
          <a:p>
            <a:r>
              <a:rPr lang="en-US" sz="6300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Design Constraints </a:t>
            </a:r>
          </a:p>
          <a:p>
            <a:pPr marL="0" lvl="1">
              <a:spcBef>
                <a:spcPts val="1440"/>
              </a:spcBef>
              <a:buFont typeface="Wingdings" pitchFamily="2" charset="2"/>
              <a:buChar char="Ø"/>
            </a:pPr>
            <a:r>
              <a:rPr lang="en-US" sz="3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9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Light tight - This instrument was designed to exclude all ambient light </a:t>
            </a:r>
          </a:p>
          <a:p>
            <a:pPr marL="0" lvl="1">
              <a:spcBef>
                <a:spcPts val="1440"/>
              </a:spcBef>
              <a:buFont typeface="Wingdings" pitchFamily="2" charset="2"/>
              <a:buChar char="Ø"/>
            </a:pPr>
            <a:r>
              <a:rPr lang="en-US" sz="29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Reflecting light -Teflon was used around </a:t>
            </a:r>
            <a:r>
              <a:rPr lang="en-US" sz="29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scintillators</a:t>
            </a:r>
            <a:r>
              <a:rPr lang="en-US" sz="29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to reflect light towards the opening face of the  photo multiplier tubes</a:t>
            </a:r>
          </a:p>
          <a:p>
            <a:pPr marL="0" lvl="1">
              <a:spcBef>
                <a:spcPts val="1440"/>
              </a:spcBef>
              <a:buFont typeface="Wingdings" pitchFamily="2" charset="2"/>
              <a:buChar char="Ø"/>
            </a:pPr>
            <a:r>
              <a:rPr lang="en-US" sz="29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Cross talk – Teflon and Aluminum was used around  each of the </a:t>
            </a:r>
            <a:r>
              <a:rPr lang="en-US" sz="29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scintillators</a:t>
            </a:r>
            <a:r>
              <a:rPr lang="en-US" sz="29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to ensure light would not cross from one to another</a:t>
            </a:r>
          </a:p>
          <a:p>
            <a:pPr marL="0" lvl="1">
              <a:spcBef>
                <a:spcPts val="1440"/>
              </a:spcBef>
              <a:buFont typeface="Wingdings" pitchFamily="2" charset="2"/>
              <a:buChar char="Ø"/>
            </a:pPr>
            <a:r>
              <a:rPr lang="en-US" sz="29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7 Circuit boards and corresponding wires had to be included for the photomultiplier tubes and solid state detectors</a:t>
            </a:r>
          </a:p>
          <a:p>
            <a:pPr marL="0" lvl="1">
              <a:spcBef>
                <a:spcPts val="1440"/>
              </a:spcBef>
              <a:buFont typeface="Wingdings" pitchFamily="2" charset="2"/>
              <a:buChar char="Ø"/>
            </a:pPr>
            <a:r>
              <a:rPr lang="en-US" sz="29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Purging – purge ports were required to exclude contamination </a:t>
            </a:r>
          </a:p>
          <a:p>
            <a:pPr marL="0" lvl="1">
              <a:spcBef>
                <a:spcPts val="1440"/>
              </a:spcBef>
              <a:buFont typeface="Wingdings" pitchFamily="2" charset="2"/>
              <a:buChar char="Ø"/>
            </a:pPr>
            <a:r>
              <a:rPr lang="en-US" sz="29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Instrument was required to act as a faraday cage in order to  exclude electromagnetic interference</a:t>
            </a:r>
          </a:p>
          <a:p>
            <a:pPr marL="0" lvl="1">
              <a:spcBef>
                <a:spcPts val="1440"/>
              </a:spcBef>
              <a:buFont typeface="Wingdings" pitchFamily="2" charset="2"/>
              <a:buChar char="Ø"/>
            </a:pPr>
            <a:r>
              <a:rPr lang="en-US" sz="29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Designed with Assembly + Disassembly  capabilities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7282160" y="24142915"/>
            <a:ext cx="9052560" cy="633708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438877" tIns="219439" rIns="438877" bIns="219439">
            <a:spAutoFit/>
          </a:bodyPr>
          <a:lstStyle/>
          <a:p>
            <a:r>
              <a:rPr lang="en-US" sz="4700" dirty="0"/>
              <a:t>Notes 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39 different fabricated parts</a:t>
            </a:r>
          </a:p>
          <a:p>
            <a:pPr marL="877756">
              <a:buFont typeface="Arial" pitchFamily="34" charset="0"/>
              <a:buChar char="•"/>
            </a:pPr>
            <a:r>
              <a:rPr lang="en-US" sz="2800" dirty="0"/>
              <a:t> designed from stock material sizes</a:t>
            </a:r>
          </a:p>
          <a:p>
            <a:pPr marL="877756">
              <a:buFont typeface="Arial" pitchFamily="34" charset="0"/>
              <a:buChar char="•"/>
            </a:pPr>
            <a:r>
              <a:rPr lang="en-US" sz="2800" dirty="0"/>
              <a:t> flight instrument will have significantly fewer but much more complex parts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7 Photomultiplier tubes (PMT) and corresponding dynode circuit boards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4 Solid-State detectors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Materials; Aluminum, Teflon, </a:t>
            </a:r>
          </a:p>
          <a:p>
            <a:r>
              <a:rPr lang="en-US" sz="2800" dirty="0"/>
              <a:t>         BGO, PVT, </a:t>
            </a:r>
            <a:r>
              <a:rPr lang="en-US" sz="2800" dirty="0" err="1"/>
              <a:t>Delrin</a:t>
            </a:r>
            <a:r>
              <a:rPr lang="en-US" sz="2800" dirty="0"/>
              <a:t>, Brass foil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Space flight instrument will be fabricated with magnesium rather than aluminum, this is expected to drop the total weight by  roughly  1 kg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1520" y="24562762"/>
            <a:ext cx="16093440" cy="75887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438877" tIns="219439" rIns="438877" bIns="219439" rtlCol="0">
            <a:spAutoFit/>
          </a:bodyPr>
          <a:lstStyle/>
          <a:p>
            <a:r>
              <a:rPr lang="en-US" sz="5000" u="sng" dirty="0">
                <a:solidFill>
                  <a:schemeClr val="bg1"/>
                </a:solidFill>
              </a:rPr>
              <a:t>Testing and Analysis </a:t>
            </a:r>
          </a:p>
          <a:p>
            <a:pPr>
              <a:buFont typeface="Wingdings" pitchFamily="2" charset="2"/>
              <a:buChar char="v"/>
            </a:pPr>
            <a:r>
              <a:rPr lang="en-US" sz="2900" dirty="0">
                <a:solidFill>
                  <a:schemeClr val="bg1"/>
                </a:solidFill>
              </a:rPr>
              <a:t> Venting analysis  - to ensure the change in pressure between the inside and outside of the </a:t>
            </a:r>
          </a:p>
          <a:p>
            <a:r>
              <a:rPr lang="en-US" sz="2900" dirty="0">
                <a:solidFill>
                  <a:schemeClr val="bg1"/>
                </a:solidFill>
              </a:rPr>
              <a:t>telescope won't have adverse effects such as structural failures or separations of joined parts. </a:t>
            </a:r>
          </a:p>
          <a:p>
            <a:pPr lvl="1">
              <a:buFont typeface="Wingdings" pitchFamily="2" charset="2"/>
              <a:buChar char="Ø"/>
            </a:pPr>
            <a:r>
              <a:rPr lang="en-US" sz="2900" dirty="0">
                <a:solidFill>
                  <a:schemeClr val="bg1"/>
                </a:solidFill>
              </a:rPr>
              <a:t>A ventilation area  of  2.31 cm^2  is required for flight instrument 	</a:t>
            </a:r>
          </a:p>
          <a:p>
            <a:pPr>
              <a:buFont typeface="Wingdings" pitchFamily="2" charset="2"/>
              <a:buChar char="v"/>
            </a:pPr>
            <a:r>
              <a:rPr lang="en-US" sz="2900" dirty="0">
                <a:solidFill>
                  <a:schemeClr val="bg1"/>
                </a:solidFill>
              </a:rPr>
              <a:t> Gamma ray absorption probability - calculations were performed to determine the required thickness  of the </a:t>
            </a:r>
            <a:r>
              <a:rPr lang="en-US" sz="2900" dirty="0" err="1">
                <a:solidFill>
                  <a:schemeClr val="bg1"/>
                </a:solidFill>
              </a:rPr>
              <a:t>scintillator</a:t>
            </a:r>
            <a:r>
              <a:rPr lang="en-US" sz="2900" dirty="0">
                <a:solidFill>
                  <a:schemeClr val="bg1"/>
                </a:solidFill>
              </a:rPr>
              <a:t> based on the material </a:t>
            </a:r>
          </a:p>
          <a:p>
            <a:pPr lvl="1">
              <a:buFont typeface="Wingdings" pitchFamily="2" charset="2"/>
              <a:buChar char="Ø"/>
            </a:pPr>
            <a:r>
              <a:rPr lang="en-US" sz="2900" dirty="0">
                <a:solidFill>
                  <a:schemeClr val="bg1"/>
                </a:solidFill>
              </a:rPr>
              <a:t>Thickness required for annular sections:     BGO  .94cm</a:t>
            </a:r>
          </a:p>
          <a:p>
            <a:r>
              <a:rPr lang="en-US" sz="2900" dirty="0">
                <a:solidFill>
                  <a:schemeClr val="bg1"/>
                </a:solidFill>
              </a:rPr>
              <a:t>		        </a:t>
            </a:r>
            <a:r>
              <a:rPr lang="en-US" sz="2900" dirty="0" err="1">
                <a:solidFill>
                  <a:schemeClr val="bg1"/>
                </a:solidFill>
              </a:rPr>
              <a:t>CsI</a:t>
            </a:r>
            <a:r>
              <a:rPr lang="en-US" sz="2900" dirty="0">
                <a:solidFill>
                  <a:schemeClr val="bg1"/>
                </a:solidFill>
              </a:rPr>
              <a:t>     2.3cm</a:t>
            </a:r>
          </a:p>
          <a:p>
            <a:pPr>
              <a:buFont typeface="Wingdings" pitchFamily="2" charset="2"/>
              <a:buChar char="v"/>
            </a:pPr>
            <a:r>
              <a:rPr lang="en-US" sz="2900" dirty="0">
                <a:solidFill>
                  <a:schemeClr val="bg1"/>
                </a:solidFill>
              </a:rPr>
              <a:t> Thermal Analysis - was done to model the telescope with the effects of temperature due to </a:t>
            </a:r>
          </a:p>
          <a:p>
            <a:r>
              <a:rPr lang="en-US" sz="2900" dirty="0">
                <a:solidFill>
                  <a:schemeClr val="bg1"/>
                </a:solidFill>
              </a:rPr>
              <a:t>radiation from the sun </a:t>
            </a:r>
          </a:p>
          <a:p>
            <a:pPr lvl="1">
              <a:buFont typeface="Wingdings" pitchFamily="2" charset="2"/>
              <a:buChar char="Ø"/>
            </a:pPr>
            <a:r>
              <a:rPr lang="en-US" sz="2900" dirty="0">
                <a:solidFill>
                  <a:schemeClr val="bg1"/>
                </a:solidFill>
              </a:rPr>
              <a:t>Max temperature allowed 383 K  (110 C°)</a:t>
            </a:r>
          </a:p>
          <a:p>
            <a:pPr lvl="1">
              <a:buFont typeface="Wingdings" pitchFamily="2" charset="2"/>
              <a:buChar char="Ø"/>
            </a:pPr>
            <a:r>
              <a:rPr lang="en-US" sz="2900" dirty="0">
                <a:solidFill>
                  <a:schemeClr val="bg1"/>
                </a:solidFill>
              </a:rPr>
              <a:t>Max temperature found 331 K (58 C°)  </a:t>
            </a:r>
          </a:p>
          <a:p>
            <a:pPr>
              <a:buFont typeface="Wingdings" pitchFamily="2" charset="2"/>
              <a:buChar char="v"/>
            </a:pPr>
            <a:r>
              <a:rPr lang="en-US" sz="2900" dirty="0">
                <a:solidFill>
                  <a:schemeClr val="bg1"/>
                </a:solidFill>
              </a:rPr>
              <a:t> Vibration simulations - FEA software was used to find the natural frequencies of the telescope </a:t>
            </a:r>
          </a:p>
          <a:p>
            <a:pPr lvl="1">
              <a:spcAft>
                <a:spcPts val="960"/>
              </a:spcAft>
              <a:buFont typeface="Wingdings" pitchFamily="2" charset="2"/>
              <a:buChar char="Ø"/>
            </a:pPr>
            <a:r>
              <a:rPr lang="en-US" sz="2900" dirty="0">
                <a:solidFill>
                  <a:schemeClr val="bg1"/>
                </a:solidFill>
              </a:rPr>
              <a:t>Greater then 50 Hz is required for flight instrument </a:t>
            </a:r>
          </a:p>
          <a:p>
            <a:pPr lvl="1">
              <a:spcAft>
                <a:spcPts val="960"/>
              </a:spcAft>
              <a:buFont typeface="Wingdings" pitchFamily="2" charset="2"/>
              <a:buChar char="Ø"/>
            </a:pPr>
            <a:r>
              <a:rPr lang="en-US" sz="2900" dirty="0">
                <a:solidFill>
                  <a:schemeClr val="bg1"/>
                </a:solidFill>
              </a:rPr>
              <a:t>First five natural frequencies (Hz):</a:t>
            </a:r>
            <a:endParaRPr lang="en-US" sz="6800" dirty="0">
              <a:solidFill>
                <a:schemeClr val="bg1"/>
              </a:solidFill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9509763" y="31242000"/>
          <a:ext cx="3893840" cy="621792"/>
        </p:xfrm>
        <a:graphic>
          <a:graphicData uri="http://schemas.openxmlformats.org/drawingml/2006/table">
            <a:tbl>
              <a:tblPr/>
              <a:tblGrid>
                <a:gridCol w="815344"/>
                <a:gridCol w="815344"/>
                <a:gridCol w="815344"/>
                <a:gridCol w="815344"/>
                <a:gridCol w="632464"/>
              </a:tblGrid>
              <a:tr h="621792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1277.7</a:t>
                      </a:r>
                    </a:p>
                  </a:txBody>
                  <a:tcPr marL="45720" marR="45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1286.4</a:t>
                      </a:r>
                    </a:p>
                  </a:txBody>
                  <a:tcPr marL="45720" marR="45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2070.6</a:t>
                      </a:r>
                    </a:p>
                  </a:txBody>
                  <a:tcPr marL="45720" marR="45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2484.5</a:t>
                      </a:r>
                    </a:p>
                  </a:txBody>
                  <a:tcPr marL="45720" marR="45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4055</a:t>
                      </a:r>
                    </a:p>
                  </a:txBody>
                  <a:tcPr marL="45720" marR="457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5179041" y="21579840"/>
          <a:ext cx="7921598" cy="2270760"/>
        </p:xfrm>
        <a:graphic>
          <a:graphicData uri="http://schemas.openxmlformats.org/drawingml/2006/table">
            <a:tbl>
              <a:tblPr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tblPr>
              <a:tblGrid>
                <a:gridCol w="2134252"/>
                <a:gridCol w="1508242"/>
                <a:gridCol w="2249143"/>
                <a:gridCol w="2029961"/>
              </a:tblGrid>
              <a:tr h="800100"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sz="4500" b="0" i="0" u="none" strike="noStrike" dirty="0">
                          <a:solidFill>
                            <a:srgbClr val="000000"/>
                          </a:solidFill>
                          <a:latin typeface="Constantia"/>
                        </a:rPr>
                        <a:t>Dimensions</a:t>
                      </a:r>
                      <a:r>
                        <a:rPr lang="en-US" sz="5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5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kumimoji="0" lang="en-US" sz="4500" b="0" i="0" u="none" strike="noStrike" kern="1200" dirty="0" smtClean="0">
                          <a:solidFill>
                            <a:srgbClr val="000000"/>
                          </a:solidFill>
                          <a:latin typeface="Constantia"/>
                          <a:ea typeface="+mn-ea"/>
                          <a:cs typeface="+mn-cs"/>
                        </a:rPr>
                        <a:t>of prototype </a:t>
                      </a:r>
                      <a:endParaRPr kumimoji="0" lang="en-US" sz="4500" b="0" i="0" u="none" strike="noStrike" kern="1200" dirty="0">
                        <a:solidFill>
                          <a:srgbClr val="000000"/>
                        </a:solidFill>
                        <a:latin typeface="Constantia"/>
                        <a:ea typeface="+mn-ea"/>
                        <a:cs typeface="+mn-cs"/>
                      </a:endParaRPr>
                    </a:p>
                  </a:txBody>
                  <a:tcPr marL="45720" marR="457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latin typeface="Constantia"/>
                        </a:rPr>
                        <a:t>Total Height  </a:t>
                      </a:r>
                    </a:p>
                  </a:txBody>
                  <a:tcPr marL="45720" marR="457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latin typeface="Constantia"/>
                        </a:rPr>
                        <a:t>16.78 cm </a:t>
                      </a:r>
                    </a:p>
                  </a:txBody>
                  <a:tcPr marL="45720" marR="457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latin typeface="Constantia"/>
                        </a:rPr>
                        <a:t>Total mass </a:t>
                      </a:r>
                    </a:p>
                  </a:txBody>
                  <a:tcPr marL="45720" marR="457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latin typeface="Constantia"/>
                        </a:rPr>
                        <a:t>3.3 kg </a:t>
                      </a:r>
                    </a:p>
                  </a:txBody>
                  <a:tcPr marL="45720" marR="457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latin typeface="Constantia"/>
                        </a:rPr>
                        <a:t>Total width  </a:t>
                      </a:r>
                    </a:p>
                  </a:txBody>
                  <a:tcPr marL="45720" marR="457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latin typeface="Constantia"/>
                        </a:rPr>
                        <a:t>22.47 cm </a:t>
                      </a:r>
                    </a:p>
                  </a:txBody>
                  <a:tcPr marL="45720" marR="457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latin typeface="Constantia"/>
                        </a:rPr>
                        <a:t>Total Volume  </a:t>
                      </a:r>
                    </a:p>
                  </a:txBody>
                  <a:tcPr marL="45720" marR="457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latin typeface="Constantia"/>
                        </a:rPr>
                        <a:t>1985 </a:t>
                      </a:r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latin typeface="Constantia"/>
                        </a:rPr>
                        <a:t>cm^3  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latin typeface="Constantia"/>
                      </a:endParaRPr>
                    </a:p>
                  </a:txBody>
                  <a:tcPr marL="45720" marR="4572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37398960" y="16630650"/>
            <a:ext cx="640080" cy="307771"/>
          </a:xfrm>
          <a:prstGeom prst="rect">
            <a:avLst/>
          </a:prstGeom>
          <a:noFill/>
        </p:spPr>
        <p:txBody>
          <a:bodyPr wrap="square" lIns="106674" tIns="53337" rIns="106674" bIns="53337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PMT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8953440" y="25288875"/>
            <a:ext cx="564886" cy="307771"/>
          </a:xfrm>
          <a:prstGeom prst="rect">
            <a:avLst/>
          </a:prstGeom>
        </p:spPr>
        <p:txBody>
          <a:bodyPr wrap="none" lIns="106674" tIns="53337" rIns="106674" bIns="53337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PMT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2062400" y="15173325"/>
            <a:ext cx="564886" cy="307771"/>
          </a:xfrm>
          <a:prstGeom prst="rect">
            <a:avLst/>
          </a:prstGeom>
        </p:spPr>
        <p:txBody>
          <a:bodyPr wrap="none" lIns="106674" tIns="53337" rIns="106674" bIns="53337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PMT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1788080" y="23831550"/>
            <a:ext cx="564886" cy="307771"/>
          </a:xfrm>
          <a:prstGeom prst="rect">
            <a:avLst/>
          </a:prstGeom>
        </p:spPr>
        <p:txBody>
          <a:bodyPr wrap="none" lIns="106674" tIns="53337" rIns="106674" bIns="53337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PMT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9867840" y="14658975"/>
            <a:ext cx="457200" cy="307771"/>
          </a:xfrm>
          <a:prstGeom prst="rect">
            <a:avLst/>
          </a:prstGeom>
          <a:noFill/>
        </p:spPr>
        <p:txBody>
          <a:bodyPr wrap="square" lIns="106674" tIns="53337" rIns="106674" bIns="53337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D1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776400" y="15087601"/>
            <a:ext cx="548640" cy="1631210"/>
          </a:xfrm>
          <a:prstGeom prst="rect">
            <a:avLst/>
          </a:prstGeom>
          <a:noFill/>
        </p:spPr>
        <p:txBody>
          <a:bodyPr wrap="square" lIns="106674" tIns="53337" rIns="106674" bIns="53337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D2</a:t>
            </a:r>
          </a:p>
          <a:p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39867840" y="16202025"/>
            <a:ext cx="415807" cy="307771"/>
          </a:xfrm>
          <a:prstGeom prst="rect">
            <a:avLst/>
          </a:prstGeom>
        </p:spPr>
        <p:txBody>
          <a:bodyPr wrap="none" lIns="106674" tIns="53337" rIns="106674" bIns="53337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D3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0142160" y="18259425"/>
            <a:ext cx="428631" cy="307771"/>
          </a:xfrm>
          <a:prstGeom prst="rect">
            <a:avLst/>
          </a:prstGeom>
        </p:spPr>
        <p:txBody>
          <a:bodyPr wrap="none" lIns="106674" tIns="53337" rIns="106674" bIns="53337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D4</a:t>
            </a:r>
          </a:p>
        </p:txBody>
      </p:sp>
    </p:spTree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7479</TotalTime>
  <Words>700</Words>
  <Application>Microsoft Office PowerPoint</Application>
  <PresentationFormat>Custom</PresentationFormat>
  <Paragraphs>80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PICAP</dc:creator>
  <cp:lastModifiedBy>PICAP</cp:lastModifiedBy>
  <cp:revision>70</cp:revision>
  <dcterms:created xsi:type="dcterms:W3CDTF">2012-04-18T14:34:02Z</dcterms:created>
  <dcterms:modified xsi:type="dcterms:W3CDTF">2012-05-13T16:51:55Z</dcterms:modified>
</cp:coreProperties>
</file>