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CS186 Discussion #11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A6AA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A6AAA9"/>
                </a:solidFill>
              </a:rPr>
              <a:t>(Transactions &amp; Concurrency Control)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7"/>
          <p:cNvGraphicFramePr/>
          <p:nvPr/>
        </p:nvGraphicFramePr>
        <p:xfrm>
          <a:off x="526083" y="1035071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390526"/>
                <a:gridCol w="2390526"/>
                <a:gridCol w="2390526"/>
                <a:gridCol w="2390526"/>
                <a:gridCol w="2390526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wallet1 :=  wallet1 - 200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  acct + 200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
acct - 500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wallet2 := 
wallet2 + 500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8" name="Shape 58"/>
          <p:cNvSpPr/>
          <p:nvPr/>
        </p:nvSpPr>
        <p:spPr>
          <a:xfrm flipH="1">
            <a:off x="6496002" y="4153331"/>
            <a:ext cx="1" cy="1270001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graphicFrame>
        <p:nvGraphicFramePr>
          <p:cNvPr id="59" name="Table 59"/>
          <p:cNvGraphicFramePr/>
          <p:nvPr/>
        </p:nvGraphicFramePr>
        <p:xfrm>
          <a:off x="526083" y="5497004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R(acct)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W(acct)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Table 61"/>
          <p:cNvGraphicFramePr/>
          <p:nvPr/>
        </p:nvGraphicFramePr>
        <p:xfrm>
          <a:off x="526083" y="1035071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390526"/>
                <a:gridCol w="2390526"/>
                <a:gridCol w="2390526"/>
                <a:gridCol w="2390526"/>
                <a:gridCol w="2390526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wallet1 :=  wallet1 - 200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  acct + 200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
acct - 500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wallet2 := 
wallet2 + 500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62" name="Table 62"/>
          <p:cNvGraphicFramePr/>
          <p:nvPr/>
        </p:nvGraphicFramePr>
        <p:xfrm>
          <a:off x="522137" y="1035071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R(acct)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W(acct)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 64"/>
          <p:cNvGraphicFramePr/>
          <p:nvPr/>
        </p:nvGraphicFramePr>
        <p:xfrm>
          <a:off x="526083" y="1035071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390526"/>
                <a:gridCol w="2390526"/>
                <a:gridCol w="2390526"/>
                <a:gridCol w="2390526"/>
                <a:gridCol w="2390526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wallet1 :=  wallet1 - 200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  acct + 200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
acct - 500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wallet2 := 
wallet2 + 500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65" name="Table 65"/>
          <p:cNvGraphicFramePr/>
          <p:nvPr/>
        </p:nvGraphicFramePr>
        <p:xfrm>
          <a:off x="522137" y="1035071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R(acct)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W(acct)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6" name="Shape 66"/>
          <p:cNvSpPr/>
          <p:nvPr/>
        </p:nvSpPr>
        <p:spPr>
          <a:xfrm>
            <a:off x="3732656" y="5875529"/>
            <a:ext cx="5539487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 lvl="0">
              <a:defRPr sz="1800"/>
            </a:pPr>
            <a:r>
              <a:rPr sz="6200"/>
              <a:t>Not serializable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Conflicts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Two operations in different transactions on the same object where at least one is a write</a:t>
            </a:r>
          </a:p>
        </p:txBody>
      </p:sp>
      <p:graphicFrame>
        <p:nvGraphicFramePr>
          <p:cNvPr id="70" name="Table 70"/>
          <p:cNvGraphicFramePr/>
          <p:nvPr/>
        </p:nvGraphicFramePr>
        <p:xfrm>
          <a:off x="526083" y="4868686"/>
          <a:ext cx="11970406" cy="315392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390526"/>
                <a:gridCol w="2390526"/>
                <a:gridCol w="2390526"/>
                <a:gridCol w="2390526"/>
                <a:gridCol w="2390526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wallet1 :=  wallet1 - 200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  acct + 200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
acct - 500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wallet2 := 
wallet2 + 500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Table 71"/>
          <p:cNvGraphicFramePr/>
          <p:nvPr/>
        </p:nvGraphicFramePr>
        <p:xfrm>
          <a:off x="522137" y="4868686"/>
          <a:ext cx="11970406" cy="315392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R(acct)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W(acct)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2" name="Shape 72"/>
          <p:cNvSpPr/>
          <p:nvPr/>
        </p:nvSpPr>
        <p:spPr>
          <a:xfrm>
            <a:off x="5670938" y="6137872"/>
            <a:ext cx="1751277" cy="78601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3" name="Shape 73"/>
          <p:cNvSpPr/>
          <p:nvPr/>
        </p:nvSpPr>
        <p:spPr>
          <a:xfrm flipV="1">
            <a:off x="6443306" y="5644213"/>
            <a:ext cx="4801580" cy="122058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4" name="Shape 74"/>
          <p:cNvSpPr/>
          <p:nvPr/>
        </p:nvSpPr>
        <p:spPr>
          <a:xfrm flipV="1">
            <a:off x="7923187" y="5655272"/>
            <a:ext cx="3285413" cy="113741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5" name="Shape 75"/>
          <p:cNvSpPr/>
          <p:nvPr/>
        </p:nvSpPr>
        <p:spPr>
          <a:xfrm>
            <a:off x="5403291" y="8430798"/>
            <a:ext cx="21982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 conflicts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" grpId="1"/>
      <p:bldP build="whole" bldLvl="1" animBg="1" rev="0" advAuto="0" spid="75" grpId="4"/>
      <p:bldP build="whole" bldLvl="1" animBg="1" rev="0" advAuto="0" spid="74" grpId="3"/>
      <p:bldP build="whole" bldLvl="1" animBg="1" rev="0" advAuto="0" spid="7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Conflict Serializable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952500" y="2603500"/>
            <a:ext cx="11099800" cy="166249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Conflict serializable: equivalent to some serial schedule with the conflicts in the same order.</a:t>
            </a:r>
          </a:p>
        </p:txBody>
      </p:sp>
      <p:graphicFrame>
        <p:nvGraphicFramePr>
          <p:cNvPr id="79" name="Table 79"/>
          <p:cNvGraphicFramePr/>
          <p:nvPr/>
        </p:nvGraphicFramePr>
        <p:xfrm>
          <a:off x="1567219" y="3849269"/>
          <a:ext cx="9868919" cy="25862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095135"/>
                <a:gridCol w="1095135"/>
                <a:gridCol w="1095135"/>
                <a:gridCol w="1095135"/>
                <a:gridCol w="1095135"/>
                <a:gridCol w="1095135"/>
                <a:gridCol w="1095135"/>
                <a:gridCol w="1095135"/>
                <a:gridCol w="1095135"/>
              </a:tblGrid>
              <a:tr h="128675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R(act)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W(act)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28675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83" name="Group 83"/>
          <p:cNvGrpSpPr/>
          <p:nvPr/>
        </p:nvGrpSpPr>
        <p:grpSpPr>
          <a:xfrm>
            <a:off x="5529719" y="4663637"/>
            <a:ext cx="5103053" cy="849024"/>
            <a:chOff x="3983494" y="835361"/>
            <a:chExt cx="5103051" cy="849022"/>
          </a:xfrm>
        </p:grpSpPr>
        <p:sp>
          <p:nvSpPr>
            <p:cNvPr id="80" name="Shape 80"/>
            <p:cNvSpPr/>
            <p:nvPr/>
          </p:nvSpPr>
          <p:spPr>
            <a:xfrm flipV="1">
              <a:off x="3983494" y="880150"/>
              <a:ext cx="5103052" cy="7306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81" name="Shape 81"/>
            <p:cNvSpPr/>
            <p:nvPr/>
          </p:nvSpPr>
          <p:spPr>
            <a:xfrm flipV="1">
              <a:off x="4928391" y="899199"/>
              <a:ext cx="4138780" cy="7851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82" name="Shape 82"/>
            <p:cNvSpPr/>
            <p:nvPr/>
          </p:nvSpPr>
          <p:spPr>
            <a:xfrm flipV="1">
              <a:off x="4960334" y="835361"/>
              <a:ext cx="3183076" cy="8396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graphicFrame>
        <p:nvGraphicFramePr>
          <p:cNvPr id="84" name="Table 84"/>
          <p:cNvGraphicFramePr/>
          <p:nvPr/>
        </p:nvGraphicFramePr>
        <p:xfrm>
          <a:off x="1567218" y="6689289"/>
          <a:ext cx="9868920" cy="25862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095135"/>
                <a:gridCol w="1095135"/>
                <a:gridCol w="1095135"/>
                <a:gridCol w="1095135"/>
                <a:gridCol w="1095135"/>
                <a:gridCol w="1095135"/>
                <a:gridCol w="1095135"/>
                <a:gridCol w="1095135"/>
                <a:gridCol w="1095135"/>
              </a:tblGrid>
              <a:tr h="128675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R(act)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W(act)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28675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88" name="Group 88"/>
          <p:cNvGrpSpPr/>
          <p:nvPr/>
        </p:nvGrpSpPr>
        <p:grpSpPr>
          <a:xfrm>
            <a:off x="3131809" y="7503657"/>
            <a:ext cx="7495837" cy="947629"/>
            <a:chOff x="1585584" y="835361"/>
            <a:chExt cx="7495835" cy="947627"/>
          </a:xfrm>
        </p:grpSpPr>
        <p:sp>
          <p:nvSpPr>
            <p:cNvPr id="85" name="Shape 85"/>
            <p:cNvSpPr/>
            <p:nvPr/>
          </p:nvSpPr>
          <p:spPr>
            <a:xfrm flipV="1">
              <a:off x="1585584" y="900654"/>
              <a:ext cx="7495837" cy="7556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86" name="Shape 86"/>
            <p:cNvSpPr/>
            <p:nvPr/>
          </p:nvSpPr>
          <p:spPr>
            <a:xfrm flipV="1">
              <a:off x="2875657" y="899199"/>
              <a:ext cx="6191514" cy="8837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87" name="Shape 87"/>
            <p:cNvSpPr/>
            <p:nvPr/>
          </p:nvSpPr>
          <p:spPr>
            <a:xfrm flipV="1">
              <a:off x="2854553" y="835361"/>
              <a:ext cx="5288856" cy="947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Dependency Graph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952500" y="2603500"/>
            <a:ext cx="11099800" cy="2477883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One node per transaction</a:t>
            </a:r>
            <a:endParaRPr sz="3600"/>
          </a:p>
          <a:p>
            <a:pPr lvl="0">
              <a:defRPr sz="1800"/>
            </a:pPr>
            <a:r>
              <a:rPr sz="3600"/>
              <a:t>Edge from T</a:t>
            </a:r>
            <a:r>
              <a:rPr baseline="-19444" sz="3600"/>
              <a:t>i </a:t>
            </a:r>
            <a:r>
              <a:rPr sz="3600"/>
              <a:t>to T</a:t>
            </a:r>
            <a:r>
              <a:rPr baseline="-19444" sz="3600"/>
              <a:t>j </a:t>
            </a:r>
            <a:r>
              <a:rPr sz="3600"/>
              <a:t>if operation O</a:t>
            </a:r>
            <a:r>
              <a:rPr baseline="-19444" sz="3600"/>
              <a:t>i </a:t>
            </a:r>
            <a:r>
              <a:rPr sz="3600"/>
              <a:t>conflicts with O</a:t>
            </a:r>
            <a:r>
              <a:rPr baseline="-19444" sz="3600"/>
              <a:t>j </a:t>
            </a:r>
            <a:r>
              <a:rPr sz="3600"/>
              <a:t>and O</a:t>
            </a:r>
            <a:r>
              <a:rPr baseline="-19444" sz="3600"/>
              <a:t>i </a:t>
            </a:r>
            <a:r>
              <a:rPr sz="3600"/>
              <a:t>appears earlier in the schedule</a:t>
            </a:r>
          </a:p>
        </p:txBody>
      </p:sp>
      <p:graphicFrame>
        <p:nvGraphicFramePr>
          <p:cNvPr id="92" name="Table 92"/>
          <p:cNvGraphicFramePr/>
          <p:nvPr/>
        </p:nvGraphicFramePr>
        <p:xfrm>
          <a:off x="762946" y="6154101"/>
          <a:ext cx="8071064" cy="21242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611672"/>
                <a:gridCol w="1611672"/>
                <a:gridCol w="1611672"/>
                <a:gridCol w="1611672"/>
                <a:gridCol w="1611672"/>
              </a:tblGrid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wallet1 :=  wallet1 - 200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  acct + 200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
acct - 500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wallet2 := 
wallet2 + 500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Table 93"/>
          <p:cNvGraphicFramePr/>
          <p:nvPr/>
        </p:nvGraphicFramePr>
        <p:xfrm>
          <a:off x="760284" y="6154101"/>
          <a:ext cx="8071064" cy="21242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895373"/>
                <a:gridCol w="895373"/>
                <a:gridCol w="895373"/>
                <a:gridCol w="895373"/>
                <a:gridCol w="895373"/>
                <a:gridCol w="895373"/>
                <a:gridCol w="895373"/>
                <a:gridCol w="895373"/>
                <a:gridCol w="895373"/>
              </a:tblGrid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4" name="Shape 94"/>
          <p:cNvSpPr/>
          <p:nvPr/>
        </p:nvSpPr>
        <p:spPr>
          <a:xfrm>
            <a:off x="4232983" y="7010125"/>
            <a:ext cx="1181179" cy="53014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5" name="Shape 95"/>
          <p:cNvSpPr/>
          <p:nvPr/>
        </p:nvSpPr>
        <p:spPr>
          <a:xfrm flipV="1">
            <a:off x="4753920" y="6677169"/>
            <a:ext cx="3238510" cy="82324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6" name="Shape 96"/>
          <p:cNvSpPr/>
          <p:nvPr/>
        </p:nvSpPr>
        <p:spPr>
          <a:xfrm flipV="1">
            <a:off x="5752051" y="6684627"/>
            <a:ext cx="2215905" cy="76714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7" name="Shape 97"/>
          <p:cNvSpPr/>
          <p:nvPr/>
        </p:nvSpPr>
        <p:spPr>
          <a:xfrm>
            <a:off x="9810054" y="54892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2864"/>
            </a:srgbClr>
          </a:solidFill>
          <a:ln w="25400">
            <a:solidFill>
              <a:srgbClr val="000000">
                <a:alpha val="42864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8" name="Shape 98"/>
          <p:cNvSpPr/>
          <p:nvPr/>
        </p:nvSpPr>
        <p:spPr>
          <a:xfrm>
            <a:off x="9810054" y="771081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2864"/>
            </a:srgbClr>
          </a:solidFill>
          <a:ln w="25400">
            <a:solidFill>
              <a:srgbClr val="000000">
                <a:alpha val="42864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9" name="Shape 99"/>
          <p:cNvSpPr/>
          <p:nvPr/>
        </p:nvSpPr>
        <p:spPr>
          <a:xfrm>
            <a:off x="10133700" y="580043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</a:t>
            </a:r>
          </a:p>
        </p:txBody>
      </p:sp>
      <p:sp>
        <p:nvSpPr>
          <p:cNvPr id="100" name="Shape 100"/>
          <p:cNvSpPr/>
          <p:nvPr/>
        </p:nvSpPr>
        <p:spPr>
          <a:xfrm>
            <a:off x="10133700" y="8021965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</a:t>
            </a:r>
          </a:p>
        </p:txBody>
      </p:sp>
      <p:sp>
        <p:nvSpPr>
          <p:cNvPr id="101" name="Shape 101"/>
          <p:cNvSpPr/>
          <p:nvPr/>
        </p:nvSpPr>
        <p:spPr>
          <a:xfrm flipH="1">
            <a:off x="10056128" y="6630597"/>
            <a:ext cx="1185" cy="12205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2" name="Shape 102"/>
          <p:cNvSpPr/>
          <p:nvPr/>
        </p:nvSpPr>
        <p:spPr>
          <a:xfrm flipV="1">
            <a:off x="10766181" y="6571743"/>
            <a:ext cx="32206" cy="122446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" grpId="2"/>
      <p:bldP build="whole" bldLvl="1" animBg="1" rev="0" advAuto="0" spid="95" grpId="3"/>
      <p:bldP build="whole" bldLvl="1" animBg="1" rev="0" advAuto="0" spid="94" grpId="1"/>
      <p:bldP build="whole" bldLvl="1" animBg="1" rev="0" advAuto="0" spid="96" grpId="5"/>
      <p:bldP build="whole" bldLvl="1" animBg="1" rev="0" advAuto="0" spid="102" grpId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Dependency Graph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952500" y="2603500"/>
            <a:ext cx="11099800" cy="2477883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Theorem: Schedule is conflict serializable iff its dependency graph is acyclic</a:t>
            </a:r>
          </a:p>
        </p:txBody>
      </p:sp>
      <p:graphicFrame>
        <p:nvGraphicFramePr>
          <p:cNvPr id="106" name="Table 106"/>
          <p:cNvGraphicFramePr/>
          <p:nvPr/>
        </p:nvGraphicFramePr>
        <p:xfrm>
          <a:off x="762946" y="6154101"/>
          <a:ext cx="8071064" cy="21242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611672"/>
                <a:gridCol w="1611672"/>
                <a:gridCol w="1611672"/>
                <a:gridCol w="1611672"/>
                <a:gridCol w="1611672"/>
              </a:tblGrid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wallet1 :=  wallet1 - 200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  acct + 200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
acct - 500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wallet2 := 
wallet2 + 500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Table 107"/>
          <p:cNvGraphicFramePr/>
          <p:nvPr/>
        </p:nvGraphicFramePr>
        <p:xfrm>
          <a:off x="760284" y="6154101"/>
          <a:ext cx="8071064" cy="21242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895373"/>
                <a:gridCol w="895373"/>
                <a:gridCol w="895373"/>
                <a:gridCol w="895373"/>
                <a:gridCol w="895373"/>
                <a:gridCol w="895373"/>
                <a:gridCol w="895373"/>
                <a:gridCol w="895373"/>
                <a:gridCol w="895373"/>
              </a:tblGrid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8" name="Shape 108"/>
          <p:cNvSpPr/>
          <p:nvPr/>
        </p:nvSpPr>
        <p:spPr>
          <a:xfrm>
            <a:off x="4232983" y="7010125"/>
            <a:ext cx="1181179" cy="53014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9" name="Shape 109"/>
          <p:cNvSpPr/>
          <p:nvPr/>
        </p:nvSpPr>
        <p:spPr>
          <a:xfrm flipV="1">
            <a:off x="4753920" y="6677169"/>
            <a:ext cx="3238509" cy="82324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0" name="Shape 110"/>
          <p:cNvSpPr/>
          <p:nvPr/>
        </p:nvSpPr>
        <p:spPr>
          <a:xfrm flipV="1">
            <a:off x="5752051" y="6684627"/>
            <a:ext cx="2215905" cy="76714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1" name="Shape 111"/>
          <p:cNvSpPr/>
          <p:nvPr/>
        </p:nvSpPr>
        <p:spPr>
          <a:xfrm>
            <a:off x="9810053" y="54892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2864"/>
            </a:srgbClr>
          </a:solidFill>
          <a:ln w="25400">
            <a:solidFill>
              <a:srgbClr val="000000">
                <a:alpha val="42864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2" name="Shape 112"/>
          <p:cNvSpPr/>
          <p:nvPr/>
        </p:nvSpPr>
        <p:spPr>
          <a:xfrm>
            <a:off x="9810053" y="771081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2864"/>
            </a:srgbClr>
          </a:solidFill>
          <a:ln w="25400">
            <a:solidFill>
              <a:srgbClr val="000000">
                <a:alpha val="42864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10133700" y="580043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</a:t>
            </a:r>
          </a:p>
        </p:txBody>
      </p:sp>
      <p:sp>
        <p:nvSpPr>
          <p:cNvPr id="114" name="Shape 114"/>
          <p:cNvSpPr/>
          <p:nvPr/>
        </p:nvSpPr>
        <p:spPr>
          <a:xfrm>
            <a:off x="10133700" y="8021965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</a:t>
            </a:r>
          </a:p>
        </p:txBody>
      </p:sp>
      <p:sp>
        <p:nvSpPr>
          <p:cNvPr id="115" name="Shape 115"/>
          <p:cNvSpPr/>
          <p:nvPr/>
        </p:nvSpPr>
        <p:spPr>
          <a:xfrm flipH="1">
            <a:off x="10056128" y="6630597"/>
            <a:ext cx="1185" cy="12205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6" name="Shape 116"/>
          <p:cNvSpPr/>
          <p:nvPr/>
        </p:nvSpPr>
        <p:spPr>
          <a:xfrm flipV="1">
            <a:off x="10766181" y="6571742"/>
            <a:ext cx="32206" cy="122446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Dependency Graph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952500" y="2603500"/>
            <a:ext cx="11099800" cy="2477883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Theorem: Schedule is conflict serializable iff its dependency graph is acyclic</a:t>
            </a:r>
          </a:p>
        </p:txBody>
      </p:sp>
      <p:graphicFrame>
        <p:nvGraphicFramePr>
          <p:cNvPr id="120" name="Table 120"/>
          <p:cNvGraphicFramePr/>
          <p:nvPr/>
        </p:nvGraphicFramePr>
        <p:xfrm>
          <a:off x="762946" y="6154101"/>
          <a:ext cx="8071064" cy="21242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611672"/>
                <a:gridCol w="1611672"/>
                <a:gridCol w="1611672"/>
                <a:gridCol w="1611672"/>
                <a:gridCol w="1611672"/>
              </a:tblGrid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wallet1 :=  wallet1 - 200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  acct + 200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
acct - 500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wallet2 := 
wallet2 + 500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Table 121"/>
          <p:cNvGraphicFramePr/>
          <p:nvPr/>
        </p:nvGraphicFramePr>
        <p:xfrm>
          <a:off x="760284" y="6154101"/>
          <a:ext cx="8071064" cy="21242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895373"/>
                <a:gridCol w="895373"/>
                <a:gridCol w="895373"/>
                <a:gridCol w="895373"/>
                <a:gridCol w="895373"/>
                <a:gridCol w="895373"/>
                <a:gridCol w="895373"/>
                <a:gridCol w="895373"/>
                <a:gridCol w="895373"/>
              </a:tblGrid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2" name="Shape 122"/>
          <p:cNvSpPr/>
          <p:nvPr/>
        </p:nvSpPr>
        <p:spPr>
          <a:xfrm flipV="1">
            <a:off x="3911969" y="6865513"/>
            <a:ext cx="4367921" cy="64153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3" name="Shape 123"/>
          <p:cNvSpPr/>
          <p:nvPr/>
        </p:nvSpPr>
        <p:spPr>
          <a:xfrm flipV="1">
            <a:off x="4753920" y="6865049"/>
            <a:ext cx="2645331" cy="63536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4" name="Shape 124"/>
          <p:cNvSpPr/>
          <p:nvPr/>
        </p:nvSpPr>
        <p:spPr>
          <a:xfrm flipV="1">
            <a:off x="4753514" y="7036444"/>
            <a:ext cx="3705950" cy="48553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5" name="Shape 125"/>
          <p:cNvSpPr/>
          <p:nvPr/>
        </p:nvSpPr>
        <p:spPr>
          <a:xfrm>
            <a:off x="9810053" y="54892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2864"/>
            </a:srgbClr>
          </a:solidFill>
          <a:ln w="25400">
            <a:solidFill>
              <a:srgbClr val="000000">
                <a:alpha val="42864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9810053" y="771081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2864"/>
            </a:srgbClr>
          </a:solidFill>
          <a:ln w="25400">
            <a:solidFill>
              <a:srgbClr val="000000">
                <a:alpha val="42864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10133700" y="580043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</a:t>
            </a:r>
          </a:p>
        </p:txBody>
      </p:sp>
      <p:sp>
        <p:nvSpPr>
          <p:cNvPr id="128" name="Shape 128"/>
          <p:cNvSpPr/>
          <p:nvPr/>
        </p:nvSpPr>
        <p:spPr>
          <a:xfrm>
            <a:off x="10133700" y="8021965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</a:t>
            </a:r>
          </a:p>
        </p:txBody>
      </p:sp>
      <p:sp>
        <p:nvSpPr>
          <p:cNvPr id="129" name="Shape 129"/>
          <p:cNvSpPr/>
          <p:nvPr/>
        </p:nvSpPr>
        <p:spPr>
          <a:xfrm flipV="1">
            <a:off x="10766181" y="6571742"/>
            <a:ext cx="32206" cy="122446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2"/>
      <p:bldP build="whole" bldLvl="1" animBg="1" rev="0" advAuto="0" spid="122" grpId="1"/>
      <p:bldP build="whole" bldLvl="1" animBg="1" rev="0" advAuto="0" spid="124" grpId="4"/>
      <p:bldP build="whole" bldLvl="1" animBg="1" rev="0" advAuto="0" spid="123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Serializability vs. Conflict Serializability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It is much harder to verify serializability</a:t>
            </a:r>
            <a:endParaRPr sz="3600"/>
          </a:p>
          <a:p>
            <a:pPr lvl="0">
              <a:defRPr sz="1800"/>
            </a:pPr>
            <a:r>
              <a:rPr sz="3600"/>
              <a:t>Any conflict serializable schedule is serializable</a:t>
            </a:r>
            <a:endParaRPr sz="3600"/>
          </a:p>
          <a:p>
            <a:pPr lvl="0">
              <a:defRPr sz="1800"/>
            </a:pPr>
            <a:r>
              <a:rPr sz="3600"/>
              <a:t>Some serializable schedules are not conflict serializable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Worksheet Page 1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Transactions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Sequence of reads and writes: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bank_account := bank_account - 500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500"/>
              </a:spcBef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wallet := wallet + 500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600"/>
              <a:t>Either all instructions execute or none</a:t>
            </a:r>
            <a:endParaRPr sz="3600"/>
          </a:p>
          <a:p>
            <a:pPr lvl="0">
              <a:defRPr sz="1800"/>
            </a:pPr>
            <a:r>
              <a:rPr sz="3600"/>
              <a:t>No other instruction sees only part of this execution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Table 136"/>
          <p:cNvGraphicFramePr/>
          <p:nvPr/>
        </p:nvGraphicFramePr>
        <p:xfrm>
          <a:off x="1420387" y="855698"/>
          <a:ext cx="10176726" cy="33730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016529"/>
                <a:gridCol w="1016529"/>
                <a:gridCol w="1016529"/>
                <a:gridCol w="1016529"/>
                <a:gridCol w="1016529"/>
                <a:gridCol w="1016529"/>
                <a:gridCol w="1016529"/>
                <a:gridCol w="1016529"/>
                <a:gridCol w="1016529"/>
                <a:gridCol w="1016529"/>
              </a:tblGrid>
              <a:tr h="11201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R(B)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1201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W(B)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1201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R(C)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W(D)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Table 138"/>
          <p:cNvGraphicFramePr/>
          <p:nvPr/>
        </p:nvGraphicFramePr>
        <p:xfrm>
          <a:off x="1420387" y="855698"/>
          <a:ext cx="10176726" cy="33730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016529"/>
                <a:gridCol w="1016529"/>
                <a:gridCol w="1016529"/>
                <a:gridCol w="1016529"/>
                <a:gridCol w="1016529"/>
                <a:gridCol w="1016529"/>
                <a:gridCol w="1016529"/>
                <a:gridCol w="1016529"/>
                <a:gridCol w="1016529"/>
                <a:gridCol w="1016529"/>
              </a:tblGrid>
              <a:tr h="11201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R(B)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1201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W(B)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1201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R(C)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W(D)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9" name="Shape 139"/>
          <p:cNvSpPr/>
          <p:nvPr/>
        </p:nvSpPr>
        <p:spPr>
          <a:xfrm flipV="1">
            <a:off x="3171624" y="2765169"/>
            <a:ext cx="5532707" cy="58586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0" name="Shape 140"/>
          <p:cNvSpPr/>
          <p:nvPr/>
        </p:nvSpPr>
        <p:spPr>
          <a:xfrm>
            <a:off x="5127494" y="1606915"/>
            <a:ext cx="4697565" cy="49806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1" name="Shape 141"/>
          <p:cNvSpPr/>
          <p:nvPr/>
        </p:nvSpPr>
        <p:spPr>
          <a:xfrm>
            <a:off x="6389654" y="1596763"/>
            <a:ext cx="546335" cy="68346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2" name="Shape 142"/>
          <p:cNvSpPr/>
          <p:nvPr/>
        </p:nvSpPr>
        <p:spPr>
          <a:xfrm>
            <a:off x="4152393" y="1684032"/>
            <a:ext cx="5680520" cy="46279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3" name="Shape 143"/>
          <p:cNvSpPr/>
          <p:nvPr/>
        </p:nvSpPr>
        <p:spPr>
          <a:xfrm>
            <a:off x="3847973" y="516430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5881858" y="7401238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7886826" y="516430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4171620" y="5481594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</a:t>
            </a:r>
          </a:p>
        </p:txBody>
      </p:sp>
      <p:sp>
        <p:nvSpPr>
          <p:cNvPr id="147" name="Shape 147"/>
          <p:cNvSpPr/>
          <p:nvPr/>
        </p:nvSpPr>
        <p:spPr>
          <a:xfrm>
            <a:off x="8210472" y="5481594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</a:t>
            </a:r>
          </a:p>
        </p:txBody>
      </p:sp>
      <p:sp>
        <p:nvSpPr>
          <p:cNvPr id="148" name="Shape 148"/>
          <p:cNvSpPr/>
          <p:nvPr/>
        </p:nvSpPr>
        <p:spPr>
          <a:xfrm>
            <a:off x="6191046" y="771238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T3</a:t>
            </a:r>
          </a:p>
        </p:txBody>
      </p:sp>
      <p:sp>
        <p:nvSpPr>
          <p:cNvPr id="149" name="Shape 149"/>
          <p:cNvSpPr/>
          <p:nvPr/>
        </p:nvSpPr>
        <p:spPr>
          <a:xfrm flipV="1">
            <a:off x="6564971" y="6339643"/>
            <a:ext cx="1625111" cy="10271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0" name="Shape 150"/>
          <p:cNvSpPr/>
          <p:nvPr/>
        </p:nvSpPr>
        <p:spPr>
          <a:xfrm>
            <a:off x="5156504" y="5776390"/>
            <a:ext cx="2712445" cy="20536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2"/>
      <p:bldP build="whole" bldLvl="1" animBg="1" rev="0" advAuto="0" spid="142" grpId="3"/>
      <p:bldP build="whole" bldLvl="1" animBg="1" rev="0" advAuto="0" spid="139" grpId="1"/>
      <p:bldP build="whole" bldLvl="1" animBg="1" rev="0" advAuto="0" spid="150" grpId="4"/>
      <p:bldP build="whole" bldLvl="1" animBg="1" rev="0" advAuto="0" spid="140" grpId="5"/>
      <p:bldP build="whole" bldLvl="1" animBg="1" rev="0" advAuto="0" spid="141" grpId="6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47973" y="65181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5881858" y="2888748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7886826" y="65181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4171620" y="969103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</a:t>
            </a:r>
          </a:p>
        </p:txBody>
      </p:sp>
      <p:sp>
        <p:nvSpPr>
          <p:cNvPr id="156" name="Shape 156"/>
          <p:cNvSpPr/>
          <p:nvPr/>
        </p:nvSpPr>
        <p:spPr>
          <a:xfrm>
            <a:off x="8210473" y="969103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</a:t>
            </a:r>
          </a:p>
        </p:txBody>
      </p:sp>
      <p:sp>
        <p:nvSpPr>
          <p:cNvPr id="157" name="Shape 157"/>
          <p:cNvSpPr/>
          <p:nvPr/>
        </p:nvSpPr>
        <p:spPr>
          <a:xfrm>
            <a:off x="6191046" y="3199898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T3</a:t>
            </a:r>
          </a:p>
        </p:txBody>
      </p:sp>
      <p:sp>
        <p:nvSpPr>
          <p:cNvPr id="158" name="Shape 158"/>
          <p:cNvSpPr/>
          <p:nvPr/>
        </p:nvSpPr>
        <p:spPr>
          <a:xfrm flipV="1">
            <a:off x="6564970" y="1827153"/>
            <a:ext cx="1625112" cy="10271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9" name="Shape 159"/>
          <p:cNvSpPr/>
          <p:nvPr/>
        </p:nvSpPr>
        <p:spPr>
          <a:xfrm>
            <a:off x="5156503" y="1263899"/>
            <a:ext cx="2712446" cy="20536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0" name="Shape 160"/>
          <p:cNvSpPr/>
          <p:nvPr/>
        </p:nvSpPr>
        <p:spPr>
          <a:xfrm>
            <a:off x="4450943" y="5168989"/>
            <a:ext cx="41029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Conflict serializable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847973" y="65181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5881858" y="2888748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7886826" y="65181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4171620" y="969103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</a:t>
            </a:r>
          </a:p>
        </p:txBody>
      </p:sp>
      <p:sp>
        <p:nvSpPr>
          <p:cNvPr id="166" name="Shape 166"/>
          <p:cNvSpPr/>
          <p:nvPr/>
        </p:nvSpPr>
        <p:spPr>
          <a:xfrm>
            <a:off x="8210473" y="969103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</a:t>
            </a:r>
          </a:p>
        </p:txBody>
      </p:sp>
      <p:sp>
        <p:nvSpPr>
          <p:cNvPr id="167" name="Shape 167"/>
          <p:cNvSpPr/>
          <p:nvPr/>
        </p:nvSpPr>
        <p:spPr>
          <a:xfrm>
            <a:off x="6191046" y="3199898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T3</a:t>
            </a:r>
          </a:p>
        </p:txBody>
      </p:sp>
      <p:sp>
        <p:nvSpPr>
          <p:cNvPr id="168" name="Shape 168"/>
          <p:cNvSpPr/>
          <p:nvPr/>
        </p:nvSpPr>
        <p:spPr>
          <a:xfrm flipV="1">
            <a:off x="6564970" y="1827153"/>
            <a:ext cx="1625112" cy="10271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9" name="Shape 169"/>
          <p:cNvSpPr/>
          <p:nvPr/>
        </p:nvSpPr>
        <p:spPr>
          <a:xfrm>
            <a:off x="5156503" y="1263899"/>
            <a:ext cx="2712446" cy="20536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0" name="Shape 170"/>
          <p:cNvSpPr/>
          <p:nvPr/>
        </p:nvSpPr>
        <p:spPr>
          <a:xfrm>
            <a:off x="4450943" y="5168989"/>
            <a:ext cx="41029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Conflict serializable</a:t>
            </a:r>
          </a:p>
        </p:txBody>
      </p:sp>
      <p:sp>
        <p:nvSpPr>
          <p:cNvPr id="171" name="Shape 171"/>
          <p:cNvSpPr/>
          <p:nvPr/>
        </p:nvSpPr>
        <p:spPr>
          <a:xfrm>
            <a:off x="3523284" y="6306088"/>
            <a:ext cx="5958232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Equivalent serial schedules:</a:t>
            </a:r>
            <a:endParaRPr sz="3600"/>
          </a:p>
          <a:p>
            <a:pPr lvl="0">
              <a:defRPr sz="1800"/>
            </a:pPr>
            <a:r>
              <a:rPr sz="3600"/>
              <a:t>T3, T1, T2</a:t>
            </a:r>
            <a:endParaRPr sz="3600"/>
          </a:p>
          <a:p>
            <a:pPr lvl="0">
              <a:defRPr sz="1800"/>
            </a:pPr>
            <a:r>
              <a:rPr sz="3600"/>
              <a:t>T1, T3, T2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Table 173"/>
          <p:cNvGraphicFramePr/>
          <p:nvPr/>
        </p:nvGraphicFramePr>
        <p:xfrm>
          <a:off x="1420387" y="840953"/>
          <a:ext cx="10176726" cy="33730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129336"/>
                <a:gridCol w="1129336"/>
                <a:gridCol w="1129336"/>
                <a:gridCol w="1129336"/>
                <a:gridCol w="1129336"/>
                <a:gridCol w="1129336"/>
                <a:gridCol w="1129336"/>
                <a:gridCol w="1129336"/>
                <a:gridCol w="1129336"/>
              </a:tblGrid>
              <a:tr h="84007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R(B)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84007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R(B)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4007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4007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R(B)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Table 175"/>
          <p:cNvGraphicFramePr/>
          <p:nvPr/>
        </p:nvGraphicFramePr>
        <p:xfrm>
          <a:off x="1420387" y="840953"/>
          <a:ext cx="10176726" cy="33730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129336"/>
                <a:gridCol w="1129336"/>
                <a:gridCol w="1129336"/>
                <a:gridCol w="1129336"/>
                <a:gridCol w="1129336"/>
                <a:gridCol w="1129336"/>
                <a:gridCol w="1129336"/>
                <a:gridCol w="1129336"/>
                <a:gridCol w="1129336"/>
              </a:tblGrid>
              <a:tr h="84007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R(B)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84007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R(B)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4007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4007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R(B)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6" name="Shape 176"/>
          <p:cNvSpPr/>
          <p:nvPr/>
        </p:nvSpPr>
        <p:spPr>
          <a:xfrm flipV="1">
            <a:off x="4631727" y="1359907"/>
            <a:ext cx="4866376" cy="84096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7" name="Shape 177"/>
          <p:cNvSpPr/>
          <p:nvPr/>
        </p:nvSpPr>
        <p:spPr>
          <a:xfrm>
            <a:off x="5742300" y="1333586"/>
            <a:ext cx="4822200" cy="82489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8" name="Shape 178"/>
          <p:cNvSpPr/>
          <p:nvPr/>
        </p:nvSpPr>
        <p:spPr>
          <a:xfrm flipV="1">
            <a:off x="7953367" y="1467786"/>
            <a:ext cx="1580561" cy="133151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9" name="Shape 179"/>
          <p:cNvSpPr/>
          <p:nvPr/>
        </p:nvSpPr>
        <p:spPr>
          <a:xfrm flipV="1">
            <a:off x="8674531" y="2199202"/>
            <a:ext cx="1938465" cy="13526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0" name="Shape 180"/>
          <p:cNvSpPr/>
          <p:nvPr/>
        </p:nvSpPr>
        <p:spPr>
          <a:xfrm>
            <a:off x="3847974" y="516430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4171620" y="5481594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</a:t>
            </a:r>
          </a:p>
        </p:txBody>
      </p:sp>
      <p:sp>
        <p:nvSpPr>
          <p:cNvPr id="182" name="Shape 182"/>
          <p:cNvSpPr/>
          <p:nvPr/>
        </p:nvSpPr>
        <p:spPr>
          <a:xfrm>
            <a:off x="7882311" y="516430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8205958" y="5481594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</a:t>
            </a:r>
          </a:p>
        </p:txBody>
      </p:sp>
      <p:sp>
        <p:nvSpPr>
          <p:cNvPr id="184" name="Shape 184"/>
          <p:cNvSpPr/>
          <p:nvPr/>
        </p:nvSpPr>
        <p:spPr>
          <a:xfrm>
            <a:off x="3847974" y="740370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4171620" y="772099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T3</a:t>
            </a:r>
          </a:p>
        </p:txBody>
      </p:sp>
      <p:sp>
        <p:nvSpPr>
          <p:cNvPr id="186" name="Shape 186"/>
          <p:cNvSpPr/>
          <p:nvPr/>
        </p:nvSpPr>
        <p:spPr>
          <a:xfrm>
            <a:off x="7882311" y="740370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8205958" y="772099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T4</a:t>
            </a:r>
          </a:p>
        </p:txBody>
      </p:sp>
      <p:sp>
        <p:nvSpPr>
          <p:cNvPr id="188" name="Shape 188"/>
          <p:cNvSpPr/>
          <p:nvPr/>
        </p:nvSpPr>
        <p:spPr>
          <a:xfrm flipH="1" flipV="1">
            <a:off x="5111159" y="5687814"/>
            <a:ext cx="2708067" cy="4884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9" name="Shape 189"/>
          <p:cNvSpPr/>
          <p:nvPr/>
        </p:nvSpPr>
        <p:spPr>
          <a:xfrm>
            <a:off x="5103902" y="5949820"/>
            <a:ext cx="2834837" cy="3179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0" name="Shape 190"/>
          <p:cNvSpPr/>
          <p:nvPr/>
        </p:nvSpPr>
        <p:spPr>
          <a:xfrm flipH="1" flipV="1">
            <a:off x="4712420" y="6430980"/>
            <a:ext cx="198593" cy="110095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1" name="Shape 191"/>
          <p:cNvSpPr/>
          <p:nvPr/>
        </p:nvSpPr>
        <p:spPr>
          <a:xfrm flipV="1">
            <a:off x="8492124" y="6445725"/>
            <a:ext cx="21484" cy="91653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7"/>
      <p:bldP build="whole" bldLvl="1" animBg="1" rev="0" advAuto="0" spid="191" grpId="8"/>
      <p:bldP build="whole" bldLvl="1" animBg="1" rev="0" advAuto="0" spid="176" grpId="1"/>
      <p:bldP build="whole" bldLvl="1" animBg="1" rev="0" advAuto="0" spid="188" grpId="2"/>
      <p:bldP build="whole" bldLvl="1" animBg="1" rev="0" advAuto="0" spid="178" grpId="5"/>
      <p:bldP build="whole" bldLvl="1" animBg="1" rev="0" advAuto="0" spid="177" grpId="3"/>
      <p:bldP build="whole" bldLvl="1" animBg="1" rev="0" advAuto="0" spid="190" grpId="6"/>
      <p:bldP build="whole" bldLvl="1" animBg="1" rev="0" advAuto="0" spid="189" grpId="4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3850231" y="43126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4173877" y="748555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</a:t>
            </a:r>
          </a:p>
        </p:txBody>
      </p:sp>
      <p:sp>
        <p:nvSpPr>
          <p:cNvPr id="195" name="Shape 195"/>
          <p:cNvSpPr/>
          <p:nvPr/>
        </p:nvSpPr>
        <p:spPr>
          <a:xfrm>
            <a:off x="7884568" y="43126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8208215" y="748555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</a:t>
            </a:r>
          </a:p>
        </p:txBody>
      </p:sp>
      <p:sp>
        <p:nvSpPr>
          <p:cNvPr id="197" name="Shape 197"/>
          <p:cNvSpPr/>
          <p:nvPr/>
        </p:nvSpPr>
        <p:spPr>
          <a:xfrm>
            <a:off x="3850231" y="267066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4173877" y="298795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T3</a:t>
            </a:r>
          </a:p>
        </p:txBody>
      </p:sp>
      <p:sp>
        <p:nvSpPr>
          <p:cNvPr id="199" name="Shape 199"/>
          <p:cNvSpPr/>
          <p:nvPr/>
        </p:nvSpPr>
        <p:spPr>
          <a:xfrm>
            <a:off x="7884568" y="267066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8208215" y="298795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T4</a:t>
            </a:r>
          </a:p>
        </p:txBody>
      </p:sp>
      <p:sp>
        <p:nvSpPr>
          <p:cNvPr id="201" name="Shape 201"/>
          <p:cNvSpPr/>
          <p:nvPr/>
        </p:nvSpPr>
        <p:spPr>
          <a:xfrm flipH="1" flipV="1">
            <a:off x="5113416" y="954775"/>
            <a:ext cx="2708067" cy="4884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2" name="Shape 202"/>
          <p:cNvSpPr/>
          <p:nvPr/>
        </p:nvSpPr>
        <p:spPr>
          <a:xfrm>
            <a:off x="5106159" y="1216781"/>
            <a:ext cx="2834837" cy="3179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3" name="Shape 203"/>
          <p:cNvSpPr/>
          <p:nvPr/>
        </p:nvSpPr>
        <p:spPr>
          <a:xfrm flipH="1" flipV="1">
            <a:off x="4714677" y="1697940"/>
            <a:ext cx="198592" cy="110095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4" name="Shape 204"/>
          <p:cNvSpPr/>
          <p:nvPr/>
        </p:nvSpPr>
        <p:spPr>
          <a:xfrm flipV="1">
            <a:off x="8494381" y="1712686"/>
            <a:ext cx="21485" cy="91653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5" name="Shape 205"/>
          <p:cNvSpPr/>
          <p:nvPr/>
        </p:nvSpPr>
        <p:spPr>
          <a:xfrm>
            <a:off x="2599512" y="4777088"/>
            <a:ext cx="780577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Not conflict serializable,</a:t>
            </a:r>
            <a:endParaRPr sz="3600"/>
          </a:p>
          <a:p>
            <a:pPr lvl="0">
              <a:defRPr sz="1800"/>
            </a:pPr>
            <a:r>
              <a:rPr sz="3600"/>
              <a:t> because cycle in precedence graph.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Locks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Use locks to control access to objects</a:t>
            </a:r>
            <a:endParaRPr sz="3600"/>
          </a:p>
          <a:p>
            <a:pPr lvl="0">
              <a:defRPr sz="1800"/>
            </a:pPr>
            <a:r>
              <a:rPr sz="3600"/>
              <a:t>Shared lock: multiple transactions can have shared lock on same item (e.g., reading)</a:t>
            </a:r>
            <a:endParaRPr sz="3600"/>
          </a:p>
          <a:p>
            <a:pPr lvl="0">
              <a:defRPr sz="1800"/>
            </a:pPr>
            <a:r>
              <a:rPr sz="3600"/>
              <a:t>Exclusive lock: only one lock on item (e.g., writing)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 lvl="0">
              <a:defRPr sz="1800"/>
            </a:pPr>
            <a:r>
              <a:rPr sz="7600"/>
              <a:t>Two-Phase Locking (2PL)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Rule: Once you release a lock, you may never acquire a new lock.</a:t>
            </a:r>
            <a:endParaRPr sz="3600"/>
          </a:p>
          <a:p>
            <a:pPr lvl="0">
              <a:defRPr sz="1800"/>
            </a:pPr>
            <a:r>
              <a:rPr sz="3600"/>
              <a:t>Ensures conflict serializability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Table 213"/>
          <p:cNvGraphicFramePr/>
          <p:nvPr/>
        </p:nvGraphicFramePr>
        <p:xfrm>
          <a:off x="522137" y="3191859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R(acct)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W(acct)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4" name="Shape 214"/>
          <p:cNvSpPr/>
          <p:nvPr/>
        </p:nvSpPr>
        <p:spPr>
          <a:xfrm>
            <a:off x="1872715" y="1540683"/>
            <a:ext cx="2592468" cy="1687471"/>
          </a:xfrm>
          <a:prstGeom prst="wedgeEllipseCallout">
            <a:avLst>
              <a:gd name="adj1" fmla="val -49634"/>
              <a:gd name="adj2" fmla="val 59008"/>
            </a:avLst>
          </a:prstGeom>
          <a:solidFill>
            <a:srgbClr val="51A7F9">
              <a:alpha val="43302"/>
            </a:srgbClr>
          </a:solidFill>
          <a:ln w="25400">
            <a:solidFill>
              <a:srgbClr val="000000">
                <a:alpha val="4330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2116777" y="2180281"/>
            <a:ext cx="210426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Lock_X(w1)</a:t>
            </a:r>
          </a:p>
        </p:txBody>
      </p:sp>
      <p:sp>
        <p:nvSpPr>
          <p:cNvPr id="216" name="Shape 216"/>
          <p:cNvSpPr/>
          <p:nvPr/>
        </p:nvSpPr>
        <p:spPr>
          <a:xfrm>
            <a:off x="3084489" y="6697124"/>
            <a:ext cx="2782204" cy="1692062"/>
          </a:xfrm>
          <a:prstGeom prst="wedgeEllipseCallout">
            <a:avLst>
              <a:gd name="adj1" fmla="val 971"/>
              <a:gd name="adj2" fmla="val -70543"/>
            </a:avLst>
          </a:prstGeom>
          <a:solidFill>
            <a:srgbClr val="51A7F9">
              <a:alpha val="43302"/>
            </a:srgbClr>
          </a:solidFill>
          <a:ln w="25400">
            <a:solidFill>
              <a:srgbClr val="000000">
                <a:alpha val="4330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3296231" y="7251884"/>
            <a:ext cx="235877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Lock_X(acct)</a:t>
            </a:r>
          </a:p>
        </p:txBody>
      </p:sp>
      <p:sp>
        <p:nvSpPr>
          <p:cNvPr id="218" name="Shape 218"/>
          <p:cNvSpPr/>
          <p:nvPr/>
        </p:nvSpPr>
        <p:spPr>
          <a:xfrm>
            <a:off x="6040590" y="6856216"/>
            <a:ext cx="2773793" cy="1597540"/>
          </a:xfrm>
          <a:prstGeom prst="wedgeEllipseCallout">
            <a:avLst>
              <a:gd name="adj1" fmla="val -9688"/>
              <a:gd name="adj2" fmla="val -80225"/>
            </a:avLst>
          </a:prstGeom>
          <a:solidFill>
            <a:srgbClr val="51A7F9">
              <a:alpha val="43302"/>
            </a:srgbClr>
          </a:solidFill>
          <a:ln w="25400">
            <a:solidFill>
              <a:srgbClr val="000000">
                <a:alpha val="4330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6375338" y="7251884"/>
            <a:ext cx="210426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Lock_X(w2)</a:t>
            </a:r>
          </a:p>
        </p:txBody>
      </p:sp>
      <p:sp>
        <p:nvSpPr>
          <p:cNvPr id="220" name="Shape 220"/>
          <p:cNvSpPr/>
          <p:nvPr/>
        </p:nvSpPr>
        <p:spPr>
          <a:xfrm>
            <a:off x="8943981" y="6854231"/>
            <a:ext cx="2968067" cy="1435581"/>
          </a:xfrm>
          <a:prstGeom prst="wedgeEllipseCallout">
            <a:avLst>
              <a:gd name="adj1" fmla="val -20916"/>
              <a:gd name="adj2" fmla="val -84323"/>
            </a:avLst>
          </a:prstGeom>
          <a:solidFill>
            <a:srgbClr val="51A7F9">
              <a:alpha val="43302"/>
            </a:srgbClr>
          </a:solidFill>
          <a:ln w="25400">
            <a:solidFill>
              <a:srgbClr val="000000">
                <a:alpha val="4330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9280523" y="7073197"/>
            <a:ext cx="229514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Unlock(acct)</a:t>
            </a:r>
          </a:p>
        </p:txBody>
      </p:sp>
      <p:sp>
        <p:nvSpPr>
          <p:cNvPr id="222" name="Shape 222"/>
          <p:cNvSpPr/>
          <p:nvPr/>
        </p:nvSpPr>
        <p:spPr>
          <a:xfrm>
            <a:off x="9407777" y="7531656"/>
            <a:ext cx="20406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Unlock(w2)</a:t>
            </a:r>
          </a:p>
        </p:txBody>
      </p:sp>
      <p:sp>
        <p:nvSpPr>
          <p:cNvPr id="223" name="Shape 223"/>
          <p:cNvSpPr/>
          <p:nvPr/>
        </p:nvSpPr>
        <p:spPr>
          <a:xfrm>
            <a:off x="7905709" y="1351222"/>
            <a:ext cx="2592468" cy="1687470"/>
          </a:xfrm>
          <a:prstGeom prst="wedgeEllipseCallout">
            <a:avLst>
              <a:gd name="adj1" fmla="val 26857"/>
              <a:gd name="adj2" fmla="val 58698"/>
            </a:avLst>
          </a:prstGeom>
          <a:solidFill>
            <a:srgbClr val="51A7F9">
              <a:alpha val="43302"/>
            </a:srgbClr>
          </a:solidFill>
          <a:ln w="25400">
            <a:solidFill>
              <a:srgbClr val="000000">
                <a:alpha val="4330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8022517" y="1892947"/>
            <a:ext cx="235877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Lock_X(acct)</a:t>
            </a:r>
          </a:p>
        </p:txBody>
      </p:sp>
      <p:sp>
        <p:nvSpPr>
          <p:cNvPr id="225" name="Shape 225"/>
          <p:cNvSpPr/>
          <p:nvPr/>
        </p:nvSpPr>
        <p:spPr>
          <a:xfrm>
            <a:off x="10473451" y="1290811"/>
            <a:ext cx="2592469" cy="1687471"/>
          </a:xfrm>
          <a:prstGeom prst="wedgeEllipseCallout">
            <a:avLst>
              <a:gd name="adj1" fmla="val 26857"/>
              <a:gd name="adj2" fmla="val 62346"/>
            </a:avLst>
          </a:prstGeom>
          <a:solidFill>
            <a:srgbClr val="51A7F9">
              <a:alpha val="43302"/>
            </a:srgbClr>
          </a:solidFill>
          <a:ln w="25400">
            <a:solidFill>
              <a:srgbClr val="000000">
                <a:alpha val="4330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10622073" y="1714260"/>
            <a:ext cx="229514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Unlock(acct)</a:t>
            </a:r>
          </a:p>
        </p:txBody>
      </p:sp>
      <p:sp>
        <p:nvSpPr>
          <p:cNvPr id="227" name="Shape 227"/>
          <p:cNvSpPr/>
          <p:nvPr/>
        </p:nvSpPr>
        <p:spPr>
          <a:xfrm>
            <a:off x="10749327" y="2180281"/>
            <a:ext cx="20406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Unlock(w1)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presetClass="entr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4" grpId="11"/>
      <p:bldP build="whole" bldLvl="1" animBg="1" rev="0" advAuto="0" spid="217" grpId="4"/>
      <p:bldP build="whole" bldLvl="1" animBg="1" rev="0" advAuto="0" spid="222" grpId="9"/>
      <p:bldP build="whole" bldLvl="1" animBg="1" rev="0" advAuto="0" spid="221" grpId="8"/>
      <p:bldP build="whole" bldLvl="1" animBg="1" rev="0" advAuto="0" spid="215" grpId="2"/>
      <p:bldP build="whole" bldLvl="1" animBg="1" rev="0" advAuto="0" spid="219" grpId="6"/>
      <p:bldP build="whole" bldLvl="1" animBg="1" rev="0" advAuto="0" spid="225" grpId="12"/>
      <p:bldP build="whole" bldLvl="1" animBg="1" rev="0" advAuto="0" spid="220" grpId="7"/>
      <p:bldP build="whole" bldLvl="1" animBg="1" rev="0" advAuto="0" spid="214" grpId="1"/>
      <p:bldP build="whole" bldLvl="1" animBg="1" rev="0" advAuto="0" spid="218" grpId="5"/>
      <p:bldP build="whole" bldLvl="1" animBg="1" rev="0" advAuto="0" spid="227" grpId="14"/>
      <p:bldP build="whole" bldLvl="1" animBg="1" rev="0" advAuto="0" spid="223" grpId="10"/>
      <p:bldP build="whole" bldLvl="1" animBg="1" rev="0" advAuto="0" spid="216" grpId="3"/>
      <p:bldP build="whole" bldLvl="1" animBg="1" rev="0" advAuto="0" spid="226" grpId="1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ACID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3500"/>
              </a:spcBef>
              <a:defRPr sz="1800"/>
            </a:pPr>
            <a:r>
              <a:rPr sz="3600">
                <a:solidFill>
                  <a:srgbClr val="51A7F9"/>
                </a:solidFill>
              </a:rPr>
              <a:t>A</a:t>
            </a:r>
            <a:r>
              <a:rPr sz="3600"/>
              <a:t>tomicity: either none or all instructions executed</a:t>
            </a:r>
            <a:endParaRPr sz="3600"/>
          </a:p>
          <a:p>
            <a:pPr lvl="0">
              <a:spcBef>
                <a:spcPts val="3500"/>
              </a:spcBef>
              <a:defRPr sz="1800"/>
            </a:pPr>
            <a:r>
              <a:rPr sz="3600">
                <a:solidFill>
                  <a:srgbClr val="51A7F9"/>
                </a:solidFill>
              </a:rPr>
              <a:t>C</a:t>
            </a:r>
            <a:r>
              <a:rPr sz="3600"/>
              <a:t>onsistency: database remains in consistent state afterwards</a:t>
            </a:r>
            <a:endParaRPr sz="3600"/>
          </a:p>
          <a:p>
            <a:pPr lvl="0">
              <a:spcBef>
                <a:spcPts val="3500"/>
              </a:spcBef>
              <a:defRPr sz="1800"/>
            </a:pPr>
            <a:r>
              <a:rPr sz="3600">
                <a:solidFill>
                  <a:srgbClr val="51A7F9"/>
                </a:solidFill>
              </a:rPr>
              <a:t>I</a:t>
            </a:r>
            <a:r>
              <a:rPr sz="3600"/>
              <a:t>solation: runs as if it is only transaction</a:t>
            </a:r>
            <a:endParaRPr sz="3600"/>
          </a:p>
          <a:p>
            <a:pPr lvl="0">
              <a:spcBef>
                <a:spcPts val="3500"/>
              </a:spcBef>
              <a:defRPr sz="1800"/>
            </a:pPr>
            <a:r>
              <a:rPr sz="3600">
                <a:solidFill>
                  <a:srgbClr val="51A7F9"/>
                </a:solidFill>
              </a:rPr>
              <a:t>D</a:t>
            </a:r>
            <a:r>
              <a:rPr sz="3600"/>
              <a:t>urability: committed changes are never lost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Strict 2PL</a:t>
            </a:r>
          </a:p>
        </p:txBody>
      </p:sp>
      <p:graphicFrame>
        <p:nvGraphicFramePr>
          <p:cNvPr id="230" name="Table 230"/>
          <p:cNvGraphicFramePr/>
          <p:nvPr/>
        </p:nvGraphicFramePr>
        <p:xfrm>
          <a:off x="524604" y="3306186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992598"/>
                <a:gridCol w="1992598"/>
                <a:gridCol w="1992598"/>
                <a:gridCol w="1992598"/>
                <a:gridCol w="1992598"/>
                <a:gridCol w="1992598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olidFill>
                            <a:srgbClr val="C82506"/>
                          </a:solidFill>
                        </a:rPr>
                        <a:t>Abort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1" name="Shape 231"/>
          <p:cNvSpPr/>
          <p:nvPr/>
        </p:nvSpPr>
        <p:spPr>
          <a:xfrm>
            <a:off x="4364586" y="2627818"/>
            <a:ext cx="355244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Cascading abort</a:t>
            </a:r>
          </a:p>
        </p:txBody>
      </p:sp>
      <p:sp>
        <p:nvSpPr>
          <p:cNvPr id="232" name="Shape 232"/>
          <p:cNvSpPr/>
          <p:nvPr/>
        </p:nvSpPr>
        <p:spPr>
          <a:xfrm>
            <a:off x="868095" y="7006902"/>
            <a:ext cx="1126861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Strict two-phase locking: All locks held by transaction </a:t>
            </a:r>
            <a:endParaRPr sz="3600"/>
          </a:p>
          <a:p>
            <a:pPr lvl="0">
              <a:defRPr sz="1800"/>
            </a:pPr>
            <a:r>
              <a:rPr sz="3600"/>
              <a:t>are only released at the end of the transaction.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Strict 2PL</a:t>
            </a:r>
          </a:p>
        </p:txBody>
      </p:sp>
      <p:graphicFrame>
        <p:nvGraphicFramePr>
          <p:cNvPr id="235" name="Table 235"/>
          <p:cNvGraphicFramePr/>
          <p:nvPr/>
        </p:nvGraphicFramePr>
        <p:xfrm>
          <a:off x="524604" y="3306186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992598"/>
                <a:gridCol w="1992598"/>
                <a:gridCol w="1992598"/>
                <a:gridCol w="1992598"/>
                <a:gridCol w="1992598"/>
                <a:gridCol w="1992598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olidFill>
                            <a:srgbClr val="C82506"/>
                          </a:solidFill>
                        </a:rPr>
                        <a:t>Abort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solidFill>
                            <a:srgbClr val="C82506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6" name="Shape 236"/>
          <p:cNvSpPr/>
          <p:nvPr/>
        </p:nvSpPr>
        <p:spPr>
          <a:xfrm>
            <a:off x="4364586" y="2627818"/>
            <a:ext cx="355244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Cascading abort</a:t>
            </a:r>
          </a:p>
        </p:txBody>
      </p:sp>
      <p:sp>
        <p:nvSpPr>
          <p:cNvPr id="237" name="Shape 237"/>
          <p:cNvSpPr/>
          <p:nvPr/>
        </p:nvSpPr>
        <p:spPr>
          <a:xfrm>
            <a:off x="868095" y="7006902"/>
            <a:ext cx="1126861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Strict two-phase locking: All locks held by transaction </a:t>
            </a:r>
            <a:endParaRPr sz="3600"/>
          </a:p>
          <a:p>
            <a:pPr lvl="0">
              <a:defRPr sz="1800"/>
            </a:pPr>
            <a:r>
              <a:rPr sz="3600"/>
              <a:t>are only released at the end of the transaction.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Deadlocks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Dealing with deadlocks: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Prevention - stop from occurring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Detection - stop while occurring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In practice: Timeouts</a:t>
            </a:r>
          </a:p>
        </p:txBody>
      </p:sp>
      <p:graphicFrame>
        <p:nvGraphicFramePr>
          <p:cNvPr id="241" name="Table 241"/>
          <p:cNvGraphicFramePr/>
          <p:nvPr/>
        </p:nvGraphicFramePr>
        <p:xfrm>
          <a:off x="531991" y="6093454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3980272"/>
                <a:gridCol w="3980272"/>
                <a:gridCol w="3980272"/>
              </a:tblGrid>
              <a:tr h="52353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Time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Transaction 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Transaction 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52353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Lock_X(A) (granted)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2353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Lock_X(B) (granted)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2353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Lock_X(B) (waiting)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2353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Lock_X(A) (waiting)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2353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Deadlock Prevention</a:t>
            </a: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Disallow deadlocks from ever occurring</a:t>
            </a:r>
            <a:endParaRPr sz="3600"/>
          </a:p>
          <a:p>
            <a:pPr lvl="0">
              <a:defRPr sz="1800"/>
            </a:pPr>
            <a:r>
              <a:rPr sz="3600"/>
              <a:t>Use timestamps of transactions to determine which to abort</a:t>
            </a:r>
            <a:endParaRPr sz="3600"/>
          </a:p>
          <a:p>
            <a:pPr lvl="0">
              <a:defRPr sz="1800"/>
            </a:pPr>
            <a:r>
              <a:rPr sz="3600"/>
              <a:t>If you restart, you restart with original timestamp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Deadlock Prevention</a:t>
            </a:r>
          </a:p>
        </p:txBody>
      </p:sp>
      <p:sp>
        <p:nvSpPr>
          <p:cNvPr id="247" name="Shape 2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Two transactions T</a:t>
            </a:r>
            <a:r>
              <a:rPr baseline="-28000" sz="2500"/>
              <a:t>old </a:t>
            </a:r>
            <a:r>
              <a:rPr sz="3600"/>
              <a:t>and T</a:t>
            </a:r>
            <a:r>
              <a:rPr baseline="-28000" sz="2500"/>
              <a:t>young  </a:t>
            </a:r>
            <a:endParaRPr baseline="-28000" sz="2500"/>
          </a:p>
          <a:p>
            <a:pPr lvl="0">
              <a:defRPr sz="1800"/>
            </a:pPr>
            <a:r>
              <a:rPr sz="3600"/>
              <a:t>Wait-Die</a:t>
            </a:r>
            <a:endParaRPr baseline="-28000" sz="25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If T</a:t>
            </a:r>
            <a:r>
              <a:rPr baseline="-28000" sz="2500"/>
              <a:t>old</a:t>
            </a:r>
            <a:r>
              <a:rPr sz="3600"/>
              <a:t> waiting for a lock from T</a:t>
            </a:r>
            <a:r>
              <a:rPr baseline="-28000" sz="2500"/>
              <a:t>young</a:t>
            </a:r>
            <a:r>
              <a:rPr sz="3600"/>
              <a:t>, just waits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If T</a:t>
            </a:r>
            <a:r>
              <a:rPr baseline="-28000" sz="2500"/>
              <a:t>young </a:t>
            </a:r>
            <a:r>
              <a:rPr sz="3600"/>
              <a:t>waiting for lock from T</a:t>
            </a:r>
            <a:r>
              <a:rPr baseline="-28000" sz="2500"/>
              <a:t>old, </a:t>
            </a:r>
            <a:r>
              <a:rPr sz="3600"/>
              <a:t>aborts himself</a:t>
            </a:r>
            <a:endParaRPr sz="3600"/>
          </a:p>
          <a:p>
            <a:pPr lvl="0">
              <a:defRPr sz="1800"/>
            </a:pPr>
            <a:r>
              <a:rPr sz="3600"/>
              <a:t>Wound-Wait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If T</a:t>
            </a:r>
            <a:r>
              <a:rPr baseline="-28000" sz="2500"/>
              <a:t>old </a:t>
            </a:r>
            <a:r>
              <a:rPr sz="3600"/>
              <a:t>waiting for a lock from</a:t>
            </a:r>
            <a:r>
              <a:rPr baseline="-28000" sz="2500"/>
              <a:t> </a:t>
            </a:r>
            <a:r>
              <a:rPr sz="3600"/>
              <a:t>T</a:t>
            </a:r>
            <a:r>
              <a:rPr baseline="-28000" sz="2500"/>
              <a:t>young, </a:t>
            </a:r>
            <a:r>
              <a:rPr sz="3600"/>
              <a:t>aborts</a:t>
            </a:r>
            <a:r>
              <a:rPr baseline="-28000" sz="2500"/>
              <a:t>  </a:t>
            </a:r>
            <a:r>
              <a:rPr sz="3600"/>
              <a:t>T</a:t>
            </a:r>
            <a:r>
              <a:rPr baseline="-28000" sz="2500"/>
              <a:t>young</a:t>
            </a:r>
            <a:endParaRPr baseline="-28000" sz="25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If </a:t>
            </a:r>
            <a:r>
              <a:rPr baseline="-28000" sz="2500"/>
              <a:t> </a:t>
            </a:r>
            <a:r>
              <a:rPr sz="3600"/>
              <a:t>T</a:t>
            </a:r>
            <a:r>
              <a:rPr baseline="-28000" sz="2500"/>
              <a:t>young </a:t>
            </a:r>
            <a:r>
              <a:rPr sz="3600"/>
              <a:t>waiting for lock from T</a:t>
            </a:r>
            <a:r>
              <a:rPr baseline="-28000" sz="2500"/>
              <a:t>old</a:t>
            </a:r>
            <a:r>
              <a:rPr sz="3600"/>
              <a:t>, just waits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Deadlock Detection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Create waits-for graph of all transactions</a:t>
            </a:r>
            <a:endParaRPr sz="3600"/>
          </a:p>
          <a:p>
            <a:pPr lvl="0">
              <a:defRPr sz="1800"/>
            </a:pPr>
            <a:r>
              <a:rPr sz="3600"/>
              <a:t>If cycle exists, abort one of transactions in cycle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Deadlock Detection</a:t>
            </a:r>
          </a:p>
        </p:txBody>
      </p:sp>
      <p:graphicFrame>
        <p:nvGraphicFramePr>
          <p:cNvPr id="253" name="Table 253"/>
          <p:cNvGraphicFramePr/>
          <p:nvPr/>
        </p:nvGraphicFramePr>
        <p:xfrm>
          <a:off x="522753" y="2718600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494911"/>
                <a:gridCol w="1494911"/>
                <a:gridCol w="1494911"/>
                <a:gridCol w="1494911"/>
                <a:gridCol w="1494911"/>
                <a:gridCol w="1494911"/>
                <a:gridCol w="1494911"/>
                <a:gridCol w="1494911"/>
              </a:tblGrid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500"/>
                        <a:t>X(A)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S(B)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X(B)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S(A)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S(A)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S(C)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Deadlock Detection</a:t>
            </a:r>
          </a:p>
        </p:txBody>
      </p:sp>
      <p:graphicFrame>
        <p:nvGraphicFramePr>
          <p:cNvPr id="256" name="Table 256"/>
          <p:cNvGraphicFramePr/>
          <p:nvPr/>
        </p:nvGraphicFramePr>
        <p:xfrm>
          <a:off x="522753" y="2718600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494911"/>
                <a:gridCol w="1494911"/>
                <a:gridCol w="1494911"/>
                <a:gridCol w="1494911"/>
                <a:gridCol w="1494911"/>
                <a:gridCol w="1494911"/>
                <a:gridCol w="1494911"/>
                <a:gridCol w="1494911"/>
              </a:tblGrid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500"/>
                        <a:t>X(A)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S(B)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X(B)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S(A)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S(A)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S(C)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7" name="Shape 257"/>
          <p:cNvSpPr/>
          <p:nvPr/>
        </p:nvSpPr>
        <p:spPr>
          <a:xfrm>
            <a:off x="2959061" y="610581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3282708" y="6423108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</a:t>
            </a:r>
          </a:p>
        </p:txBody>
      </p:sp>
      <p:sp>
        <p:nvSpPr>
          <p:cNvPr id="259" name="Shape 259"/>
          <p:cNvSpPr/>
          <p:nvPr/>
        </p:nvSpPr>
        <p:spPr>
          <a:xfrm>
            <a:off x="7795347" y="610581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8118994" y="6423108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T3</a:t>
            </a:r>
          </a:p>
        </p:txBody>
      </p:sp>
      <p:sp>
        <p:nvSpPr>
          <p:cNvPr id="261" name="Shape 261"/>
          <p:cNvSpPr/>
          <p:nvPr/>
        </p:nvSpPr>
        <p:spPr>
          <a:xfrm>
            <a:off x="2959061" y="8094569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3282708" y="8411861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</a:t>
            </a:r>
          </a:p>
        </p:txBody>
      </p:sp>
      <p:sp>
        <p:nvSpPr>
          <p:cNvPr id="263" name="Shape 263"/>
          <p:cNvSpPr/>
          <p:nvPr/>
        </p:nvSpPr>
        <p:spPr>
          <a:xfrm>
            <a:off x="7795347" y="8094569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8118994" y="8411861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T4</a:t>
            </a:r>
          </a:p>
        </p:txBody>
      </p:sp>
      <p:sp>
        <p:nvSpPr>
          <p:cNvPr id="265" name="Shape 265"/>
          <p:cNvSpPr/>
          <p:nvPr/>
        </p:nvSpPr>
        <p:spPr>
          <a:xfrm flipV="1">
            <a:off x="3600332" y="7406124"/>
            <a:ext cx="1" cy="67042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66" name="Shape 266"/>
          <p:cNvSpPr/>
          <p:nvPr/>
        </p:nvSpPr>
        <p:spPr>
          <a:xfrm>
            <a:off x="3829133" y="7421119"/>
            <a:ext cx="15322" cy="76688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67" name="Shape 267"/>
          <p:cNvSpPr/>
          <p:nvPr/>
        </p:nvSpPr>
        <p:spPr>
          <a:xfrm flipH="1">
            <a:off x="4303108" y="6725701"/>
            <a:ext cx="3418192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68" name="Shape 268"/>
          <p:cNvSpPr/>
          <p:nvPr/>
        </p:nvSpPr>
        <p:spPr>
          <a:xfrm flipV="1">
            <a:off x="8408874" y="7462703"/>
            <a:ext cx="1" cy="54498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6" grpId="2"/>
      <p:bldP build="whole" bldLvl="1" animBg="1" rev="0" advAuto="0" spid="265" grpId="1"/>
      <p:bldP build="whole" bldLvl="1" animBg="1" rev="0" advAuto="0" spid="267" grpId="3"/>
      <p:bldP build="whole" bldLvl="1" animBg="1" rev="0" advAuto="0" spid="268" grpId="4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Worksheet Page 2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Table 272"/>
          <p:cNvGraphicFramePr/>
          <p:nvPr/>
        </p:nvGraphicFramePr>
        <p:xfrm>
          <a:off x="1188144" y="756873"/>
          <a:ext cx="10641212" cy="75503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5314255"/>
                <a:gridCol w="5314255"/>
              </a:tblGrid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 = B*10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 = B*100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Print(F+B)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73" name="Shape 273"/>
          <p:cNvSpPr/>
          <p:nvPr/>
        </p:nvSpPr>
        <p:spPr>
          <a:xfrm>
            <a:off x="5076164" y="48122"/>
            <a:ext cx="28524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(B=3, F=300)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496941" y="444499"/>
            <a:ext cx="12010918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Isolation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Could just execute 1 transaction at a time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“Serial schedule”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Slow</a:t>
            </a:r>
            <a:endParaRPr sz="3600"/>
          </a:p>
          <a:p>
            <a:pPr lvl="0">
              <a:defRPr sz="1800"/>
            </a:pPr>
            <a:r>
              <a:rPr sz="3600"/>
              <a:t>Maximize parallelism while maintaining sense of isolation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Concurrency control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Table 275"/>
          <p:cNvGraphicFramePr/>
          <p:nvPr/>
        </p:nvGraphicFramePr>
        <p:xfrm>
          <a:off x="1188144" y="756873"/>
          <a:ext cx="10641212" cy="75503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5314255"/>
                <a:gridCol w="5314255"/>
              </a:tblGrid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 = B*10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 = B*100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Print(F+B)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76" name="Shape 276"/>
          <p:cNvSpPr/>
          <p:nvPr/>
        </p:nvSpPr>
        <p:spPr>
          <a:xfrm>
            <a:off x="5076164" y="48122"/>
            <a:ext cx="28524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(B=3, F=300)</a:t>
            </a:r>
          </a:p>
        </p:txBody>
      </p:sp>
      <p:sp>
        <p:nvSpPr>
          <p:cNvPr id="277" name="Shape 277"/>
          <p:cNvSpPr/>
          <p:nvPr/>
        </p:nvSpPr>
        <p:spPr>
          <a:xfrm>
            <a:off x="4781282" y="2172472"/>
            <a:ext cx="14836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1A7F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1A7F9"/>
                </a:solidFill>
              </a:rPr>
              <a:t>B = 30</a:t>
            </a:r>
          </a:p>
        </p:txBody>
      </p:sp>
      <p:sp>
        <p:nvSpPr>
          <p:cNvPr id="278" name="Shape 278"/>
          <p:cNvSpPr/>
          <p:nvPr/>
        </p:nvSpPr>
        <p:spPr>
          <a:xfrm>
            <a:off x="4552454" y="3709236"/>
            <a:ext cx="19412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1A7F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1A7F9"/>
                </a:solidFill>
              </a:rPr>
              <a:t>F = 3000</a:t>
            </a:r>
          </a:p>
        </p:txBody>
      </p:sp>
      <p:sp>
        <p:nvSpPr>
          <p:cNvPr id="279" name="Shape 279"/>
          <p:cNvSpPr/>
          <p:nvPr/>
        </p:nvSpPr>
        <p:spPr>
          <a:xfrm>
            <a:off x="5301792" y="8605787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Prints 3030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8" grpId="2"/>
      <p:bldP build="whole" bldLvl="1" animBg="1" rev="0" advAuto="0" spid="277" grpId="1"/>
      <p:bldP build="whole" bldLvl="1" animBg="1" rev="0" advAuto="0" spid="279" grpId="3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" name="Table 281"/>
          <p:cNvGraphicFramePr/>
          <p:nvPr/>
        </p:nvGraphicFramePr>
        <p:xfrm>
          <a:off x="1188144" y="756873"/>
          <a:ext cx="10641212" cy="75503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5314255"/>
                <a:gridCol w="5314255"/>
              </a:tblGrid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 = B*10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 = B*100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Print(F+B)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2" name="Shape 282"/>
          <p:cNvSpPr/>
          <p:nvPr/>
        </p:nvSpPr>
        <p:spPr>
          <a:xfrm>
            <a:off x="5076164" y="48122"/>
            <a:ext cx="28524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(B=3, F=300)</a:t>
            </a:r>
          </a:p>
        </p:txBody>
      </p:sp>
      <p:sp>
        <p:nvSpPr>
          <p:cNvPr id="283" name="Shape 283"/>
          <p:cNvSpPr/>
          <p:nvPr/>
        </p:nvSpPr>
        <p:spPr>
          <a:xfrm>
            <a:off x="1671853" y="8332737"/>
            <a:ext cx="966109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Uses Strict 2PL:</a:t>
            </a:r>
            <a:endParaRPr sz="3600"/>
          </a:p>
          <a:p>
            <a:pPr lvl="0">
              <a:defRPr sz="1800"/>
            </a:pPr>
            <a:r>
              <a:rPr sz="3600"/>
              <a:t> Does not release locks until end of transaction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" name="Table 285"/>
          <p:cNvGraphicFramePr/>
          <p:nvPr/>
        </p:nvGraphicFramePr>
        <p:xfrm>
          <a:off x="522753" y="2718600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494911"/>
                <a:gridCol w="1494911"/>
                <a:gridCol w="1494911"/>
                <a:gridCol w="1494911"/>
                <a:gridCol w="1494911"/>
                <a:gridCol w="1494911"/>
                <a:gridCol w="1494911"/>
                <a:gridCol w="1494911"/>
              </a:tblGrid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500"/>
                        <a:t>S(A), S(D)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S(B)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X(B)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500"/>
                        <a:t>S(D), S(C)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X(A)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X(B)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Table 287"/>
          <p:cNvGraphicFramePr/>
          <p:nvPr/>
        </p:nvGraphicFramePr>
        <p:xfrm>
          <a:off x="522753" y="2718600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494911"/>
                <a:gridCol w="1494911"/>
                <a:gridCol w="1494911"/>
                <a:gridCol w="1494911"/>
                <a:gridCol w="1494911"/>
                <a:gridCol w="1494911"/>
                <a:gridCol w="1494911"/>
                <a:gridCol w="1494911"/>
              </a:tblGrid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500"/>
                        <a:t>S(A), S(D)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S(B)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X(B)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500"/>
                        <a:t>S(D), S(C)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X(A)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X(B)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8" name="Shape 288"/>
          <p:cNvSpPr/>
          <p:nvPr/>
        </p:nvSpPr>
        <p:spPr>
          <a:xfrm>
            <a:off x="2959061" y="610581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9" name="Shape 289"/>
          <p:cNvSpPr/>
          <p:nvPr/>
        </p:nvSpPr>
        <p:spPr>
          <a:xfrm>
            <a:off x="3282708" y="6423108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</a:t>
            </a:r>
          </a:p>
        </p:txBody>
      </p:sp>
      <p:sp>
        <p:nvSpPr>
          <p:cNvPr id="290" name="Shape 290"/>
          <p:cNvSpPr/>
          <p:nvPr/>
        </p:nvSpPr>
        <p:spPr>
          <a:xfrm>
            <a:off x="7795347" y="610581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8118994" y="6423108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T3</a:t>
            </a:r>
          </a:p>
        </p:txBody>
      </p:sp>
      <p:sp>
        <p:nvSpPr>
          <p:cNvPr id="292" name="Shape 292"/>
          <p:cNvSpPr/>
          <p:nvPr/>
        </p:nvSpPr>
        <p:spPr>
          <a:xfrm>
            <a:off x="2959061" y="809457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3282708" y="8411861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</a:t>
            </a:r>
          </a:p>
        </p:txBody>
      </p:sp>
      <p:sp>
        <p:nvSpPr>
          <p:cNvPr id="294" name="Shape 294"/>
          <p:cNvSpPr/>
          <p:nvPr/>
        </p:nvSpPr>
        <p:spPr>
          <a:xfrm>
            <a:off x="7795347" y="809457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5" name="Shape 295"/>
          <p:cNvSpPr/>
          <p:nvPr/>
        </p:nvSpPr>
        <p:spPr>
          <a:xfrm>
            <a:off x="8118994" y="8411861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T4</a:t>
            </a:r>
          </a:p>
        </p:txBody>
      </p:sp>
      <p:sp>
        <p:nvSpPr>
          <p:cNvPr id="296" name="Shape 296"/>
          <p:cNvSpPr/>
          <p:nvPr/>
        </p:nvSpPr>
        <p:spPr>
          <a:xfrm>
            <a:off x="3800511" y="7251887"/>
            <a:ext cx="1" cy="97889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97" name="Shape 297"/>
          <p:cNvSpPr/>
          <p:nvPr/>
        </p:nvSpPr>
        <p:spPr>
          <a:xfrm flipV="1">
            <a:off x="4113410" y="6862043"/>
            <a:ext cx="3802295" cy="149693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98" name="Shape 298"/>
          <p:cNvSpPr/>
          <p:nvPr/>
        </p:nvSpPr>
        <p:spPr>
          <a:xfrm flipH="1">
            <a:off x="4457599" y="8620697"/>
            <a:ext cx="3445556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99" name="Shape 299"/>
          <p:cNvSpPr/>
          <p:nvPr/>
        </p:nvSpPr>
        <p:spPr>
          <a:xfrm flipH="1">
            <a:off x="4308489" y="6658171"/>
            <a:ext cx="340743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7" grpId="2"/>
      <p:bldP build="whole" bldLvl="1" animBg="1" rev="0" advAuto="0" spid="299" grpId="4"/>
      <p:bldP build="whole" bldLvl="1" animBg="1" rev="0" advAuto="0" spid="298" grpId="3"/>
      <p:bldP build="whole" bldLvl="1" animBg="1" rev="0" advAuto="0" spid="296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" name="Table 301"/>
          <p:cNvGraphicFramePr/>
          <p:nvPr/>
        </p:nvGraphicFramePr>
        <p:xfrm>
          <a:off x="522753" y="2718600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494911"/>
                <a:gridCol w="1494911"/>
                <a:gridCol w="1494911"/>
                <a:gridCol w="1494911"/>
                <a:gridCol w="1494911"/>
                <a:gridCol w="1494911"/>
                <a:gridCol w="1494911"/>
                <a:gridCol w="1494911"/>
              </a:tblGrid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500"/>
                        <a:t>S(A), S(D)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S(B)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X(B)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500"/>
                        <a:t>S(D), S(C)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X(A)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X(B)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02" name="Shape 302"/>
          <p:cNvSpPr/>
          <p:nvPr/>
        </p:nvSpPr>
        <p:spPr>
          <a:xfrm>
            <a:off x="2959061" y="610581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3282708" y="6423108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</a:t>
            </a:r>
          </a:p>
        </p:txBody>
      </p:sp>
      <p:sp>
        <p:nvSpPr>
          <p:cNvPr id="304" name="Shape 304"/>
          <p:cNvSpPr/>
          <p:nvPr/>
        </p:nvSpPr>
        <p:spPr>
          <a:xfrm>
            <a:off x="7795347" y="610581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8118994" y="6423108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T3</a:t>
            </a:r>
          </a:p>
        </p:txBody>
      </p:sp>
      <p:sp>
        <p:nvSpPr>
          <p:cNvPr id="306" name="Shape 306"/>
          <p:cNvSpPr/>
          <p:nvPr/>
        </p:nvSpPr>
        <p:spPr>
          <a:xfrm>
            <a:off x="2959061" y="809457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3282708" y="8411861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</a:t>
            </a:r>
          </a:p>
        </p:txBody>
      </p:sp>
      <p:sp>
        <p:nvSpPr>
          <p:cNvPr id="308" name="Shape 308"/>
          <p:cNvSpPr/>
          <p:nvPr/>
        </p:nvSpPr>
        <p:spPr>
          <a:xfrm>
            <a:off x="7795347" y="809457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9" name="Shape 309"/>
          <p:cNvSpPr/>
          <p:nvPr/>
        </p:nvSpPr>
        <p:spPr>
          <a:xfrm>
            <a:off x="8118994" y="8411861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T4</a:t>
            </a:r>
          </a:p>
        </p:txBody>
      </p:sp>
      <p:sp>
        <p:nvSpPr>
          <p:cNvPr id="310" name="Shape 310"/>
          <p:cNvSpPr/>
          <p:nvPr/>
        </p:nvSpPr>
        <p:spPr>
          <a:xfrm>
            <a:off x="3800511" y="7251887"/>
            <a:ext cx="1" cy="97889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11" name="Shape 311"/>
          <p:cNvSpPr/>
          <p:nvPr/>
        </p:nvSpPr>
        <p:spPr>
          <a:xfrm flipV="1">
            <a:off x="4113410" y="6862043"/>
            <a:ext cx="3802295" cy="149693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12" name="Shape 312"/>
          <p:cNvSpPr/>
          <p:nvPr/>
        </p:nvSpPr>
        <p:spPr>
          <a:xfrm flipH="1">
            <a:off x="4457599" y="8620697"/>
            <a:ext cx="3445556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13" name="Shape 313"/>
          <p:cNvSpPr/>
          <p:nvPr/>
        </p:nvSpPr>
        <p:spPr>
          <a:xfrm flipH="1">
            <a:off x="4308489" y="6658171"/>
            <a:ext cx="340743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14" name="Shape 314"/>
          <p:cNvSpPr/>
          <p:nvPr/>
        </p:nvSpPr>
        <p:spPr>
          <a:xfrm>
            <a:off x="9588270" y="6467390"/>
            <a:ext cx="287443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Deadlock </a:t>
            </a:r>
            <a:endParaRPr sz="3600"/>
          </a:p>
          <a:p>
            <a:pPr lvl="0">
              <a:defRPr sz="1800"/>
            </a:pPr>
            <a:r>
              <a:rPr sz="3600"/>
              <a:t>possible:</a:t>
            </a:r>
            <a:endParaRPr sz="3600"/>
          </a:p>
          <a:p>
            <a:pPr lvl="0">
              <a:defRPr sz="1800"/>
            </a:pPr>
            <a:r>
              <a:rPr sz="3600"/>
              <a:t>cycle in </a:t>
            </a:r>
            <a:endParaRPr sz="3600"/>
          </a:p>
          <a:p>
            <a:pPr lvl="0">
              <a:defRPr sz="1800"/>
            </a:pPr>
            <a:r>
              <a:rPr sz="3600"/>
              <a:t> graph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Serializability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Serial schedule: run 1 transaction at a time</a:t>
            </a:r>
            <a:endParaRPr sz="3600"/>
          </a:p>
          <a:p>
            <a:pPr lvl="0">
              <a:defRPr sz="1800"/>
            </a:pPr>
            <a:r>
              <a:rPr sz="3600"/>
              <a:t>Equivalent schedules: schedules with same transactions, same final state</a:t>
            </a:r>
            <a:endParaRPr sz="3600"/>
          </a:p>
          <a:p>
            <a:pPr lvl="0">
              <a:defRPr sz="1800"/>
            </a:pPr>
            <a:r>
              <a:rPr sz="3600"/>
              <a:t>Serializable schedule: schedule equivalent to a serial schedule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47"/>
          <p:cNvGraphicFramePr/>
          <p:nvPr/>
        </p:nvGraphicFramePr>
        <p:xfrm>
          <a:off x="526083" y="1035071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390526"/>
                <a:gridCol w="2390526"/>
                <a:gridCol w="2390526"/>
                <a:gridCol w="2390526"/>
                <a:gridCol w="2390526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wallet1 :=  wallet1 - 200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  acct + 200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
acct - 500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wallet2 := 
wallet2 + 500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9"/>
          <p:cNvGraphicFramePr/>
          <p:nvPr/>
        </p:nvGraphicFramePr>
        <p:xfrm>
          <a:off x="526083" y="1035071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390526"/>
                <a:gridCol w="2390526"/>
                <a:gridCol w="2390526"/>
                <a:gridCol w="2390526"/>
                <a:gridCol w="2390526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wallet1 :=  wallet1 - 200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  acct + 200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
acct - 500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wallet2 := 
wallet2 + 500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0" name="Shape 50"/>
          <p:cNvSpPr/>
          <p:nvPr/>
        </p:nvSpPr>
        <p:spPr>
          <a:xfrm>
            <a:off x="5461000" y="5875529"/>
            <a:ext cx="208280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 lvl="0">
              <a:defRPr sz="1800"/>
            </a:pPr>
            <a:r>
              <a:rPr sz="6200"/>
              <a:t>Serial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 52"/>
          <p:cNvGraphicFramePr/>
          <p:nvPr/>
        </p:nvGraphicFramePr>
        <p:xfrm>
          <a:off x="526083" y="1035071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390526"/>
                <a:gridCol w="2390526"/>
                <a:gridCol w="2390526"/>
                <a:gridCol w="2390526"/>
                <a:gridCol w="2390526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wallet1 :=  wallet1 - 200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  acct + 200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
acct - 500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wallet2 := 
wallet2 + 500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4"/>
          <p:cNvGraphicFramePr/>
          <p:nvPr/>
        </p:nvGraphicFramePr>
        <p:xfrm>
          <a:off x="526083" y="1035071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390526"/>
                <a:gridCol w="2390526"/>
                <a:gridCol w="2390526"/>
                <a:gridCol w="2390526"/>
                <a:gridCol w="2390526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wallet1 :=  wallet1 - 200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  acct + 200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
acct - 500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wallet2 := 
wallet2 + 500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5" name="Shape 55"/>
          <p:cNvSpPr/>
          <p:nvPr/>
        </p:nvSpPr>
        <p:spPr>
          <a:xfrm>
            <a:off x="4411002" y="5875529"/>
            <a:ext cx="418279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 lvl="0">
              <a:defRPr sz="1800"/>
            </a:pPr>
            <a:r>
              <a:rPr sz="6200"/>
              <a:t>Serializable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