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6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584200"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1pPr>
            <a:lvl2pPr marL="6858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2pPr>
            <a:lvl3pPr marL="1028700" indent="-342900" defTabSz="584200"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4pPr>
            <a:lvl5pPr marL="1714500" indent="-342900" defTabSz="584200">
              <a:spcBef>
                <a:spcPts val="3200"/>
              </a:spcBef>
              <a:buSzPct val="75000"/>
              <a:buFontTx/>
              <a:buChar char="•"/>
              <a:defRPr sz="28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1pPr>
            <a:lvl2pPr marL="889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2pPr>
            <a:lvl3pPr indent="-444500" defTabSz="584200"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 Light"/>
              </a:defRPr>
            </a:lvl3pPr>
            <a:lvl4pPr marL="17780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4pPr>
            <a:lvl5pPr marL="2222500" indent="-444500" defTabSz="584200">
              <a:spcBef>
                <a:spcPts val="4200"/>
              </a:spcBef>
              <a:buSzPct val="75000"/>
              <a:buFontTx/>
              <a:buChar char="•"/>
              <a:defRPr sz="36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9" y="130952"/>
            <a:ext cx="11704322" cy="214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9" y="2275839"/>
            <a:ext cx="11704322" cy="7477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Body Level One</a:t>
            </a:r>
            <a:endParaRPr sz="4400"/>
          </a:p>
          <a:p>
            <a:pPr lvl="1">
              <a:defRPr sz="1800"/>
            </a:pPr>
            <a:r>
              <a:rPr sz="4400"/>
              <a:t>Body Level Two</a:t>
            </a:r>
            <a:endParaRPr sz="4400"/>
          </a:p>
          <a:p>
            <a:pPr lvl="2">
              <a:defRPr sz="1800"/>
            </a:pPr>
            <a:r>
              <a:rPr sz="4400"/>
              <a:t>Body Level Three</a:t>
            </a:r>
            <a:endParaRPr sz="4400"/>
          </a:p>
          <a:p>
            <a:pPr lvl="3">
              <a:defRPr sz="1800"/>
            </a:pPr>
            <a:r>
              <a:rPr sz="4400"/>
              <a:t>Body Level Four</a:t>
            </a:r>
            <a:endParaRPr sz="4400"/>
          </a:p>
          <a:p>
            <a:pPr lvl="4">
              <a:defRPr sz="1800"/>
            </a:pPr>
            <a:r>
              <a:rPr sz="44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320107" y="9114112"/>
            <a:ext cx="3034454" cy="371349"/>
          </a:xfrm>
          <a:prstGeom prst="rect">
            <a:avLst/>
          </a:prstGeom>
          <a:ln w="12700">
            <a:miter lim="400000"/>
          </a:ln>
        </p:spPr>
        <p:txBody>
          <a:bodyPr lIns="65023" tIns="65023" rIns="65023" bIns="65023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 algn="ctr">
        <a:defRPr sz="6200">
          <a:latin typeface="Calibri"/>
          <a:ea typeface="Calibri"/>
          <a:cs typeface="Calibri"/>
          <a:sym typeface="Calibri"/>
        </a:defRPr>
      </a:lvl1pPr>
      <a:lvl2pPr algn="ctr">
        <a:defRPr sz="6200">
          <a:latin typeface="Calibri"/>
          <a:ea typeface="Calibri"/>
          <a:cs typeface="Calibri"/>
          <a:sym typeface="Calibri"/>
        </a:defRPr>
      </a:lvl2pPr>
      <a:lvl3pPr algn="ctr">
        <a:defRPr sz="6200">
          <a:latin typeface="Calibri"/>
          <a:ea typeface="Calibri"/>
          <a:cs typeface="Calibri"/>
          <a:sym typeface="Calibri"/>
        </a:defRPr>
      </a:lvl3pPr>
      <a:lvl4pPr algn="ctr">
        <a:defRPr sz="6200">
          <a:latin typeface="Calibri"/>
          <a:ea typeface="Calibri"/>
          <a:cs typeface="Calibri"/>
          <a:sym typeface="Calibri"/>
        </a:defRPr>
      </a:lvl4pPr>
      <a:lvl5pPr algn="ctr">
        <a:defRPr sz="6200">
          <a:latin typeface="Calibri"/>
          <a:ea typeface="Calibri"/>
          <a:cs typeface="Calibri"/>
          <a:sym typeface="Calibri"/>
        </a:defRPr>
      </a:lvl5pPr>
      <a:lvl6pPr algn="ctr">
        <a:defRPr sz="6200">
          <a:latin typeface="Calibri"/>
          <a:ea typeface="Calibri"/>
          <a:cs typeface="Calibri"/>
          <a:sym typeface="Calibri"/>
        </a:defRPr>
      </a:lvl6pPr>
      <a:lvl7pPr algn="ctr">
        <a:defRPr sz="6200">
          <a:latin typeface="Calibri"/>
          <a:ea typeface="Calibri"/>
          <a:cs typeface="Calibri"/>
          <a:sym typeface="Calibri"/>
        </a:defRPr>
      </a:lvl7pPr>
      <a:lvl8pPr algn="ctr">
        <a:defRPr sz="6200">
          <a:latin typeface="Calibri"/>
          <a:ea typeface="Calibri"/>
          <a:cs typeface="Calibri"/>
          <a:sym typeface="Calibri"/>
        </a:defRPr>
      </a:lvl8pPr>
      <a:lvl9pPr algn="ctr">
        <a:defRPr sz="6200">
          <a:latin typeface="Calibri"/>
          <a:ea typeface="Calibri"/>
          <a:cs typeface="Calibri"/>
          <a:sym typeface="Calibri"/>
        </a:defRPr>
      </a:lvl9pPr>
    </p:titleStyle>
    <p:bodyStyle>
      <a:lvl1pPr marL="471487" indent="-471487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1pPr>
      <a:lvl2pPr marL="906235" indent="-449035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2pPr>
      <a:lvl3pPr marL="1333500" indent="-41910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3pPr>
      <a:lvl4pPr marL="1874520" indent="-502920">
        <a:spcBef>
          <a:spcPts val="700"/>
        </a:spcBef>
        <a:buSzPct val="100000"/>
        <a:buFont typeface="Arial"/>
        <a:buChar char="–"/>
        <a:defRPr sz="4400">
          <a:latin typeface="Calibri"/>
          <a:ea typeface="Calibri"/>
          <a:cs typeface="Calibri"/>
          <a:sym typeface="Calibri"/>
        </a:defRPr>
      </a:lvl4pPr>
      <a:lvl5pPr marL="2331720" indent="-502920">
        <a:spcBef>
          <a:spcPts val="700"/>
        </a:spcBef>
        <a:buSzPct val="100000"/>
        <a:buFont typeface="Arial"/>
        <a:buChar char="»"/>
        <a:defRPr sz="4400">
          <a:latin typeface="Calibri"/>
          <a:ea typeface="Calibri"/>
          <a:cs typeface="Calibri"/>
          <a:sym typeface="Calibri"/>
        </a:defRPr>
      </a:lvl5pPr>
      <a:lvl6pPr marL="27889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6pPr>
      <a:lvl7pPr marL="32461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7pPr>
      <a:lvl8pPr marL="37033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8pPr>
      <a:lvl9pPr marL="4160520" indent="-502920">
        <a:spcBef>
          <a:spcPts val="700"/>
        </a:spcBef>
        <a:buSzPct val="100000"/>
        <a:buFont typeface="Arial"/>
        <a:buChar char="•"/>
        <a:defRPr sz="44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CS186 Discussion #3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1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A6AAA9"/>
                </a:solidFill>
              </a:rPr>
              <a:t>(Joins, Heap Files)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Join Algorithms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marL="342900" indent="-342900" algn="l" defTabSz="457200">
              <a:defRPr sz="1800"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lvl="0" marL="342900" indent="-342900" defTabSz="457200">
              <a:defRPr sz="1800"/>
            </a:pPr>
            <a:r>
              <a:rPr sz="3800"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r>
              <a:rPr sz="3800">
                <a:solidFill>
                  <a:srgbClr val="0365C0"/>
                </a:solidFill>
                <a:latin typeface="Courier New"/>
                <a:ea typeface="Courier New"/>
                <a:cs typeface="Courier New"/>
                <a:sym typeface="Courier New"/>
              </a:rPr>
              <a:t>Sailors S</a:t>
            </a:r>
            <a:r>
              <a:rPr sz="38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sz="38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Reserves R</a:t>
            </a:r>
            <a:endParaRPr sz="3800">
              <a:solidFill>
                <a:srgbClr val="EC5D5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defTabSz="457200">
              <a:defRPr sz="1800"/>
            </a:pPr>
            <a:r>
              <a:rPr sz="380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sz="3800">
                <a:solidFill>
                  <a:srgbClr val="0365C0"/>
                </a:solidFill>
                <a:latin typeface="Courier New"/>
                <a:ea typeface="Courier New"/>
                <a:cs typeface="Courier New"/>
                <a:sym typeface="Courier New"/>
              </a:rPr>
              <a:t>S.sid</a:t>
            </a:r>
            <a:r>
              <a:rPr sz="38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sz="3800">
                <a:solidFill>
                  <a:srgbClr val="EC5D57"/>
                </a:solidFill>
                <a:latin typeface="Courier New"/>
                <a:ea typeface="Courier New"/>
                <a:cs typeface="Courier New"/>
                <a:sym typeface="Courier New"/>
              </a:rPr>
              <a:t>R.sid</a:t>
            </a:r>
            <a:r>
              <a:rPr sz="38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38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l" defTabSz="457200">
              <a:defRPr sz="1800"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Visualizations</a:t>
            </a:r>
          </a:p>
        </p:txBody>
      </p:sp>
      <p:sp>
        <p:nvSpPr>
          <p:cNvPr id="81" name="Shape 81"/>
          <p:cNvSpPr/>
          <p:nvPr/>
        </p:nvSpPr>
        <p:spPr>
          <a:xfrm>
            <a:off x="1083733" y="1950719"/>
            <a:ext cx="3901441" cy="7586135"/>
          </a:xfrm>
          <a:prstGeom prst="rect">
            <a:avLst/>
          </a:prstGeom>
          <a:solidFill>
            <a:srgbClr val="4BACC6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2" name="Shape 82"/>
          <p:cNvSpPr/>
          <p:nvPr/>
        </p:nvSpPr>
        <p:spPr>
          <a:xfrm>
            <a:off x="2600959" y="1300479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Visualizations</a:t>
            </a:r>
          </a:p>
        </p:txBody>
      </p:sp>
      <p:sp>
        <p:nvSpPr>
          <p:cNvPr id="85" name="Shape 85"/>
          <p:cNvSpPr/>
          <p:nvPr/>
        </p:nvSpPr>
        <p:spPr>
          <a:xfrm>
            <a:off x="1083733" y="1950719"/>
            <a:ext cx="3901441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" name="Shape 86"/>
          <p:cNvSpPr/>
          <p:nvPr/>
        </p:nvSpPr>
        <p:spPr>
          <a:xfrm>
            <a:off x="2600959" y="1300479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grpSp>
        <p:nvGrpSpPr>
          <p:cNvPr id="89" name="Group 89"/>
          <p:cNvGrpSpPr/>
          <p:nvPr/>
        </p:nvGrpSpPr>
        <p:grpSpPr>
          <a:xfrm>
            <a:off x="1408853" y="2167466"/>
            <a:ext cx="3251201" cy="1625601"/>
            <a:chOff x="0" y="0"/>
            <a:chExt cx="3251200" cy="1625600"/>
          </a:xfrm>
        </p:grpSpPr>
        <p:sp>
          <p:nvSpPr>
            <p:cNvPr id="87" name="Shape 87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" name="Shape 88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92" name="Group 92"/>
          <p:cNvGrpSpPr/>
          <p:nvPr/>
        </p:nvGrpSpPr>
        <p:grpSpPr>
          <a:xfrm>
            <a:off x="1408853" y="4009813"/>
            <a:ext cx="3251201" cy="1625601"/>
            <a:chOff x="0" y="0"/>
            <a:chExt cx="3251200" cy="1625600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1408853" y="5852159"/>
            <a:ext cx="3251201" cy="1625601"/>
            <a:chOff x="0" y="0"/>
            <a:chExt cx="3251200" cy="1625600"/>
          </a:xfrm>
        </p:grpSpPr>
        <p:sp>
          <p:nvSpPr>
            <p:cNvPr id="93" name="Shape 9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" name="Shape 9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1408853" y="7694507"/>
            <a:ext cx="3251201" cy="1625601"/>
            <a:chOff x="0" y="0"/>
            <a:chExt cx="3251200" cy="1625600"/>
          </a:xfrm>
        </p:grpSpPr>
        <p:sp>
          <p:nvSpPr>
            <p:cNvPr id="96" name="Shape 96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" name="Shape 97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4</a:t>
              </a:r>
            </a:p>
          </p:txBody>
        </p:sp>
      </p:grp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Visualizations</a:t>
            </a:r>
          </a:p>
        </p:txBody>
      </p:sp>
      <p:sp>
        <p:nvSpPr>
          <p:cNvPr id="101" name="Shape 101"/>
          <p:cNvSpPr/>
          <p:nvPr/>
        </p:nvSpPr>
        <p:spPr>
          <a:xfrm>
            <a:off x="1083733" y="1950719"/>
            <a:ext cx="3901441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2600959" y="1300479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03" name="Shape 103"/>
          <p:cNvSpPr/>
          <p:nvPr/>
        </p:nvSpPr>
        <p:spPr>
          <a:xfrm>
            <a:off x="1408853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6" name="Group 106"/>
          <p:cNvGrpSpPr/>
          <p:nvPr/>
        </p:nvGrpSpPr>
        <p:grpSpPr>
          <a:xfrm>
            <a:off x="1408853" y="2080852"/>
            <a:ext cx="3251201" cy="498349"/>
            <a:chOff x="0" y="14534"/>
            <a:chExt cx="3251200" cy="498347"/>
          </a:xfrm>
        </p:grpSpPr>
        <p:sp>
          <p:nvSpPr>
            <p:cNvPr id="104" name="Shape 10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1</a:t>
              </a:r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1408853" y="2405972"/>
            <a:ext cx="3251201" cy="498349"/>
            <a:chOff x="0" y="14534"/>
            <a:chExt cx="3251200" cy="498347"/>
          </a:xfrm>
        </p:grpSpPr>
        <p:sp>
          <p:nvSpPr>
            <p:cNvPr id="107" name="Shape 10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" name="Shape 10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2</a:t>
              </a:r>
            </a:p>
          </p:txBody>
        </p:sp>
      </p:grpSp>
      <p:grpSp>
        <p:nvGrpSpPr>
          <p:cNvPr id="112" name="Group 112"/>
          <p:cNvGrpSpPr/>
          <p:nvPr/>
        </p:nvGrpSpPr>
        <p:grpSpPr>
          <a:xfrm>
            <a:off x="1408853" y="2731092"/>
            <a:ext cx="3251201" cy="498349"/>
            <a:chOff x="0" y="14534"/>
            <a:chExt cx="3251200" cy="498347"/>
          </a:xfrm>
        </p:grpSpPr>
        <p:sp>
          <p:nvSpPr>
            <p:cNvPr id="110" name="Shape 11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3</a:t>
              </a:r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1408853" y="3056212"/>
            <a:ext cx="3251201" cy="498349"/>
            <a:chOff x="0" y="14534"/>
            <a:chExt cx="3251200" cy="498347"/>
          </a:xfrm>
        </p:grpSpPr>
        <p:sp>
          <p:nvSpPr>
            <p:cNvPr id="113" name="Shape 11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4" name="Shape 11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4</a:t>
              </a:r>
            </a:p>
          </p:txBody>
        </p:sp>
      </p:grpSp>
      <p:grpSp>
        <p:nvGrpSpPr>
          <p:cNvPr id="118" name="Group 118"/>
          <p:cNvGrpSpPr/>
          <p:nvPr/>
        </p:nvGrpSpPr>
        <p:grpSpPr>
          <a:xfrm>
            <a:off x="1408853" y="3381332"/>
            <a:ext cx="3251201" cy="498349"/>
            <a:chOff x="0" y="14534"/>
            <a:chExt cx="3251200" cy="498347"/>
          </a:xfrm>
        </p:grpSpPr>
        <p:sp>
          <p:nvSpPr>
            <p:cNvPr id="116" name="Shape 11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5</a:t>
              </a: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1408853" y="4009813"/>
            <a:ext cx="3251201" cy="1625601"/>
            <a:chOff x="0" y="0"/>
            <a:chExt cx="3251200" cy="1625600"/>
          </a:xfrm>
        </p:grpSpPr>
        <p:sp>
          <p:nvSpPr>
            <p:cNvPr id="119" name="Shape 11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" name="Shape 12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2</a:t>
              </a:r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1408853" y="5852159"/>
            <a:ext cx="3251201" cy="1625601"/>
            <a:chOff x="0" y="0"/>
            <a:chExt cx="3251200" cy="1625600"/>
          </a:xfrm>
        </p:grpSpPr>
        <p:sp>
          <p:nvSpPr>
            <p:cNvPr id="122" name="Shape 122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3" name="Shape 123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3</a:t>
              </a:r>
            </a:p>
          </p:txBody>
        </p:sp>
      </p:grpSp>
      <p:grpSp>
        <p:nvGrpSpPr>
          <p:cNvPr id="127" name="Group 127"/>
          <p:cNvGrpSpPr/>
          <p:nvPr/>
        </p:nvGrpSpPr>
        <p:grpSpPr>
          <a:xfrm>
            <a:off x="1408853" y="7694507"/>
            <a:ext cx="3251201" cy="1625601"/>
            <a:chOff x="0" y="0"/>
            <a:chExt cx="3251200" cy="1625600"/>
          </a:xfrm>
        </p:grpSpPr>
        <p:sp>
          <p:nvSpPr>
            <p:cNvPr id="125" name="Shape 125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" name="Shape 126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4</a:t>
              </a:r>
            </a:p>
          </p:txBody>
        </p:sp>
      </p:grp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Visualizations</a:t>
            </a:r>
          </a:p>
        </p:txBody>
      </p:sp>
      <p:sp>
        <p:nvSpPr>
          <p:cNvPr id="130" name="Shape 130"/>
          <p:cNvSpPr/>
          <p:nvPr/>
        </p:nvSpPr>
        <p:spPr>
          <a:xfrm>
            <a:off x="1083733" y="1950719"/>
            <a:ext cx="3901441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2600959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32" name="Shape 132"/>
          <p:cNvSpPr/>
          <p:nvPr/>
        </p:nvSpPr>
        <p:spPr>
          <a:xfrm>
            <a:off x="1408853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35" name="Group 135"/>
          <p:cNvGrpSpPr/>
          <p:nvPr/>
        </p:nvGrpSpPr>
        <p:grpSpPr>
          <a:xfrm>
            <a:off x="1408853" y="2080852"/>
            <a:ext cx="3251201" cy="498349"/>
            <a:chOff x="0" y="14534"/>
            <a:chExt cx="3251200" cy="498347"/>
          </a:xfrm>
        </p:grpSpPr>
        <p:sp>
          <p:nvSpPr>
            <p:cNvPr id="133" name="Shape 13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" name="Shape 13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1</a:t>
              </a:r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1408853" y="2405972"/>
            <a:ext cx="3251201" cy="498349"/>
            <a:chOff x="0" y="14534"/>
            <a:chExt cx="3251200" cy="498347"/>
          </a:xfrm>
        </p:grpSpPr>
        <p:sp>
          <p:nvSpPr>
            <p:cNvPr id="136" name="Shape 13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7" name="Shape 13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2</a:t>
              </a:r>
            </a:p>
          </p:txBody>
        </p:sp>
      </p:grpSp>
      <p:grpSp>
        <p:nvGrpSpPr>
          <p:cNvPr id="141" name="Group 141"/>
          <p:cNvGrpSpPr/>
          <p:nvPr/>
        </p:nvGrpSpPr>
        <p:grpSpPr>
          <a:xfrm>
            <a:off x="1408853" y="2731092"/>
            <a:ext cx="3251201" cy="498349"/>
            <a:chOff x="0" y="14534"/>
            <a:chExt cx="3251200" cy="498347"/>
          </a:xfrm>
        </p:grpSpPr>
        <p:sp>
          <p:nvSpPr>
            <p:cNvPr id="139" name="Shape 1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" name="Shape 1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3</a:t>
              </a:r>
            </a:p>
          </p:txBody>
        </p:sp>
      </p:grpSp>
      <p:grpSp>
        <p:nvGrpSpPr>
          <p:cNvPr id="144" name="Group 144"/>
          <p:cNvGrpSpPr/>
          <p:nvPr/>
        </p:nvGrpSpPr>
        <p:grpSpPr>
          <a:xfrm>
            <a:off x="1408853" y="3056212"/>
            <a:ext cx="3251201" cy="498349"/>
            <a:chOff x="0" y="14534"/>
            <a:chExt cx="3251200" cy="498347"/>
          </a:xfrm>
        </p:grpSpPr>
        <p:sp>
          <p:nvSpPr>
            <p:cNvPr id="142" name="Shape 14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" name="Shape 14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4</a:t>
              </a:r>
            </a:p>
          </p:txBody>
        </p:sp>
      </p:grpSp>
      <p:grpSp>
        <p:nvGrpSpPr>
          <p:cNvPr id="147" name="Group 147"/>
          <p:cNvGrpSpPr/>
          <p:nvPr/>
        </p:nvGrpSpPr>
        <p:grpSpPr>
          <a:xfrm>
            <a:off x="1408853" y="3381332"/>
            <a:ext cx="3251201" cy="498349"/>
            <a:chOff x="0" y="14534"/>
            <a:chExt cx="3251200" cy="498347"/>
          </a:xfrm>
        </p:grpSpPr>
        <p:sp>
          <p:nvSpPr>
            <p:cNvPr id="145" name="Shape 14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Record 5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1408853" y="4009813"/>
            <a:ext cx="3251201" cy="1625601"/>
            <a:chOff x="0" y="0"/>
            <a:chExt cx="3251200" cy="1625600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2</a:t>
              </a:r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1408853" y="5852159"/>
            <a:ext cx="3251201" cy="1625601"/>
            <a:chOff x="0" y="0"/>
            <a:chExt cx="3251200" cy="1625600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3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1408853" y="7694507"/>
            <a:ext cx="3251201" cy="1625601"/>
            <a:chOff x="0" y="0"/>
            <a:chExt cx="3251200" cy="1625600"/>
          </a:xfrm>
        </p:grpSpPr>
        <p:sp>
          <p:nvSpPr>
            <p:cNvPr id="154" name="Shape 15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4</a:t>
              </a:r>
            </a:p>
          </p:txBody>
        </p:sp>
      </p:grpSp>
      <p:sp>
        <p:nvSpPr>
          <p:cNvPr id="157" name="Shape 157"/>
          <p:cNvSpPr/>
          <p:nvPr/>
        </p:nvSpPr>
        <p:spPr>
          <a:xfrm>
            <a:off x="5310293" y="1950719"/>
            <a:ext cx="3901441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8" name="Shape 158"/>
          <p:cNvSpPr/>
          <p:nvPr/>
        </p:nvSpPr>
        <p:spPr>
          <a:xfrm>
            <a:off x="6610773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159" name="Shape 159"/>
          <p:cNvSpPr/>
          <p:nvPr/>
        </p:nvSpPr>
        <p:spPr>
          <a:xfrm>
            <a:off x="5635413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" name="Shape 160"/>
          <p:cNvSpPr/>
          <p:nvPr/>
        </p:nvSpPr>
        <p:spPr>
          <a:xfrm>
            <a:off x="5635413" y="2167466"/>
            <a:ext cx="3251201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5635413" y="2492586"/>
            <a:ext cx="3251201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5635413" y="2817706"/>
            <a:ext cx="3251201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5635413" y="3142826"/>
            <a:ext cx="3251201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5635413" y="3467946"/>
            <a:ext cx="3251201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5635413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" name="Shape 166"/>
          <p:cNvSpPr/>
          <p:nvPr/>
        </p:nvSpPr>
        <p:spPr>
          <a:xfrm>
            <a:off x="5635413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5635413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170" name="Shape 170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" name="Shape 171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" name="Shape 172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3" name="Shape 173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4" name="Shape 174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" name="Shape 175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" name="Shape 176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7" name="Shape 177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" name="Shape 179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181" name="Shape 181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82" name="Shape 182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185" name="Shape 185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" name="Shape 186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7" name="Shape 187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8" name="Shape 188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" name="Shape 189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" name="Shape 19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" name="Shape 192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3" name="Shape 193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196" name="Shape 196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97" name="Shape 197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00" name="Group 200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98" name="Shape 19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9" name="Shape 19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203" name="Shape 20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" name="Shape 205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" name="Shape 206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" name="Shape 210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" name="Shape 21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" name="Shape 21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" name="Shape 21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214" name="Shape 21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15" name="Shape 21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18" name="Group 218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16" name="Shape 21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7" name="Shape 21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21" name="Group 221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19" name="Shape 21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0" name="Shape 22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sp>
        <p:nvSpPr>
          <p:cNvPr id="231" name="Shape 231"/>
          <p:cNvSpPr/>
          <p:nvPr/>
        </p:nvSpPr>
        <p:spPr>
          <a:xfrm>
            <a:off x="3914139" y="233002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25" name="Group 225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23" name="Shape 22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sp>
        <p:nvSpPr>
          <p:cNvPr id="232" name="Shape 232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29" name="Group 229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27" name="Shape 22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230" name="Shape 230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4"/>
      <p:bldP build="whole" bldLvl="1" animBg="1" rev="0" advAuto="0" spid="231" grpId="2"/>
      <p:bldP build="whole" bldLvl="1" animBg="1" rev="0" advAuto="0" spid="221" grpId="1"/>
      <p:bldP build="whole" bldLvl="1" animBg="1" rev="0" advAuto="0" spid="225" grpId="3"/>
      <p:bldP build="whole" bldLvl="1" animBg="1" rev="0" advAuto="0" spid="229" grpId="5"/>
      <p:bldP build="whole" bldLvl="1" animBg="1" rev="0" advAuto="0" spid="230" grpId="6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235" name="Shape 235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" name="Shape 236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" name="Shape 237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8" name="Shape 238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9" name="Shape 239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" name="Shape 24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" name="Shape 241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" name="Shape 242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" name="Shape 243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" name="Shape 244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5" name="Shape 245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246" name="Shape 246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47" name="Shape 247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50" name="Group 250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48" name="Shape 24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9" name="Shape 24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51" name="Shape 25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2" name="Shape 25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sp>
        <p:nvSpPr>
          <p:cNvPr id="270" name="Shape 270"/>
          <p:cNvSpPr/>
          <p:nvPr/>
        </p:nvSpPr>
        <p:spPr>
          <a:xfrm>
            <a:off x="3914139" y="233002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57" name="Group 257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55" name="Shape 25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6" name="Shape 25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sp>
        <p:nvSpPr>
          <p:cNvPr id="271" name="Shape 271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61" name="Group 261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59" name="Shape 259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262" name="Shape 262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265" name="Group 265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63" name="Shape 26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" name="Shape 26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sp>
        <p:nvSpPr>
          <p:cNvPr id="272" name="Shape 272"/>
          <p:cNvSpPr/>
          <p:nvPr/>
        </p:nvSpPr>
        <p:spPr>
          <a:xfrm>
            <a:off x="3897271" y="2579477"/>
            <a:ext cx="986472" cy="15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69" name="Group 269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267" name="Shape 26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1"/>
      <p:bldP build="whole" bldLvl="1" animBg="1" rev="0" advAuto="0" spid="269" grpId="3"/>
      <p:bldP build="whole" bldLvl="1" animBg="1" rev="0" advAuto="0" spid="27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Joins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275" name="Shape 275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6" name="Shape 276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7" name="Shape 277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" name="Shape 278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9" name="Shape 279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1" name="Shape 281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2" name="Shape 282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3" name="Shape 283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4" name="Shape 284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286" name="Shape 286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87" name="Shape 287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90" name="Group 290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88" name="Shape 28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9" name="Shape 28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93" name="Group 293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91" name="Shape 29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2" name="Shape 29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sp>
        <p:nvSpPr>
          <p:cNvPr id="314" name="Shape 314"/>
          <p:cNvSpPr/>
          <p:nvPr/>
        </p:nvSpPr>
        <p:spPr>
          <a:xfrm>
            <a:off x="3914139" y="233002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97" name="Group 297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95" name="Shape 29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6" name="Shape 29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sp>
        <p:nvSpPr>
          <p:cNvPr id="315" name="Shape 315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301" name="Group 301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99" name="Shape 299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0" name="Shape 300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302" name="Shape 302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305" name="Group 305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303" name="Shape 30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4" name="Shape 30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sp>
        <p:nvSpPr>
          <p:cNvPr id="316" name="Shape 316"/>
          <p:cNvSpPr/>
          <p:nvPr/>
        </p:nvSpPr>
        <p:spPr>
          <a:xfrm>
            <a:off x="3897271" y="2579477"/>
            <a:ext cx="986472" cy="151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309" name="Group 309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307" name="Shape 30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8" name="Shape 30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310" name="Shape 310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1" name="Shape 311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17" name="Shape 317"/>
          <p:cNvSpPr/>
          <p:nvPr/>
        </p:nvSpPr>
        <p:spPr>
          <a:xfrm>
            <a:off x="3356794" y="2579477"/>
            <a:ext cx="2386146" cy="5506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318" name="Shape 318"/>
          <p:cNvSpPr/>
          <p:nvPr/>
        </p:nvSpPr>
        <p:spPr>
          <a:xfrm>
            <a:off x="3086555" y="2579477"/>
            <a:ext cx="2846250" cy="875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321" name="Shape 321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2" name="Shape 322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3" name="Shape 323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0" name="Shape 330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31" name="Shape 331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332" name="Shape 332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333" name="Shape 333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336" name="Group 336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334" name="Shape 33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5" name="Shape 33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339" name="Group 339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337" name="Shape 33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8" name="Shape 33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342" name="Group 342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340" name="Shape 34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1" name="Shape 34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343" name="Shape 34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4" name="Shape 34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346" name="Shape 346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349" name="Group 349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347" name="Shape 3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8" name="Shape 3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352" name="Group 352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350" name="Shape 35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1" name="Shape 35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353" name="Shape 353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3901439" y="2330026"/>
            <a:ext cx="975362" cy="189653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6" name="Shape 356"/>
          <p:cNvSpPr/>
          <p:nvPr/>
        </p:nvSpPr>
        <p:spPr>
          <a:xfrm>
            <a:off x="3901440" y="2330026"/>
            <a:ext cx="975360" cy="222165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7" name="Shape 357"/>
          <p:cNvSpPr/>
          <p:nvPr/>
        </p:nvSpPr>
        <p:spPr>
          <a:xfrm>
            <a:off x="3901439" y="2330026"/>
            <a:ext cx="975361" cy="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8" name="Shape 358"/>
          <p:cNvSpPr/>
          <p:nvPr/>
        </p:nvSpPr>
        <p:spPr>
          <a:xfrm>
            <a:off x="3901439" y="2330026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3901439" y="2330026"/>
            <a:ext cx="975362" cy="65024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3901439" y="2330026"/>
            <a:ext cx="975361" cy="97536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3901440" y="2330026"/>
            <a:ext cx="975361" cy="13004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364" name="Shape 364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5" name="Shape 365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6" name="Shape 36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7" name="Shape 36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8" name="Shape 36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69" name="Shape 36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0" name="Shape 37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1" name="Shape 37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2" name="Shape 37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3" name="Shape 37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74" name="Shape 37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375" name="Shape 37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376" name="Shape 37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379" name="Group 379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377" name="Shape 37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8" name="Shape 37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382" name="Group 382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380" name="Shape 38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1" name="Shape 38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385" name="Group 385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383" name="Shape 38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4" name="Shape 38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388" name="Group 388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386" name="Shape 38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7" name="Shape 38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389" name="Shape 389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392" name="Group 392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390" name="Shape 39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395" name="Group 395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393" name="Shape 39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396" name="Shape 396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8" name="Shape 398"/>
          <p:cNvSpPr/>
          <p:nvPr/>
        </p:nvSpPr>
        <p:spPr>
          <a:xfrm>
            <a:off x="3901439" y="2330026"/>
            <a:ext cx="975362" cy="189653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9" name="Shape 399"/>
          <p:cNvSpPr/>
          <p:nvPr/>
        </p:nvSpPr>
        <p:spPr>
          <a:xfrm>
            <a:off x="3901440" y="2330026"/>
            <a:ext cx="975360" cy="222165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0" name="Shape 400"/>
          <p:cNvSpPr/>
          <p:nvPr/>
        </p:nvSpPr>
        <p:spPr>
          <a:xfrm>
            <a:off x="3901439" y="2330026"/>
            <a:ext cx="975362" cy="37388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1" name="Shape 401"/>
          <p:cNvSpPr/>
          <p:nvPr/>
        </p:nvSpPr>
        <p:spPr>
          <a:xfrm>
            <a:off x="3901440" y="2330026"/>
            <a:ext cx="975360" cy="406400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2" name="Shape 402"/>
          <p:cNvSpPr/>
          <p:nvPr/>
        </p:nvSpPr>
        <p:spPr>
          <a:xfrm>
            <a:off x="3901439" y="2330026"/>
            <a:ext cx="975361" cy="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3" name="Shape 403"/>
          <p:cNvSpPr/>
          <p:nvPr/>
        </p:nvSpPr>
        <p:spPr>
          <a:xfrm>
            <a:off x="3901439" y="2330026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4" name="Shape 404"/>
          <p:cNvSpPr/>
          <p:nvPr/>
        </p:nvSpPr>
        <p:spPr>
          <a:xfrm>
            <a:off x="3901439" y="2330026"/>
            <a:ext cx="975362" cy="65024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5" name="Shape 405"/>
          <p:cNvSpPr/>
          <p:nvPr/>
        </p:nvSpPr>
        <p:spPr>
          <a:xfrm>
            <a:off x="3901439" y="2330026"/>
            <a:ext cx="975361" cy="97536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6" name="Shape 406"/>
          <p:cNvSpPr/>
          <p:nvPr/>
        </p:nvSpPr>
        <p:spPr>
          <a:xfrm>
            <a:off x="3901440" y="2330026"/>
            <a:ext cx="975361" cy="13004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409" name="Shape 409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0" name="Shape 410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1" name="Shape 411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2" name="Shape 412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3" name="Shape 413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4" name="Shape 414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5" name="Shape 415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6" name="Shape 416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7" name="Shape 417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8" name="Shape 418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19" name="Shape 419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420" name="Shape 420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421" name="Shape 421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424" name="Group 424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422" name="Shape 42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3" name="Shape 42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427" name="Group 427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425" name="Shape 42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6" name="Shape 42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430" name="Group 430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428" name="Shape 42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9" name="Shape 42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433" name="Group 433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431" name="Shape 43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2" name="Shape 43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434" name="Shape 434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437" name="Group 437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435" name="Shape 43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6" name="Shape 43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440" name="Group 440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438" name="Shape 43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9" name="Shape 43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441" name="Shape 441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2" name="Shape 442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43" name="Shape 443"/>
          <p:cNvSpPr/>
          <p:nvPr/>
        </p:nvSpPr>
        <p:spPr>
          <a:xfrm>
            <a:off x="3901439" y="2330026"/>
            <a:ext cx="975362" cy="189653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4" name="Shape 444"/>
          <p:cNvSpPr/>
          <p:nvPr/>
        </p:nvSpPr>
        <p:spPr>
          <a:xfrm>
            <a:off x="3901440" y="2330026"/>
            <a:ext cx="975360" cy="2221654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5" name="Shape 445"/>
          <p:cNvSpPr/>
          <p:nvPr/>
        </p:nvSpPr>
        <p:spPr>
          <a:xfrm>
            <a:off x="3901439" y="2330026"/>
            <a:ext cx="975362" cy="37388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6" name="Shape 446"/>
          <p:cNvSpPr/>
          <p:nvPr/>
        </p:nvSpPr>
        <p:spPr>
          <a:xfrm>
            <a:off x="3901440" y="2330026"/>
            <a:ext cx="975360" cy="406400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7" name="Shape 447"/>
          <p:cNvSpPr/>
          <p:nvPr/>
        </p:nvSpPr>
        <p:spPr>
          <a:xfrm>
            <a:off x="3901439" y="2330026"/>
            <a:ext cx="975361" cy="5581228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8" name="Shape 448"/>
          <p:cNvSpPr/>
          <p:nvPr/>
        </p:nvSpPr>
        <p:spPr>
          <a:xfrm>
            <a:off x="3901439" y="2330026"/>
            <a:ext cx="975362" cy="5906348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49" name="Shape 449"/>
          <p:cNvSpPr/>
          <p:nvPr/>
        </p:nvSpPr>
        <p:spPr>
          <a:xfrm>
            <a:off x="3901439" y="2330026"/>
            <a:ext cx="975361" cy="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0" name="Shape 450"/>
          <p:cNvSpPr/>
          <p:nvPr/>
        </p:nvSpPr>
        <p:spPr>
          <a:xfrm>
            <a:off x="3901439" y="2330026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1" name="Shape 451"/>
          <p:cNvSpPr/>
          <p:nvPr/>
        </p:nvSpPr>
        <p:spPr>
          <a:xfrm>
            <a:off x="3901439" y="2330026"/>
            <a:ext cx="975362" cy="65024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2" name="Shape 452"/>
          <p:cNvSpPr/>
          <p:nvPr/>
        </p:nvSpPr>
        <p:spPr>
          <a:xfrm>
            <a:off x="3901439" y="2330026"/>
            <a:ext cx="975361" cy="97536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53" name="Shape 453"/>
          <p:cNvSpPr/>
          <p:nvPr/>
        </p:nvSpPr>
        <p:spPr>
          <a:xfrm>
            <a:off x="3901440" y="2330026"/>
            <a:ext cx="975361" cy="13004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456" name="Shape 45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7" name="Shape 457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8" name="Shape 458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59" name="Shape 459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0" name="Shape 460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1" name="Shape 461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2" name="Shape 462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3" name="Shape 463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4" name="Shape 464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5" name="Shape 465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6" name="Shape 466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467" name="Shape 46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468" name="Shape 46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471" name="Group 471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469" name="Shape 46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0" name="Shape 47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474" name="Group 474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472" name="Shape 472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3" name="Shape 473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475" name="Shape 475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478" name="Group 478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476" name="Shape 47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7" name="Shape 47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481" name="Group 481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479" name="Shape 47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0" name="Shape 48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484" name="Shape 484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5" name="Shape 485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6" name="Shape 48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7" name="Shape 48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8" name="Shape 48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89" name="Shape 48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0" name="Shape 49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1" name="Shape 49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2" name="Shape 49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3" name="Shape 49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94" name="Shape 49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</a:p>
        </p:txBody>
      </p:sp>
      <p:sp>
        <p:nvSpPr>
          <p:cNvPr id="495" name="Shape 49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496" name="Shape 49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499" name="Group 499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497" name="Shape 49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8" name="Shape 49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502" name="Group 502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500" name="Shape 50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1" name="Shape 50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505" name="Group 505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503" name="Shape 50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4" name="Shape 50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508" name="Group 508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506" name="Shape 50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7" name="Shape 50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509" name="Shape 509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512" name="Group 512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510" name="Shape 51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1" name="Shape 51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515" name="Group 515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513" name="Shape 51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4" name="Shape 51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516" name="Shape 516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17" name="Shape 517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20" name="Group 520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518" name="Shape 51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9" name="Shape 51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sp>
        <p:nvSpPr>
          <p:cNvPr id="528" name="Shape 528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524" name="Group 524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522" name="Shape 522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3" name="Shape 523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529" name="Shape 529"/>
          <p:cNvSpPr/>
          <p:nvPr/>
        </p:nvSpPr>
        <p:spPr>
          <a:xfrm>
            <a:off x="3914139" y="265514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30" name="Shape 530"/>
          <p:cNvSpPr/>
          <p:nvPr/>
        </p:nvSpPr>
        <p:spPr>
          <a:xfrm>
            <a:off x="3914139" y="278116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31" name="Shape 531"/>
          <p:cNvSpPr/>
          <p:nvPr/>
        </p:nvSpPr>
        <p:spPr>
          <a:xfrm>
            <a:off x="3897271" y="2904597"/>
            <a:ext cx="1465939" cy="225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8" grpId="1"/>
      <p:bldP build="whole" bldLvl="1" animBg="1" rev="0" advAuto="0" spid="530" grpId="4"/>
      <p:bldP build="whole" bldLvl="1" animBg="1" rev="0" advAuto="0" spid="529" grpId="3"/>
      <p:bldP build="whole" bldLvl="1" animBg="1" rev="0" advAuto="0" spid="524" grpId="2"/>
      <p:bldP build="whole" bldLvl="1" animBg="1" rev="0" advAuto="0" spid="531" grpId="5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Simple Nested Loops Join</a:t>
            </a:r>
          </a:p>
        </p:txBody>
      </p:sp>
      <p:sp>
        <p:nvSpPr>
          <p:cNvPr id="534" name="Shape 534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5" name="Shape 535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6" name="Shape 53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7" name="Shape 53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8" name="Shape 53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39" name="Shape 53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0" name="Shape 54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1" name="Shape 54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2" name="Shape 54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3" name="Shape 54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44" name="Shape 544"/>
          <p:cNvSpPr/>
          <p:nvPr>
            <p:ph type="body" idx="1"/>
          </p:nvPr>
        </p:nvSpPr>
        <p:spPr>
          <a:xfrm>
            <a:off x="8561493" y="1950719"/>
            <a:ext cx="4443308" cy="7802882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each record of S and match it with each record of R.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tuple of S.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tuple in R.</a:t>
            </a:r>
            <a:endParaRPr sz="38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800"/>
              <a:t>I/Os:</a:t>
            </a:r>
            <a:endParaRPr b="1" sz="38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sz="3800">
                <a:solidFill>
                  <a:srgbClr val="4F81BD"/>
                </a:solidFill>
              </a:rPr>
              <a:t>[S] </a:t>
            </a:r>
            <a:r>
              <a:rPr sz="3800"/>
              <a:t>+ </a:t>
            </a:r>
            <a:r>
              <a:rPr sz="3800">
                <a:solidFill>
                  <a:srgbClr val="C0504D"/>
                </a:solidFill>
              </a:rPr>
              <a:t>|S|*[R]</a:t>
            </a:r>
          </a:p>
        </p:txBody>
      </p:sp>
      <p:sp>
        <p:nvSpPr>
          <p:cNvPr id="545" name="Shape 54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546" name="Shape 54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549" name="Group 549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547" name="Shape 5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8" name="Shape 5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552" name="Group 552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550" name="Shape 5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1" name="Shape 5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555" name="Group 555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553" name="Shape 55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4" name="Shape 55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558" name="Group 558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556" name="Shape 55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7" name="Shape 55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sp>
        <p:nvSpPr>
          <p:cNvPr id="559" name="Shape 559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60" name="Shape 560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63" name="Group 563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561" name="Shape 56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2" name="Shape 56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sp>
        <p:nvSpPr>
          <p:cNvPr id="569" name="Shape 569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70" name="Shape 570"/>
          <p:cNvSpPr/>
          <p:nvPr/>
        </p:nvSpPr>
        <p:spPr>
          <a:xfrm>
            <a:off x="3914139" y="265514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71" name="Shape 571"/>
          <p:cNvSpPr/>
          <p:nvPr/>
        </p:nvSpPr>
        <p:spPr>
          <a:xfrm>
            <a:off x="3914139" y="278116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72" name="Shape 572"/>
          <p:cNvSpPr/>
          <p:nvPr/>
        </p:nvSpPr>
        <p:spPr>
          <a:xfrm>
            <a:off x="3897271" y="2904597"/>
            <a:ext cx="1465939" cy="225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568" name="Shape 568"/>
          <p:cNvSpPr/>
          <p:nvPr/>
        </p:nvSpPr>
        <p:spPr>
          <a:xfrm>
            <a:off x="482005" y="216746"/>
            <a:ext cx="12571308" cy="86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342900" indent="-342900" algn="l" defTabSz="914400">
              <a:spcBef>
                <a:spcPts val="600"/>
              </a:spcBef>
              <a:defRPr b="1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0000"/>
                </a:solidFill>
              </a:rPr>
              <a:t>Notation: [S] == “# pages in S” ; |S| == “# tuples in S”  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575" name="Shape 575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6" name="Shape 576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BACC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7" name="Shape 577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8" name="Shape 578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79" name="Shape 579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0" name="Shape 58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1" name="Shape 581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2" name="Shape 582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3" name="Shape 583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4" name="Shape 584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85" name="Shape 585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586" name="Shape 586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587" name="Shape 587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590" name="Shape 590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593" name="Group 593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591" name="Shape 59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2" name="Shape 59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594" name="Shape 594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5" name="Shape 595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6" name="Shape 596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7" name="Shape 597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8" name="Shape 598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99" name="Shape 599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0" name="Shape 600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1" name="Shape 601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02" name="Shape 602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603" name="Shape 603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604" name="Shape 604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607" name="Shape 60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10" name="Group 610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608" name="Shape 60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9" name="Shape 60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611" name="Shape 611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2" name="Shape 612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3" name="Shape 613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4" name="Shape 614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17" name="Group 617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615" name="Shape 615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6" name="Shape 616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618" name="Shape 618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19" name="Shape 619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0" name="Shape 620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1" name="Shape 621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622" name="Shape 622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623" name="Shape 623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625" name="Shape 625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SELECT &lt;columns&gt; 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FROM &lt;tables&gt;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WHERE &lt;predicate&gt;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[GROUP BY &lt;column list&gt; 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500">
                <a:latin typeface="Courier New"/>
                <a:ea typeface="Courier New"/>
                <a:cs typeface="Courier New"/>
                <a:sym typeface="Courier New"/>
              </a:rPr>
              <a:t>[HAVING &lt;predicate&gt;]];</a:t>
            </a:r>
            <a:endParaRPr sz="4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628" name="Shape 62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29" name="Shape 629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4BACC6"/>
          </a:solidFill>
          <a:ln w="25400">
            <a:solidFill>
              <a:srgbClr val="377E90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0" name="Shape 630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1" name="Shape 63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2" name="Shape 63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3" name="Shape 63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36" name="Group 636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634" name="Shape 63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5" name="Shape 63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637" name="Shape 637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8" name="Shape 638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9" name="Shape 639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0" name="Shape 640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Clr>
                <a:srgbClr val="8064A2"/>
              </a:buClr>
              <a:buFontTx/>
              <a:buAutoNum type="arabicPeriod" startAt="3"/>
              <a:defRPr sz="1800"/>
            </a:pPr>
            <a:r>
              <a:rPr sz="3400">
                <a:solidFill>
                  <a:srgbClr val="8064A2"/>
                </a:solidFill>
              </a:rPr>
              <a:t>Compare tuples in each.</a:t>
            </a:r>
          </a:p>
        </p:txBody>
      </p:sp>
      <p:sp>
        <p:nvSpPr>
          <p:cNvPr id="641" name="Shape 641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642" name="Shape 642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645" name="Group 645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643" name="Shape 6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4" name="Shape 6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648" name="Group 648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646" name="Shape 6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7" name="Shape 6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651" name="Group 651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649" name="Shape 6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0" name="Shape 6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654" name="Group 654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652" name="Shape 6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3" name="Shape 6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sp>
        <p:nvSpPr>
          <p:cNvPr id="655" name="Shape 655"/>
          <p:cNvSpPr/>
          <p:nvPr/>
        </p:nvSpPr>
        <p:spPr>
          <a:xfrm>
            <a:off x="4876800" y="31428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56" name="Shape 656"/>
          <p:cNvSpPr/>
          <p:nvPr/>
        </p:nvSpPr>
        <p:spPr>
          <a:xfrm>
            <a:off x="4876800" y="34679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59" name="Group 659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657" name="Shape 65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8" name="Shape 65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sp>
        <p:nvSpPr>
          <p:cNvPr id="660" name="Shape 660"/>
          <p:cNvSpPr/>
          <p:nvPr/>
        </p:nvSpPr>
        <p:spPr>
          <a:xfrm>
            <a:off x="3901439" y="2330026"/>
            <a:ext cx="975361" cy="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1" name="Shape 661"/>
          <p:cNvSpPr/>
          <p:nvPr/>
        </p:nvSpPr>
        <p:spPr>
          <a:xfrm>
            <a:off x="3901439" y="2330026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2" name="Shape 662"/>
          <p:cNvSpPr/>
          <p:nvPr/>
        </p:nvSpPr>
        <p:spPr>
          <a:xfrm>
            <a:off x="3901439" y="2330026"/>
            <a:ext cx="975362" cy="65024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3" name="Shape 663"/>
          <p:cNvSpPr/>
          <p:nvPr/>
        </p:nvSpPr>
        <p:spPr>
          <a:xfrm>
            <a:off x="3901439" y="2330026"/>
            <a:ext cx="975361" cy="97536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4" name="Shape 664"/>
          <p:cNvSpPr/>
          <p:nvPr/>
        </p:nvSpPr>
        <p:spPr>
          <a:xfrm>
            <a:off x="3901440" y="2330026"/>
            <a:ext cx="975361" cy="130048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5" name="Shape 665"/>
          <p:cNvSpPr/>
          <p:nvPr/>
        </p:nvSpPr>
        <p:spPr>
          <a:xfrm flipV="1">
            <a:off x="3901439" y="2364802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6" name="Shape 666"/>
          <p:cNvSpPr/>
          <p:nvPr/>
        </p:nvSpPr>
        <p:spPr>
          <a:xfrm>
            <a:off x="3901439" y="2689922"/>
            <a:ext cx="975361" cy="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7" name="Shape 667"/>
          <p:cNvSpPr/>
          <p:nvPr/>
        </p:nvSpPr>
        <p:spPr>
          <a:xfrm>
            <a:off x="3901439" y="2689922"/>
            <a:ext cx="975361" cy="32512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68" name="Shape 668"/>
          <p:cNvSpPr/>
          <p:nvPr/>
        </p:nvSpPr>
        <p:spPr>
          <a:xfrm>
            <a:off x="3901439" y="2689922"/>
            <a:ext cx="975362" cy="650241"/>
          </a:xfrm>
          <a:prstGeom prst="line">
            <a:avLst/>
          </a:prstGeom>
          <a:ln w="38100">
            <a:solidFill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671" name="Group 671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669" name="Shape 669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0" name="Shape 670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672" name="Shape 672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675" name="Group 675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673" name="Shape 67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4" name="Shape 67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678" name="Group 678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676" name="Shape 67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7" name="Shape 67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679" name="Shape 679"/>
          <p:cNvSpPr/>
          <p:nvPr/>
        </p:nvSpPr>
        <p:spPr>
          <a:xfrm>
            <a:off x="1950719" y="2926079"/>
            <a:ext cx="511397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2400"/>
              <a:t>. . 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afterEffect" presetClass="entr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9" grpId="13"/>
      <p:bldP build="whole" bldLvl="1" animBg="1" rev="0" advAuto="0" spid="665" grpId="8"/>
      <p:bldP build="whole" bldLvl="1" animBg="1" rev="0" advAuto="0" spid="678" grpId="12"/>
      <p:bldP build="whole" bldLvl="1" animBg="1" rev="0" advAuto="0" spid="661" grpId="1"/>
      <p:bldP build="whole" bldLvl="1" animBg="1" rev="0" advAuto="0" spid="667" grpId="10"/>
      <p:bldP build="whole" bldLvl="1" animBg="1" rev="0" advAuto="0" spid="660" grpId="2"/>
      <p:bldP build="whole" bldLvl="1" animBg="1" rev="0" advAuto="0" spid="666" grpId="9"/>
      <p:bldP build="whole" bldLvl="1" animBg="1" rev="0" advAuto="0" spid="675" grpId="7"/>
      <p:bldP build="whole" bldLvl="1" animBg="1" rev="0" advAuto="0" spid="663" grpId="3"/>
      <p:bldP build="whole" bldLvl="1" animBg="1" rev="0" advAuto="0" spid="671" grpId="6"/>
      <p:bldP build="whole" bldLvl="1" animBg="1" rev="0" advAuto="0" spid="664" grpId="4"/>
      <p:bldP build="whole" bldLvl="1" animBg="1" rev="0" advAuto="0" spid="668" grpId="11"/>
      <p:bldP build="whole" bldLvl="1" animBg="1" rev="0" advAuto="0" spid="662" grpId="5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682" name="Shape 68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85" name="Group 685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683" name="Shape 68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4" name="Shape 68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686" name="Shape 68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7" name="Shape 68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8" name="Shape 68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89" name="Shape 68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92" name="Group 692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690" name="Shape 69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1" name="Shape 69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693" name="Shape 693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4" name="Shape 694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5" name="Shape 695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96" name="Shape 696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697" name="Shape 69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698" name="Shape 69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710" name="Shape 710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702" name="Group 702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700" name="Shape 70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1" name="Shape 70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703" name="Shape 703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706" name="Group 706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704" name="Shape 70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5" name="Shape 70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709" name="Group 709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707" name="Shape 70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8" name="Shape 70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Shape 71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713" name="Shape 71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16" name="Group 716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714" name="Shape 71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5" name="Shape 71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717" name="Shape 717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8" name="Shape 718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19" name="Shape 719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0" name="Shape 72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23" name="Group 723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721" name="Shape 72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2" name="Shape 72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726" name="Group 726"/>
          <p:cNvGrpSpPr/>
          <p:nvPr/>
        </p:nvGrpSpPr>
        <p:grpSpPr>
          <a:xfrm>
            <a:off x="4876800" y="4009813"/>
            <a:ext cx="3251200" cy="1625601"/>
            <a:chOff x="0" y="0"/>
            <a:chExt cx="3251200" cy="1625600"/>
          </a:xfrm>
        </p:grpSpPr>
        <p:sp>
          <p:nvSpPr>
            <p:cNvPr id="724" name="Shape 72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5" name="Shape 72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sp>
        <p:nvSpPr>
          <p:cNvPr id="727" name="Shape 727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8" name="Shape 728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29" name="Shape 729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730" name="Shape 730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731" name="Shape 731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744" name="Shape 744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735" name="Group 735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733" name="Shape 73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4" name="Shape 73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736" name="Shape 736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739" name="Group 739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737" name="Shape 73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8" name="Shape 73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742" name="Group 742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740" name="Shape 74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1" name="Shape 74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745" name="Shape 745"/>
          <p:cNvSpPr/>
          <p:nvPr/>
        </p:nvSpPr>
        <p:spPr>
          <a:xfrm>
            <a:off x="3914139" y="3694397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748" name="Shape 74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51" name="Group 751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749" name="Shape 74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0" name="Shape 75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752" name="Shape 752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3" name="Shape 753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4" name="Shape 754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55" name="Shape 755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58" name="Group 758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756" name="Shape 756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7" name="Shape 757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761" name="Group 761"/>
          <p:cNvGrpSpPr/>
          <p:nvPr/>
        </p:nvGrpSpPr>
        <p:grpSpPr>
          <a:xfrm>
            <a:off x="4876800" y="4009813"/>
            <a:ext cx="3251200" cy="1625601"/>
            <a:chOff x="0" y="0"/>
            <a:chExt cx="3251200" cy="1625600"/>
          </a:xfrm>
        </p:grpSpPr>
        <p:sp>
          <p:nvSpPr>
            <p:cNvPr id="759" name="Shape 75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0" name="Shape 76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764" name="Group 764"/>
          <p:cNvGrpSpPr/>
          <p:nvPr/>
        </p:nvGrpSpPr>
        <p:grpSpPr>
          <a:xfrm>
            <a:off x="4876800" y="5852159"/>
            <a:ext cx="3251200" cy="1625601"/>
            <a:chOff x="0" y="0"/>
            <a:chExt cx="3251200" cy="1625600"/>
          </a:xfrm>
        </p:grpSpPr>
        <p:sp>
          <p:nvSpPr>
            <p:cNvPr id="762" name="Shape 762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3" name="Shape 763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765" name="Shape 765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66" name="Shape 766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767" name="Shape 76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768" name="Shape 76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782" name="Shape 782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772" name="Group 772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770" name="Shape 77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1" name="Shape 77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773" name="Shape 773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776" name="Group 776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774" name="Shape 77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5" name="Shape 77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779" name="Group 779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777" name="Shape 77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8" name="Shape 77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783" name="Shape 783"/>
          <p:cNvSpPr/>
          <p:nvPr/>
        </p:nvSpPr>
        <p:spPr>
          <a:xfrm>
            <a:off x="3914139" y="3694397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784" name="Shape 784"/>
          <p:cNvSpPr/>
          <p:nvPr/>
        </p:nvSpPr>
        <p:spPr>
          <a:xfrm>
            <a:off x="3222736" y="3805766"/>
            <a:ext cx="2332767" cy="2033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787" name="Shape 78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90" name="Group 790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788" name="Shape 78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9" name="Shape 78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sp>
        <p:nvSpPr>
          <p:cNvPr id="791" name="Shape 791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2" name="Shape 792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3" name="Shape 793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4" name="Shape 794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797" name="Group 797"/>
          <p:cNvGrpSpPr/>
          <p:nvPr/>
        </p:nvGrpSpPr>
        <p:grpSpPr>
          <a:xfrm>
            <a:off x="4876800" y="2167466"/>
            <a:ext cx="3251200" cy="1625601"/>
            <a:chOff x="0" y="0"/>
            <a:chExt cx="3251200" cy="1625600"/>
          </a:xfrm>
        </p:grpSpPr>
        <p:sp>
          <p:nvSpPr>
            <p:cNvPr id="795" name="Shape 795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6" name="Shape 796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800" name="Group 800"/>
          <p:cNvGrpSpPr/>
          <p:nvPr/>
        </p:nvGrpSpPr>
        <p:grpSpPr>
          <a:xfrm>
            <a:off x="4876800" y="4009813"/>
            <a:ext cx="3251200" cy="1625601"/>
            <a:chOff x="0" y="0"/>
            <a:chExt cx="3251200" cy="1625600"/>
          </a:xfrm>
        </p:grpSpPr>
        <p:sp>
          <p:nvSpPr>
            <p:cNvPr id="798" name="Shape 79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9" name="Shape 79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803" name="Group 803"/>
          <p:cNvGrpSpPr/>
          <p:nvPr/>
        </p:nvGrpSpPr>
        <p:grpSpPr>
          <a:xfrm>
            <a:off x="4876800" y="5852159"/>
            <a:ext cx="3251200" cy="1625601"/>
            <a:chOff x="0" y="0"/>
            <a:chExt cx="3251200" cy="1625600"/>
          </a:xfrm>
        </p:grpSpPr>
        <p:sp>
          <p:nvSpPr>
            <p:cNvPr id="801" name="Shape 80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2" name="Shape 80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grpSp>
        <p:nvGrpSpPr>
          <p:cNvPr id="806" name="Group 806"/>
          <p:cNvGrpSpPr/>
          <p:nvPr/>
        </p:nvGrpSpPr>
        <p:grpSpPr>
          <a:xfrm>
            <a:off x="4876800" y="7694507"/>
            <a:ext cx="3251200" cy="1625601"/>
            <a:chOff x="0" y="0"/>
            <a:chExt cx="3251200" cy="1625600"/>
          </a:xfrm>
        </p:grpSpPr>
        <p:sp>
          <p:nvSpPr>
            <p:cNvPr id="804" name="Shape 80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79646"/>
            </a:solidFill>
            <a:ln w="25400" cap="flat">
              <a:solidFill>
                <a:srgbClr val="B46D33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5" name="Shape 80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4</a:t>
              </a:r>
            </a:p>
          </p:txBody>
        </p:sp>
      </p:grpSp>
      <p:sp>
        <p:nvSpPr>
          <p:cNvPr id="807" name="Shape 807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808" name="Shape 808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809" name="Shape 809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824" name="Shape 824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813" name="Group 813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811" name="Shape 81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2" name="Shape 81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814" name="Shape 814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817" name="Group 817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815" name="Shape 815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6" name="Shape 816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820" name="Group 820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818" name="Shape 81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9" name="Shape 81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825" name="Shape 825"/>
          <p:cNvSpPr/>
          <p:nvPr/>
        </p:nvSpPr>
        <p:spPr>
          <a:xfrm>
            <a:off x="3914139" y="3694397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26" name="Shape 826"/>
          <p:cNvSpPr/>
          <p:nvPr/>
        </p:nvSpPr>
        <p:spPr>
          <a:xfrm>
            <a:off x="3222736" y="3805766"/>
            <a:ext cx="2332767" cy="2033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27" name="Shape 827"/>
          <p:cNvSpPr/>
          <p:nvPr/>
        </p:nvSpPr>
        <p:spPr>
          <a:xfrm>
            <a:off x="2907104" y="3805766"/>
            <a:ext cx="2964032" cy="3876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hape 829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830" name="Shape 830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33" name="Group 833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831" name="Shape 83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2" name="Shape 83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836" name="Group 836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834" name="Shape 83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5" name="Shape 83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sp>
        <p:nvSpPr>
          <p:cNvPr id="837" name="Shape 83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38" name="Shape 83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39" name="Shape 83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0" name="Shape 84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1" name="Shape 84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2" name="Shape 84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3" name="Shape 84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4" name="Shape 84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845" name="Shape 84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846" name="Shape 84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849" name="Group 849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847" name="Shape 84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48" name="Shape 84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850" name="Shape 850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853" name="Group 853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851" name="Shape 85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2" name="Shape 85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856" name="Group 856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854" name="Shape 85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55" name="Shape 85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859" name="Shape 859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62" name="Group 862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860" name="Shape 86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1" name="Shape 86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865" name="Group 865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863" name="Shape 86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64" name="Shape 86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sp>
        <p:nvSpPr>
          <p:cNvPr id="866" name="Shape 866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7" name="Shape 86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8" name="Shape 86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69" name="Shape 869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0" name="Shape 870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1" name="Shape 87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2" name="Shape 87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73" name="Shape 87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</a:p>
        </p:txBody>
      </p:sp>
      <p:sp>
        <p:nvSpPr>
          <p:cNvPr id="874" name="Shape 87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875" name="Shape 87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878" name="Group 878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876" name="Shape 87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77" name="Shape 87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879" name="Shape 879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grpSp>
        <p:nvGrpSpPr>
          <p:cNvPr id="882" name="Group 882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880" name="Shape 88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1" name="Shape 88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885" name="Group 885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883" name="Shape 88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84" name="Shape 88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890" name="Shape 890"/>
          <p:cNvSpPr/>
          <p:nvPr/>
        </p:nvSpPr>
        <p:spPr>
          <a:xfrm>
            <a:off x="3914139" y="3694397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91" name="Shape 891"/>
          <p:cNvSpPr/>
          <p:nvPr/>
        </p:nvSpPr>
        <p:spPr>
          <a:xfrm>
            <a:off x="3914139" y="4822613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92" name="Shape 892"/>
          <p:cNvSpPr/>
          <p:nvPr/>
        </p:nvSpPr>
        <p:spPr>
          <a:xfrm>
            <a:off x="3914139" y="5536744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893" name="Shape 893"/>
          <p:cNvSpPr/>
          <p:nvPr/>
        </p:nvSpPr>
        <p:spPr>
          <a:xfrm>
            <a:off x="3222736" y="5648113"/>
            <a:ext cx="2332768" cy="2033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1" grpId="2"/>
      <p:bldP build="whole" bldLvl="1" animBg="1" rev="0" advAuto="0" spid="893" grpId="4"/>
      <p:bldP build="whole" bldLvl="1" animBg="1" rev="0" advAuto="0" spid="892" grpId="3"/>
      <p:bldP build="whole" bldLvl="1" animBg="1" rev="0" advAuto="0" spid="890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Page-Oriented Nested Loops Join</a:t>
            </a:r>
          </a:p>
        </p:txBody>
      </p:sp>
      <p:sp>
        <p:nvSpPr>
          <p:cNvPr id="896" name="Shape 89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99" name="Group 899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897" name="Shape 897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98" name="Shape 898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902" name="Group 902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900" name="Shape 90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01" name="Shape 90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sp>
        <p:nvSpPr>
          <p:cNvPr id="903" name="Shape 903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4" name="Shape 904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5" name="Shape 905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6" name="Shape 906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7" name="Shape 907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8" name="Shape 908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09" name="Shape 909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10" name="Shape 910"/>
          <p:cNvSpPr/>
          <p:nvPr>
            <p:ph type="body" idx="1"/>
          </p:nvPr>
        </p:nvSpPr>
        <p:spPr>
          <a:xfrm>
            <a:off x="8561493" y="1950719"/>
            <a:ext cx="4443308" cy="7586135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Key idea:</a:t>
            </a:r>
            <a:br>
              <a:rPr b="1" sz="3400"/>
            </a:br>
            <a:r>
              <a:rPr sz="3400"/>
              <a:t>Take each page of S and match with each page of R.</a:t>
            </a:r>
            <a:endParaRPr sz="40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400"/>
              <a:t>Steps: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Get page of S.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Iterate through each page in R.</a:t>
            </a:r>
            <a:endParaRPr sz="4000"/>
          </a:p>
          <a:p>
            <a:pPr lvl="0" marL="603031" indent="-603031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400"/>
              <a:t>Compare tuples in each.</a:t>
            </a:r>
            <a:endParaRPr sz="40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400"/>
              <a:t>I/Os:</a:t>
            </a:r>
            <a:endParaRPr sz="40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400">
                <a:solidFill>
                  <a:srgbClr val="1F497D"/>
                </a:solidFill>
              </a:rPr>
              <a:t>     </a:t>
            </a:r>
            <a:r>
              <a:rPr sz="3400">
                <a:solidFill>
                  <a:srgbClr val="1F497D"/>
                </a:solidFill>
              </a:rPr>
              <a:t>[S] </a:t>
            </a:r>
            <a:r>
              <a:rPr sz="3400"/>
              <a:t>+ </a:t>
            </a:r>
            <a:r>
              <a:rPr sz="3400">
                <a:solidFill>
                  <a:srgbClr val="C0504D"/>
                </a:solidFill>
              </a:rPr>
              <a:t>[S]*[R]</a:t>
            </a:r>
          </a:p>
        </p:txBody>
      </p:sp>
      <p:sp>
        <p:nvSpPr>
          <p:cNvPr id="911" name="Shape 911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912" name="Shape 912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sp>
        <p:nvSpPr>
          <p:cNvPr id="921" name="Shape 921"/>
          <p:cNvSpPr/>
          <p:nvPr/>
        </p:nvSpPr>
        <p:spPr>
          <a:xfrm>
            <a:off x="3914139" y="3694397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922" name="Shape 922"/>
          <p:cNvSpPr/>
          <p:nvPr/>
        </p:nvSpPr>
        <p:spPr>
          <a:xfrm>
            <a:off x="3914139" y="4822613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923" name="Shape 923"/>
          <p:cNvSpPr/>
          <p:nvPr/>
        </p:nvSpPr>
        <p:spPr>
          <a:xfrm>
            <a:off x="3914139" y="5536744"/>
            <a:ext cx="949961" cy="414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924" name="Shape 924"/>
          <p:cNvSpPr/>
          <p:nvPr/>
        </p:nvSpPr>
        <p:spPr>
          <a:xfrm>
            <a:off x="3222736" y="5648113"/>
            <a:ext cx="2332768" cy="20336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50800">
            <a:solidFill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919" name="Group 919"/>
          <p:cNvGrpSpPr/>
          <p:nvPr/>
        </p:nvGrpSpPr>
        <p:grpSpPr>
          <a:xfrm>
            <a:off x="4443306" y="6577498"/>
            <a:ext cx="4985175" cy="2088522"/>
            <a:chOff x="0" y="4656"/>
            <a:chExt cx="4985173" cy="2088520"/>
          </a:xfrm>
        </p:grpSpPr>
        <p:sp>
          <p:nvSpPr>
            <p:cNvPr id="917" name="Shape 917"/>
            <p:cNvSpPr/>
            <p:nvPr/>
          </p:nvSpPr>
          <p:spPr>
            <a:xfrm>
              <a:off x="0" y="37930"/>
              <a:ext cx="4985174" cy="205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085"/>
                  </a:lnTo>
                  <a:lnTo>
                    <a:pt x="18000" y="17085"/>
                  </a:lnTo>
                  <a:lnTo>
                    <a:pt x="19083" y="21600"/>
                  </a:lnTo>
                  <a:lnTo>
                    <a:pt x="12600" y="17085"/>
                  </a:lnTo>
                  <a:lnTo>
                    <a:pt x="0" y="17085"/>
                  </a:lnTo>
                  <a:lnTo>
                    <a:pt x="0" y="9966"/>
                  </a:ln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18" name="Shape 918"/>
            <p:cNvSpPr/>
            <p:nvPr/>
          </p:nvSpPr>
          <p:spPr>
            <a:xfrm>
              <a:off x="0" y="4656"/>
              <a:ext cx="4985174" cy="1692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Do we want the smaller relation as the OUTER or the INNER?</a:t>
              </a:r>
            </a:p>
          </p:txBody>
        </p:sp>
      </p:grpSp>
      <p:sp>
        <p:nvSpPr>
          <p:cNvPr id="920" name="Shape 920"/>
          <p:cNvSpPr/>
          <p:nvPr/>
        </p:nvSpPr>
        <p:spPr>
          <a:xfrm>
            <a:off x="482005" y="325119"/>
            <a:ext cx="12571308" cy="86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342900" indent="-342900" algn="l" defTabSz="914400">
              <a:spcBef>
                <a:spcPts val="600"/>
              </a:spcBef>
              <a:defRPr b="1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0000"/>
                </a:solidFill>
              </a:rPr>
              <a:t>Notation: [S] == “# pages in S” ; |S| == “# tuples in S”  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10" grpId="1"/>
      <p:bldP build="whole" bldLvl="1" animBg="1" rev="0" advAuto="0" spid="919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Shape 92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927" name="Shape 92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8" name="Shape 928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29" name="Shape 929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0" name="Shape 930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1" name="Shape 931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2" name="Shape 932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3" name="Shape 933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4" name="Shape 934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5" name="Shape 935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6" name="Shape 936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37" name="Shape 937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938" name="Shape 938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939" name="Shape 939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/>
          <p:nvPr/>
        </p:nvSpPr>
        <p:spPr>
          <a:xfrm>
            <a:off x="433493" y="2059093"/>
            <a:ext cx="3684694" cy="5527041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42" name="Shape 94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943" name="Shape 94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46" name="Group 946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944" name="Shape 94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5" name="Shape 94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949" name="Group 949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947" name="Shape 947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48" name="Shape 948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952" name="Group 952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950" name="Shape 95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51" name="Shape 95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953" name="Shape 953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4" name="Shape 954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5" name="Shape 955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6" name="Shape 956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7" name="Shape 957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8" name="Shape 958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59" name="Shape 959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960" name="Shape 960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961" name="Shape 961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FROM Artists, Albums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WHERE Artists.artist_id = Albums.artist_num;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/>
        </p:nvSpPr>
        <p:spPr>
          <a:xfrm>
            <a:off x="433493" y="2059093"/>
            <a:ext cx="3684694" cy="5527041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64" name="Shape 96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965" name="Shape 965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68" name="Group 968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966" name="Shape 966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67" name="Shape 967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971" name="Group 971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969" name="Shape 96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0" name="Shape 97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974" name="Group 974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972" name="Shape 972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3" name="Shape 973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975" name="Shape 975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76" name="Shape 976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77" name="Shape 977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78" name="Shape 978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79" name="Shape 979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0" name="Shape 980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1" name="Shape 981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982" name="Shape 982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983" name="Shape 983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cxnSp>
        <p:nvCxnSpPr>
          <p:cNvPr id="984" name="Connector 984"/>
          <p:cNvCxnSpPr>
            <a:stCxn id="963" idx="0"/>
            <a:endCxn id="977" idx="0"/>
          </p:cNvCxnSpPr>
          <p:nvPr/>
        </p:nvCxnSpPr>
        <p:spPr>
          <a:xfrm flipV="1">
            <a:off x="2275839" y="2980266"/>
            <a:ext cx="4226561" cy="1842348"/>
          </a:xfrm>
          <a:prstGeom prst="straightConnector1">
            <a:avLst/>
          </a:prstGeom>
          <a:ln w="76200">
            <a:solidFill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4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Shape 986"/>
          <p:cNvSpPr/>
          <p:nvPr/>
        </p:nvSpPr>
        <p:spPr>
          <a:xfrm>
            <a:off x="433493" y="2059093"/>
            <a:ext cx="3684694" cy="5527041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87" name="Shape 98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988" name="Shape 98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991" name="Group 991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989" name="Shape 98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0" name="Shape 99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994" name="Group 994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992" name="Shape 992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3" name="Shape 993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997" name="Group 997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995" name="Shape 995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6" name="Shape 996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998" name="Shape 99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999" name="Shape 99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0" name="Shape 100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1" name="Shape 100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2" name="Shape 100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3" name="Shape 100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4" name="Shape 100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1005" name="Shape 100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006" name="Shape 100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cxnSp>
        <p:nvCxnSpPr>
          <p:cNvPr id="1007" name="Connector 1007"/>
          <p:cNvCxnSpPr>
            <a:stCxn id="986" idx="0"/>
            <a:endCxn id="1000" idx="0"/>
          </p:cNvCxnSpPr>
          <p:nvPr/>
        </p:nvCxnSpPr>
        <p:spPr>
          <a:xfrm flipV="1">
            <a:off x="2275839" y="2980266"/>
            <a:ext cx="4226561" cy="1842348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08" name="Connector 1008"/>
          <p:cNvCxnSpPr>
            <a:stCxn id="986" idx="0"/>
            <a:endCxn id="1001" idx="0"/>
          </p:cNvCxnSpPr>
          <p:nvPr/>
        </p:nvCxnSpPr>
        <p:spPr>
          <a:xfrm>
            <a:off x="2275839" y="4822613"/>
            <a:ext cx="4226561" cy="1"/>
          </a:xfrm>
          <a:prstGeom prst="straightConnector1">
            <a:avLst/>
          </a:prstGeom>
          <a:ln w="76200">
            <a:solidFill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0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/>
          <p:nvPr/>
        </p:nvSpPr>
        <p:spPr>
          <a:xfrm>
            <a:off x="433493" y="2059093"/>
            <a:ext cx="3684694" cy="5527041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11" name="Shape 101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1012" name="Shape 101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15" name="Group 1015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1013" name="Shape 101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14" name="Shape 101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1018" name="Group 1018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1016" name="Shape 1016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1021" name="Group 1021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1019" name="Shape 101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1022" name="Shape 102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3" name="Shape 102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4" name="Shape 102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5" name="Shape 102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6" name="Shape 102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7" name="Shape 102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28" name="Shape 1028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1029" name="Shape 102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030" name="Shape 103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cxnSp>
        <p:nvCxnSpPr>
          <p:cNvPr id="1031" name="Connector 1031"/>
          <p:cNvCxnSpPr>
            <a:stCxn id="1010" idx="0"/>
            <a:endCxn id="1024" idx="0"/>
          </p:cNvCxnSpPr>
          <p:nvPr/>
        </p:nvCxnSpPr>
        <p:spPr>
          <a:xfrm flipV="1">
            <a:off x="2275839" y="2980266"/>
            <a:ext cx="4226561" cy="1842348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32" name="Connector 1032"/>
          <p:cNvCxnSpPr>
            <a:stCxn id="1010" idx="0"/>
            <a:endCxn id="1025" idx="0"/>
          </p:cNvCxnSpPr>
          <p:nvPr/>
        </p:nvCxnSpPr>
        <p:spPr>
          <a:xfrm>
            <a:off x="2275839" y="4822613"/>
            <a:ext cx="4226561" cy="1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33" name="Connector 1033"/>
          <p:cNvCxnSpPr>
            <a:stCxn id="1010" idx="0"/>
            <a:endCxn id="1026" idx="0"/>
          </p:cNvCxnSpPr>
          <p:nvPr/>
        </p:nvCxnSpPr>
        <p:spPr>
          <a:xfrm>
            <a:off x="2275839" y="4822613"/>
            <a:ext cx="4226561" cy="1842347"/>
          </a:xfrm>
          <a:prstGeom prst="straightConnector1">
            <a:avLst/>
          </a:prstGeom>
          <a:ln w="76200">
            <a:solidFill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3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/>
          <p:nvPr/>
        </p:nvSpPr>
        <p:spPr>
          <a:xfrm>
            <a:off x="433493" y="2059093"/>
            <a:ext cx="3684694" cy="5527041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36" name="Shape 103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1037" name="Shape 103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40" name="Group 1040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1038" name="Shape 1038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1</a:t>
              </a:r>
            </a:p>
          </p:txBody>
        </p:sp>
      </p:grpSp>
      <p:grpSp>
        <p:nvGrpSpPr>
          <p:cNvPr id="1043" name="Group 1043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1041" name="Shape 1041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2" name="Shape 1042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2</a:t>
              </a:r>
            </a:p>
          </p:txBody>
        </p:sp>
      </p:grpSp>
      <p:grpSp>
        <p:nvGrpSpPr>
          <p:cNvPr id="1046" name="Group 1046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1044" name="Shape 104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3</a:t>
              </a:r>
            </a:p>
          </p:txBody>
        </p:sp>
      </p:grpSp>
      <p:sp>
        <p:nvSpPr>
          <p:cNvPr id="1047" name="Shape 104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8" name="Shape 104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49" name="Shape 1049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0" name="Shape 1050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1" name="Shape 105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2" name="Shape 105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53" name="Shape 105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1054" name="Shape 105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055" name="Shape 105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cxnSp>
        <p:nvCxnSpPr>
          <p:cNvPr id="1056" name="Connector 1056"/>
          <p:cNvCxnSpPr>
            <a:stCxn id="1035" idx="0"/>
            <a:endCxn id="1049" idx="0"/>
          </p:cNvCxnSpPr>
          <p:nvPr/>
        </p:nvCxnSpPr>
        <p:spPr>
          <a:xfrm flipV="1">
            <a:off x="2275839" y="2980266"/>
            <a:ext cx="4226561" cy="1842348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57" name="Connector 1057"/>
          <p:cNvCxnSpPr>
            <a:stCxn id="1035" idx="0"/>
            <a:endCxn id="1050" idx="0"/>
          </p:cNvCxnSpPr>
          <p:nvPr/>
        </p:nvCxnSpPr>
        <p:spPr>
          <a:xfrm>
            <a:off x="2275839" y="4822613"/>
            <a:ext cx="4226561" cy="1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58" name="Connector 1058"/>
          <p:cNvCxnSpPr>
            <a:stCxn id="1035" idx="0"/>
            <a:endCxn id="1051" idx="0"/>
          </p:cNvCxnSpPr>
          <p:nvPr/>
        </p:nvCxnSpPr>
        <p:spPr>
          <a:xfrm>
            <a:off x="2275839" y="4822613"/>
            <a:ext cx="4226561" cy="1842347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059" name="Connector 1059"/>
          <p:cNvCxnSpPr>
            <a:stCxn id="1035" idx="0"/>
            <a:endCxn id="1052" idx="0"/>
          </p:cNvCxnSpPr>
          <p:nvPr/>
        </p:nvCxnSpPr>
        <p:spPr>
          <a:xfrm>
            <a:off x="2275839" y="4822613"/>
            <a:ext cx="4226561" cy="3684695"/>
          </a:xfrm>
          <a:prstGeom prst="straightConnector1">
            <a:avLst/>
          </a:prstGeom>
          <a:ln w="76200">
            <a:solidFill/>
            <a:tailEnd type="triangle"/>
          </a:ln>
        </p:spPr>
      </p:cxn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/>
          <p:nvPr/>
        </p:nvSpPr>
        <p:spPr>
          <a:xfrm>
            <a:off x="433493" y="7644365"/>
            <a:ext cx="3684694" cy="1784116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62" name="Shape 106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1063" name="Shape 106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66" name="Group 1066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1064" name="Shape 1064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1</a:t>
              </a:r>
            </a:p>
          </p:txBody>
        </p:sp>
      </p:grpSp>
      <p:grpSp>
        <p:nvGrpSpPr>
          <p:cNvPr id="1069" name="Group 1069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1067" name="Shape 1067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2</a:t>
              </a:r>
            </a:p>
          </p:txBody>
        </p:sp>
      </p:grpSp>
      <p:grpSp>
        <p:nvGrpSpPr>
          <p:cNvPr id="1072" name="Group 1072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1070" name="Shape 107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BACC6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1" name="Shape 107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3</a:t>
              </a:r>
            </a:p>
          </p:txBody>
        </p:sp>
      </p:grpSp>
      <p:grpSp>
        <p:nvGrpSpPr>
          <p:cNvPr id="1075" name="Group 1075"/>
          <p:cNvGrpSpPr/>
          <p:nvPr/>
        </p:nvGrpSpPr>
        <p:grpSpPr>
          <a:xfrm>
            <a:off x="650239" y="7744648"/>
            <a:ext cx="3251201" cy="1625601"/>
            <a:chOff x="0" y="0"/>
            <a:chExt cx="3251200" cy="1625600"/>
          </a:xfrm>
        </p:grpSpPr>
        <p:sp>
          <p:nvSpPr>
            <p:cNvPr id="1073" name="Shape 107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74" name="Shape 107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4</a:t>
              </a:r>
            </a:p>
          </p:txBody>
        </p:sp>
      </p:grpSp>
      <p:sp>
        <p:nvSpPr>
          <p:cNvPr id="1076" name="Shape 1076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7" name="Shape 1077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8" name="Shape 1078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79" name="Shape 1079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0" name="Shape 1080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81" name="Shape 1081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</a:p>
        </p:txBody>
      </p:sp>
      <p:sp>
        <p:nvSpPr>
          <p:cNvPr id="1082" name="Shape 1082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083" name="Shape 1083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Chunk Nested Loops Join</a:t>
            </a:r>
          </a:p>
        </p:txBody>
      </p:sp>
      <p:sp>
        <p:nvSpPr>
          <p:cNvPr id="1086" name="Shape 108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089" name="Group 1089"/>
          <p:cNvGrpSpPr/>
          <p:nvPr/>
        </p:nvGrpSpPr>
        <p:grpSpPr>
          <a:xfrm>
            <a:off x="650239" y="2167466"/>
            <a:ext cx="3251201" cy="1625601"/>
            <a:chOff x="0" y="0"/>
            <a:chExt cx="3251200" cy="1625600"/>
          </a:xfrm>
        </p:grpSpPr>
        <p:sp>
          <p:nvSpPr>
            <p:cNvPr id="1087" name="Shape 1087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88" name="Shape 1088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1</a:t>
              </a:r>
            </a:p>
          </p:txBody>
        </p:sp>
      </p:grpSp>
      <p:grpSp>
        <p:nvGrpSpPr>
          <p:cNvPr id="1092" name="Group 1092"/>
          <p:cNvGrpSpPr/>
          <p:nvPr/>
        </p:nvGrpSpPr>
        <p:grpSpPr>
          <a:xfrm>
            <a:off x="650239" y="4009813"/>
            <a:ext cx="3251201" cy="1625601"/>
            <a:chOff x="0" y="0"/>
            <a:chExt cx="3251200" cy="1625600"/>
          </a:xfrm>
        </p:grpSpPr>
        <p:sp>
          <p:nvSpPr>
            <p:cNvPr id="1090" name="Shape 1090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1" name="Shape 1091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2</a:t>
              </a:r>
            </a:p>
          </p:txBody>
        </p:sp>
      </p:grpSp>
      <p:grpSp>
        <p:nvGrpSpPr>
          <p:cNvPr id="1095" name="Group 1095"/>
          <p:cNvGrpSpPr/>
          <p:nvPr/>
        </p:nvGrpSpPr>
        <p:grpSpPr>
          <a:xfrm>
            <a:off x="650239" y="5852159"/>
            <a:ext cx="3251201" cy="1625601"/>
            <a:chOff x="0" y="0"/>
            <a:chExt cx="3251200" cy="1625600"/>
          </a:xfrm>
        </p:grpSpPr>
        <p:sp>
          <p:nvSpPr>
            <p:cNvPr id="1093" name="Shape 1093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4F81B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094" name="Shape 1094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sz="2400"/>
                <a:t>Page 3</a:t>
              </a:r>
            </a:p>
          </p:txBody>
        </p:sp>
      </p:grpSp>
      <p:sp>
        <p:nvSpPr>
          <p:cNvPr id="1096" name="Shape 1096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97" name="Shape 1097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98" name="Shape 1098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99" name="Shape 1099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0" name="Shape 1100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79646"/>
          </a:solidFill>
          <a:ln w="25400">
            <a:solidFill>
              <a:srgbClr val="B46D33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01" name="Shape 1101"/>
          <p:cNvSpPr/>
          <p:nvPr>
            <p:ph type="body" idx="1"/>
          </p:nvPr>
        </p:nvSpPr>
        <p:spPr>
          <a:xfrm>
            <a:off x="8561493" y="1950719"/>
            <a:ext cx="4443308" cy="7586135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Take </a:t>
            </a:r>
            <a:r>
              <a:rPr b="1" sz="3800"/>
              <a:t>k pages </a:t>
            </a:r>
            <a:r>
              <a:rPr sz="3800"/>
              <a:t>of S and match with each page of R.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Get </a:t>
            </a:r>
            <a:r>
              <a:rPr b="1" sz="3800"/>
              <a:t>k </a:t>
            </a:r>
            <a:r>
              <a:rPr sz="3800"/>
              <a:t>pages of S.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Iterate through each page in R.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Compare tuples in each.</a:t>
            </a:r>
            <a:endParaRPr sz="3800"/>
          </a:p>
          <a:p>
            <a:pPr lvl="0"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I/Os:</a:t>
            </a:r>
            <a:endParaRPr b="1" sz="3800"/>
          </a:p>
          <a:p>
            <a:pPr lvl="0"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>
                <a:solidFill>
                  <a:srgbClr val="1F497D"/>
                </a:solidFill>
              </a:rPr>
              <a:t>     </a:t>
            </a:r>
            <a:r>
              <a:rPr sz="3800">
                <a:solidFill>
                  <a:srgbClr val="1F497D"/>
                </a:solidFill>
              </a:rPr>
              <a:t>[S] </a:t>
            </a:r>
            <a:r>
              <a:rPr sz="3800"/>
              <a:t>+ </a:t>
            </a:r>
            <a:r>
              <a:rPr sz="3800">
                <a:solidFill>
                  <a:srgbClr val="C0504D"/>
                </a:solidFill>
              </a:rPr>
              <a:t>([S] / k)*[R]</a:t>
            </a:r>
          </a:p>
        </p:txBody>
      </p:sp>
      <p:sp>
        <p:nvSpPr>
          <p:cNvPr id="1102" name="Shape 1102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103" name="Shape 1103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cxnSp>
        <p:nvCxnSpPr>
          <p:cNvPr id="1104" name="Connector 1104"/>
          <p:cNvCxnSpPr>
            <a:stCxn id="1108" idx="0"/>
            <a:endCxn id="1097" idx="0"/>
          </p:cNvCxnSpPr>
          <p:nvPr/>
        </p:nvCxnSpPr>
        <p:spPr>
          <a:xfrm flipV="1">
            <a:off x="2275839" y="2980266"/>
            <a:ext cx="4226561" cy="5556157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105" name="Connector 1105"/>
          <p:cNvCxnSpPr>
            <a:stCxn id="1108" idx="0"/>
            <a:endCxn id="1098" idx="0"/>
          </p:cNvCxnSpPr>
          <p:nvPr/>
        </p:nvCxnSpPr>
        <p:spPr>
          <a:xfrm flipV="1">
            <a:off x="2275839" y="4822613"/>
            <a:ext cx="4226561" cy="3713810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106" name="Connector 1106"/>
          <p:cNvCxnSpPr>
            <a:stCxn id="1108" idx="0"/>
            <a:endCxn id="1099" idx="0"/>
          </p:cNvCxnSpPr>
          <p:nvPr/>
        </p:nvCxnSpPr>
        <p:spPr>
          <a:xfrm flipV="1">
            <a:off x="2275839" y="6664959"/>
            <a:ext cx="4226561" cy="1871464"/>
          </a:xfrm>
          <a:prstGeom prst="straightConnector1">
            <a:avLst/>
          </a:prstGeom>
          <a:ln w="76200">
            <a:solidFill/>
            <a:tailEnd type="triangle"/>
          </a:ln>
        </p:spPr>
      </p:cxnSp>
      <p:cxnSp>
        <p:nvCxnSpPr>
          <p:cNvPr id="1107" name="Connector 1107"/>
          <p:cNvCxnSpPr>
            <a:stCxn id="1108" idx="0"/>
            <a:endCxn id="1100" idx="0"/>
          </p:cNvCxnSpPr>
          <p:nvPr/>
        </p:nvCxnSpPr>
        <p:spPr>
          <a:xfrm flipV="1">
            <a:off x="2275839" y="8507307"/>
            <a:ext cx="4226561" cy="29116"/>
          </a:xfrm>
          <a:prstGeom prst="straightConnector1">
            <a:avLst/>
          </a:prstGeom>
          <a:ln w="76200">
            <a:solidFill/>
            <a:tailEnd type="triangle"/>
          </a:ln>
        </p:spPr>
      </p:cxnSp>
      <p:sp>
        <p:nvSpPr>
          <p:cNvPr id="1108" name="Shape 1108"/>
          <p:cNvSpPr/>
          <p:nvPr/>
        </p:nvSpPr>
        <p:spPr>
          <a:xfrm>
            <a:off x="433493" y="7644365"/>
            <a:ext cx="3684694" cy="1784116"/>
          </a:xfrm>
          <a:prstGeom prst="rect">
            <a:avLst/>
          </a:prstGeom>
          <a:solidFill>
            <a:srgbClr val="8064A2"/>
          </a:solidFill>
          <a:ln w="25400">
            <a:solidFill>
              <a:srgbClr val="5D4976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11" name="Group 1111"/>
          <p:cNvGrpSpPr/>
          <p:nvPr/>
        </p:nvGrpSpPr>
        <p:grpSpPr>
          <a:xfrm>
            <a:off x="650239" y="7744648"/>
            <a:ext cx="3251201" cy="1625601"/>
            <a:chOff x="0" y="0"/>
            <a:chExt cx="3251200" cy="1625600"/>
          </a:xfrm>
        </p:grpSpPr>
        <p:sp>
          <p:nvSpPr>
            <p:cNvPr id="1109" name="Shape 1109"/>
            <p:cNvSpPr/>
            <p:nvPr/>
          </p:nvSpPr>
          <p:spPr>
            <a:xfrm>
              <a:off x="0" y="0"/>
              <a:ext cx="3251200" cy="1625600"/>
            </a:xfrm>
            <a:prstGeom prst="rect">
              <a:avLst/>
            </a:pr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0" y="563626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Page 4</a:t>
              </a:r>
            </a:p>
          </p:txBody>
        </p:sp>
      </p:grpSp>
      <p:grpSp>
        <p:nvGrpSpPr>
          <p:cNvPr id="1114" name="Group 1114"/>
          <p:cNvGrpSpPr/>
          <p:nvPr/>
        </p:nvGrpSpPr>
        <p:grpSpPr>
          <a:xfrm>
            <a:off x="4443306" y="6577498"/>
            <a:ext cx="4985175" cy="2088522"/>
            <a:chOff x="0" y="4656"/>
            <a:chExt cx="4985173" cy="2088520"/>
          </a:xfrm>
        </p:grpSpPr>
        <p:sp>
          <p:nvSpPr>
            <p:cNvPr id="1112" name="Shape 1112"/>
            <p:cNvSpPr/>
            <p:nvPr/>
          </p:nvSpPr>
          <p:spPr>
            <a:xfrm>
              <a:off x="0" y="37930"/>
              <a:ext cx="4985174" cy="205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085"/>
                  </a:lnTo>
                  <a:lnTo>
                    <a:pt x="18000" y="17085"/>
                  </a:lnTo>
                  <a:lnTo>
                    <a:pt x="19083" y="21600"/>
                  </a:lnTo>
                  <a:lnTo>
                    <a:pt x="12600" y="17085"/>
                  </a:lnTo>
                  <a:lnTo>
                    <a:pt x="0" y="17085"/>
                  </a:lnTo>
                  <a:lnTo>
                    <a:pt x="0" y="9966"/>
                  </a:ln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0" y="4656"/>
              <a:ext cx="4985174" cy="1692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Do we want the smaller relation as the OUTER or the INNER?</a:t>
              </a:r>
            </a:p>
          </p:txBody>
        </p:sp>
      </p:grpSp>
      <p:sp>
        <p:nvSpPr>
          <p:cNvPr id="1115" name="Shape 1115"/>
          <p:cNvSpPr/>
          <p:nvPr/>
        </p:nvSpPr>
        <p:spPr>
          <a:xfrm>
            <a:off x="482005" y="325119"/>
            <a:ext cx="12571308" cy="86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342900" indent="-342900" algn="l" defTabSz="914400">
              <a:spcBef>
                <a:spcPts val="600"/>
              </a:spcBef>
              <a:defRPr b="1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0000"/>
                </a:solidFill>
              </a:rPr>
              <a:t>Notation: [S] == “# pages in S” ; |S| == “# tuples in S”  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7" grpId="1"/>
      <p:bldP build="whole" bldLvl="1" animBg="1" rev="0" advAuto="0" spid="1114" grpId="3"/>
      <p:bldP build="p" bldLvl="5" animBg="1" rev="0" advAuto="0" spid="1101" grpId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Shape 111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118" name="Shape 111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19" name="Shape 1119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0" name="Shape 1120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1" name="Shape 112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2" name="Shape 112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3" name="Shape 112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4" name="Shape 112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5" name="Shape 112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6" name="Shape 112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7" name="Shape 112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28" name="Shape 1128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“Zip” or merge.</a:t>
            </a:r>
          </a:p>
        </p:txBody>
      </p:sp>
      <p:sp>
        <p:nvSpPr>
          <p:cNvPr id="1129" name="Shape 112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130" name="Shape 113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Shape 113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133" name="Shape 113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4" name="Shape 1134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5" name="Shape 1135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6" name="Shape 1136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7" name="Shape 113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8" name="Shape 113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39" name="Shape 1139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0" name="Shape 1140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1" name="Shape 114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2" name="Shape 114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43" name="Shape 114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1"/>
              <a:defRPr sz="1800"/>
            </a:pPr>
            <a:r>
              <a:rPr sz="3800">
                <a:solidFill>
                  <a:srgbClr val="8064A2"/>
                </a:solidFill>
              </a:rPr>
              <a:t>Sort S and R.</a:t>
            </a:r>
            <a:endParaRPr sz="3800">
              <a:solidFill>
                <a:srgbClr val="8064A2"/>
              </a:solidFill>
            </a:endParaRPr>
          </a:p>
          <a:p>
            <a:pPr lvl="0" marL="610790" indent="-610790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3800"/>
              <a:t>“Zip” or merge.</a:t>
            </a:r>
          </a:p>
        </p:txBody>
      </p:sp>
      <p:sp>
        <p:nvSpPr>
          <p:cNvPr id="1144" name="Shape 114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145" name="Shape 114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148" name="Group 1148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146" name="Shape 11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151" name="Group 1151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149" name="Shape 11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154" name="Group 1154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152" name="Shape 11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sp>
        <p:nvSpPr>
          <p:cNvPr id="1155" name="Shape 1155"/>
          <p:cNvSpPr/>
          <p:nvPr/>
        </p:nvSpPr>
        <p:spPr>
          <a:xfrm>
            <a:off x="650239" y="31428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56" name="Shape 1156"/>
          <p:cNvSpPr/>
          <p:nvPr/>
        </p:nvSpPr>
        <p:spPr>
          <a:xfrm>
            <a:off x="650239" y="34679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59" name="Group 1159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157" name="Shape 115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162" name="Group 1162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160" name="Shape 116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61" name="Shape 116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sp>
        <p:nvSpPr>
          <p:cNvPr id="1163" name="Shape 1163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66" name="Group 1166"/>
          <p:cNvGrpSpPr/>
          <p:nvPr/>
        </p:nvGrpSpPr>
        <p:grpSpPr>
          <a:xfrm>
            <a:off x="650239" y="4898559"/>
            <a:ext cx="3251201" cy="498349"/>
            <a:chOff x="0" y="14534"/>
            <a:chExt cx="3251200" cy="498347"/>
          </a:xfrm>
        </p:grpSpPr>
        <p:sp>
          <p:nvSpPr>
            <p:cNvPr id="1164" name="Shape 116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65" name="Shape 116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sp>
        <p:nvSpPr>
          <p:cNvPr id="1167" name="Shape 1167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8" name="Shape 1168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69" name="Shape 1169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0" name="Shape 1170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1" name="Shape 1171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2" name="Shape 1172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3" name="Shape 1173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176" name="Group 1176"/>
          <p:cNvGrpSpPr/>
          <p:nvPr/>
        </p:nvGrpSpPr>
        <p:grpSpPr>
          <a:xfrm>
            <a:off x="650239" y="7933012"/>
            <a:ext cx="3251201" cy="498349"/>
            <a:chOff x="0" y="14534"/>
            <a:chExt cx="3251200" cy="498347"/>
          </a:xfrm>
        </p:grpSpPr>
        <p:sp>
          <p:nvSpPr>
            <p:cNvPr id="1174" name="Shape 117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75" name="Shape 117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sp>
        <p:nvSpPr>
          <p:cNvPr id="1177" name="Shape 1177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8" name="Shape 1178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79" name="Shape 1179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Shape 118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182" name="Shape 118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3" name="Shape 1183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4" name="Shape 1184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5" name="Shape 1185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6" name="Shape 1186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7" name="Shape 1187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8" name="Shape 1188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89" name="Shape 1189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0" name="Shape 1190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1" name="Shape 1191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192" name="Shape 1192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1"/>
              <a:defRPr sz="1800"/>
            </a:pPr>
            <a:r>
              <a:rPr sz="3800">
                <a:solidFill>
                  <a:srgbClr val="8064A2"/>
                </a:solidFill>
              </a:rPr>
              <a:t>Sort S and R.</a:t>
            </a:r>
            <a:endParaRPr sz="3800">
              <a:solidFill>
                <a:srgbClr val="8064A2"/>
              </a:solidFill>
            </a:endParaRPr>
          </a:p>
          <a:p>
            <a:pPr lvl="0" marL="610790" indent="-610790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3800"/>
              <a:t>“Zip” or merge.</a:t>
            </a:r>
          </a:p>
        </p:txBody>
      </p:sp>
      <p:sp>
        <p:nvSpPr>
          <p:cNvPr id="1193" name="Shape 1193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194" name="Shape 1194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197" name="Group 1197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195" name="Shape 119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200" name="Group 1200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198" name="Shape 119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203" name="Group 1203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201" name="Shape 120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206" name="Group 1206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204" name="Shape 120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209" name="Group 1209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207" name="Shape 120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212" name="Group 1212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210" name="Shape 121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215" name="Group 1215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213" name="Shape 121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218" name="Group 1218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216" name="Shape 121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219" name="Shape 1219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0" name="Shape 1220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1" name="Shape 1221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2" name="Shape 1222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3" name="Shape 1223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4" name="Shape 1224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5" name="Shape 1225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6" name="Shape 1226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7" name="Shape 1227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8" name="Shape 1228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29" name="Shape 1229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0" name="Shape 1230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Shape 123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233" name="Shape 123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4" name="Shape 1234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5" name="Shape 1235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6" name="Shape 1236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7" name="Shape 123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8" name="Shape 123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39" name="Shape 1239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0" name="Shape 1240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1" name="Shape 124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2" name="Shape 124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43" name="Shape 124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1"/>
              <a:defRPr sz="1800"/>
            </a:pPr>
            <a:r>
              <a:rPr sz="3800">
                <a:solidFill>
                  <a:srgbClr val="8064A2"/>
                </a:solidFill>
              </a:rPr>
              <a:t>Sort S and R.</a:t>
            </a:r>
            <a:endParaRPr sz="3800">
              <a:solidFill>
                <a:srgbClr val="8064A2"/>
              </a:solidFill>
            </a:endParaRPr>
          </a:p>
          <a:p>
            <a:pPr lvl="0" marL="610790" indent="-610790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3800"/>
              <a:t>“Zip” or merge.</a:t>
            </a:r>
          </a:p>
        </p:txBody>
      </p:sp>
      <p:sp>
        <p:nvSpPr>
          <p:cNvPr id="1244" name="Shape 124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245" name="Shape 124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248" name="Group 1248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246" name="Shape 12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251" name="Group 1251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249" name="Shape 12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254" name="Group 1254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252" name="Shape 12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257" name="Group 1257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255" name="Shape 125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260" name="Group 1260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258" name="Shape 125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263" name="Group 1263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261" name="Shape 126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266" name="Group 1266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264" name="Shape 126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269" name="Group 1269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267" name="Shape 126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270" name="Shape 1270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1" name="Shape 1271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2" name="Shape 1272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3" name="Shape 1273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4" name="Shape 1274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5" name="Shape 1275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6" name="Shape 1276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7" name="Shape 1277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8" name="Shape 1278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79" name="Shape 1279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0" name="Shape 1280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281" name="Shape 1281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284" name="Group 1284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282" name="Shape 128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287" name="Group 1287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285" name="Shape 128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290" name="Group 1290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288" name="Shape 128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293" name="Group 1293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291" name="Shape 129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2" name="Shape 129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296" name="Group 1296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294" name="Shape 129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299" name="Group 1299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297" name="Shape 129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302" name="Group 1302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300" name="Shape 130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1" name="Shape 130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305" name="Group 1305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303" name="Shape 130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308" name="Group 1308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306" name="Shape 130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7" name="Shape 130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309" name="Shape 1309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0" name="Shape 1310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1" name="Shape 1311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2" name="Shape 1312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3" name="Shape 1313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4" name="Shape 1314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5" name="Shape 1315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6" name="Shape 1316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7" name="Shape 1317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8" name="Shape 1318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19" name="Shape 1319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952500" y="1733550"/>
            <a:ext cx="11099800" cy="6286500"/>
          </a:xfrm>
          <a:prstGeom prst="rect">
            <a:avLst/>
          </a:prstGeom>
        </p:spPr>
        <p:txBody>
          <a:bodyPr/>
          <a:lstStyle/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SELECT * 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FROM Artists A, Albums B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342900" indent="-342900" algn="ctr" defTabSz="457200">
              <a:spcBef>
                <a:spcPts val="0"/>
              </a:spcBef>
              <a:buSzTx/>
              <a:buNone/>
              <a:defRPr sz="1800"/>
            </a:pPr>
            <a:r>
              <a:rPr sz="4200">
                <a:latin typeface="Courier New"/>
                <a:ea typeface="Courier New"/>
                <a:cs typeface="Courier New"/>
                <a:sym typeface="Courier New"/>
              </a:rPr>
              <a:t>WHERE A.artist_id = B.artist_num;</a:t>
            </a:r>
            <a:endParaRPr sz="4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Shape 132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322" name="Shape 132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3" name="Shape 1323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4" name="Shape 1324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5" name="Shape 1325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6" name="Shape 1326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7" name="Shape 1327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8" name="Shape 1328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29" name="Shape 1329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0" name="Shape 1330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1" name="Shape 1331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32" name="Shape 1332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333" name="Shape 1333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334" name="Shape 1334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337" name="Group 1337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335" name="Shape 133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340" name="Group 1340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338" name="Shape 133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39" name="Shape 133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343" name="Group 1343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341" name="Shape 134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2" name="Shape 134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346" name="Group 1346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344" name="Shape 134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349" name="Group 1349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347" name="Shape 13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8" name="Shape 13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352" name="Group 1352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350" name="Shape 13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51" name="Shape 13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355" name="Group 1355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353" name="Shape 135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54" name="Shape 135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358" name="Group 1358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356" name="Shape 135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57" name="Shape 135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359" name="Shape 1359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0" name="Shape 1360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1" name="Shape 1361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2" name="Shape 1362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3" name="Shape 1363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4" name="Shape 1364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5" name="Shape 1365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6" name="Shape 1366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7" name="Shape 1367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8" name="Shape 1368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69" name="Shape 1369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70" name="Shape 1370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373" name="Group 1373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371" name="Shape 137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72" name="Shape 137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376" name="Group 1376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374" name="Shape 137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379" name="Group 1379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377" name="Shape 137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382" name="Group 1382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380" name="Shape 138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81" name="Shape 138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385" name="Group 1385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383" name="Shape 138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84" name="Shape 138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388" name="Group 1388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386" name="Shape 138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87" name="Shape 138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391" name="Group 1391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389" name="Shape 138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394" name="Group 1394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392" name="Shape 139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397" name="Group 1397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395" name="Shape 139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96" name="Shape 139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398" name="Shape 1398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399" name="Shape 1399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0" name="Shape 1400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1" name="Shape 1401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2" name="Shape 1402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3" name="Shape 1403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4" name="Shape 1404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5" name="Shape 1405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6" name="Shape 1406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7" name="Shape 1407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08" name="Shape 1408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4" name="Shape 1414"/>
          <p:cNvSpPr/>
          <p:nvPr/>
        </p:nvSpPr>
        <p:spPr>
          <a:xfrm>
            <a:off x="3914139" y="233002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412" name="Group 1412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410" name="Shape 141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11" name="Shape 141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sp>
        <p:nvSpPr>
          <p:cNvPr id="1413" name="Shape 1413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4" grpId="1"/>
      <p:bldP build="whole" bldLvl="1" animBg="1" rev="0" advAuto="0" spid="1412" grpId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Shape 1416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417" name="Shape 1417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8" name="Shape 1418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19" name="Shape 1419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0" name="Shape 1420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1" name="Shape 1421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2" name="Shape 1422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3" name="Shape 1423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4" name="Shape 1424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5" name="Shape 1425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6" name="Shape 1426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27" name="Shape 1427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428" name="Shape 1428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429" name="Shape 1429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432" name="Group 1432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430" name="Shape 143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1" name="Shape 143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435" name="Group 1435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433" name="Shape 143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4" name="Shape 143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438" name="Group 1438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436" name="Shape 143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7" name="Shape 143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441" name="Group 1441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439" name="Shape 14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0" name="Shape 14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444" name="Group 1444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442" name="Shape 144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3" name="Shape 144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447" name="Group 1447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445" name="Shape 144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6" name="Shape 144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450" name="Group 1450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448" name="Shape 144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453" name="Group 1453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451" name="Shape 145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454" name="Shape 1454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5" name="Shape 1455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6" name="Shape 1456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7" name="Shape 1457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8" name="Shape 1458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59" name="Shape 1459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0" name="Shape 1460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1" name="Shape 1461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2" name="Shape 1462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3" name="Shape 1463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4" name="Shape 1464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65" name="Shape 1465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468" name="Group 1468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466" name="Shape 146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471" name="Group 1471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469" name="Shape 146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474" name="Group 1474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472" name="Shape 147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477" name="Group 1477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475" name="Shape 147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480" name="Group 1480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478" name="Shape 147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483" name="Group 1483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481" name="Shape 148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486" name="Group 1486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484" name="Shape 148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489" name="Group 1489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487" name="Shape 148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492" name="Group 1492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490" name="Shape 149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493" name="Shape 1493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4" name="Shape 1494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5" name="Shape 1495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6" name="Shape 1496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7" name="Shape 1497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8" name="Shape 1498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499" name="Shape 1499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0" name="Shape 1500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1" name="Shape 1501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2" name="Shape 1502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03" name="Shape 1503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2" name="Shape 1512"/>
          <p:cNvSpPr/>
          <p:nvPr/>
        </p:nvSpPr>
        <p:spPr>
          <a:xfrm>
            <a:off x="3914139" y="245604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507" name="Group 1507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505" name="Shape 1505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1510" name="Group 1510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1508" name="Shape 150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1511" name="Shape 1511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0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515" name="Shape 1515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6" name="Shape 1516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7" name="Shape 1517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8" name="Shape 1518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19" name="Shape 1519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0" name="Shape 1520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1" name="Shape 1521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2" name="Shape 1522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3" name="Shape 1523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4" name="Shape 1524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25" name="Shape 1525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526" name="Shape 1526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527" name="Shape 1527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530" name="Group 1530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528" name="Shape 152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29" name="Shape 152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533" name="Group 1533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531" name="Shape 153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32" name="Shape 153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536" name="Group 1536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534" name="Shape 153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35" name="Shape 153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539" name="Group 1539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537" name="Shape 153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542" name="Group 1542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540" name="Shape 154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545" name="Group 1545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543" name="Shape 15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44" name="Shape 15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548" name="Group 1548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546" name="Shape 15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551" name="Group 1551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549" name="Shape 15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552" name="Shape 1552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3" name="Shape 1553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4" name="Shape 1554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5" name="Shape 1555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6" name="Shape 1556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7" name="Shape 1557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8" name="Shape 1558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59" name="Shape 1559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0" name="Shape 1560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1" name="Shape 1561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2" name="Shape 1562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63" name="Shape 1563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566" name="Group 1566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564" name="Shape 156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569" name="Group 1569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567" name="Shape 156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572" name="Group 1572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570" name="Shape 157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71" name="Shape 157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575" name="Group 1575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573" name="Shape 157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74" name="Shape 157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578" name="Group 1578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576" name="Shape 157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581" name="Group 1581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579" name="Shape 157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0" name="Shape 158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584" name="Group 1584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582" name="Shape 158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3" name="Shape 158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587" name="Group 1587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585" name="Shape 158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590" name="Group 1590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588" name="Shape 158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9" name="Shape 158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591" name="Shape 1591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2" name="Shape 1592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3" name="Shape 1593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4" name="Shape 1594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5" name="Shape 1595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6" name="Shape 1596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7" name="Shape 1597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8" name="Shape 1598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599" name="Shape 1599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0" name="Shape 1600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01" name="Shape 1601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0" name="Shape 1610"/>
          <p:cNvSpPr/>
          <p:nvPr/>
        </p:nvSpPr>
        <p:spPr>
          <a:xfrm>
            <a:off x="3914139" y="2781169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605" name="Group 1605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603" name="Shape 160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04" name="Shape 160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1608" name="Group 1608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1606" name="Shape 160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sp>
        <p:nvSpPr>
          <p:cNvPr id="1609" name="Shape 1609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</p:spTree>
  </p:cSld>
  <p:clrMapOvr>
    <a:masterClrMapping/>
  </p:clrMapOvr>
  <p:transition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Shape 161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613" name="Shape 161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4" name="Shape 1614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5" name="Shape 1615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6" name="Shape 1616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7" name="Shape 161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8" name="Shape 161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19" name="Shape 1619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0" name="Shape 1620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1" name="Shape 162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2" name="Shape 162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23" name="Shape 162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624" name="Shape 162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625" name="Shape 162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628" name="Group 1628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626" name="Shape 162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631" name="Group 1631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629" name="Shape 162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0" name="Shape 163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634" name="Group 1634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632" name="Shape 163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3" name="Shape 163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637" name="Group 1637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635" name="Shape 163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6" name="Shape 163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640" name="Group 1640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638" name="Shape 163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9" name="Shape 163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643" name="Group 1643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641" name="Shape 164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2" name="Shape 164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646" name="Group 1646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644" name="Shape 164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5" name="Shape 164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649" name="Group 1649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647" name="Shape 16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8" name="Shape 16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650" name="Shape 1650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1" name="Shape 1651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2" name="Shape 1652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3" name="Shape 1653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4" name="Shape 1654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5" name="Shape 1655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6" name="Shape 1656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7" name="Shape 1657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8" name="Shape 1658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59" name="Shape 1659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0" name="Shape 1660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61" name="Shape 1661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664" name="Group 1664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662" name="Shape 166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667" name="Group 1667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665" name="Shape 166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66" name="Shape 166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670" name="Group 1670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668" name="Shape 166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69" name="Shape 166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673" name="Group 1673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671" name="Shape 167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2" name="Shape 167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676" name="Group 1676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674" name="Shape 167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5" name="Shape 167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679" name="Group 1679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677" name="Shape 167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8" name="Shape 167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682" name="Group 1682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680" name="Shape 168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81" name="Shape 168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685" name="Group 1685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683" name="Shape 168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84" name="Shape 168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688" name="Group 1688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686" name="Shape 168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87" name="Shape 168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689" name="Shape 1689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0" name="Shape 1690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1" name="Shape 1691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2" name="Shape 1692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3" name="Shape 1693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4" name="Shape 1694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5" name="Shape 1695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6" name="Shape 1696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7" name="Shape 1697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8" name="Shape 1698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99" name="Shape 1699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1" name="Shape 1711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703" name="Group 1703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701" name="Shape 170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1706" name="Group 1706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1704" name="Shape 170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05" name="Shape 170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1709" name="Group 1709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1707" name="Shape 170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08" name="Shape 170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1710" name="Shape 1710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9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Shape 171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714" name="Shape 1714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5" name="Shape 1715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6" name="Shape 171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7" name="Shape 171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8" name="Shape 171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9" name="Shape 171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0" name="Shape 172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1" name="Shape 172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2" name="Shape 172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3" name="Shape 172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24" name="Shape 172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725" name="Shape 172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726" name="Shape 172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729" name="Group 1729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727" name="Shape 172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732" name="Group 1732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730" name="Shape 173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1" name="Shape 173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735" name="Group 1735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733" name="Shape 173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4" name="Shape 173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738" name="Group 1738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736" name="Shape 173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37" name="Shape 173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741" name="Group 1741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739" name="Shape 17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744" name="Group 1744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742" name="Shape 174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747" name="Group 1747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745" name="Shape 174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6" name="Shape 174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750" name="Group 1750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748" name="Shape 174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49" name="Shape 174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751" name="Shape 1751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2" name="Shape 1752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3" name="Shape 1753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4" name="Shape 1754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5" name="Shape 1755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6" name="Shape 1756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7" name="Shape 1757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8" name="Shape 1758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59" name="Shape 1759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0" name="Shape 1760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1" name="Shape 1761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62" name="Shape 1762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765" name="Group 1765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763" name="Shape 176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64" name="Shape 176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768" name="Group 1768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766" name="Shape 176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67" name="Shape 176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771" name="Group 1771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769" name="Shape 176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0" name="Shape 177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774" name="Group 1774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772" name="Shape 177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3" name="Shape 177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777" name="Group 1777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775" name="Shape 177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6" name="Shape 177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780" name="Group 1780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778" name="Shape 177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783" name="Group 1783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781" name="Shape 178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2" name="Shape 178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786" name="Group 1786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784" name="Shape 178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5" name="Shape 178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789" name="Group 1789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787" name="Shape 178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8" name="Shape 178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790" name="Shape 1790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1" name="Shape 1791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2" name="Shape 1792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3" name="Shape 1793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4" name="Shape 1794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5" name="Shape 1795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6" name="Shape 1796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7" name="Shape 1797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8" name="Shape 1798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99" name="Shape 1799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00" name="Shape 1800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3" name="Shape 1813"/>
          <p:cNvSpPr/>
          <p:nvPr/>
        </p:nvSpPr>
        <p:spPr>
          <a:xfrm>
            <a:off x="3914139" y="330538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804" name="Group 1804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802" name="Shape 1802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03" name="Shape 1803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1807" name="Group 1807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1805" name="Shape 1805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06" name="Shape 1806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1810" name="Group 1810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1808" name="Shape 180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09" name="Shape 180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1811" name="Shape 1811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1812" name="Shape 1812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2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Shape 181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816" name="Shape 181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7" name="Shape 1817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8" name="Shape 1818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19" name="Shape 1819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0" name="Shape 1820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1" name="Shape 1821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2" name="Shape 1822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3" name="Shape 1823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4" name="Shape 1824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5" name="Shape 1825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26" name="Shape 1826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827" name="Shape 182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828" name="Shape 182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831" name="Group 1831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829" name="Shape 182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0" name="Shape 183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834" name="Group 1834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832" name="Shape 183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3" name="Shape 183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837" name="Group 1837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835" name="Shape 183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6" name="Shape 183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840" name="Group 1840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838" name="Shape 183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9" name="Shape 183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843" name="Group 1843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841" name="Shape 184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846" name="Group 1846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844" name="Shape 184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5" name="Shape 184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849" name="Group 1849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847" name="Shape 18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8" name="Shape 18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852" name="Group 1852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850" name="Shape 18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51" name="Shape 18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853" name="Shape 1853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4" name="Shape 1854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5" name="Shape 1855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6" name="Shape 1856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7" name="Shape 1857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8" name="Shape 1858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59" name="Shape 1859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0" name="Shape 1860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1" name="Shape 1861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2" name="Shape 1862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3" name="Shape 1863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64" name="Shape 1864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867" name="Group 1867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865" name="Shape 186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66" name="Shape 186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870" name="Group 1870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868" name="Shape 186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69" name="Shape 186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873" name="Group 1873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871" name="Shape 187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72" name="Shape 187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876" name="Group 1876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874" name="Shape 187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75" name="Shape 187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879" name="Group 1879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877" name="Shape 187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78" name="Shape 187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882" name="Group 1882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880" name="Shape 188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1" name="Shape 188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885" name="Group 1885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883" name="Shape 188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888" name="Group 1888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886" name="Shape 188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891" name="Group 1891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889" name="Shape 188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90" name="Shape 189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892" name="Shape 1892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3" name="Shape 1893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4" name="Shape 1894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5" name="Shape 1895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6" name="Shape 1896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7" name="Shape 1897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8" name="Shape 1898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899" name="Shape 1899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0" name="Shape 1900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1" name="Shape 1901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02" name="Shape 1902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5" name="Shape 1915"/>
          <p:cNvSpPr/>
          <p:nvPr/>
        </p:nvSpPr>
        <p:spPr>
          <a:xfrm>
            <a:off x="3914139" y="363050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1906" name="Group 1906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1904" name="Shape 190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05" name="Shape 190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1909" name="Group 1909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1907" name="Shape 1907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08" name="Shape 1908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1912" name="Group 1912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1910" name="Shape 191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1913" name="Shape 1913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1914" name="Shape 1914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Shape 191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1918" name="Shape 191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19" name="Shape 1919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0" name="Shape 1920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1" name="Shape 192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2" name="Shape 192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3" name="Shape 192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4" name="Shape 192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5" name="Shape 192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6" name="Shape 192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7" name="Shape 192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28" name="Shape 1928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1929" name="Shape 192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1930" name="Shape 193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1933" name="Group 1933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1931" name="Shape 193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1936" name="Group 1936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1934" name="Shape 193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35" name="Shape 193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1939" name="Group 1939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1937" name="Shape 193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38" name="Shape 193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1942" name="Group 1942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1940" name="Shape 194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1" name="Shape 194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1945" name="Group 1945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1943" name="Shape 19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4" name="Shape 19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1948" name="Group 1948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1946" name="Shape 19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7" name="Shape 19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1951" name="Group 1951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1949" name="Shape 19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50" name="Shape 19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1954" name="Group 1954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1952" name="Shape 19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53" name="Shape 19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955" name="Shape 1955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6" name="Shape 1956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7" name="Shape 1957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8" name="Shape 1958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59" name="Shape 1959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0" name="Shape 1960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1" name="Shape 1961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2" name="Shape 1962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3" name="Shape 1963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4" name="Shape 1964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5" name="Shape 1965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66" name="Shape 1966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969" name="Group 1969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1967" name="Shape 196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68" name="Shape 196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1972" name="Group 1972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1970" name="Shape 197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71" name="Shape 197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1975" name="Group 1975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1973" name="Shape 197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74" name="Shape 197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1978" name="Group 1978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1976" name="Shape 197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77" name="Shape 197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1981" name="Group 1981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1979" name="Shape 197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0" name="Shape 198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1984" name="Group 1984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1982" name="Shape 198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3" name="Shape 198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1987" name="Group 1987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1985" name="Shape 198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6" name="Shape 198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1990" name="Group 1990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1988" name="Shape 198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9" name="Shape 198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1993" name="Group 1993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1991" name="Shape 199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92" name="Shape 199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1994" name="Shape 1994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5" name="Shape 1995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6" name="Shape 1996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7" name="Shape 1997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8" name="Shape 1998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999" name="Shape 1999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0" name="Shape 2000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1" name="Shape 2001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2" name="Shape 2002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3" name="Shape 2003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04" name="Shape 2004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17" name="Shape 2017"/>
          <p:cNvSpPr/>
          <p:nvPr/>
        </p:nvSpPr>
        <p:spPr>
          <a:xfrm>
            <a:off x="3901439" y="3838916"/>
            <a:ext cx="975361" cy="125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008" name="Group 2008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006" name="Shape 200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07" name="Shape 200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2011" name="Group 2011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2009" name="Shape 2009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10" name="Shape 2010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2014" name="Group 2014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2012" name="Shape 2012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13" name="Shape 2013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2015" name="Shape 2015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2016" name="Shape 2016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Shape 2019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2020" name="Shape 2020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1" name="Shape 2021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2" name="Shape 2022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3" name="Shape 2023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4" name="Shape 2024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5" name="Shape 2025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6" name="Shape 2026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7" name="Shape 2027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8" name="Shape 2028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29" name="Shape 2029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30" name="Shape 2030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2031" name="Shape 2031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032" name="Shape 2032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035" name="Group 2035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033" name="Shape 203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038" name="Group 2038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036" name="Shape 203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041" name="Group 2041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039" name="Shape 20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40" name="Shape 20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044" name="Group 2044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042" name="Shape 204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43" name="Shape 204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047" name="Group 2047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2045" name="Shape 204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46" name="Shape 204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050" name="Group 2050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048" name="Shape 204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49" name="Shape 204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053" name="Group 2053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051" name="Shape 205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52" name="Shape 205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056" name="Group 2056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2054" name="Shape 205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057" name="Shape 2057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8" name="Shape 2058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59" name="Shape 2059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0" name="Shape 2060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1" name="Shape 2061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2" name="Shape 2062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3" name="Shape 2063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4" name="Shape 2064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5" name="Shape 2065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6" name="Shape 2066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7" name="Shape 2067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68" name="Shape 2068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071" name="Group 2071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069" name="Shape 206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0" name="Shape 207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074" name="Group 2074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072" name="Shape 207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3" name="Shape 207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077" name="Group 2077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075" name="Shape 207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6" name="Shape 207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080" name="Group 2080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078" name="Shape 207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9" name="Shape 207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083" name="Group 2083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081" name="Shape 208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82" name="Shape 208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086" name="Group 2086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084" name="Shape 208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85" name="Shape 208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089" name="Group 2089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087" name="Shape 208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88" name="Shape 208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092" name="Group 2092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090" name="Shape 209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095" name="Group 2095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2093" name="Shape 209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096" name="Shape 2096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7" name="Shape 2097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8" name="Shape 2098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99" name="Shape 2099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0" name="Shape 2100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1" name="Shape 2101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2" name="Shape 2102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3" name="Shape 2103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4" name="Shape 2104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5" name="Shape 2105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06" name="Shape 2106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19" name="Shape 2119"/>
          <p:cNvSpPr/>
          <p:nvPr/>
        </p:nvSpPr>
        <p:spPr>
          <a:xfrm>
            <a:off x="3914139" y="4172373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110" name="Group 2110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108" name="Shape 210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09" name="Shape 210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2113" name="Group 2113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2111" name="Shape 2111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2" name="Shape 2112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2116" name="Group 2116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2114" name="Shape 2114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5" name="Shape 2115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2117" name="Shape 2117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2118" name="Shape 2118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Shape 212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2122" name="Shape 212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3" name="Shape 2123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4" name="Shape 2124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5" name="Shape 2125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6" name="Shape 2126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7" name="Shape 2127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8" name="Shape 2128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29" name="Shape 2129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0" name="Shape 2130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1" name="Shape 2131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32" name="Shape 2132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2133" name="Shape 2133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134" name="Shape 2134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137" name="Group 2137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135" name="Shape 213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36" name="Shape 213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140" name="Group 2140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138" name="Shape 213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39" name="Shape 213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143" name="Group 2143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141" name="Shape 214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42" name="Shape 214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146" name="Group 2146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144" name="Shape 214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45" name="Shape 214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149" name="Group 2149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2147" name="Shape 214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48" name="Shape 214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152" name="Group 2152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150" name="Shape 215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51" name="Shape 215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155" name="Group 2155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153" name="Shape 215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54" name="Shape 215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158" name="Group 2158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2156" name="Shape 215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57" name="Shape 215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159" name="Shape 2159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0" name="Shape 2160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1" name="Shape 2161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2" name="Shape 2162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3" name="Shape 2163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4" name="Shape 2164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5" name="Shape 2165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6" name="Shape 2166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7" name="Shape 2167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8" name="Shape 2168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69" name="Shape 2169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70" name="Shape 2170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173" name="Group 2173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171" name="Shape 217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72" name="Shape 217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176" name="Group 2176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174" name="Shape 217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179" name="Group 2179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177" name="Shape 217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182" name="Group 2182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180" name="Shape 218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185" name="Group 2185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183" name="Shape 218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84" name="Shape 218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188" name="Group 2188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186" name="Shape 218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87" name="Shape 218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191" name="Group 2191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189" name="Shape 218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90" name="Shape 219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194" name="Group 2194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192" name="Shape 219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93" name="Shape 219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197" name="Group 2197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2195" name="Shape 219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96" name="Shape 219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198" name="Shape 2198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99" name="Shape 2199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0" name="Shape 2200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1" name="Shape 2201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2" name="Shape 2202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3" name="Shape 2203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4" name="Shape 2204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5" name="Shape 2205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6" name="Shape 2206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7" name="Shape 2207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08" name="Shape 2208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1" name="Shape 2221"/>
          <p:cNvSpPr/>
          <p:nvPr/>
        </p:nvSpPr>
        <p:spPr>
          <a:xfrm>
            <a:off x="3914139" y="4298396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212" name="Group 2212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210" name="Shape 2210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2215" name="Group 2215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2213" name="Shape 2213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14" name="Shape 2214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2218" name="Group 2218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2216" name="Shape 2216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17" name="Shape 2217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2219" name="Shape 2219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2220" name="Shape 2220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Shape 222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2224" name="Shape 2224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5" name="Shape 2225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6" name="Shape 222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7" name="Shape 222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8" name="Shape 222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29" name="Shape 222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0" name="Shape 223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1" name="Shape 223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2" name="Shape 223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3" name="Shape 223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34" name="Shape 223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</a:p>
        </p:txBody>
      </p:sp>
      <p:sp>
        <p:nvSpPr>
          <p:cNvPr id="2235" name="Shape 223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236" name="Shape 223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239" name="Group 2239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237" name="Shape 223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38" name="Shape 223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242" name="Group 2242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240" name="Shape 224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41" name="Shape 224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245" name="Group 2245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243" name="Shape 22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44" name="Shape 22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248" name="Group 2248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246" name="Shape 22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251" name="Group 2251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2249" name="Shape 22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254" name="Group 2254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252" name="Shape 22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257" name="Group 2257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255" name="Shape 225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56" name="Shape 225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260" name="Group 2260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2258" name="Shape 225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59" name="Shape 225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261" name="Shape 2261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2" name="Shape 2262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3" name="Shape 2263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4" name="Shape 2264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5" name="Shape 2265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6" name="Shape 2266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7" name="Shape 2267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8" name="Shape 2268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69" name="Shape 2269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0" name="Shape 2270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1" name="Shape 2271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72" name="Shape 2272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275" name="Group 2275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273" name="Shape 227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278" name="Group 2278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276" name="Shape 227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77" name="Shape 227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281" name="Group 2281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279" name="Shape 227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0" name="Shape 228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284" name="Group 2284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282" name="Shape 228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287" name="Group 2287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285" name="Shape 228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290" name="Group 2290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288" name="Shape 228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293" name="Group 2293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291" name="Shape 229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2" name="Shape 229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296" name="Group 2296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294" name="Shape 229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5" name="Shape 229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299" name="Group 2299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2297" name="Shape 229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8" name="Shape 229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300" name="Shape 2300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1" name="Shape 2301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2" name="Shape 2302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3" name="Shape 2303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4" name="Shape 2304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5" name="Shape 2305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6" name="Shape 2306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7" name="Shape 2307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8" name="Shape 2308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09" name="Shape 2309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10" name="Shape 2310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23" name="Shape 2323"/>
          <p:cNvSpPr/>
          <p:nvPr/>
        </p:nvSpPr>
        <p:spPr>
          <a:xfrm>
            <a:off x="3914139" y="4623516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grpSp>
        <p:nvGrpSpPr>
          <p:cNvPr id="2314" name="Group 2314"/>
          <p:cNvGrpSpPr/>
          <p:nvPr/>
        </p:nvGrpSpPr>
        <p:grpSpPr>
          <a:xfrm>
            <a:off x="8669866" y="8366506"/>
            <a:ext cx="4334935" cy="498349"/>
            <a:chOff x="0" y="14534"/>
            <a:chExt cx="4334933" cy="498347"/>
          </a:xfrm>
        </p:grpSpPr>
        <p:sp>
          <p:nvSpPr>
            <p:cNvPr id="2312" name="Shape 2312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13" name="Shape 2313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4)</a:t>
              </a:r>
            </a:p>
          </p:txBody>
        </p:sp>
      </p:grpSp>
      <p:grpSp>
        <p:nvGrpSpPr>
          <p:cNvPr id="2317" name="Group 2317"/>
          <p:cNvGrpSpPr/>
          <p:nvPr/>
        </p:nvGrpSpPr>
        <p:grpSpPr>
          <a:xfrm>
            <a:off x="8669866" y="8691625"/>
            <a:ext cx="4334935" cy="498349"/>
            <a:chOff x="0" y="14534"/>
            <a:chExt cx="4334933" cy="498347"/>
          </a:xfrm>
        </p:grpSpPr>
        <p:sp>
          <p:nvSpPr>
            <p:cNvPr id="2315" name="Shape 2315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16" name="Shape 2316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1, bid = 7)</a:t>
              </a:r>
            </a:p>
          </p:txBody>
        </p:sp>
      </p:grpSp>
      <p:grpSp>
        <p:nvGrpSpPr>
          <p:cNvPr id="2320" name="Group 2320"/>
          <p:cNvGrpSpPr/>
          <p:nvPr/>
        </p:nvGrpSpPr>
        <p:grpSpPr>
          <a:xfrm>
            <a:off x="8669866" y="9016746"/>
            <a:ext cx="4334935" cy="498349"/>
            <a:chOff x="0" y="14534"/>
            <a:chExt cx="4334933" cy="498347"/>
          </a:xfrm>
        </p:grpSpPr>
        <p:sp>
          <p:nvSpPr>
            <p:cNvPr id="2318" name="Shape 2318"/>
            <p:cNvSpPr/>
            <p:nvPr/>
          </p:nvSpPr>
          <p:spPr>
            <a:xfrm>
              <a:off x="0" y="101148"/>
              <a:ext cx="4334934" cy="325121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0" y="14534"/>
              <a:ext cx="4334934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3, bid = 6)</a:t>
              </a:r>
            </a:p>
          </p:txBody>
        </p:sp>
      </p:grpSp>
      <p:sp>
        <p:nvSpPr>
          <p:cNvPr id="2321" name="Shape 2321"/>
          <p:cNvSpPr/>
          <p:nvPr/>
        </p:nvSpPr>
        <p:spPr>
          <a:xfrm>
            <a:off x="8714032" y="7802880"/>
            <a:ext cx="1548418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Output:</a:t>
            </a:r>
          </a:p>
        </p:txBody>
      </p:sp>
      <p:sp>
        <p:nvSpPr>
          <p:cNvPr id="2322" name="Shape 2322"/>
          <p:cNvSpPr/>
          <p:nvPr/>
        </p:nvSpPr>
        <p:spPr>
          <a:xfrm>
            <a:off x="8994986" y="9205383"/>
            <a:ext cx="683975" cy="650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b="1"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/>
            </a:pPr>
            <a:r>
              <a:rPr b="1" sz="3400"/>
              <a:t>. . 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b="1" sz="3600"/>
              <a:t>Write a SQL expression for the following query:</a:t>
            </a:r>
            <a:endParaRPr b="1" sz="3600"/>
          </a:p>
          <a:p>
            <a:pPr lvl="0" marL="0" indent="0">
              <a:buSzTx/>
              <a:buNone/>
              <a:defRPr sz="1800"/>
            </a:pPr>
            <a:r>
              <a:rPr sz="3600"/>
              <a:t>The name of all songs with the genre “country” which have spent more than 2 weeks in the top 40.</a:t>
            </a:r>
          </a:p>
        </p:txBody>
      </p:sp>
    </p:spTree>
  </p:cSld>
  <p:clrMapOvr>
    <a:masterClrMapping/>
  </p:clrMapOvr>
  <p:transition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Shape 2325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Sort-Merge Join</a:t>
            </a:r>
          </a:p>
        </p:txBody>
      </p:sp>
      <p:sp>
        <p:nvSpPr>
          <p:cNvPr id="2326" name="Shape 2326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27" name="Shape 2327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28" name="Shape 2328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29" name="Shape 2329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0" name="Shape 2330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1" name="Shape 2331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2" name="Shape 2332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3" name="Shape 2333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4" name="Shape 2334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5" name="Shape 2335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36" name="Shape 2336"/>
          <p:cNvSpPr/>
          <p:nvPr>
            <p:ph type="body" idx="1"/>
          </p:nvPr>
        </p:nvSpPr>
        <p:spPr>
          <a:xfrm>
            <a:off x="8561493" y="1950719"/>
            <a:ext cx="4443308" cy="7586135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Sort S and R </a:t>
            </a:r>
            <a:r>
              <a:rPr b="1" sz="3800"/>
              <a:t>on join column</a:t>
            </a:r>
            <a:r>
              <a:rPr sz="3800"/>
              <a:t>, then merge them!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Sort S and R.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“Zip” or merge.</a:t>
            </a:r>
            <a:endParaRPr sz="3800">
              <a:solidFill>
                <a:srgbClr val="8064A2"/>
              </a:solidFill>
            </a:endParaRPr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800"/>
              <a:t>I/Os:</a:t>
            </a:r>
            <a:endParaRPr b="1" sz="3800"/>
          </a:p>
          <a:p>
            <a:pPr lvl="0" marL="514350" indent="-514350">
              <a:spcBef>
                <a:spcPts val="600"/>
              </a:spcBef>
              <a:buSzTx/>
              <a:buNone/>
              <a:defRPr sz="1800"/>
            </a:pPr>
            <a:r>
              <a:rPr b="1" sz="3800">
                <a:solidFill>
                  <a:srgbClr val="1F497D"/>
                </a:solidFill>
              </a:rPr>
              <a:t>      </a:t>
            </a:r>
            <a:r>
              <a:rPr sz="3800">
                <a:solidFill>
                  <a:srgbClr val="1F497D"/>
                </a:solidFill>
              </a:rPr>
              <a:t>~5([S] + [R])</a:t>
            </a:r>
            <a:br>
              <a:rPr sz="3800">
                <a:solidFill>
                  <a:srgbClr val="1F497D"/>
                </a:solidFill>
              </a:rPr>
            </a:br>
            <a:r>
              <a:rPr sz="3800">
                <a:solidFill>
                  <a:srgbClr val="1F497D"/>
                </a:solidFill>
              </a:rPr>
              <a:t>Sorting: </a:t>
            </a:r>
            <a:r>
              <a:rPr sz="3400">
                <a:solidFill>
                  <a:srgbClr val="1F497D"/>
                </a:solidFill>
              </a:rPr>
              <a:t>4([S]+[R])</a:t>
            </a:r>
            <a:br>
              <a:rPr sz="3400">
                <a:solidFill>
                  <a:srgbClr val="1F497D"/>
                </a:solidFill>
              </a:rPr>
            </a:br>
            <a:r>
              <a:rPr sz="3800">
                <a:solidFill>
                  <a:srgbClr val="1F497D"/>
                </a:solidFill>
              </a:rPr>
              <a:t>Merging: [S]+[R]</a:t>
            </a:r>
          </a:p>
        </p:txBody>
      </p:sp>
      <p:sp>
        <p:nvSpPr>
          <p:cNvPr id="2337" name="Shape 2337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338" name="Shape 2338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341" name="Group 2341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339" name="Shape 23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40" name="Shape 23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344" name="Group 2344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342" name="Shape 234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43" name="Shape 234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347" name="Group 2347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345" name="Shape 234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46" name="Shape 234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350" name="Group 2350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348" name="Shape 234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49" name="Shape 234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353" name="Group 2353"/>
          <p:cNvGrpSpPr/>
          <p:nvPr/>
        </p:nvGrpSpPr>
        <p:grpSpPr>
          <a:xfrm>
            <a:off x="650239" y="3381332"/>
            <a:ext cx="3251201" cy="498349"/>
            <a:chOff x="0" y="14534"/>
            <a:chExt cx="3251200" cy="498347"/>
          </a:xfrm>
        </p:grpSpPr>
        <p:sp>
          <p:nvSpPr>
            <p:cNvPr id="2351" name="Shape 235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2" name="Shape 235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356" name="Group 2356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354" name="Shape 235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5" name="Shape 235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359" name="Group 2359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357" name="Shape 235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362" name="Group 2362"/>
          <p:cNvGrpSpPr/>
          <p:nvPr/>
        </p:nvGrpSpPr>
        <p:grpSpPr>
          <a:xfrm>
            <a:off x="650239" y="4573439"/>
            <a:ext cx="3251201" cy="498349"/>
            <a:chOff x="0" y="14534"/>
            <a:chExt cx="3251200" cy="498347"/>
          </a:xfrm>
        </p:grpSpPr>
        <p:sp>
          <p:nvSpPr>
            <p:cNvPr id="2360" name="Shape 236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363" name="Shape 2363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4" name="Shape 2364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5" name="Shape 2365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6" name="Shape 2366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7" name="Shape 2367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8" name="Shape 2368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69" name="Shape 2369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0" name="Shape 2370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1" name="Shape 2371"/>
          <p:cNvSpPr/>
          <p:nvPr/>
        </p:nvSpPr>
        <p:spPr>
          <a:xfrm>
            <a:off x="650239" y="80196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2" name="Shape 2372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3" name="Shape 2373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74" name="Shape 2374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377" name="Group 2377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375" name="Shape 237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76" name="Shape 237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380" name="Group 2380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378" name="Shape 237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79" name="Shape 237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383" name="Group 2383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381" name="Shape 238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82" name="Shape 238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386" name="Group 2386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384" name="Shape 238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85" name="Shape 238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389" name="Group 2389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387" name="Shape 238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88" name="Shape 238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392" name="Group 2392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390" name="Shape 239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91" name="Shape 239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395" name="Group 2395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393" name="Shape 239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398" name="Group 2398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396" name="Shape 239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97" name="Shape 239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401" name="Group 2401"/>
          <p:cNvGrpSpPr/>
          <p:nvPr/>
        </p:nvGrpSpPr>
        <p:grpSpPr>
          <a:xfrm>
            <a:off x="4876800" y="4898559"/>
            <a:ext cx="3251200" cy="498349"/>
            <a:chOff x="0" y="14534"/>
            <a:chExt cx="3251200" cy="498347"/>
          </a:xfrm>
        </p:grpSpPr>
        <p:sp>
          <p:nvSpPr>
            <p:cNvPr id="2399" name="Shape 239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402" name="Shape 2402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3" name="Shape 2403"/>
          <p:cNvSpPr/>
          <p:nvPr/>
        </p:nvSpPr>
        <p:spPr>
          <a:xfrm>
            <a:off x="4876800" y="585215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4" name="Shape 2404"/>
          <p:cNvSpPr/>
          <p:nvPr/>
        </p:nvSpPr>
        <p:spPr>
          <a:xfrm>
            <a:off x="4876800" y="617727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5" name="Shape 2405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6" name="Shape 2406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7" name="Shape 2407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8" name="Shape 2408"/>
          <p:cNvSpPr/>
          <p:nvPr/>
        </p:nvSpPr>
        <p:spPr>
          <a:xfrm>
            <a:off x="4876800" y="7694507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09" name="Shape 2409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0" name="Shape 2410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1" name="Shape 2411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2" name="Shape 2412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5" name="Shape 2415"/>
          <p:cNvSpPr/>
          <p:nvPr/>
        </p:nvSpPr>
        <p:spPr>
          <a:xfrm>
            <a:off x="3914139" y="4623516"/>
            <a:ext cx="949961" cy="73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381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414" name="Shape 2414"/>
          <p:cNvSpPr/>
          <p:nvPr/>
        </p:nvSpPr>
        <p:spPr>
          <a:xfrm>
            <a:off x="482005" y="325119"/>
            <a:ext cx="12571308" cy="86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342900" indent="-342900" algn="l" defTabSz="914400">
              <a:spcBef>
                <a:spcPts val="600"/>
              </a:spcBef>
              <a:defRPr b="1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0000"/>
                </a:solidFill>
              </a:rPr>
              <a:t>Notation: [S] == “# pages in S” ; |S| == “# tuples in S”  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36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Shape 241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Hash-Join</a:t>
            </a:r>
          </a:p>
        </p:txBody>
      </p:sp>
      <p:sp>
        <p:nvSpPr>
          <p:cNvPr id="2418" name="Shape 241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19" name="Shape 2419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0" name="Shape 2420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1" name="Shape 242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2" name="Shape 242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3" name="Shape 242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4" name="Shape 242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5" name="Shape 242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6" name="Shape 242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7" name="Shape 242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28" name="Shape 2428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Partition S and R using same hash fn, then collect same partitions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Partition S and R</a:t>
            </a:r>
            <a:endParaRPr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Re-Hash, collect</a:t>
            </a:r>
          </a:p>
        </p:txBody>
      </p:sp>
      <p:sp>
        <p:nvSpPr>
          <p:cNvPr id="2429" name="Shape 242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430" name="Shape 243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</p:spTree>
  </p:cSld>
  <p:clrMapOvr>
    <a:masterClrMapping/>
  </p:clrMapOvr>
  <p:transition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Shape 2432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Hash-Join</a:t>
            </a:r>
          </a:p>
        </p:txBody>
      </p:sp>
      <p:sp>
        <p:nvSpPr>
          <p:cNvPr id="2433" name="Shape 2433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4" name="Shape 2434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5" name="Shape 2435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6" name="Shape 2436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7" name="Shape 2437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8" name="Shape 2438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39" name="Shape 2439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0" name="Shape 2440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1" name="Shape 2441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2" name="Shape 2442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43" name="Shape 2443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Partition S and R using same hash fn, then collect same partitions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1"/>
              <a:defRPr sz="1800"/>
            </a:pPr>
            <a:r>
              <a:rPr sz="3800">
                <a:solidFill>
                  <a:srgbClr val="8064A2"/>
                </a:solidFill>
              </a:rPr>
              <a:t>Partition S and R</a:t>
            </a:r>
            <a:endParaRPr sz="3800">
              <a:solidFill>
                <a:srgbClr val="8064A2"/>
              </a:solidFill>
            </a:endParaRPr>
          </a:p>
          <a:p>
            <a:pPr lvl="0" marL="610790" indent="-610790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3800"/>
              <a:t>Re-Hash, collect</a:t>
            </a:r>
          </a:p>
        </p:txBody>
      </p:sp>
      <p:sp>
        <p:nvSpPr>
          <p:cNvPr id="2444" name="Shape 2444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445" name="Shape 2445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448" name="Group 2448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446" name="Shape 24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47" name="Shape 24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451" name="Group 2451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449" name="Shape 24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50" name="Shape 24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454" name="Group 2454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452" name="Shape 24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53" name="Shape 24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sp>
        <p:nvSpPr>
          <p:cNvPr id="2455" name="Shape 2455"/>
          <p:cNvSpPr/>
          <p:nvPr/>
        </p:nvSpPr>
        <p:spPr>
          <a:xfrm>
            <a:off x="650239" y="314282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56" name="Shape 2456"/>
          <p:cNvSpPr/>
          <p:nvPr/>
        </p:nvSpPr>
        <p:spPr>
          <a:xfrm>
            <a:off x="650239" y="34679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459" name="Group 2459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457" name="Shape 245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58" name="Shape 245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462" name="Group 2462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460" name="Shape 246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61" name="Shape 246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sp>
        <p:nvSpPr>
          <p:cNvPr id="2463" name="Shape 2463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466" name="Group 2466"/>
          <p:cNvGrpSpPr/>
          <p:nvPr/>
        </p:nvGrpSpPr>
        <p:grpSpPr>
          <a:xfrm>
            <a:off x="650239" y="4898559"/>
            <a:ext cx="3251201" cy="498349"/>
            <a:chOff x="0" y="14534"/>
            <a:chExt cx="3251200" cy="498347"/>
          </a:xfrm>
        </p:grpSpPr>
        <p:sp>
          <p:nvSpPr>
            <p:cNvPr id="2464" name="Shape 246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65" name="Shape 246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sp>
        <p:nvSpPr>
          <p:cNvPr id="2467" name="Shape 2467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8" name="Shape 2468"/>
          <p:cNvSpPr/>
          <p:nvPr/>
        </p:nvSpPr>
        <p:spPr>
          <a:xfrm>
            <a:off x="650239" y="585215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69" name="Shape 2469"/>
          <p:cNvSpPr/>
          <p:nvPr/>
        </p:nvSpPr>
        <p:spPr>
          <a:xfrm>
            <a:off x="650239" y="617727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0" name="Shape 2470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1" name="Shape 2471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2" name="Shape 2472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3" name="Shape 2473"/>
          <p:cNvSpPr/>
          <p:nvPr/>
        </p:nvSpPr>
        <p:spPr>
          <a:xfrm>
            <a:off x="650239" y="7694507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476" name="Group 2476"/>
          <p:cNvGrpSpPr/>
          <p:nvPr/>
        </p:nvGrpSpPr>
        <p:grpSpPr>
          <a:xfrm>
            <a:off x="650239" y="7933012"/>
            <a:ext cx="3251201" cy="498349"/>
            <a:chOff x="0" y="14534"/>
            <a:chExt cx="3251200" cy="498347"/>
          </a:xfrm>
        </p:grpSpPr>
        <p:sp>
          <p:nvSpPr>
            <p:cNvPr id="2474" name="Shape 247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75" name="Shape 247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sp>
        <p:nvSpPr>
          <p:cNvPr id="2477" name="Shape 2477"/>
          <p:cNvSpPr/>
          <p:nvPr/>
        </p:nvSpPr>
        <p:spPr>
          <a:xfrm>
            <a:off x="650239" y="83447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8" name="Shape 2478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79" name="Shape 2479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Shape 2481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Hash-Join</a:t>
            </a:r>
          </a:p>
        </p:txBody>
      </p:sp>
      <p:sp>
        <p:nvSpPr>
          <p:cNvPr id="2482" name="Shape 2482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3" name="Shape 2483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4" name="Shape 2484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5" name="Shape 2485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6" name="Shape 2486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7" name="Shape 2487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8" name="Shape 2488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89" name="Shape 2489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90" name="Shape 2490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91" name="Shape 2491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492" name="Shape 2492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Partition S and R using same hash fn, then collect same partitions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1"/>
              <a:defRPr sz="1800"/>
            </a:pPr>
            <a:r>
              <a:rPr sz="3800">
                <a:solidFill>
                  <a:srgbClr val="8064A2"/>
                </a:solidFill>
              </a:rPr>
              <a:t>Partition S and R</a:t>
            </a:r>
            <a:endParaRPr sz="3800">
              <a:solidFill>
                <a:srgbClr val="8064A2"/>
              </a:solidFill>
            </a:endParaRPr>
          </a:p>
          <a:p>
            <a:pPr lvl="0" marL="610790" indent="-610790">
              <a:spcBef>
                <a:spcPts val="600"/>
              </a:spcBef>
              <a:buFontTx/>
              <a:buAutoNum type="arabicPeriod" startAt="2"/>
              <a:defRPr sz="1800"/>
            </a:pPr>
            <a:r>
              <a:rPr sz="3800"/>
              <a:t>Re-Hash, collect</a:t>
            </a:r>
          </a:p>
        </p:txBody>
      </p:sp>
      <p:sp>
        <p:nvSpPr>
          <p:cNvPr id="2493" name="Shape 2493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494" name="Shape 2494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497" name="Group 2497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495" name="Shape 249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96" name="Shape 249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500" name="Group 2500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498" name="Shape 249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99" name="Shape 249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503" name="Group 2503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501" name="Shape 250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02" name="Shape 250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506" name="Group 2506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504" name="Shape 250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05" name="Shape 250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07" name="Shape 2507"/>
          <p:cNvSpPr/>
          <p:nvPr/>
        </p:nvSpPr>
        <p:spPr>
          <a:xfrm>
            <a:off x="650239" y="34679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10" name="Group 2510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508" name="Shape 250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09" name="Shape 250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513" name="Group 2513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511" name="Shape 251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12" name="Shape 251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14" name="Shape 2514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5" name="Shape 2515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16" name="Shape 2516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19" name="Group 2519"/>
          <p:cNvGrpSpPr/>
          <p:nvPr/>
        </p:nvGrpSpPr>
        <p:grpSpPr>
          <a:xfrm>
            <a:off x="650239" y="5765545"/>
            <a:ext cx="3251201" cy="498349"/>
            <a:chOff x="0" y="14534"/>
            <a:chExt cx="3251200" cy="498347"/>
          </a:xfrm>
        </p:grpSpPr>
        <p:sp>
          <p:nvSpPr>
            <p:cNvPr id="2517" name="Shape 251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18" name="Shape 251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522" name="Group 2522"/>
          <p:cNvGrpSpPr/>
          <p:nvPr/>
        </p:nvGrpSpPr>
        <p:grpSpPr>
          <a:xfrm>
            <a:off x="650239" y="6090665"/>
            <a:ext cx="3251201" cy="498349"/>
            <a:chOff x="0" y="14534"/>
            <a:chExt cx="3251200" cy="498347"/>
          </a:xfrm>
        </p:grpSpPr>
        <p:sp>
          <p:nvSpPr>
            <p:cNvPr id="2520" name="Shape 252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21" name="Shape 252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23" name="Shape 2523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24" name="Shape 2524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25" name="Shape 2525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28" name="Group 2528"/>
          <p:cNvGrpSpPr/>
          <p:nvPr/>
        </p:nvGrpSpPr>
        <p:grpSpPr>
          <a:xfrm>
            <a:off x="650239" y="7607892"/>
            <a:ext cx="3251201" cy="498349"/>
            <a:chOff x="0" y="14534"/>
            <a:chExt cx="3251200" cy="498347"/>
          </a:xfrm>
        </p:grpSpPr>
        <p:sp>
          <p:nvSpPr>
            <p:cNvPr id="2526" name="Shape 252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27" name="Shape 252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531" name="Group 2531"/>
          <p:cNvGrpSpPr/>
          <p:nvPr/>
        </p:nvGrpSpPr>
        <p:grpSpPr>
          <a:xfrm>
            <a:off x="650239" y="7933012"/>
            <a:ext cx="3251201" cy="498349"/>
            <a:chOff x="0" y="14534"/>
            <a:chExt cx="3251200" cy="498347"/>
          </a:xfrm>
        </p:grpSpPr>
        <p:sp>
          <p:nvSpPr>
            <p:cNvPr id="2529" name="Shape 252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30" name="Shape 253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534" name="Group 2534"/>
          <p:cNvGrpSpPr/>
          <p:nvPr/>
        </p:nvGrpSpPr>
        <p:grpSpPr>
          <a:xfrm>
            <a:off x="650239" y="8258132"/>
            <a:ext cx="3251201" cy="498349"/>
            <a:chOff x="0" y="14534"/>
            <a:chExt cx="3251200" cy="498347"/>
          </a:xfrm>
        </p:grpSpPr>
        <p:sp>
          <p:nvSpPr>
            <p:cNvPr id="2532" name="Shape 253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33" name="Shape 253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35" name="Shape 2535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36" name="Shape 2536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39" name="Group 2539"/>
          <p:cNvGrpSpPr/>
          <p:nvPr/>
        </p:nvGrpSpPr>
        <p:grpSpPr>
          <a:xfrm>
            <a:off x="325119" y="433493"/>
            <a:ext cx="4985175" cy="1492947"/>
            <a:chOff x="0" y="0"/>
            <a:chExt cx="4985173" cy="1492946"/>
          </a:xfrm>
        </p:grpSpPr>
        <p:sp>
          <p:nvSpPr>
            <p:cNvPr id="2537" name="Shape 2537"/>
            <p:cNvSpPr/>
            <p:nvPr/>
          </p:nvSpPr>
          <p:spPr>
            <a:xfrm>
              <a:off x="0" y="0"/>
              <a:ext cx="4985174" cy="149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247"/>
                  </a:lnTo>
                  <a:lnTo>
                    <a:pt x="18000" y="17247"/>
                  </a:lnTo>
                  <a:lnTo>
                    <a:pt x="15383" y="21600"/>
                  </a:lnTo>
                  <a:lnTo>
                    <a:pt x="12600" y="17247"/>
                  </a:lnTo>
                  <a:lnTo>
                    <a:pt x="0" y="17247"/>
                  </a:lnTo>
                  <a:lnTo>
                    <a:pt x="0" y="10061"/>
                  </a:ln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b="1"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38" name="Shape 2538"/>
            <p:cNvSpPr/>
            <p:nvPr/>
          </p:nvSpPr>
          <p:spPr>
            <a:xfrm>
              <a:off x="0" y="270679"/>
              <a:ext cx="4985174" cy="650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lvl="0" defTabSz="914400">
                <a:defRPr sz="1800"/>
              </a:pPr>
              <a:r>
                <a: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Hash function: </a:t>
              </a:r>
              <a:r>
                <a:rPr b="1"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sid mod 4</a:t>
              </a:r>
            </a:p>
          </p:txBody>
        </p:sp>
      </p:grpSp>
      <p:grpSp>
        <p:nvGrpSpPr>
          <p:cNvPr id="2542" name="Group 2542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540" name="Shape 254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41" name="Shape 254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545" name="Group 2545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543" name="Shape 25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44" name="Shape 25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548" name="Group 2548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546" name="Shape 25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47" name="Shape 25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551" name="Group 2551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549" name="Shape 25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50" name="Shape 25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554" name="Group 2554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552" name="Shape 25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53" name="Shape 25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557" name="Group 2557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555" name="Shape 255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560" name="Group 2560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558" name="Shape 255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59" name="Shape 255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563" name="Group 2563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561" name="Shape 256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62" name="Shape 256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64" name="Shape 2564"/>
          <p:cNvSpPr/>
          <p:nvPr/>
        </p:nvSpPr>
        <p:spPr>
          <a:xfrm>
            <a:off x="4876800" y="498517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65" name="Shape 2565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68" name="Group 2568"/>
          <p:cNvGrpSpPr/>
          <p:nvPr/>
        </p:nvGrpSpPr>
        <p:grpSpPr>
          <a:xfrm>
            <a:off x="4876800" y="5765545"/>
            <a:ext cx="3251200" cy="498349"/>
            <a:chOff x="0" y="14534"/>
            <a:chExt cx="3251200" cy="498347"/>
          </a:xfrm>
        </p:grpSpPr>
        <p:sp>
          <p:nvSpPr>
            <p:cNvPr id="2566" name="Shape 256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67" name="Shape 256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571" name="Group 2571"/>
          <p:cNvGrpSpPr/>
          <p:nvPr/>
        </p:nvGrpSpPr>
        <p:grpSpPr>
          <a:xfrm>
            <a:off x="4876800" y="6090665"/>
            <a:ext cx="3251200" cy="498349"/>
            <a:chOff x="0" y="14534"/>
            <a:chExt cx="3251200" cy="498347"/>
          </a:xfrm>
        </p:grpSpPr>
        <p:sp>
          <p:nvSpPr>
            <p:cNvPr id="2569" name="Shape 256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70" name="Shape 257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72" name="Shape 2572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73" name="Shape 2573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74" name="Shape 2574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577" name="Group 2577"/>
          <p:cNvGrpSpPr/>
          <p:nvPr/>
        </p:nvGrpSpPr>
        <p:grpSpPr>
          <a:xfrm>
            <a:off x="4876800" y="7607892"/>
            <a:ext cx="3251200" cy="498349"/>
            <a:chOff x="0" y="14534"/>
            <a:chExt cx="3251200" cy="498347"/>
          </a:xfrm>
        </p:grpSpPr>
        <p:sp>
          <p:nvSpPr>
            <p:cNvPr id="2575" name="Shape 257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76" name="Shape 257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578" name="Shape 2578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79" name="Shape 2579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0" name="Shape 2580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1" name="Shape 2581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Shape 2583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Hash-Join</a:t>
            </a:r>
          </a:p>
        </p:txBody>
      </p:sp>
      <p:sp>
        <p:nvSpPr>
          <p:cNvPr id="2584" name="Shape 2584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5" name="Shape 2585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6" name="Shape 2586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7" name="Shape 2587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8" name="Shape 2588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89" name="Shape 2589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0" name="Shape 2590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1" name="Shape 2591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2" name="Shape 2592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3" name="Shape 2593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94" name="Shape 2594"/>
          <p:cNvSpPr/>
          <p:nvPr>
            <p:ph type="body" idx="1"/>
          </p:nvPr>
        </p:nvSpPr>
        <p:spPr>
          <a:xfrm>
            <a:off x="8561493" y="1950720"/>
            <a:ext cx="4443308" cy="6436926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Partition S and R using same hash fn, then collect same partitions</a:t>
            </a:r>
            <a:endParaRPr sz="3800"/>
          </a:p>
          <a:p>
            <a:pPr lvl="0" marL="342900" indent="-342900"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Partition S and R</a:t>
            </a:r>
            <a:endParaRPr sz="3800"/>
          </a:p>
          <a:p>
            <a:pPr lvl="0" marL="610790" indent="-610790"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Re-Hash, collect</a:t>
            </a:r>
          </a:p>
        </p:txBody>
      </p:sp>
      <p:sp>
        <p:nvSpPr>
          <p:cNvPr id="2595" name="Shape 2595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596" name="Shape 2596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599" name="Group 2599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597" name="Shape 259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602" name="Group 2602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600" name="Shape 260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01" name="Shape 260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605" name="Group 2605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603" name="Shape 260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04" name="Shape 260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608" name="Group 2608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606" name="Shape 260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07" name="Shape 260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09" name="Shape 2609"/>
          <p:cNvSpPr/>
          <p:nvPr/>
        </p:nvSpPr>
        <p:spPr>
          <a:xfrm>
            <a:off x="650239" y="34679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12" name="Group 2612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610" name="Shape 261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11" name="Shape 261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615" name="Group 2615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613" name="Shape 261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14" name="Shape 261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16" name="Shape 2616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7" name="Shape 2617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18" name="Shape 2618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21" name="Group 2621"/>
          <p:cNvGrpSpPr/>
          <p:nvPr/>
        </p:nvGrpSpPr>
        <p:grpSpPr>
          <a:xfrm>
            <a:off x="650239" y="5765545"/>
            <a:ext cx="3251201" cy="498349"/>
            <a:chOff x="0" y="14534"/>
            <a:chExt cx="3251200" cy="498347"/>
          </a:xfrm>
        </p:grpSpPr>
        <p:sp>
          <p:nvSpPr>
            <p:cNvPr id="2619" name="Shape 261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20" name="Shape 262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624" name="Group 2624"/>
          <p:cNvGrpSpPr/>
          <p:nvPr/>
        </p:nvGrpSpPr>
        <p:grpSpPr>
          <a:xfrm>
            <a:off x="650239" y="6090665"/>
            <a:ext cx="3251201" cy="498349"/>
            <a:chOff x="0" y="14534"/>
            <a:chExt cx="3251200" cy="498347"/>
          </a:xfrm>
        </p:grpSpPr>
        <p:sp>
          <p:nvSpPr>
            <p:cNvPr id="2622" name="Shape 262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23" name="Shape 262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25" name="Shape 2625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6" name="Shape 2626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27" name="Shape 2627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30" name="Group 2630"/>
          <p:cNvGrpSpPr/>
          <p:nvPr/>
        </p:nvGrpSpPr>
        <p:grpSpPr>
          <a:xfrm>
            <a:off x="650239" y="7607892"/>
            <a:ext cx="3251201" cy="498349"/>
            <a:chOff x="0" y="14534"/>
            <a:chExt cx="3251200" cy="498347"/>
          </a:xfrm>
        </p:grpSpPr>
        <p:sp>
          <p:nvSpPr>
            <p:cNvPr id="2628" name="Shape 262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633" name="Group 2633"/>
          <p:cNvGrpSpPr/>
          <p:nvPr/>
        </p:nvGrpSpPr>
        <p:grpSpPr>
          <a:xfrm>
            <a:off x="650239" y="7933012"/>
            <a:ext cx="3251201" cy="498349"/>
            <a:chOff x="0" y="14534"/>
            <a:chExt cx="3251200" cy="498347"/>
          </a:xfrm>
        </p:grpSpPr>
        <p:sp>
          <p:nvSpPr>
            <p:cNvPr id="2631" name="Shape 263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636" name="Group 2636"/>
          <p:cNvGrpSpPr/>
          <p:nvPr/>
        </p:nvGrpSpPr>
        <p:grpSpPr>
          <a:xfrm>
            <a:off x="650239" y="8258132"/>
            <a:ext cx="3251201" cy="498349"/>
            <a:chOff x="0" y="14534"/>
            <a:chExt cx="3251200" cy="498347"/>
          </a:xfrm>
        </p:grpSpPr>
        <p:sp>
          <p:nvSpPr>
            <p:cNvPr id="2634" name="Shape 263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35" name="Shape 263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37" name="Shape 2637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38" name="Shape 2638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41" name="Group 2641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639" name="Shape 263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0" name="Shape 264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644" name="Group 2644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642" name="Shape 264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3" name="Shape 264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647" name="Group 2647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645" name="Shape 264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6" name="Shape 264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650" name="Group 2650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648" name="Shape 264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9" name="Shape 264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653" name="Group 2653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651" name="Shape 265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52" name="Shape 265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656" name="Group 2656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654" name="Shape 265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659" name="Group 2659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657" name="Shape 265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58" name="Shape 265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662" name="Group 2662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660" name="Shape 266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63" name="Shape 2663"/>
          <p:cNvSpPr/>
          <p:nvPr/>
        </p:nvSpPr>
        <p:spPr>
          <a:xfrm>
            <a:off x="4876800" y="498517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64" name="Shape 2664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67" name="Group 2667"/>
          <p:cNvGrpSpPr/>
          <p:nvPr/>
        </p:nvGrpSpPr>
        <p:grpSpPr>
          <a:xfrm>
            <a:off x="4876800" y="5765545"/>
            <a:ext cx="3251200" cy="498349"/>
            <a:chOff x="0" y="14534"/>
            <a:chExt cx="3251200" cy="498347"/>
          </a:xfrm>
        </p:grpSpPr>
        <p:sp>
          <p:nvSpPr>
            <p:cNvPr id="2665" name="Shape 266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670" name="Group 2670"/>
          <p:cNvGrpSpPr/>
          <p:nvPr/>
        </p:nvGrpSpPr>
        <p:grpSpPr>
          <a:xfrm>
            <a:off x="4876800" y="6090665"/>
            <a:ext cx="3251200" cy="498349"/>
            <a:chOff x="0" y="14534"/>
            <a:chExt cx="3251200" cy="498347"/>
          </a:xfrm>
        </p:grpSpPr>
        <p:sp>
          <p:nvSpPr>
            <p:cNvPr id="2668" name="Shape 266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69" name="Shape 266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71" name="Shape 2671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72" name="Shape 2672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73" name="Shape 2673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676" name="Group 2676"/>
          <p:cNvGrpSpPr/>
          <p:nvPr/>
        </p:nvGrpSpPr>
        <p:grpSpPr>
          <a:xfrm>
            <a:off x="4876800" y="7607892"/>
            <a:ext cx="3251200" cy="498349"/>
            <a:chOff x="0" y="14534"/>
            <a:chExt cx="3251200" cy="498347"/>
          </a:xfrm>
        </p:grpSpPr>
        <p:sp>
          <p:nvSpPr>
            <p:cNvPr id="2674" name="Shape 267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75" name="Shape 267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677" name="Shape 2677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78" name="Shape 2678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79" name="Shape 2679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80" name="Shape 2680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85" name="Shape 2685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682" name="Shape 2682"/>
          <p:cNvSpPr/>
          <p:nvPr/>
        </p:nvSpPr>
        <p:spPr>
          <a:xfrm>
            <a:off x="3901439" y="4768426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83" name="Shape 2683"/>
          <p:cNvSpPr/>
          <p:nvPr/>
        </p:nvSpPr>
        <p:spPr>
          <a:xfrm>
            <a:off x="3901439" y="6610773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84" name="Shape 2684"/>
          <p:cNvSpPr/>
          <p:nvPr/>
        </p:nvSpPr>
        <p:spPr>
          <a:xfrm>
            <a:off x="3901439" y="8453120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84" grpId="4"/>
      <p:bldP build="whole" bldLvl="1" animBg="1" rev="0" advAuto="0" spid="2683" grpId="3"/>
      <p:bldP build="whole" bldLvl="1" animBg="1" rev="0" advAuto="0" spid="2682" grpId="2"/>
      <p:bldP build="whole" bldLvl="1" animBg="1" rev="0" advAuto="0" spid="2685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Shape 2687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Hash-Join</a:t>
            </a:r>
          </a:p>
        </p:txBody>
      </p:sp>
      <p:sp>
        <p:nvSpPr>
          <p:cNvPr id="2688" name="Shape 2688"/>
          <p:cNvSpPr/>
          <p:nvPr/>
        </p:nvSpPr>
        <p:spPr>
          <a:xfrm>
            <a:off x="325119" y="1950719"/>
            <a:ext cx="3901442" cy="7586135"/>
          </a:xfrm>
          <a:prstGeom prst="rect">
            <a:avLst/>
          </a:prstGeom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89" name="Shape 2689"/>
          <p:cNvSpPr/>
          <p:nvPr/>
        </p:nvSpPr>
        <p:spPr>
          <a:xfrm>
            <a:off x="650239" y="2167466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0" name="Shape 2690"/>
          <p:cNvSpPr/>
          <p:nvPr/>
        </p:nvSpPr>
        <p:spPr>
          <a:xfrm>
            <a:off x="650239" y="4009813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1" name="Shape 2691"/>
          <p:cNvSpPr/>
          <p:nvPr/>
        </p:nvSpPr>
        <p:spPr>
          <a:xfrm>
            <a:off x="650239" y="5852159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2" name="Shape 2692"/>
          <p:cNvSpPr/>
          <p:nvPr/>
        </p:nvSpPr>
        <p:spPr>
          <a:xfrm>
            <a:off x="650239" y="7694507"/>
            <a:ext cx="3251201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4F81B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3" name="Shape 2693"/>
          <p:cNvSpPr/>
          <p:nvPr/>
        </p:nvSpPr>
        <p:spPr>
          <a:xfrm>
            <a:off x="4551679" y="1950719"/>
            <a:ext cx="3901442" cy="7586135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4" name="Shape 2694"/>
          <p:cNvSpPr/>
          <p:nvPr/>
        </p:nvSpPr>
        <p:spPr>
          <a:xfrm>
            <a:off x="4876800" y="2167466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5" name="Shape 2695"/>
          <p:cNvSpPr/>
          <p:nvPr/>
        </p:nvSpPr>
        <p:spPr>
          <a:xfrm>
            <a:off x="4876800" y="4009813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6" name="Shape 2696"/>
          <p:cNvSpPr/>
          <p:nvPr/>
        </p:nvSpPr>
        <p:spPr>
          <a:xfrm>
            <a:off x="4876800" y="5852159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7" name="Shape 2697"/>
          <p:cNvSpPr/>
          <p:nvPr/>
        </p:nvSpPr>
        <p:spPr>
          <a:xfrm>
            <a:off x="4876800" y="7694507"/>
            <a:ext cx="3251200" cy="1625601"/>
          </a:xfrm>
          <a:prstGeom prst="rect">
            <a:avLst/>
          </a:prstGeom>
          <a:solidFill>
            <a:srgbClr val="FFFFFF"/>
          </a:solidFill>
          <a:ln w="25400">
            <a:solidFill>
              <a:srgbClr val="C0504D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8" name="Shape 2698"/>
          <p:cNvSpPr/>
          <p:nvPr>
            <p:ph type="body" idx="1"/>
          </p:nvPr>
        </p:nvSpPr>
        <p:spPr>
          <a:xfrm>
            <a:off x="8561493" y="1950719"/>
            <a:ext cx="4443308" cy="7477761"/>
          </a:xfrm>
          <a:prstGeom prst="rect">
            <a:avLst/>
          </a:prstGeom>
        </p:spPr>
        <p:txBody>
          <a:bodyPr/>
          <a:lstStyle/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Key idea:</a:t>
            </a:r>
            <a:br>
              <a:rPr b="1" sz="3800"/>
            </a:br>
            <a:r>
              <a:rPr sz="3800"/>
              <a:t>Partition S and R using same hash fn, then collect same partitions</a:t>
            </a:r>
            <a:endParaRPr sz="3800"/>
          </a:p>
          <a:p>
            <a:pPr lvl="0" marL="342900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800"/>
              <a:t>Steps:</a:t>
            </a:r>
            <a:endParaRPr b="1"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FontTx/>
              <a:buAutoNum type="arabicPeriod" startAt="1"/>
              <a:defRPr sz="1800"/>
            </a:pPr>
            <a:r>
              <a:rPr sz="3800"/>
              <a:t>Partition S and R</a:t>
            </a:r>
            <a:endParaRPr sz="3800"/>
          </a:p>
          <a:p>
            <a:pPr lvl="0" marL="610790" indent="-610790">
              <a:lnSpc>
                <a:spcPct val="90000"/>
              </a:lnSpc>
              <a:spcBef>
                <a:spcPts val="600"/>
              </a:spcBef>
              <a:buClr>
                <a:srgbClr val="8064A2"/>
              </a:buClr>
              <a:buFontTx/>
              <a:buAutoNum type="arabicPeriod" startAt="2"/>
              <a:defRPr sz="1800"/>
            </a:pPr>
            <a:r>
              <a:rPr sz="3800">
                <a:solidFill>
                  <a:srgbClr val="8064A2"/>
                </a:solidFill>
              </a:rPr>
              <a:t>Re-Hash, collect</a:t>
            </a:r>
            <a:endParaRPr sz="3800">
              <a:solidFill>
                <a:srgbClr val="8064A2"/>
              </a:solidFill>
            </a:endParaRPr>
          </a:p>
          <a:p>
            <a:pPr lvl="0" marL="514350" indent="-51435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b="1" sz="3600"/>
              <a:t>I/Os:</a:t>
            </a:r>
            <a:br>
              <a:rPr b="1" sz="3600"/>
            </a:br>
            <a:r>
              <a:rPr sz="3600">
                <a:solidFill>
                  <a:srgbClr val="1F497D"/>
                </a:solidFill>
              </a:rPr>
              <a:t>~3([S] + [R])</a:t>
            </a:r>
            <a:br>
              <a:rPr sz="3600">
                <a:solidFill>
                  <a:srgbClr val="1F497D"/>
                </a:solidFill>
              </a:rPr>
            </a:br>
            <a:r>
              <a:rPr sz="3600">
                <a:solidFill>
                  <a:srgbClr val="1F497D"/>
                </a:solidFill>
              </a:rPr>
              <a:t>Partition: </a:t>
            </a:r>
            <a:r>
              <a:rPr sz="3000">
                <a:solidFill>
                  <a:srgbClr val="1F497D"/>
                </a:solidFill>
              </a:rPr>
              <a:t>2([S]+[R])</a:t>
            </a:r>
            <a:br>
              <a:rPr sz="3000">
                <a:solidFill>
                  <a:srgbClr val="1F497D"/>
                </a:solidFill>
              </a:rPr>
            </a:br>
            <a:r>
              <a:rPr sz="3600">
                <a:solidFill>
                  <a:srgbClr val="1F497D"/>
                </a:solidFill>
              </a:rPr>
              <a:t>Re-Hash: [S]+[R]</a:t>
            </a:r>
          </a:p>
        </p:txBody>
      </p:sp>
      <p:sp>
        <p:nvSpPr>
          <p:cNvPr id="2699" name="Shape 2699"/>
          <p:cNvSpPr/>
          <p:nvPr/>
        </p:nvSpPr>
        <p:spPr>
          <a:xfrm>
            <a:off x="1806701" y="1425447"/>
            <a:ext cx="949695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1F497D"/>
                </a:solidFill>
              </a:rPr>
              <a:t>Sailors</a:t>
            </a:r>
          </a:p>
        </p:txBody>
      </p:sp>
      <p:sp>
        <p:nvSpPr>
          <p:cNvPr id="2700" name="Shape 2700"/>
          <p:cNvSpPr/>
          <p:nvPr/>
        </p:nvSpPr>
        <p:spPr>
          <a:xfrm>
            <a:off x="5816515" y="1425447"/>
            <a:ext cx="1240058" cy="498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914400">
              <a:defRPr sz="240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C0504D"/>
                </a:solidFill>
              </a:rPr>
              <a:t>Reserves</a:t>
            </a:r>
          </a:p>
        </p:txBody>
      </p:sp>
      <p:grpSp>
        <p:nvGrpSpPr>
          <p:cNvPr id="2703" name="Group 2703"/>
          <p:cNvGrpSpPr/>
          <p:nvPr/>
        </p:nvGrpSpPr>
        <p:grpSpPr>
          <a:xfrm>
            <a:off x="650239" y="2080852"/>
            <a:ext cx="3251201" cy="498349"/>
            <a:chOff x="0" y="14534"/>
            <a:chExt cx="3251200" cy="498347"/>
          </a:xfrm>
        </p:grpSpPr>
        <p:sp>
          <p:nvSpPr>
            <p:cNvPr id="2701" name="Shape 270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02" name="Shape 270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Joe, sid = 12)</a:t>
              </a:r>
            </a:p>
          </p:txBody>
        </p:sp>
      </p:grpSp>
      <p:grpSp>
        <p:nvGrpSpPr>
          <p:cNvPr id="2706" name="Group 2706"/>
          <p:cNvGrpSpPr/>
          <p:nvPr/>
        </p:nvGrpSpPr>
        <p:grpSpPr>
          <a:xfrm>
            <a:off x="650239" y="2405972"/>
            <a:ext cx="3251201" cy="498349"/>
            <a:chOff x="0" y="14534"/>
            <a:chExt cx="3251200" cy="498347"/>
          </a:xfrm>
        </p:grpSpPr>
        <p:sp>
          <p:nvSpPr>
            <p:cNvPr id="2704" name="Shape 270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05" name="Shape 270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8)</a:t>
              </a:r>
            </a:p>
          </p:txBody>
        </p:sp>
      </p:grpSp>
      <p:grpSp>
        <p:nvGrpSpPr>
          <p:cNvPr id="2709" name="Group 2709"/>
          <p:cNvGrpSpPr/>
          <p:nvPr/>
        </p:nvGrpSpPr>
        <p:grpSpPr>
          <a:xfrm>
            <a:off x="650239" y="2731092"/>
            <a:ext cx="3251201" cy="498349"/>
            <a:chOff x="0" y="14534"/>
            <a:chExt cx="3251200" cy="498347"/>
          </a:xfrm>
        </p:grpSpPr>
        <p:sp>
          <p:nvSpPr>
            <p:cNvPr id="2707" name="Shape 270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08" name="Shape 270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Yue, sid = 4)</a:t>
              </a:r>
            </a:p>
          </p:txBody>
        </p:sp>
      </p:grpSp>
      <p:grpSp>
        <p:nvGrpSpPr>
          <p:cNvPr id="2712" name="Group 2712"/>
          <p:cNvGrpSpPr/>
          <p:nvPr/>
        </p:nvGrpSpPr>
        <p:grpSpPr>
          <a:xfrm>
            <a:off x="650239" y="3056212"/>
            <a:ext cx="3251201" cy="498349"/>
            <a:chOff x="0" y="14534"/>
            <a:chExt cx="3251200" cy="498347"/>
          </a:xfrm>
        </p:grpSpPr>
        <p:sp>
          <p:nvSpPr>
            <p:cNvPr id="2710" name="Shape 2710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1" name="Shape 2711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713" name="Shape 2713"/>
          <p:cNvSpPr/>
          <p:nvPr/>
        </p:nvSpPr>
        <p:spPr>
          <a:xfrm>
            <a:off x="650239" y="346794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16" name="Group 2716"/>
          <p:cNvGrpSpPr/>
          <p:nvPr/>
        </p:nvGrpSpPr>
        <p:grpSpPr>
          <a:xfrm>
            <a:off x="650239" y="3923199"/>
            <a:ext cx="3251201" cy="498349"/>
            <a:chOff x="0" y="14534"/>
            <a:chExt cx="3251200" cy="498347"/>
          </a:xfrm>
        </p:grpSpPr>
        <p:sp>
          <p:nvSpPr>
            <p:cNvPr id="2714" name="Shape 271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5" name="Shape 271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Bob, sid = 1)</a:t>
              </a:r>
            </a:p>
          </p:txBody>
        </p:sp>
      </p:grpSp>
      <p:grpSp>
        <p:nvGrpSpPr>
          <p:cNvPr id="2719" name="Group 2719"/>
          <p:cNvGrpSpPr/>
          <p:nvPr/>
        </p:nvGrpSpPr>
        <p:grpSpPr>
          <a:xfrm>
            <a:off x="650239" y="4248319"/>
            <a:ext cx="3251201" cy="498349"/>
            <a:chOff x="0" y="14534"/>
            <a:chExt cx="3251200" cy="498347"/>
          </a:xfrm>
        </p:grpSpPr>
        <p:sp>
          <p:nvSpPr>
            <p:cNvPr id="2717" name="Shape 2717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18" name="Shape 2718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720" name="Shape 2720"/>
          <p:cNvSpPr/>
          <p:nvPr/>
        </p:nvSpPr>
        <p:spPr>
          <a:xfrm>
            <a:off x="650239" y="466005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1" name="Shape 2721"/>
          <p:cNvSpPr/>
          <p:nvPr/>
        </p:nvSpPr>
        <p:spPr>
          <a:xfrm>
            <a:off x="650239" y="498517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22" name="Shape 2722"/>
          <p:cNvSpPr/>
          <p:nvPr/>
        </p:nvSpPr>
        <p:spPr>
          <a:xfrm>
            <a:off x="650239" y="5310293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25" name="Group 2725"/>
          <p:cNvGrpSpPr/>
          <p:nvPr/>
        </p:nvGrpSpPr>
        <p:grpSpPr>
          <a:xfrm>
            <a:off x="650239" y="5765545"/>
            <a:ext cx="3251201" cy="498349"/>
            <a:chOff x="0" y="14534"/>
            <a:chExt cx="3251200" cy="498347"/>
          </a:xfrm>
        </p:grpSpPr>
        <p:sp>
          <p:nvSpPr>
            <p:cNvPr id="2723" name="Shape 272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24" name="Shape 272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Jill, sid = 2)</a:t>
              </a:r>
            </a:p>
          </p:txBody>
        </p:sp>
      </p:grpSp>
      <p:grpSp>
        <p:nvGrpSpPr>
          <p:cNvPr id="2728" name="Group 2728"/>
          <p:cNvGrpSpPr/>
          <p:nvPr/>
        </p:nvGrpSpPr>
        <p:grpSpPr>
          <a:xfrm>
            <a:off x="650239" y="6090665"/>
            <a:ext cx="3251201" cy="498349"/>
            <a:chOff x="0" y="14534"/>
            <a:chExt cx="3251200" cy="498347"/>
          </a:xfrm>
        </p:grpSpPr>
        <p:sp>
          <p:nvSpPr>
            <p:cNvPr id="2726" name="Shape 272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729" name="Shape 2729"/>
          <p:cNvSpPr/>
          <p:nvPr/>
        </p:nvSpPr>
        <p:spPr>
          <a:xfrm>
            <a:off x="650239" y="650240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0" name="Shape 2730"/>
          <p:cNvSpPr/>
          <p:nvPr/>
        </p:nvSpPr>
        <p:spPr>
          <a:xfrm>
            <a:off x="650239" y="6827519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31" name="Shape 2731"/>
          <p:cNvSpPr/>
          <p:nvPr/>
        </p:nvSpPr>
        <p:spPr>
          <a:xfrm>
            <a:off x="650239" y="7152640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34" name="Group 2734"/>
          <p:cNvGrpSpPr/>
          <p:nvPr/>
        </p:nvGrpSpPr>
        <p:grpSpPr>
          <a:xfrm>
            <a:off x="650239" y="7607892"/>
            <a:ext cx="3251201" cy="498349"/>
            <a:chOff x="0" y="14534"/>
            <a:chExt cx="3251200" cy="498347"/>
          </a:xfrm>
        </p:grpSpPr>
        <p:sp>
          <p:nvSpPr>
            <p:cNvPr id="2732" name="Shape 273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Sue, sid = 7)</a:t>
              </a:r>
            </a:p>
          </p:txBody>
        </p:sp>
      </p:grpSp>
      <p:grpSp>
        <p:nvGrpSpPr>
          <p:cNvPr id="2737" name="Group 2737"/>
          <p:cNvGrpSpPr/>
          <p:nvPr/>
        </p:nvGrpSpPr>
        <p:grpSpPr>
          <a:xfrm>
            <a:off x="650239" y="7933012"/>
            <a:ext cx="3251201" cy="498349"/>
            <a:chOff x="0" y="14534"/>
            <a:chExt cx="3251200" cy="498347"/>
          </a:xfrm>
        </p:grpSpPr>
        <p:sp>
          <p:nvSpPr>
            <p:cNvPr id="2735" name="Shape 273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36" name="Shape 273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(name = Sam, sid = 3)</a:t>
              </a:r>
            </a:p>
          </p:txBody>
        </p:sp>
      </p:grpSp>
      <p:grpSp>
        <p:nvGrpSpPr>
          <p:cNvPr id="2740" name="Group 2740"/>
          <p:cNvGrpSpPr/>
          <p:nvPr/>
        </p:nvGrpSpPr>
        <p:grpSpPr>
          <a:xfrm>
            <a:off x="650239" y="8258132"/>
            <a:ext cx="3251201" cy="498349"/>
            <a:chOff x="0" y="14534"/>
            <a:chExt cx="3251200" cy="498347"/>
          </a:xfrm>
        </p:grpSpPr>
        <p:sp>
          <p:nvSpPr>
            <p:cNvPr id="2738" name="Shape 273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39" name="Shape 273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741" name="Shape 2741"/>
          <p:cNvSpPr/>
          <p:nvPr/>
        </p:nvSpPr>
        <p:spPr>
          <a:xfrm>
            <a:off x="650239" y="866986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2" name="Shape 2742"/>
          <p:cNvSpPr/>
          <p:nvPr/>
        </p:nvSpPr>
        <p:spPr>
          <a:xfrm>
            <a:off x="650239" y="8994986"/>
            <a:ext cx="3251201" cy="325121"/>
          </a:xfrm>
          <a:prstGeom prst="rect">
            <a:avLst/>
          </a:prstGeom>
          <a:solidFill>
            <a:srgbClr val="4F81BD"/>
          </a:solidFill>
          <a:ln w="25400">
            <a:solidFill>
              <a:srgbClr val="3A5E8A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45" name="Group 2745"/>
          <p:cNvGrpSpPr/>
          <p:nvPr/>
        </p:nvGrpSpPr>
        <p:grpSpPr>
          <a:xfrm>
            <a:off x="4876800" y="2080852"/>
            <a:ext cx="3251200" cy="498349"/>
            <a:chOff x="0" y="14534"/>
            <a:chExt cx="3251200" cy="498347"/>
          </a:xfrm>
        </p:grpSpPr>
        <p:sp>
          <p:nvSpPr>
            <p:cNvPr id="2743" name="Shape 2743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44" name="Shape 2744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12, bid = 1)</a:t>
              </a:r>
            </a:p>
          </p:txBody>
        </p:sp>
      </p:grpSp>
      <p:grpSp>
        <p:nvGrpSpPr>
          <p:cNvPr id="2748" name="Group 2748"/>
          <p:cNvGrpSpPr/>
          <p:nvPr/>
        </p:nvGrpSpPr>
        <p:grpSpPr>
          <a:xfrm>
            <a:off x="4876800" y="2405972"/>
            <a:ext cx="3251200" cy="498349"/>
            <a:chOff x="0" y="14534"/>
            <a:chExt cx="3251200" cy="498347"/>
          </a:xfrm>
        </p:grpSpPr>
        <p:sp>
          <p:nvSpPr>
            <p:cNvPr id="2746" name="Shape 2746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47" name="Shape 2747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13)</a:t>
              </a:r>
            </a:p>
          </p:txBody>
        </p:sp>
      </p:grpSp>
      <p:grpSp>
        <p:nvGrpSpPr>
          <p:cNvPr id="2751" name="Group 2751"/>
          <p:cNvGrpSpPr/>
          <p:nvPr/>
        </p:nvGrpSpPr>
        <p:grpSpPr>
          <a:xfrm>
            <a:off x="4876800" y="2731092"/>
            <a:ext cx="3251200" cy="498349"/>
            <a:chOff x="0" y="14534"/>
            <a:chExt cx="3251200" cy="498347"/>
          </a:xfrm>
        </p:grpSpPr>
        <p:sp>
          <p:nvSpPr>
            <p:cNvPr id="2749" name="Shape 274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0" name="Shape 275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15)</a:t>
              </a:r>
            </a:p>
          </p:txBody>
        </p:sp>
      </p:grpSp>
      <p:grpSp>
        <p:nvGrpSpPr>
          <p:cNvPr id="2754" name="Group 2754"/>
          <p:cNvGrpSpPr/>
          <p:nvPr/>
        </p:nvGrpSpPr>
        <p:grpSpPr>
          <a:xfrm>
            <a:off x="4876800" y="3056212"/>
            <a:ext cx="3251200" cy="498349"/>
            <a:chOff x="0" y="14534"/>
            <a:chExt cx="3251200" cy="498347"/>
          </a:xfrm>
        </p:grpSpPr>
        <p:sp>
          <p:nvSpPr>
            <p:cNvPr id="2752" name="Shape 275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3" name="Shape 275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4, bid = 3)</a:t>
              </a:r>
            </a:p>
          </p:txBody>
        </p:sp>
      </p:grpSp>
      <p:grpSp>
        <p:nvGrpSpPr>
          <p:cNvPr id="2757" name="Group 2757"/>
          <p:cNvGrpSpPr/>
          <p:nvPr/>
        </p:nvGrpSpPr>
        <p:grpSpPr>
          <a:xfrm>
            <a:off x="4876800" y="3381332"/>
            <a:ext cx="3251200" cy="498349"/>
            <a:chOff x="0" y="14534"/>
            <a:chExt cx="3251200" cy="498347"/>
          </a:xfrm>
        </p:grpSpPr>
        <p:sp>
          <p:nvSpPr>
            <p:cNvPr id="2755" name="Shape 2755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6" name="Shape 2756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8, bid = 1)</a:t>
              </a:r>
            </a:p>
          </p:txBody>
        </p:sp>
      </p:grpSp>
      <p:grpSp>
        <p:nvGrpSpPr>
          <p:cNvPr id="2760" name="Group 2760"/>
          <p:cNvGrpSpPr/>
          <p:nvPr/>
        </p:nvGrpSpPr>
        <p:grpSpPr>
          <a:xfrm>
            <a:off x="4876800" y="3923199"/>
            <a:ext cx="3251200" cy="498349"/>
            <a:chOff x="0" y="14534"/>
            <a:chExt cx="3251200" cy="498347"/>
          </a:xfrm>
        </p:grpSpPr>
        <p:sp>
          <p:nvSpPr>
            <p:cNvPr id="2758" name="Shape 275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9" name="Shape 275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4)</a:t>
              </a:r>
            </a:p>
          </p:txBody>
        </p:sp>
      </p:grpSp>
      <p:grpSp>
        <p:nvGrpSpPr>
          <p:cNvPr id="2763" name="Group 2763"/>
          <p:cNvGrpSpPr/>
          <p:nvPr/>
        </p:nvGrpSpPr>
        <p:grpSpPr>
          <a:xfrm>
            <a:off x="4876800" y="4248319"/>
            <a:ext cx="3251200" cy="498349"/>
            <a:chOff x="0" y="14534"/>
            <a:chExt cx="3251200" cy="498347"/>
          </a:xfrm>
        </p:grpSpPr>
        <p:sp>
          <p:nvSpPr>
            <p:cNvPr id="2761" name="Shape 2761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1, bid = 7)</a:t>
              </a:r>
            </a:p>
          </p:txBody>
        </p:sp>
      </p:grpSp>
      <p:grpSp>
        <p:nvGrpSpPr>
          <p:cNvPr id="2766" name="Group 2766"/>
          <p:cNvGrpSpPr/>
          <p:nvPr/>
        </p:nvGrpSpPr>
        <p:grpSpPr>
          <a:xfrm>
            <a:off x="4876800" y="4573439"/>
            <a:ext cx="3251200" cy="498349"/>
            <a:chOff x="0" y="14534"/>
            <a:chExt cx="3251200" cy="498347"/>
          </a:xfrm>
        </p:grpSpPr>
        <p:sp>
          <p:nvSpPr>
            <p:cNvPr id="2764" name="Shape 2764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767" name="Shape 2767"/>
          <p:cNvSpPr/>
          <p:nvPr/>
        </p:nvSpPr>
        <p:spPr>
          <a:xfrm>
            <a:off x="4876800" y="498517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68" name="Shape 2768"/>
          <p:cNvSpPr/>
          <p:nvPr/>
        </p:nvSpPr>
        <p:spPr>
          <a:xfrm>
            <a:off x="4876800" y="5310293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71" name="Group 2771"/>
          <p:cNvGrpSpPr/>
          <p:nvPr/>
        </p:nvGrpSpPr>
        <p:grpSpPr>
          <a:xfrm>
            <a:off x="4876800" y="5765545"/>
            <a:ext cx="3251200" cy="498349"/>
            <a:chOff x="0" y="14534"/>
            <a:chExt cx="3251200" cy="498347"/>
          </a:xfrm>
        </p:grpSpPr>
        <p:sp>
          <p:nvSpPr>
            <p:cNvPr id="2769" name="Shape 2769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0" name="Shape 2770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(sid = 3, bid = 6)</a:t>
              </a:r>
            </a:p>
          </p:txBody>
        </p:sp>
      </p:grpSp>
      <p:grpSp>
        <p:nvGrpSpPr>
          <p:cNvPr id="2774" name="Group 2774"/>
          <p:cNvGrpSpPr/>
          <p:nvPr/>
        </p:nvGrpSpPr>
        <p:grpSpPr>
          <a:xfrm>
            <a:off x="4876800" y="6090665"/>
            <a:ext cx="3251200" cy="498349"/>
            <a:chOff x="0" y="14534"/>
            <a:chExt cx="3251200" cy="498347"/>
          </a:xfrm>
        </p:grpSpPr>
        <p:sp>
          <p:nvSpPr>
            <p:cNvPr id="2772" name="Shape 2772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3" name="Shape 2773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775" name="Shape 2775"/>
          <p:cNvSpPr/>
          <p:nvPr/>
        </p:nvSpPr>
        <p:spPr>
          <a:xfrm>
            <a:off x="4876800" y="650240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76" name="Shape 2776"/>
          <p:cNvSpPr/>
          <p:nvPr/>
        </p:nvSpPr>
        <p:spPr>
          <a:xfrm>
            <a:off x="4876800" y="6827519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77" name="Shape 2777"/>
          <p:cNvSpPr/>
          <p:nvPr/>
        </p:nvSpPr>
        <p:spPr>
          <a:xfrm>
            <a:off x="4876800" y="7152640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2780" name="Group 2780"/>
          <p:cNvGrpSpPr/>
          <p:nvPr/>
        </p:nvGrpSpPr>
        <p:grpSpPr>
          <a:xfrm>
            <a:off x="4876800" y="7607892"/>
            <a:ext cx="3251200" cy="498349"/>
            <a:chOff x="0" y="14534"/>
            <a:chExt cx="3251200" cy="498347"/>
          </a:xfrm>
        </p:grpSpPr>
        <p:sp>
          <p:nvSpPr>
            <p:cNvPr id="2778" name="Shape 2778"/>
            <p:cNvSpPr/>
            <p:nvPr/>
          </p:nvSpPr>
          <p:spPr>
            <a:xfrm>
              <a:off x="0" y="101148"/>
              <a:ext cx="3251200" cy="325121"/>
            </a:xfrm>
            <a:prstGeom prst="rect">
              <a:avLst/>
            </a:prstGeom>
            <a:solidFill>
              <a:srgbClr val="C0504D"/>
            </a:solidFill>
            <a:ln w="25400" cap="flat">
              <a:solidFill>
                <a:srgbClr val="8C3A38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9" name="Shape 2779"/>
            <p:cNvSpPr/>
            <p:nvPr/>
          </p:nvSpPr>
          <p:spPr>
            <a:xfrm>
              <a:off x="0" y="14534"/>
              <a:ext cx="3251200" cy="4983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. . .</a:t>
              </a:r>
            </a:p>
          </p:txBody>
        </p:sp>
      </p:grpSp>
      <p:sp>
        <p:nvSpPr>
          <p:cNvPr id="2781" name="Shape 2781"/>
          <p:cNvSpPr/>
          <p:nvPr/>
        </p:nvSpPr>
        <p:spPr>
          <a:xfrm>
            <a:off x="4876800" y="801962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2" name="Shape 2782"/>
          <p:cNvSpPr/>
          <p:nvPr/>
        </p:nvSpPr>
        <p:spPr>
          <a:xfrm>
            <a:off x="4876800" y="834474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3" name="Shape 2783"/>
          <p:cNvSpPr/>
          <p:nvPr/>
        </p:nvSpPr>
        <p:spPr>
          <a:xfrm>
            <a:off x="4876800" y="866986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84" name="Shape 2784"/>
          <p:cNvSpPr/>
          <p:nvPr/>
        </p:nvSpPr>
        <p:spPr>
          <a:xfrm>
            <a:off x="4876800" y="8994986"/>
            <a:ext cx="3251200" cy="325121"/>
          </a:xfrm>
          <a:prstGeom prst="rect">
            <a:avLst/>
          </a:prstGeom>
          <a:solidFill>
            <a:srgbClr val="C0504D"/>
          </a:solidFill>
          <a:ln w="25400">
            <a:solidFill>
              <a:srgbClr val="8C3A38"/>
            </a:solidFill>
          </a:ln>
        </p:spPr>
        <p:txBody>
          <a:bodyPr lIns="65023" tIns="65023" rIns="65023" bIns="65023" anchor="ctr"/>
          <a:lstStyle/>
          <a:p>
            <a:pPr lvl="0" defTabSz="914400"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96" name="Shape 2796"/>
          <p:cNvSpPr/>
          <p:nvPr/>
        </p:nvSpPr>
        <p:spPr>
          <a:xfrm>
            <a:off x="3914139" y="2980266"/>
            <a:ext cx="949961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0800">
            <a:solidFill/>
            <a:headEnd type="triangle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786" name="Shape 2786"/>
          <p:cNvSpPr/>
          <p:nvPr/>
        </p:nvSpPr>
        <p:spPr>
          <a:xfrm>
            <a:off x="3901439" y="4768426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7" name="Shape 2787"/>
          <p:cNvSpPr/>
          <p:nvPr/>
        </p:nvSpPr>
        <p:spPr>
          <a:xfrm>
            <a:off x="3901439" y="6610773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88" name="Shape 2788"/>
          <p:cNvSpPr/>
          <p:nvPr/>
        </p:nvSpPr>
        <p:spPr>
          <a:xfrm>
            <a:off x="3901439" y="8453120"/>
            <a:ext cx="975361" cy="1"/>
          </a:xfrm>
          <a:prstGeom prst="line">
            <a:avLst/>
          </a:prstGeom>
          <a:ln w="50800">
            <a:solidFill/>
            <a:headEnd type="triangle"/>
            <a:tailEnd type="triangle"/>
          </a:ln>
        </p:spPr>
        <p:txBody>
          <a:bodyPr lIns="65023" tIns="65023" rIns="65023" bIns="65023"/>
          <a:lstStyle/>
          <a:p>
            <a:pPr lvl="0" algn="l" defTabSz="457200">
              <a:defRPr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2791" name="Group 2791"/>
          <p:cNvGrpSpPr/>
          <p:nvPr/>
        </p:nvGrpSpPr>
        <p:grpSpPr>
          <a:xfrm>
            <a:off x="4985173" y="5602139"/>
            <a:ext cx="4985174" cy="2088521"/>
            <a:chOff x="0" y="4656"/>
            <a:chExt cx="4985173" cy="2088520"/>
          </a:xfrm>
        </p:grpSpPr>
        <p:sp>
          <p:nvSpPr>
            <p:cNvPr id="2789" name="Shape 2789"/>
            <p:cNvSpPr/>
            <p:nvPr/>
          </p:nvSpPr>
          <p:spPr>
            <a:xfrm>
              <a:off x="0" y="37930"/>
              <a:ext cx="4985174" cy="205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085"/>
                  </a:lnTo>
                  <a:lnTo>
                    <a:pt x="18000" y="17085"/>
                  </a:lnTo>
                  <a:lnTo>
                    <a:pt x="19083" y="21600"/>
                  </a:lnTo>
                  <a:lnTo>
                    <a:pt x="12600" y="17085"/>
                  </a:lnTo>
                  <a:lnTo>
                    <a:pt x="0" y="17085"/>
                  </a:lnTo>
                  <a:lnTo>
                    <a:pt x="0" y="9966"/>
                  </a:lnTo>
                  <a:close/>
                </a:path>
              </a:pathLst>
            </a:cu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0" name="Shape 2790"/>
            <p:cNvSpPr/>
            <p:nvPr/>
          </p:nvSpPr>
          <p:spPr>
            <a:xfrm>
              <a:off x="0" y="4656"/>
              <a:ext cx="4985174" cy="1692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NOTE: What are we assuming about the size of partitions?</a:t>
              </a:r>
            </a:p>
          </p:txBody>
        </p:sp>
      </p:grpSp>
      <p:grpSp>
        <p:nvGrpSpPr>
          <p:cNvPr id="2794" name="Group 2794"/>
          <p:cNvGrpSpPr/>
          <p:nvPr/>
        </p:nvGrpSpPr>
        <p:grpSpPr>
          <a:xfrm>
            <a:off x="2709333" y="3651419"/>
            <a:ext cx="4985174" cy="2088521"/>
            <a:chOff x="0" y="4656"/>
            <a:chExt cx="4985173" cy="2088520"/>
          </a:xfrm>
        </p:grpSpPr>
        <p:sp>
          <p:nvSpPr>
            <p:cNvPr id="2792" name="Shape 2792"/>
            <p:cNvSpPr/>
            <p:nvPr/>
          </p:nvSpPr>
          <p:spPr>
            <a:xfrm>
              <a:off x="0" y="37930"/>
              <a:ext cx="4985174" cy="2055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085"/>
                  </a:lnTo>
                  <a:lnTo>
                    <a:pt x="18000" y="17085"/>
                  </a:lnTo>
                  <a:lnTo>
                    <a:pt x="19083" y="21600"/>
                  </a:lnTo>
                  <a:lnTo>
                    <a:pt x="12600" y="17085"/>
                  </a:lnTo>
                  <a:lnTo>
                    <a:pt x="0" y="17085"/>
                  </a:lnTo>
                  <a:lnTo>
                    <a:pt x="0" y="9966"/>
                  </a:lnTo>
                  <a:close/>
                </a:path>
              </a:pathLst>
            </a:custGeom>
            <a:solidFill>
              <a:srgbClr val="4BACC6"/>
            </a:solidFill>
            <a:ln w="25400" cap="flat">
              <a:solidFill>
                <a:srgbClr val="377E9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lvl="0"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3" name="Shape 2793"/>
            <p:cNvSpPr/>
            <p:nvPr/>
          </p:nvSpPr>
          <p:spPr>
            <a:xfrm>
              <a:off x="0" y="4656"/>
              <a:ext cx="4985174" cy="16921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914400">
                <a:defRPr sz="3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NOTE: This is no different from what we previously assumed about hashing.</a:t>
              </a:r>
            </a:p>
          </p:txBody>
        </p:sp>
      </p:grpSp>
      <p:sp>
        <p:nvSpPr>
          <p:cNvPr id="2795" name="Shape 2795"/>
          <p:cNvSpPr/>
          <p:nvPr/>
        </p:nvSpPr>
        <p:spPr>
          <a:xfrm>
            <a:off x="482005" y="216746"/>
            <a:ext cx="12571308" cy="86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342900" indent="-342900" algn="l" defTabSz="914400">
              <a:spcBef>
                <a:spcPts val="600"/>
              </a:spcBef>
              <a:defRPr b="1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800">
                <a:solidFill>
                  <a:srgbClr val="FF0000"/>
                </a:solidFill>
              </a:rPr>
              <a:t>Notation: [S] == “# pages in S” ; |S| == “# tuples in S”   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1" grpId="1"/>
      <p:bldP build="whole" bldLvl="1" animBg="1" rev="0" advAuto="0" spid="2794" grpId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Shape 2798"/>
          <p:cNvSpPr/>
          <p:nvPr>
            <p:ph type="title"/>
          </p:nvPr>
        </p:nvSpPr>
        <p:spPr>
          <a:xfrm>
            <a:off x="650239" y="390596"/>
            <a:ext cx="11704322" cy="16256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Join Cheatsheet</a:t>
            </a:r>
          </a:p>
        </p:txBody>
      </p:sp>
      <p:sp>
        <p:nvSpPr>
          <p:cNvPr id="2799" name="Shape 2799"/>
          <p:cNvSpPr/>
          <p:nvPr>
            <p:ph type="body" idx="1"/>
          </p:nvPr>
        </p:nvSpPr>
        <p:spPr>
          <a:xfrm>
            <a:off x="650239" y="2607739"/>
            <a:ext cx="11704322" cy="7152641"/>
          </a:xfrm>
          <a:prstGeom prst="rect">
            <a:avLst/>
          </a:prstGeom>
        </p:spPr>
        <p:txBody>
          <a:bodyPr/>
          <a:lstStyle/>
          <a:p>
            <a:pPr lvl="0" marL="472965" indent="-472965">
              <a:lnSpc>
                <a:spcPct val="80000"/>
              </a:lnSpc>
              <a:spcBef>
                <a:spcPts val="600"/>
              </a:spcBef>
              <a:defRPr sz="1800"/>
            </a:pPr>
            <a:endParaRPr sz="4000"/>
          </a:p>
          <a:p>
            <a:pPr lvl="0" marL="472965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Chunk nested loop join</a:t>
            </a:r>
            <a:endParaRPr sz="4000"/>
          </a:p>
          <a:p>
            <a:pPr lvl="1" marL="800100" indent="-3429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000"/>
              <a:t>Take </a:t>
            </a:r>
            <a:r>
              <a:rPr b="1" sz="3000"/>
              <a:t>k pages </a:t>
            </a:r>
            <a:r>
              <a:rPr sz="3000"/>
              <a:t>of S and match with each page of R.</a:t>
            </a:r>
            <a:endParaRPr sz="3400"/>
          </a:p>
          <a:p>
            <a:pPr lvl="1" marL="800100" indent="-342900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3000"/>
              <a:t>Total Cost: </a:t>
            </a:r>
            <a:r>
              <a:rPr sz="3000">
                <a:solidFill>
                  <a:srgbClr val="1F497D"/>
                </a:solidFill>
              </a:rPr>
              <a:t>[S] </a:t>
            </a:r>
            <a:r>
              <a:rPr sz="3000"/>
              <a:t>+ </a:t>
            </a:r>
            <a:r>
              <a:rPr sz="3000">
                <a:solidFill>
                  <a:srgbClr val="C0504D"/>
                </a:solidFill>
              </a:rPr>
              <a:t>([S] / k)*[R]</a:t>
            </a:r>
            <a:endParaRPr sz="3400"/>
          </a:p>
          <a:p>
            <a:pPr lvl="0" marL="472965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Sort merge join</a:t>
            </a:r>
            <a:endParaRPr sz="4000"/>
          </a:p>
          <a:p>
            <a:pPr lvl="1" marL="845819" indent="-38861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400"/>
              <a:t>Sort S and R </a:t>
            </a:r>
            <a:r>
              <a:rPr b="1" sz="3400"/>
              <a:t>on join column</a:t>
            </a:r>
            <a:r>
              <a:rPr sz="3400"/>
              <a:t>, then merge them!</a:t>
            </a:r>
            <a:endParaRPr sz="3400"/>
          </a:p>
          <a:p>
            <a:pPr lvl="1" marL="845819" indent="-38861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400"/>
              <a:t>Total Cost: </a:t>
            </a:r>
            <a:r>
              <a:rPr sz="3400">
                <a:solidFill>
                  <a:srgbClr val="1F497D"/>
                </a:solidFill>
              </a:rPr>
              <a:t>~5([S] + [R])</a:t>
            </a:r>
            <a:endParaRPr sz="3400"/>
          </a:p>
          <a:p>
            <a:pPr lvl="0" marL="472965" indent="-47296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4000"/>
              <a:t>Hash join</a:t>
            </a:r>
            <a:endParaRPr sz="4000"/>
          </a:p>
          <a:p>
            <a:pPr lvl="1" marL="845819" indent="-38861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400"/>
              <a:t>Partition S and R using same hash fn, then collect same partitions</a:t>
            </a:r>
            <a:endParaRPr sz="3400"/>
          </a:p>
          <a:p>
            <a:pPr lvl="1" marL="845819" indent="-388619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3400"/>
              <a:t>Total Cost: </a:t>
            </a:r>
            <a:r>
              <a:rPr sz="3400">
                <a:solidFill>
                  <a:srgbClr val="1F497D"/>
                </a:solidFill>
              </a:rPr>
              <a:t>~3([S] + [R])</a:t>
            </a:r>
            <a:endParaRPr sz="3400"/>
          </a:p>
          <a:p>
            <a:pPr lvl="2" marL="1226127" indent="-311727">
              <a:lnSpc>
                <a:spcPct val="80000"/>
              </a:lnSpc>
              <a:spcBef>
                <a:spcPts val="500"/>
              </a:spcBef>
              <a:buClr>
                <a:srgbClr val="1F497D"/>
              </a:buClr>
              <a:defRPr sz="1800"/>
            </a:pPr>
            <a:r>
              <a:rPr sz="3000">
                <a:solidFill>
                  <a:srgbClr val="1F497D"/>
                </a:solidFill>
              </a:rPr>
              <a:t>Assuming len(partition) ≤ B pages</a:t>
            </a:r>
          </a:p>
        </p:txBody>
      </p:sp>
      <p:sp>
        <p:nvSpPr>
          <p:cNvPr id="2800" name="Shape 2800"/>
          <p:cNvSpPr/>
          <p:nvPr/>
        </p:nvSpPr>
        <p:spPr>
          <a:xfrm>
            <a:off x="650239" y="1842346"/>
            <a:ext cx="12571308" cy="1300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/>
          <a:p>
            <a:pPr lvl="0" marL="342900" indent="-342900" algn="l" defTabSz="914400">
              <a:lnSpc>
                <a:spcPct val="90000"/>
              </a:lnSpc>
              <a:spcBef>
                <a:spcPts val="600"/>
              </a:spcBef>
              <a:defRPr sz="1800"/>
            </a:pPr>
            <a:r>
              <a:rPr b="1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Notation: [S] == “# pages in S” ; 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lvl="0" marL="342900" indent="-342900" algn="l" defTabSz="914400">
              <a:lnSpc>
                <a:spcPct val="90000"/>
              </a:lnSpc>
              <a:spcBef>
                <a:spcPts val="600"/>
              </a:spcBef>
              <a:defRPr sz="1800"/>
            </a:pPr>
            <a:r>
              <a:rPr b="1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|S| == “# tuples in S”   </a:t>
            </a:r>
          </a:p>
        </p:txBody>
      </p:sp>
    </p:spTree>
  </p:cSld>
  <p:clrMapOvr>
    <a:masterClrMapping/>
  </p:clrMapOvr>
  <p:transition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Shape 28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When is a chunk-nested loops join the best?</a:t>
            </a:r>
            <a:endParaRPr sz="4560"/>
          </a:p>
        </p:txBody>
      </p:sp>
      <p:sp>
        <p:nvSpPr>
          <p:cNvPr id="2803" name="Shape 280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</a:pPr>
          </a:p>
        </p:txBody>
      </p:sp>
    </p:spTree>
  </p:cSld>
  <p:clrMapOvr>
    <a:masterClrMapping/>
  </p:clrMapOvr>
  <p:transition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Shape 28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When is a chunk-nested loops join the best?</a:t>
            </a:r>
            <a:endParaRPr sz="4560"/>
          </a:p>
        </p:txBody>
      </p:sp>
      <p:sp>
        <p:nvSpPr>
          <p:cNvPr id="2806" name="Shape 28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Not using an equality predicate</a:t>
            </a:r>
            <a:endParaRPr sz="3600"/>
          </a:p>
          <a:p>
            <a:pPr lvl="0">
              <a:defRPr sz="1800"/>
            </a:pPr>
            <a:r>
              <a:rPr sz="3600"/>
              <a:t>Join is just a cross product</a:t>
            </a:r>
          </a:p>
        </p:txBody>
      </p:sp>
    </p:spTree>
  </p:cSld>
  <p:clrMapOvr>
    <a:masterClrMapping/>
  </p:clrMapOvr>
  <p:transition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8" name="Shape 28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 lvl="0">
              <a:defRPr sz="1800"/>
            </a:pPr>
            <a:r>
              <a:rPr sz="5440"/>
              <a:t>When is a sort-merge join the best?</a:t>
            </a:r>
            <a:endParaRPr sz="5440"/>
          </a:p>
        </p:txBody>
      </p:sp>
      <p:sp>
        <p:nvSpPr>
          <p:cNvPr id="2809" name="Shape 28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</a:pP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b="1" sz="3600"/>
              <a:t>Write a SQL expression for the following query:</a:t>
            </a:r>
            <a:endParaRPr b="1" sz="3600"/>
          </a:p>
          <a:p>
            <a:pPr lvl="0" marL="0" indent="0">
              <a:buSzTx/>
              <a:buNone/>
              <a:defRPr sz="1800"/>
            </a:pPr>
            <a:r>
              <a:rPr sz="3600"/>
              <a:t>The name of all songs with the genre “country” which have spent more than 2 weeks in the top 40.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  <a:latin typeface="Courier New"/>
                <a:ea typeface="Courier New"/>
                <a:cs typeface="Courier New"/>
                <a:sym typeface="Courier New"/>
              </a:rPr>
              <a:t>SELECT Songs.song_name FROM Albums, Songs WHERE Songs.album_num = Albums.album_id AND Albums.genre = 'country' AND Songs.weeks_in_top_40 &gt; 2;</a:t>
            </a:r>
            <a:endParaRPr sz="3600">
              <a:solidFill>
                <a:srgbClr val="53585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Shape 28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 lvl="0">
              <a:defRPr sz="1800"/>
            </a:pPr>
            <a:r>
              <a:rPr sz="5440"/>
              <a:t>When is a sort-merge join the best?</a:t>
            </a:r>
            <a:endParaRPr sz="5440"/>
          </a:p>
        </p:txBody>
      </p:sp>
      <p:sp>
        <p:nvSpPr>
          <p:cNvPr id="2812" name="Shape 28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Skewed input data</a:t>
            </a:r>
            <a:endParaRPr sz="3600"/>
          </a:p>
          <a:p>
            <a:pPr lvl="0">
              <a:defRPr sz="1800"/>
            </a:pPr>
            <a:r>
              <a:rPr sz="3600"/>
              <a:t>Small memory size</a:t>
            </a:r>
            <a:endParaRPr sz="3600"/>
          </a:p>
          <a:p>
            <a:pPr lvl="0">
              <a:defRPr sz="1800"/>
            </a:pPr>
            <a:r>
              <a:rPr sz="3600"/>
              <a:t>Want sorted output/have sorted input</a:t>
            </a:r>
          </a:p>
        </p:txBody>
      </p:sp>
    </p:spTree>
  </p:cSld>
  <p:clrMapOvr>
    <a:masterClrMapping/>
  </p:clrMapOvr>
  <p:transition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Shape 28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 lvl="0">
              <a:defRPr sz="1800"/>
            </a:pPr>
            <a:r>
              <a:rPr sz="6560"/>
              <a:t>When is a hash-join the best?</a:t>
            </a:r>
            <a:endParaRPr sz="6560"/>
          </a:p>
        </p:txBody>
      </p:sp>
    </p:spTree>
  </p:cSld>
  <p:clrMapOvr>
    <a:masterClrMapping/>
  </p:clrMapOvr>
  <p:transition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Shape 28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9044">
              <a:defRPr sz="6560"/>
            </a:lvl1pPr>
          </a:lstStyle>
          <a:p>
            <a:pPr lvl="0">
              <a:defRPr sz="1800"/>
            </a:pPr>
            <a:r>
              <a:rPr sz="6560"/>
              <a:t>When is a hash-join the best?</a:t>
            </a:r>
            <a:endParaRPr sz="6560"/>
          </a:p>
        </p:txBody>
      </p:sp>
      <p:sp>
        <p:nvSpPr>
          <p:cNvPr id="2817" name="Shape 28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/>
              <a:t>One partition large, the other small (can keep in memory)</a:t>
            </a:r>
          </a:p>
        </p:txBody>
      </p:sp>
    </p:spTree>
  </p:cSld>
  <p:clrMapOvr>
    <a:masterClrMapping/>
  </p:clrMapOvr>
  <p:transition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Shape 2819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20" name="Shape 2820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We have 12 pages of memory, and we want to join two tables [R] and [S] where [R] is 100 pages and [S] is 50 pages. </a:t>
            </a:r>
          </a:p>
        </p:txBody>
      </p:sp>
      <p:sp>
        <p:nvSpPr>
          <p:cNvPr id="2821" name="Shape 28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How many disk reads are needed to perform Chunk Nested Loops Join?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Shape 2823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24" name="Shape 2824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We have 12 pages of memory, and we want to join two tables [R] and [S] where [R] is 100 pages and [S] is 50 pages. </a:t>
            </a:r>
          </a:p>
        </p:txBody>
      </p:sp>
      <p:sp>
        <p:nvSpPr>
          <p:cNvPr id="2825" name="Shape 28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How many disk reads are needed to perform Chunk Nested Loops Join?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(# of pages in smaller relation) + ((# of pages in smaller relation) / (# of pages in memory - 2 for I/O)) * (# of pages in larger relation) 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 50 + (50/10) * (100) = 550</a:t>
            </a:r>
          </a:p>
        </p:txBody>
      </p:sp>
    </p:spTree>
  </p:cSld>
  <p:clrMapOvr>
    <a:masterClrMapping/>
  </p:clrMapOvr>
  <p:transition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Shape 2827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28" name="Shape 2828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We have 12 pages of memory, and we want to join two tables [R] and [S] where [R] is 100 pages and [S] is 50 pages. </a:t>
            </a:r>
          </a:p>
        </p:txBody>
      </p:sp>
      <p:sp>
        <p:nvSpPr>
          <p:cNvPr id="2829" name="Shape 28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How about a Hash Join? (Assume no recursive partitioning)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Shape 2831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32" name="Shape 2832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We have 12 pages of memory, and we want to join two tables [R] and [S] where [R] is 100 pages and [S] is 50 pages. </a:t>
            </a:r>
          </a:p>
        </p:txBody>
      </p:sp>
      <p:sp>
        <p:nvSpPr>
          <p:cNvPr id="2833" name="Shape 28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How about a Hash Join? (Assume no recursive partitioning)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(# of pages in both relations)  * (1 read before hashing + 1 read after hashing) 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=(100+50) * 2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 300</a:t>
            </a:r>
            <a:endParaRPr sz="3600">
              <a:solidFill>
                <a:srgbClr val="53585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5" name="Shape 28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Heap Files</a:t>
            </a:r>
          </a:p>
        </p:txBody>
      </p:sp>
      <p:sp>
        <p:nvSpPr>
          <p:cNvPr id="2836" name="Shape 28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100">
                <a:solidFill>
                  <a:srgbClr val="A6AAA9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100">
                <a:solidFill>
                  <a:srgbClr val="A6AAA9"/>
                </a:solidFill>
              </a:rPr>
              <a:t>(Page Formats)</a:t>
            </a:r>
          </a:p>
        </p:txBody>
      </p:sp>
    </p:spTree>
  </p:cSld>
  <p:clrMapOvr>
    <a:masterClrMapping/>
  </p:clrMapOvr>
  <p:transition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Shape 28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Fixed-Length Records</a:t>
            </a:r>
          </a:p>
        </p:txBody>
      </p:sp>
      <p:sp>
        <p:nvSpPr>
          <p:cNvPr id="2839" name="Shape 2839"/>
          <p:cNvSpPr/>
          <p:nvPr/>
        </p:nvSpPr>
        <p:spPr>
          <a:xfrm>
            <a:off x="4099049" y="2844799"/>
            <a:ext cx="4806702" cy="5803901"/>
          </a:xfrm>
          <a:prstGeom prst="rect">
            <a:avLst/>
          </a:prstGeom>
          <a:solidFill>
            <a:srgbClr val="70BF41">
              <a:alpha val="33659"/>
            </a:srgbClr>
          </a:solidFill>
          <a:ln w="25400">
            <a:solidFill>
              <a:srgbClr val="000000">
                <a:alpha val="3365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0" name="Shape 2840"/>
          <p:cNvSpPr/>
          <p:nvPr/>
        </p:nvSpPr>
        <p:spPr>
          <a:xfrm>
            <a:off x="4108450" y="2857500"/>
            <a:ext cx="4787900" cy="794098"/>
          </a:xfrm>
          <a:prstGeom prst="rect">
            <a:avLst/>
          </a:prstGeom>
          <a:solidFill>
            <a:srgbClr val="70BF41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1" name="Shape 2841"/>
          <p:cNvSpPr/>
          <p:nvPr/>
        </p:nvSpPr>
        <p:spPr>
          <a:xfrm>
            <a:off x="4108450" y="3644900"/>
            <a:ext cx="4787900" cy="794098"/>
          </a:xfrm>
          <a:prstGeom prst="rect">
            <a:avLst/>
          </a:prstGeom>
          <a:solidFill>
            <a:srgbClr val="70BF41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2" name="Shape 2842"/>
          <p:cNvSpPr/>
          <p:nvPr/>
        </p:nvSpPr>
        <p:spPr>
          <a:xfrm>
            <a:off x="4108450" y="4445000"/>
            <a:ext cx="4787900" cy="1119486"/>
          </a:xfrm>
          <a:prstGeom prst="rect">
            <a:avLst/>
          </a:prstGeom>
          <a:solidFill>
            <a:srgbClr val="70BF41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900"/>
            </a:pPr>
          </a:p>
        </p:txBody>
      </p:sp>
      <p:sp>
        <p:nvSpPr>
          <p:cNvPr id="2843" name="Shape 2843"/>
          <p:cNvSpPr/>
          <p:nvPr/>
        </p:nvSpPr>
        <p:spPr>
          <a:xfrm rot="16200000">
            <a:off x="6013450" y="4604692"/>
            <a:ext cx="6985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…</a:t>
            </a:r>
          </a:p>
        </p:txBody>
      </p:sp>
      <p:sp>
        <p:nvSpPr>
          <p:cNvPr id="2844" name="Shape 2844"/>
          <p:cNvSpPr/>
          <p:nvPr/>
        </p:nvSpPr>
        <p:spPr>
          <a:xfrm>
            <a:off x="4108450" y="5570487"/>
            <a:ext cx="4787900" cy="794099"/>
          </a:xfrm>
          <a:prstGeom prst="rect">
            <a:avLst/>
          </a:prstGeom>
          <a:solidFill>
            <a:srgbClr val="70BF41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5" name="Shape 2845"/>
          <p:cNvSpPr/>
          <p:nvPr/>
        </p:nvSpPr>
        <p:spPr>
          <a:xfrm>
            <a:off x="2247671" y="2930698"/>
            <a:ext cx="1257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1</a:t>
            </a:r>
          </a:p>
        </p:txBody>
      </p:sp>
      <p:sp>
        <p:nvSpPr>
          <p:cNvPr id="2846" name="Shape 2846"/>
          <p:cNvSpPr/>
          <p:nvPr/>
        </p:nvSpPr>
        <p:spPr>
          <a:xfrm>
            <a:off x="2247671" y="3718098"/>
            <a:ext cx="1257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2</a:t>
            </a:r>
          </a:p>
        </p:txBody>
      </p:sp>
      <p:sp>
        <p:nvSpPr>
          <p:cNvPr id="2847" name="Shape 2847"/>
          <p:cNvSpPr/>
          <p:nvPr/>
        </p:nvSpPr>
        <p:spPr>
          <a:xfrm>
            <a:off x="2209723" y="5643686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N</a:t>
            </a:r>
          </a:p>
        </p:txBody>
      </p:sp>
      <p:sp>
        <p:nvSpPr>
          <p:cNvPr id="2848" name="Shape 2848"/>
          <p:cNvSpPr/>
          <p:nvPr/>
        </p:nvSpPr>
        <p:spPr>
          <a:xfrm>
            <a:off x="4095750" y="6345187"/>
            <a:ext cx="4813300" cy="1561705"/>
          </a:xfrm>
          <a:prstGeom prst="rect">
            <a:avLst/>
          </a:prstGeom>
          <a:solidFill>
            <a:srgbClr val="53585F">
              <a:alpha val="49948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Free Space</a:t>
            </a:r>
          </a:p>
        </p:txBody>
      </p:sp>
      <p:sp>
        <p:nvSpPr>
          <p:cNvPr id="2849" name="Shape 2849"/>
          <p:cNvSpPr/>
          <p:nvPr/>
        </p:nvSpPr>
        <p:spPr>
          <a:xfrm>
            <a:off x="8013104" y="7913141"/>
            <a:ext cx="894409" cy="741165"/>
          </a:xfrm>
          <a:prstGeom prst="rect">
            <a:avLst/>
          </a:prstGeom>
          <a:solidFill>
            <a:srgbClr val="70BF41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N</a:t>
            </a:r>
          </a:p>
        </p:txBody>
      </p:sp>
      <p:sp>
        <p:nvSpPr>
          <p:cNvPr id="2850" name="Shape 2850"/>
          <p:cNvSpPr/>
          <p:nvPr/>
        </p:nvSpPr>
        <p:spPr>
          <a:xfrm>
            <a:off x="9114566" y="7693719"/>
            <a:ext cx="246422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Number of Records</a:t>
            </a:r>
          </a:p>
        </p:txBody>
      </p:sp>
      <p:sp>
        <p:nvSpPr>
          <p:cNvPr id="2851" name="Shape 2851"/>
          <p:cNvSpPr/>
          <p:nvPr/>
        </p:nvSpPr>
        <p:spPr>
          <a:xfrm>
            <a:off x="5670295" y="8898086"/>
            <a:ext cx="166420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Packed</a:t>
            </a:r>
          </a:p>
        </p:txBody>
      </p:sp>
      <p:sp>
        <p:nvSpPr>
          <p:cNvPr id="2852" name="Shape 2852"/>
          <p:cNvSpPr/>
          <p:nvPr/>
        </p:nvSpPr>
        <p:spPr>
          <a:xfrm>
            <a:off x="9181871" y="3704431"/>
            <a:ext cx="363977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Record id:</a:t>
            </a:r>
            <a:endParaRPr sz="3600"/>
          </a:p>
          <a:p>
            <a:pPr lvl="0">
              <a:defRPr sz="1800"/>
            </a:pPr>
            <a:r>
              <a:rPr sz="3600"/>
              <a:t>&lt;Page id, slot #&gt;</a:t>
            </a:r>
          </a:p>
        </p:txBody>
      </p:sp>
    </p:spTree>
  </p:cSld>
  <p:clrMapOvr>
    <a:masterClrMapping/>
  </p:clrMapOvr>
  <p:transition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Shape 28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Fixed-Length Records</a:t>
            </a:r>
          </a:p>
        </p:txBody>
      </p:sp>
      <p:sp>
        <p:nvSpPr>
          <p:cNvPr id="2855" name="Shape 2855"/>
          <p:cNvSpPr/>
          <p:nvPr/>
        </p:nvSpPr>
        <p:spPr>
          <a:xfrm>
            <a:off x="4099049" y="2844799"/>
            <a:ext cx="4806702" cy="5803901"/>
          </a:xfrm>
          <a:prstGeom prst="rect">
            <a:avLst/>
          </a:prstGeom>
          <a:solidFill>
            <a:srgbClr val="51A7F9">
              <a:alpha val="33659"/>
            </a:srgbClr>
          </a:solidFill>
          <a:ln w="25400">
            <a:solidFill>
              <a:srgbClr val="000000">
                <a:alpha val="33659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56" name="Shape 2856"/>
          <p:cNvSpPr/>
          <p:nvPr/>
        </p:nvSpPr>
        <p:spPr>
          <a:xfrm>
            <a:off x="4108450" y="2857500"/>
            <a:ext cx="4787900" cy="79409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57" name="Shape 2857"/>
          <p:cNvSpPr/>
          <p:nvPr/>
        </p:nvSpPr>
        <p:spPr>
          <a:xfrm>
            <a:off x="4108450" y="3644900"/>
            <a:ext cx="4787900" cy="79409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58" name="Shape 2858"/>
          <p:cNvSpPr/>
          <p:nvPr/>
        </p:nvSpPr>
        <p:spPr>
          <a:xfrm>
            <a:off x="4108450" y="5232400"/>
            <a:ext cx="4787900" cy="1119486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900"/>
            </a:pPr>
          </a:p>
        </p:txBody>
      </p:sp>
      <p:sp>
        <p:nvSpPr>
          <p:cNvPr id="2859" name="Shape 2859"/>
          <p:cNvSpPr/>
          <p:nvPr/>
        </p:nvSpPr>
        <p:spPr>
          <a:xfrm rot="16200000">
            <a:off x="6000750" y="5396036"/>
            <a:ext cx="6985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…</a:t>
            </a:r>
          </a:p>
        </p:txBody>
      </p:sp>
      <p:sp>
        <p:nvSpPr>
          <p:cNvPr id="2860" name="Shape 2860"/>
          <p:cNvSpPr/>
          <p:nvPr/>
        </p:nvSpPr>
        <p:spPr>
          <a:xfrm>
            <a:off x="4108450" y="7140475"/>
            <a:ext cx="4787900" cy="794099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61" name="Shape 2861"/>
          <p:cNvSpPr/>
          <p:nvPr/>
        </p:nvSpPr>
        <p:spPr>
          <a:xfrm>
            <a:off x="2247671" y="2930698"/>
            <a:ext cx="1257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1</a:t>
            </a:r>
          </a:p>
        </p:txBody>
      </p:sp>
      <p:sp>
        <p:nvSpPr>
          <p:cNvPr id="2862" name="Shape 2862"/>
          <p:cNvSpPr/>
          <p:nvPr/>
        </p:nvSpPr>
        <p:spPr>
          <a:xfrm>
            <a:off x="2247671" y="3718098"/>
            <a:ext cx="1257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2</a:t>
            </a:r>
          </a:p>
        </p:txBody>
      </p:sp>
      <p:sp>
        <p:nvSpPr>
          <p:cNvPr id="2863" name="Shape 2863"/>
          <p:cNvSpPr/>
          <p:nvPr/>
        </p:nvSpPr>
        <p:spPr>
          <a:xfrm>
            <a:off x="2209723" y="5643686"/>
            <a:ext cx="133365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N</a:t>
            </a:r>
          </a:p>
        </p:txBody>
      </p:sp>
      <p:sp>
        <p:nvSpPr>
          <p:cNvPr id="2864" name="Shape 2864"/>
          <p:cNvSpPr/>
          <p:nvPr/>
        </p:nvSpPr>
        <p:spPr>
          <a:xfrm>
            <a:off x="8225566" y="7943279"/>
            <a:ext cx="681947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M</a:t>
            </a:r>
          </a:p>
        </p:txBody>
      </p:sp>
      <p:sp>
        <p:nvSpPr>
          <p:cNvPr id="2865" name="Shape 2865"/>
          <p:cNvSpPr/>
          <p:nvPr/>
        </p:nvSpPr>
        <p:spPr>
          <a:xfrm>
            <a:off x="9122585" y="7696782"/>
            <a:ext cx="246422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Number of Slots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438370" y="8898086"/>
            <a:ext cx="41280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Unpacked (Bitmap)</a:t>
            </a:r>
          </a:p>
        </p:txBody>
      </p:sp>
      <p:sp>
        <p:nvSpPr>
          <p:cNvPr id="2867" name="Shape 2867"/>
          <p:cNvSpPr/>
          <p:nvPr/>
        </p:nvSpPr>
        <p:spPr>
          <a:xfrm>
            <a:off x="9181871" y="3704431"/>
            <a:ext cx="363977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Record id:</a:t>
            </a:r>
            <a:endParaRPr sz="3600"/>
          </a:p>
          <a:p>
            <a:pPr lvl="0">
              <a:defRPr sz="1800"/>
            </a:pPr>
            <a:r>
              <a:rPr sz="3600"/>
              <a:t>&lt;Page id, slot #&gt;</a:t>
            </a:r>
          </a:p>
        </p:txBody>
      </p:sp>
      <p:sp>
        <p:nvSpPr>
          <p:cNvPr id="2868" name="Shape 2868"/>
          <p:cNvSpPr/>
          <p:nvPr/>
        </p:nvSpPr>
        <p:spPr>
          <a:xfrm>
            <a:off x="4108450" y="4440187"/>
            <a:ext cx="4787900" cy="794099"/>
          </a:xfrm>
          <a:prstGeom prst="rect">
            <a:avLst/>
          </a:prstGeom>
          <a:solidFill>
            <a:srgbClr val="53585F">
              <a:alpha val="50000"/>
            </a:srgbClr>
          </a:solidFill>
          <a:ln w="25400">
            <a:solidFill>
              <a:srgbClr val="000000">
                <a:alpha val="50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Free Space</a:t>
            </a:r>
          </a:p>
        </p:txBody>
      </p:sp>
      <p:sp>
        <p:nvSpPr>
          <p:cNvPr id="2869" name="Shape 2869"/>
          <p:cNvSpPr/>
          <p:nvPr/>
        </p:nvSpPr>
        <p:spPr>
          <a:xfrm>
            <a:off x="4108450" y="6357887"/>
            <a:ext cx="4787900" cy="794099"/>
          </a:xfrm>
          <a:prstGeom prst="rect">
            <a:avLst/>
          </a:prstGeom>
          <a:solidFill>
            <a:srgbClr val="53585F">
              <a:alpha val="50000"/>
            </a:srgbClr>
          </a:solidFill>
          <a:ln w="25400">
            <a:solidFill>
              <a:srgbClr val="000000">
                <a:alpha val="50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Free Space</a:t>
            </a:r>
          </a:p>
        </p:txBody>
      </p:sp>
      <p:sp>
        <p:nvSpPr>
          <p:cNvPr id="2870" name="Shape 2870"/>
          <p:cNvSpPr/>
          <p:nvPr/>
        </p:nvSpPr>
        <p:spPr>
          <a:xfrm>
            <a:off x="2184349" y="7213674"/>
            <a:ext cx="1384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M</a:t>
            </a:r>
          </a:p>
        </p:txBody>
      </p:sp>
      <p:sp>
        <p:nvSpPr>
          <p:cNvPr id="2871" name="Shape 2871"/>
          <p:cNvSpPr/>
          <p:nvPr/>
        </p:nvSpPr>
        <p:spPr>
          <a:xfrm>
            <a:off x="7527066" y="7943279"/>
            <a:ext cx="681947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2872" name="Shape 2872"/>
          <p:cNvSpPr/>
          <p:nvPr/>
        </p:nvSpPr>
        <p:spPr>
          <a:xfrm>
            <a:off x="6853966" y="7943279"/>
            <a:ext cx="681947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2873" name="Shape 2873"/>
          <p:cNvSpPr/>
          <p:nvPr/>
        </p:nvSpPr>
        <p:spPr>
          <a:xfrm>
            <a:off x="6161427" y="7943279"/>
            <a:ext cx="681946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0</a:t>
            </a:r>
          </a:p>
        </p:txBody>
      </p:sp>
      <p:sp>
        <p:nvSpPr>
          <p:cNvPr id="2874" name="Shape 2874"/>
          <p:cNvSpPr/>
          <p:nvPr/>
        </p:nvSpPr>
        <p:spPr>
          <a:xfrm>
            <a:off x="5482366" y="7945387"/>
            <a:ext cx="681947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…</a:t>
            </a:r>
          </a:p>
        </p:txBody>
      </p:sp>
      <p:sp>
        <p:nvSpPr>
          <p:cNvPr id="2875" name="Shape 2875"/>
          <p:cNvSpPr/>
          <p:nvPr/>
        </p:nvSpPr>
        <p:spPr>
          <a:xfrm>
            <a:off x="4789827" y="7943279"/>
            <a:ext cx="681946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/>
            </a:lvl1pPr>
          </a:lstStyle>
          <a:p>
            <a:pPr lvl="0">
              <a:defRPr sz="1800"/>
            </a:pPr>
            <a:r>
              <a:rPr sz="2400"/>
              <a:t>1</a:t>
            </a:r>
          </a:p>
        </p:txBody>
      </p:sp>
      <p:sp>
        <p:nvSpPr>
          <p:cNvPr id="2876" name="Shape 2876"/>
          <p:cNvSpPr/>
          <p:nvPr/>
        </p:nvSpPr>
        <p:spPr>
          <a:xfrm>
            <a:off x="4097287" y="7943279"/>
            <a:ext cx="681947" cy="700808"/>
          </a:xfrm>
          <a:prstGeom prst="rect">
            <a:avLst/>
          </a:prstGeom>
          <a:solidFill>
            <a:srgbClr val="51A7F9">
              <a:alpha val="41428"/>
            </a:srgbClr>
          </a:solidFill>
          <a:ln w="25400">
            <a:solidFill>
              <a:srgbClr val="000000">
                <a:alpha val="41428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2877" name="Shape 2877"/>
          <p:cNvSpPr/>
          <p:nvPr/>
        </p:nvSpPr>
        <p:spPr>
          <a:xfrm>
            <a:off x="7757930" y="8713167"/>
            <a:ext cx="22021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1</a:t>
            </a:r>
          </a:p>
        </p:txBody>
      </p:sp>
      <p:sp>
        <p:nvSpPr>
          <p:cNvPr id="2878" name="Shape 2878"/>
          <p:cNvSpPr/>
          <p:nvPr/>
        </p:nvSpPr>
        <p:spPr>
          <a:xfrm>
            <a:off x="7084830" y="8713167"/>
            <a:ext cx="22021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2</a:t>
            </a:r>
          </a:p>
        </p:txBody>
      </p:sp>
      <p:sp>
        <p:nvSpPr>
          <p:cNvPr id="2879" name="Shape 2879"/>
          <p:cNvSpPr/>
          <p:nvPr/>
        </p:nvSpPr>
        <p:spPr>
          <a:xfrm>
            <a:off x="6411730" y="8720087"/>
            <a:ext cx="22021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3</a:t>
            </a:r>
          </a:p>
        </p:txBody>
      </p:sp>
      <p:sp>
        <p:nvSpPr>
          <p:cNvPr id="2880" name="Shape 2880"/>
          <p:cNvSpPr/>
          <p:nvPr/>
        </p:nvSpPr>
        <p:spPr>
          <a:xfrm>
            <a:off x="4994306" y="8713167"/>
            <a:ext cx="27298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M</a:t>
            </a:r>
          </a:p>
        </p:txBody>
      </p:sp>
      <p:sp>
        <p:nvSpPr>
          <p:cNvPr id="2881" name="Shape 2881"/>
          <p:cNvSpPr/>
          <p:nvPr/>
        </p:nvSpPr>
        <p:spPr>
          <a:xfrm>
            <a:off x="5687111" y="8724900"/>
            <a:ext cx="3048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pPr lvl="0">
              <a:defRPr sz="1800"/>
            </a:pPr>
            <a:r>
              <a:rPr sz="1500"/>
              <a:t>…</a:t>
            </a:r>
          </a:p>
        </p:txBody>
      </p:sp>
      <p:sp>
        <p:nvSpPr>
          <p:cNvPr id="2882" name="Shape 2882"/>
          <p:cNvSpPr/>
          <p:nvPr/>
        </p:nvSpPr>
        <p:spPr>
          <a:xfrm>
            <a:off x="2247671" y="4505498"/>
            <a:ext cx="12577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 3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9" name="Shape 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b="1" sz="3600"/>
              <a:t>Write a SQL expression for the following query:</a:t>
            </a:r>
            <a:endParaRPr b="1" sz="3600"/>
          </a:p>
          <a:p>
            <a:pPr lvl="0" marL="0" indent="0">
              <a:buSzTx/>
              <a:buNone/>
              <a:defRPr sz="1800"/>
            </a:pPr>
            <a:r>
              <a:rPr sz="3600"/>
              <a:t>The number of albums released by each artist.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Shape 28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 lvl="0">
              <a:defRPr sz="1800"/>
            </a:pPr>
            <a:r>
              <a:rPr sz="7840"/>
              <a:t>Variable Length Records</a:t>
            </a:r>
          </a:p>
        </p:txBody>
      </p:sp>
      <p:sp>
        <p:nvSpPr>
          <p:cNvPr id="2885" name="Shape 2885"/>
          <p:cNvSpPr/>
          <p:nvPr/>
        </p:nvSpPr>
        <p:spPr>
          <a:xfrm>
            <a:off x="5136743" y="8898086"/>
            <a:ext cx="273131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Slotted Page</a:t>
            </a:r>
          </a:p>
        </p:txBody>
      </p:sp>
      <p:sp>
        <p:nvSpPr>
          <p:cNvPr id="2886" name="Shape 2886"/>
          <p:cNvSpPr/>
          <p:nvPr/>
        </p:nvSpPr>
        <p:spPr>
          <a:xfrm>
            <a:off x="9181871" y="3704431"/>
            <a:ext cx="363977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Record id:</a:t>
            </a:r>
            <a:endParaRPr sz="3600"/>
          </a:p>
          <a:p>
            <a:pPr lvl="0">
              <a:defRPr sz="1800"/>
            </a:pPr>
            <a:r>
              <a:rPr sz="3600"/>
              <a:t>&lt;Page id, slot #&gt;</a:t>
            </a:r>
          </a:p>
        </p:txBody>
      </p:sp>
      <p:sp>
        <p:nvSpPr>
          <p:cNvPr id="2887" name="Shape 2887"/>
          <p:cNvSpPr/>
          <p:nvPr/>
        </p:nvSpPr>
        <p:spPr>
          <a:xfrm>
            <a:off x="984250" y="3138041"/>
            <a:ext cx="7846418" cy="4825405"/>
          </a:xfrm>
          <a:prstGeom prst="rect">
            <a:avLst/>
          </a:prstGeom>
          <a:solidFill>
            <a:srgbClr val="EC5D57">
              <a:alpha val="25857"/>
            </a:srgbClr>
          </a:solidFill>
          <a:ln w="25400">
            <a:solidFill>
              <a:srgbClr val="000000">
                <a:alpha val="25857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88" name="Shape 2888"/>
          <p:cNvSpPr/>
          <p:nvPr/>
        </p:nvSpPr>
        <p:spPr>
          <a:xfrm>
            <a:off x="971550" y="6000750"/>
            <a:ext cx="7871818" cy="1975396"/>
          </a:xfrm>
          <a:prstGeom prst="rect">
            <a:avLst/>
          </a:prstGeom>
          <a:solidFill>
            <a:srgbClr val="A6AAA9">
              <a:alpha val="69408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FFFFFF"/>
                </a:solidFill>
              </a:rPr>
              <a:t>Free space</a:t>
            </a:r>
          </a:p>
        </p:txBody>
      </p:sp>
      <p:sp>
        <p:nvSpPr>
          <p:cNvPr id="2889" name="Shape 2889"/>
          <p:cNvSpPr/>
          <p:nvPr/>
        </p:nvSpPr>
        <p:spPr>
          <a:xfrm>
            <a:off x="7317206" y="3441700"/>
            <a:ext cx="105008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/>
            </a:pPr>
            <a:r>
              <a:rPr sz="2600"/>
              <a:t>Page i</a:t>
            </a:r>
          </a:p>
        </p:txBody>
      </p:sp>
      <p:sp>
        <p:nvSpPr>
          <p:cNvPr id="2890" name="Shape 2890"/>
          <p:cNvSpPr/>
          <p:nvPr/>
        </p:nvSpPr>
        <p:spPr>
          <a:xfrm>
            <a:off x="1276350" y="3590925"/>
            <a:ext cx="3206254" cy="495300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91" name="Shape 2891"/>
          <p:cNvSpPr/>
          <p:nvPr/>
        </p:nvSpPr>
        <p:spPr>
          <a:xfrm>
            <a:off x="2140311" y="3181349"/>
            <a:ext cx="147833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Rid = (i, N)</a:t>
            </a:r>
          </a:p>
        </p:txBody>
      </p:sp>
      <p:sp>
        <p:nvSpPr>
          <p:cNvPr id="2892" name="Shape 2892"/>
          <p:cNvSpPr/>
          <p:nvPr/>
        </p:nvSpPr>
        <p:spPr>
          <a:xfrm>
            <a:off x="3672631" y="4570809"/>
            <a:ext cx="1452932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93" name="Shape 2893"/>
          <p:cNvSpPr/>
          <p:nvPr/>
        </p:nvSpPr>
        <p:spPr>
          <a:xfrm>
            <a:off x="3683121" y="4112617"/>
            <a:ext cx="143195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Rid = (i, 2)</a:t>
            </a:r>
          </a:p>
        </p:txBody>
      </p:sp>
      <p:sp>
        <p:nvSpPr>
          <p:cNvPr id="2894" name="Shape 2894"/>
          <p:cNvSpPr/>
          <p:nvPr/>
        </p:nvSpPr>
        <p:spPr>
          <a:xfrm>
            <a:off x="3967063" y="5503143"/>
            <a:ext cx="4854448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95" name="Shape 2895"/>
          <p:cNvSpPr/>
          <p:nvPr/>
        </p:nvSpPr>
        <p:spPr>
          <a:xfrm>
            <a:off x="5678311" y="5090517"/>
            <a:ext cx="143195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Rid = (i, 1)</a:t>
            </a:r>
          </a:p>
        </p:txBody>
      </p:sp>
      <p:sp>
        <p:nvSpPr>
          <p:cNvPr id="2896" name="Shape 2896"/>
          <p:cNvSpPr/>
          <p:nvPr/>
        </p:nvSpPr>
        <p:spPr>
          <a:xfrm>
            <a:off x="8259762" y="7468145"/>
            <a:ext cx="561749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97" name="Shape 2897"/>
          <p:cNvSpPr/>
          <p:nvPr/>
        </p:nvSpPr>
        <p:spPr>
          <a:xfrm>
            <a:off x="7688262" y="7468145"/>
            <a:ext cx="561749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98" name="Shape 2898"/>
          <p:cNvSpPr/>
          <p:nvPr/>
        </p:nvSpPr>
        <p:spPr>
          <a:xfrm>
            <a:off x="7129462" y="7468145"/>
            <a:ext cx="561749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24</a:t>
            </a:r>
          </a:p>
        </p:txBody>
      </p:sp>
      <p:sp>
        <p:nvSpPr>
          <p:cNvPr id="2899" name="Shape 2899"/>
          <p:cNvSpPr/>
          <p:nvPr/>
        </p:nvSpPr>
        <p:spPr>
          <a:xfrm>
            <a:off x="4693294" y="7468145"/>
            <a:ext cx="1867617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00" name="Shape 2900"/>
          <p:cNvSpPr/>
          <p:nvPr/>
        </p:nvSpPr>
        <p:spPr>
          <a:xfrm>
            <a:off x="4118223" y="7468145"/>
            <a:ext cx="561748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30</a:t>
            </a:r>
          </a:p>
        </p:txBody>
      </p:sp>
      <p:sp>
        <p:nvSpPr>
          <p:cNvPr id="2901" name="Shape 2901"/>
          <p:cNvSpPr/>
          <p:nvPr/>
        </p:nvSpPr>
        <p:spPr>
          <a:xfrm>
            <a:off x="7570420" y="7935962"/>
            <a:ext cx="79743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200"/>
              <a:t>#  </a:t>
            </a:r>
            <a:endParaRPr sz="2200"/>
          </a:p>
          <a:p>
            <a:pPr lvl="0">
              <a:defRPr sz="1800"/>
            </a:pPr>
            <a:r>
              <a:rPr sz="2200"/>
              <a:t> Slots</a:t>
            </a:r>
          </a:p>
        </p:txBody>
      </p:sp>
      <p:sp>
        <p:nvSpPr>
          <p:cNvPr id="2902" name="Shape 2902"/>
          <p:cNvSpPr/>
          <p:nvPr/>
        </p:nvSpPr>
        <p:spPr>
          <a:xfrm>
            <a:off x="7275513" y="8005316"/>
            <a:ext cx="26964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1</a:t>
            </a:r>
          </a:p>
        </p:txBody>
      </p:sp>
      <p:sp>
        <p:nvSpPr>
          <p:cNvPr id="2903" name="Shape 2903"/>
          <p:cNvSpPr/>
          <p:nvPr/>
        </p:nvSpPr>
        <p:spPr>
          <a:xfrm>
            <a:off x="6557962" y="7468145"/>
            <a:ext cx="561749" cy="495301"/>
          </a:xfrm>
          <a:prstGeom prst="rect">
            <a:avLst/>
          </a:prstGeom>
          <a:solidFill>
            <a:srgbClr val="EC5D57">
              <a:alpha val="67722"/>
            </a:srgbClr>
          </a:solidFill>
          <a:ln w="25400">
            <a:solidFill>
              <a:srgbClr val="000000">
                <a:alpha val="67722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8</a:t>
            </a:r>
          </a:p>
        </p:txBody>
      </p:sp>
      <p:sp>
        <p:nvSpPr>
          <p:cNvPr id="2904" name="Shape 2904"/>
          <p:cNvSpPr/>
          <p:nvPr/>
        </p:nvSpPr>
        <p:spPr>
          <a:xfrm>
            <a:off x="6703764" y="8009334"/>
            <a:ext cx="26964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2</a:t>
            </a:r>
          </a:p>
        </p:txBody>
      </p:sp>
      <p:sp>
        <p:nvSpPr>
          <p:cNvPr id="2905" name="Shape 2905"/>
          <p:cNvSpPr/>
          <p:nvPr/>
        </p:nvSpPr>
        <p:spPr>
          <a:xfrm>
            <a:off x="5430252" y="7998370"/>
            <a:ext cx="3937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…</a:t>
            </a:r>
          </a:p>
        </p:txBody>
      </p:sp>
      <p:sp>
        <p:nvSpPr>
          <p:cNvPr id="2906" name="Shape 2906"/>
          <p:cNvSpPr/>
          <p:nvPr/>
        </p:nvSpPr>
        <p:spPr>
          <a:xfrm>
            <a:off x="4241083" y="7944271"/>
            <a:ext cx="31602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pPr lvl="0">
              <a:defRPr sz="1800"/>
            </a:pPr>
            <a:r>
              <a:rPr sz="2200"/>
              <a:t>N</a:t>
            </a:r>
          </a:p>
        </p:txBody>
      </p:sp>
      <p:sp>
        <p:nvSpPr>
          <p:cNvPr id="2912" name="Shape 2912"/>
          <p:cNvSpPr/>
          <p:nvPr/>
        </p:nvSpPr>
        <p:spPr>
          <a:xfrm>
            <a:off x="994710" y="6000544"/>
            <a:ext cx="7556260" cy="1731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2090" y="405"/>
                  <a:pt x="19290" y="7605"/>
                  <a:pt x="21600" y="21600"/>
                </a:cubicBezTo>
              </a:path>
            </a:pathLst>
          </a:custGeom>
          <a:ln w="25400">
            <a:solidFill/>
            <a:miter lim="400000"/>
            <a:headEnd type="triangle"/>
          </a:ln>
        </p:spPr>
        <p:txBody>
          <a:bodyPr/>
          <a:lstStyle/>
          <a:p>
            <a:pPr lvl="0"/>
          </a:p>
        </p:txBody>
      </p:sp>
      <p:sp>
        <p:nvSpPr>
          <p:cNvPr id="2908" name="Shape 2908"/>
          <p:cNvSpPr/>
          <p:nvPr/>
        </p:nvSpPr>
        <p:spPr>
          <a:xfrm>
            <a:off x="8805862" y="7258595"/>
            <a:ext cx="2464227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 lvl="0">
              <a:defRPr sz="1800"/>
            </a:pPr>
            <a:r>
              <a:rPr sz="2700"/>
              <a:t>Pointer to start of free space</a:t>
            </a:r>
          </a:p>
        </p:txBody>
      </p:sp>
      <p:sp>
        <p:nvSpPr>
          <p:cNvPr id="2913" name="Shape 2913"/>
          <p:cNvSpPr/>
          <p:nvPr/>
        </p:nvSpPr>
        <p:spPr>
          <a:xfrm>
            <a:off x="3899874" y="5654171"/>
            <a:ext cx="3554061" cy="1955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92" h="21600" fill="norm" stroke="1" extrusionOk="0">
                <a:moveTo>
                  <a:pt x="19692" y="21600"/>
                </a:moveTo>
                <a:cubicBezTo>
                  <a:pt x="4493" y="14599"/>
                  <a:pt x="-1908" y="7399"/>
                  <a:pt x="49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914" name="Shape 2914"/>
          <p:cNvSpPr/>
          <p:nvPr/>
        </p:nvSpPr>
        <p:spPr>
          <a:xfrm>
            <a:off x="2751191" y="4836902"/>
            <a:ext cx="4001743" cy="2769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358" h="21600" fill="norm" stroke="1" extrusionOk="0">
                <a:moveTo>
                  <a:pt x="17358" y="21600"/>
                </a:moveTo>
                <a:cubicBezTo>
                  <a:pt x="192" y="13331"/>
                  <a:pt x="-4242" y="6131"/>
                  <a:pt x="4056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  <p:sp>
        <p:nvSpPr>
          <p:cNvPr id="2915" name="Shape 2915"/>
          <p:cNvSpPr/>
          <p:nvPr/>
        </p:nvSpPr>
        <p:spPr>
          <a:xfrm>
            <a:off x="912334" y="3783409"/>
            <a:ext cx="3290401" cy="3822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334" h="21600" fill="norm" stroke="1" extrusionOk="0">
                <a:moveTo>
                  <a:pt x="18334" y="21600"/>
                </a:moveTo>
                <a:cubicBezTo>
                  <a:pt x="2229" y="12314"/>
                  <a:pt x="-3266" y="5114"/>
                  <a:pt x="1850" y="0"/>
                </a:cubicBezTo>
              </a:path>
            </a:pathLst>
          </a:custGeom>
          <a:ln w="25400">
            <a:solidFill/>
            <a:miter lim="400000"/>
            <a:tailEnd type="triangle"/>
          </a:ln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7" name="Shape 29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sz="4200"/>
              <a:t>What are the advantages and disadvantages of using slotted pages or bitmaps over just tightly packing records together?</a:t>
            </a:r>
            <a:endParaRPr sz="4200"/>
          </a:p>
          <a:p>
            <a:pPr lvl="0" defTabSz="233679">
              <a:defRPr sz="1800"/>
            </a:pPr>
            <a:endParaRPr sz="3200"/>
          </a:p>
        </p:txBody>
      </p:sp>
      <p:sp>
        <p:nvSpPr>
          <p:cNvPr id="2918" name="Shape 29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>
                <a:solidFill>
                  <a:srgbClr val="53585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Shape 29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233679">
              <a:defRPr sz="1800"/>
            </a:pPr>
            <a:r>
              <a:rPr sz="4200"/>
              <a:t>What are the advantages and disadvantages of using slotted pages or bitmaps over just tightly packing records together?</a:t>
            </a:r>
            <a:endParaRPr sz="4200"/>
          </a:p>
          <a:p>
            <a:pPr lvl="0" defTabSz="233679">
              <a:defRPr sz="1800"/>
            </a:pPr>
            <a:endParaRPr sz="3200"/>
          </a:p>
        </p:txBody>
      </p:sp>
      <p:sp>
        <p:nvSpPr>
          <p:cNvPr id="2921" name="Shape 29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endParaRPr sz="3600">
              <a:solidFill>
                <a:srgbClr val="53585F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Allow movement of records without changing record ID</a:t>
            </a:r>
            <a:endParaRPr sz="3600">
              <a:solidFill>
                <a:srgbClr val="53585F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Slotted pages support variable-length records</a:t>
            </a:r>
          </a:p>
        </p:txBody>
      </p:sp>
    </p:spTree>
  </p:cSld>
  <p:clrMapOvr>
    <a:masterClrMapping/>
  </p:clrMapOvr>
  <p:transition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Shape 2923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4" name="Shape 2924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You have a slotted page with 80 bytes of free space, and it costs 4 bytes to store a directory entry. </a:t>
            </a:r>
          </a:p>
        </p:txBody>
      </p:sp>
      <p:sp>
        <p:nvSpPr>
          <p:cNvPr id="2925" name="Shape 292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</a:lstStyle>
          <a:p>
            <a:pPr lvl="0">
              <a:defRPr sz="1800"/>
            </a:pPr>
            <a:r>
              <a:rPr sz="3600"/>
              <a:t>What’s the size of the largest record you can insert?</a:t>
            </a:r>
            <a:endParaRPr sz="3600"/>
          </a:p>
        </p:txBody>
      </p:sp>
    </p:spTree>
  </p:cSld>
  <p:clrMapOvr>
    <a:masterClrMapping/>
  </p:clrMapOvr>
  <p:transition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Shape 2927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8" name="Shape 2928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You have a slotted page with 80 bytes of free space, and it costs 4 bytes to store a directory entry. </a:t>
            </a:r>
          </a:p>
        </p:txBody>
      </p:sp>
      <p:sp>
        <p:nvSpPr>
          <p:cNvPr id="2929" name="Shape 29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What’s the size of the largest record you can insert?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Need 4 bytes for the entry, so (80 - 4) = 76 bytes</a:t>
            </a:r>
          </a:p>
        </p:txBody>
      </p:sp>
    </p:spTree>
  </p:cSld>
  <p:clrMapOvr>
    <a:masterClrMapping/>
  </p:clrMapOvr>
  <p:transition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Shape 2931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32" name="Shape 2932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You have a slotted page with 80 bytes of free space, and it costs 4 bytes to store a directory entry. </a:t>
            </a:r>
          </a:p>
        </p:txBody>
      </p:sp>
      <p:sp>
        <p:nvSpPr>
          <p:cNvPr id="2933" name="Shape 29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At most, how many 1-byte large records can you insert?</a:t>
            </a:r>
            <a:endParaRPr sz="3600"/>
          </a:p>
          <a:p>
            <a:pPr lvl="0" marL="0" indent="0">
              <a:buSzTx/>
              <a:buNone/>
              <a:defRPr sz="1800"/>
            </a:pPr>
            <a:endParaRPr sz="3600"/>
          </a:p>
        </p:txBody>
      </p:sp>
    </p:spTree>
  </p:cSld>
  <p:clrMapOvr>
    <a:masterClrMapping/>
  </p:clrMapOvr>
  <p:transition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5" name="Shape 2935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36" name="Shape 2936"/>
          <p:cNvSpPr/>
          <p:nvPr>
            <p:ph type="title"/>
          </p:nvPr>
        </p:nvSpPr>
        <p:spPr>
          <a:xfrm>
            <a:off x="952500" y="203200"/>
            <a:ext cx="11099800" cy="2159000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 lvl="0">
              <a:defRPr sz="1800"/>
            </a:pPr>
            <a:r>
              <a:rPr sz="4560"/>
              <a:t>You have a slotted page with 80 bytes of free space, and it costs 4 bytes to store a directory entry. </a:t>
            </a:r>
          </a:p>
        </p:txBody>
      </p:sp>
      <p:sp>
        <p:nvSpPr>
          <p:cNvPr id="2937" name="Shape 29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sz="3600"/>
              <a:t>At most, how many 1-byte large records can you insert?</a:t>
            </a:r>
            <a:endParaRPr sz="3600"/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Amount of space taken up by x 1-byte records 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 (1 byte for record + 4 for directory entry)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 (5 bytes / record)</a:t>
            </a:r>
            <a:endParaRPr sz="3600">
              <a:solidFill>
                <a:srgbClr val="53585F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53585F"/>
                </a:solidFill>
              </a:rPr>
              <a:t>Free space / (amount of space per record) </a:t>
            </a:r>
            <a:endParaRPr sz="3600">
              <a:solidFill>
                <a:srgbClr val="53585F"/>
              </a:solidFill>
            </a:endParaRPr>
          </a:p>
          <a:p>
            <a:pPr lvl="0" marL="0" indent="0">
              <a:spcBef>
                <a:spcPts val="0"/>
              </a:spcBef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</a:rPr>
              <a:t>= 80 / 5 = 16 records</a:t>
            </a:r>
            <a:endParaRPr sz="3600">
              <a:solidFill>
                <a:srgbClr val="53585F"/>
              </a:solidFill>
            </a:endParaRP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-304800" y="-165100"/>
            <a:ext cx="13614400" cy="2620566"/>
          </a:xfrm>
          <a:prstGeom prst="rect">
            <a:avLst/>
          </a:prstGeom>
          <a:solidFill>
            <a:srgbClr val="DCDEE0">
              <a:alpha val="78496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73" name="Shape 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Songs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(song_id, song_name, album_num, weeks_in_top_40)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Artists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(artist_id, artist_name, first_year_active)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b="1" sz="2703">
                <a:latin typeface="Courier New"/>
                <a:ea typeface="Courier New"/>
                <a:cs typeface="Courier New"/>
                <a:sym typeface="Courier New"/>
              </a:rPr>
              <a:t>Albums</a:t>
            </a: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(album_id, album_name, artist_num, 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 defTabSz="297941">
              <a:defRPr sz="1800"/>
            </a:pPr>
            <a:r>
              <a:rPr sz="2703">
                <a:latin typeface="Courier New"/>
                <a:ea typeface="Courier New"/>
                <a:cs typeface="Courier New"/>
                <a:sym typeface="Courier New"/>
              </a:rPr>
              <a:t>       year_released, genre)</a:t>
            </a:r>
            <a:endParaRPr sz="270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lvl="0" marL="0" indent="0">
              <a:buSzTx/>
              <a:buNone/>
              <a:defRPr sz="1800"/>
            </a:pPr>
            <a:r>
              <a:rPr b="1" sz="3600"/>
              <a:t>Write a SQL expression for the following query:</a:t>
            </a:r>
            <a:endParaRPr b="1" sz="3600"/>
          </a:p>
          <a:p>
            <a:pPr lvl="0" marL="0" indent="0">
              <a:buSzTx/>
              <a:buNone/>
              <a:defRPr sz="1800"/>
            </a:pPr>
            <a:r>
              <a:rPr sz="3600"/>
              <a:t>The number of albums released by each artist.</a:t>
            </a:r>
            <a:endParaRPr sz="3600"/>
          </a:p>
          <a:p>
            <a:pPr lvl="0" marL="0" indent="0">
              <a:buSzTx/>
              <a:buNone/>
              <a:defRPr sz="1800"/>
            </a:pPr>
            <a:r>
              <a:rPr sz="3600">
                <a:solidFill>
                  <a:srgbClr val="53585F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count(*) FROM Artists, Albums WHERE Artists.artist_id = Albums.artist_num GROUP BY Artists.artist_id;</a:t>
            </a:r>
            <a:endParaRPr sz="3600">
              <a:solidFill>
                <a:srgbClr val="53585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