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CS186 Discussion #6</a:t>
            </a:r>
          </a:p>
        </p:txBody>
      </p:sp>
      <p:sp>
        <p:nvSpPr>
          <p:cNvPr id="33" name="Shape 33"/>
          <p:cNvSpPr/>
          <p:nvPr>
            <p:ph type="body" idx="1"/>
          </p:nvPr>
        </p:nvSpPr>
        <p:spPr>
          <a:prstGeom prst="rect">
            <a:avLst/>
          </a:prstGeom>
        </p:spPr>
        <p:txBody>
          <a:bodyPr/>
          <a:lstStyle>
            <a:lvl1pPr>
              <a:defRPr>
                <a:solidFill>
                  <a:srgbClr val="A6AAA9"/>
                </a:solidFill>
              </a:defRPr>
            </a:lvl1pPr>
          </a:lstStyle>
          <a:p>
            <a:pPr lvl="0">
              <a:defRPr sz="1800">
                <a:solidFill>
                  <a:srgbClr val="000000"/>
                </a:solidFill>
              </a:defRPr>
            </a:pPr>
            <a:r>
              <a:rPr sz="3200">
                <a:solidFill>
                  <a:srgbClr val="A6AAA9"/>
                </a:solidFill>
              </a:rPr>
              <a:t>(ER Diagrams, Advanced SQL)</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lvl="0">
              <a:defRPr sz="1800"/>
            </a:pPr>
            <a:r>
              <a:rPr sz="8000"/>
              <a:t>Constraints</a:t>
            </a:r>
          </a:p>
        </p:txBody>
      </p:sp>
      <p:sp>
        <p:nvSpPr>
          <p:cNvPr id="162" name="Shape 162"/>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163" name="Shape 163"/>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164" name="Shape 164"/>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65" name="Shape 165"/>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166" name="Shape 166"/>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67" name="Shape 167"/>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168" name="Shape 168"/>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69" name="Shape 169"/>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170" name="Shape 170"/>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171" name="Shape 171"/>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172" name="Shape 172"/>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173" name="Shape 173"/>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174" name="Shape 174"/>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175" name="Shape 175"/>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76" name="Shape 176"/>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177" name="Shape 177"/>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78" name="Shape 178"/>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179" name="Shape 179"/>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80" name="Shape 180"/>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181" name="Shape 181"/>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182" name="Shape 182"/>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183" name="Shape 183"/>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184" name="Shape 184"/>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185" name="Shape 185"/>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186" name="Shape 186"/>
          <p:cNvSpPr/>
          <p:nvPr/>
        </p:nvSpPr>
        <p:spPr>
          <a:xfrm>
            <a:off x="3832915" y="4931836"/>
            <a:ext cx="1476283" cy="1"/>
          </a:xfrm>
          <a:prstGeom prst="line">
            <a:avLst/>
          </a:prstGeom>
          <a:ln w="25400">
            <a:solidFill/>
            <a:miter lim="400000"/>
          </a:ln>
        </p:spPr>
        <p:txBody>
          <a:bodyPr lIns="50800" tIns="50800" rIns="50800" bIns="50800" anchor="ctr"/>
          <a:lstStyle/>
          <a:p>
            <a:pPr lvl="0">
              <a:defRPr sz="2400"/>
            </a:pPr>
          </a:p>
        </p:txBody>
      </p:sp>
      <p:sp>
        <p:nvSpPr>
          <p:cNvPr id="187" name="Shape 187"/>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188" name="Shape 188"/>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89" name="Shape 189"/>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190" name="Shape 190"/>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191" name="Shape 191"/>
          <p:cNvSpPr/>
          <p:nvPr/>
        </p:nvSpPr>
        <p:spPr>
          <a:xfrm>
            <a:off x="1911853" y="6452037"/>
            <a:ext cx="904890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Non-Key constraint with partial participation</a:t>
            </a:r>
          </a:p>
        </p:txBody>
      </p:sp>
      <p:sp>
        <p:nvSpPr>
          <p:cNvPr id="192" name="Shape 192"/>
          <p:cNvSpPr/>
          <p:nvPr/>
        </p:nvSpPr>
        <p:spPr>
          <a:xfrm>
            <a:off x="1242055" y="7378700"/>
            <a:ext cx="1038849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An artist can release an album zero or more times.</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lvl="0">
              <a:defRPr sz="1800"/>
            </a:pPr>
            <a:r>
              <a:rPr sz="8000"/>
              <a:t>Constraints</a:t>
            </a:r>
          </a:p>
        </p:txBody>
      </p:sp>
      <p:sp>
        <p:nvSpPr>
          <p:cNvPr id="195" name="Shape 195"/>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196" name="Shape 196"/>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197" name="Shape 197"/>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98" name="Shape 198"/>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199" name="Shape 199"/>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00" name="Shape 200"/>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201" name="Shape 201"/>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02" name="Shape 202"/>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203" name="Shape 203"/>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204" name="Shape 204"/>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205" name="Shape 205"/>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206" name="Shape 206"/>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207" name="Shape 207"/>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208" name="Shape 208"/>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09" name="Shape 209"/>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210" name="Shape 210"/>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11" name="Shape 211"/>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212" name="Shape 212"/>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13" name="Shape 213"/>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214" name="Shape 214"/>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215" name="Shape 215"/>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216" name="Shape 216"/>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217" name="Shape 217"/>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218" name="Shape 218"/>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219" name="Shape 219"/>
          <p:cNvSpPr/>
          <p:nvPr/>
        </p:nvSpPr>
        <p:spPr>
          <a:xfrm>
            <a:off x="3832915" y="4931836"/>
            <a:ext cx="1476283" cy="1"/>
          </a:xfrm>
          <a:prstGeom prst="line">
            <a:avLst/>
          </a:prstGeom>
          <a:ln w="50800">
            <a:solidFill/>
            <a:miter lim="400000"/>
          </a:ln>
        </p:spPr>
        <p:txBody>
          <a:bodyPr lIns="0" tIns="0" rIns="0" bIns="0" anchor="ctr"/>
          <a:lstStyle/>
          <a:p>
            <a:pPr lvl="0">
              <a:defRPr sz="2400"/>
            </a:pPr>
          </a:p>
        </p:txBody>
      </p:sp>
      <p:sp>
        <p:nvSpPr>
          <p:cNvPr id="220" name="Shape 220"/>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221" name="Shape 221"/>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22" name="Shape 222"/>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223" name="Shape 223"/>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224" name="Shape 224"/>
          <p:cNvSpPr/>
          <p:nvPr/>
        </p:nvSpPr>
        <p:spPr>
          <a:xfrm>
            <a:off x="2118965" y="6452037"/>
            <a:ext cx="86346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Non-Key constraint with total participation</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lvl="0">
              <a:defRPr sz="1800"/>
            </a:pPr>
            <a:r>
              <a:rPr sz="8000"/>
              <a:t>Constraints</a:t>
            </a:r>
          </a:p>
        </p:txBody>
      </p:sp>
      <p:sp>
        <p:nvSpPr>
          <p:cNvPr id="227" name="Shape 227"/>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228" name="Shape 228"/>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229" name="Shape 229"/>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30" name="Shape 230"/>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231" name="Shape 231"/>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32" name="Shape 232"/>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233" name="Shape 233"/>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34" name="Shape 234"/>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235" name="Shape 235"/>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236" name="Shape 236"/>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237" name="Shape 237"/>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238" name="Shape 238"/>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239" name="Shape 239"/>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240" name="Shape 240"/>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41" name="Shape 241"/>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242" name="Shape 242"/>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43" name="Shape 243"/>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244" name="Shape 244"/>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45" name="Shape 245"/>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246" name="Shape 246"/>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247" name="Shape 247"/>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248" name="Shape 248"/>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249" name="Shape 249"/>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250" name="Shape 250"/>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251" name="Shape 251"/>
          <p:cNvSpPr/>
          <p:nvPr/>
        </p:nvSpPr>
        <p:spPr>
          <a:xfrm>
            <a:off x="3832915" y="4931836"/>
            <a:ext cx="1476283" cy="1"/>
          </a:xfrm>
          <a:prstGeom prst="line">
            <a:avLst/>
          </a:prstGeom>
          <a:ln w="50800">
            <a:solidFill/>
            <a:miter lim="400000"/>
          </a:ln>
        </p:spPr>
        <p:txBody>
          <a:bodyPr lIns="0" tIns="0" rIns="0" bIns="0" anchor="ctr"/>
          <a:lstStyle/>
          <a:p>
            <a:pPr lvl="0">
              <a:defRPr sz="2400"/>
            </a:pPr>
          </a:p>
        </p:txBody>
      </p:sp>
      <p:sp>
        <p:nvSpPr>
          <p:cNvPr id="252" name="Shape 252"/>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253" name="Shape 253"/>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54" name="Shape 254"/>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255" name="Shape 255"/>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256" name="Shape 256"/>
          <p:cNvSpPr/>
          <p:nvPr/>
        </p:nvSpPr>
        <p:spPr>
          <a:xfrm>
            <a:off x="2118965" y="6452037"/>
            <a:ext cx="86346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Non-Key constraint with total participation</a:t>
            </a:r>
          </a:p>
        </p:txBody>
      </p:sp>
      <p:sp>
        <p:nvSpPr>
          <p:cNvPr id="257" name="Shape 257"/>
          <p:cNvSpPr/>
          <p:nvPr/>
        </p:nvSpPr>
        <p:spPr>
          <a:xfrm>
            <a:off x="1301262" y="7378700"/>
            <a:ext cx="1027008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An artist can release an album one or more times.</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lvl="0">
              <a:defRPr sz="1800"/>
            </a:pPr>
            <a:r>
              <a:rPr sz="8000"/>
              <a:t>Constraints</a:t>
            </a:r>
          </a:p>
        </p:txBody>
      </p:sp>
      <p:sp>
        <p:nvSpPr>
          <p:cNvPr id="260" name="Shape 260"/>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261" name="Shape 261"/>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262" name="Shape 262"/>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63" name="Shape 263"/>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264" name="Shape 264"/>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65" name="Shape 265"/>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266" name="Shape 266"/>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67" name="Shape 267"/>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268" name="Shape 268"/>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269" name="Shape 269"/>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270" name="Shape 270"/>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271" name="Shape 271"/>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272" name="Shape 272"/>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273" name="Shape 273"/>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74" name="Shape 274"/>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275" name="Shape 275"/>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76" name="Shape 276"/>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277" name="Shape 277"/>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78" name="Shape 278"/>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279" name="Shape 279"/>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280" name="Shape 280"/>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281" name="Shape 281"/>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282" name="Shape 282"/>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283" name="Shape 283"/>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284" name="Shape 284"/>
          <p:cNvSpPr/>
          <p:nvPr/>
        </p:nvSpPr>
        <p:spPr>
          <a:xfrm>
            <a:off x="3832915" y="4931836"/>
            <a:ext cx="1476283" cy="1"/>
          </a:xfrm>
          <a:prstGeom prst="line">
            <a:avLst/>
          </a:prstGeom>
          <a:ln w="25400">
            <a:solidFill/>
            <a:miter lim="400000"/>
            <a:tailEnd type="triangle"/>
          </a:ln>
        </p:spPr>
        <p:txBody>
          <a:bodyPr lIns="50800" tIns="50800" rIns="50800" bIns="50800" anchor="ctr"/>
          <a:lstStyle/>
          <a:p>
            <a:pPr lvl="0">
              <a:defRPr sz="2400"/>
            </a:pPr>
          </a:p>
        </p:txBody>
      </p:sp>
      <p:sp>
        <p:nvSpPr>
          <p:cNvPr id="285" name="Shape 285"/>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286" name="Shape 286"/>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87" name="Shape 287"/>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288" name="Shape 288"/>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289" name="Shape 289"/>
          <p:cNvSpPr/>
          <p:nvPr/>
        </p:nvSpPr>
        <p:spPr>
          <a:xfrm>
            <a:off x="2407229" y="6452037"/>
            <a:ext cx="805815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Key constraint with partial participation</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title"/>
          </p:nvPr>
        </p:nvSpPr>
        <p:spPr>
          <a:prstGeom prst="rect">
            <a:avLst/>
          </a:prstGeom>
        </p:spPr>
        <p:txBody>
          <a:bodyPr/>
          <a:lstStyle/>
          <a:p>
            <a:pPr lvl="0">
              <a:defRPr sz="1800"/>
            </a:pPr>
            <a:r>
              <a:rPr sz="8000"/>
              <a:t>Constraints</a:t>
            </a:r>
          </a:p>
        </p:txBody>
      </p:sp>
      <p:sp>
        <p:nvSpPr>
          <p:cNvPr id="292" name="Shape 292"/>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293" name="Shape 293"/>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294" name="Shape 294"/>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95" name="Shape 295"/>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296" name="Shape 296"/>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97" name="Shape 297"/>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298" name="Shape 298"/>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299" name="Shape 299"/>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300" name="Shape 300"/>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301" name="Shape 301"/>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302" name="Shape 302"/>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303" name="Shape 303"/>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304" name="Shape 304"/>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305" name="Shape 305"/>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06" name="Shape 306"/>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307" name="Shape 307"/>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08" name="Shape 308"/>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309" name="Shape 309"/>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10" name="Shape 310"/>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311" name="Shape 311"/>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312" name="Shape 312"/>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313" name="Shape 313"/>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314" name="Shape 314"/>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315" name="Shape 315"/>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316" name="Shape 316"/>
          <p:cNvSpPr/>
          <p:nvPr/>
        </p:nvSpPr>
        <p:spPr>
          <a:xfrm>
            <a:off x="3832915" y="4931836"/>
            <a:ext cx="1476283" cy="1"/>
          </a:xfrm>
          <a:prstGeom prst="line">
            <a:avLst/>
          </a:prstGeom>
          <a:ln w="25400">
            <a:solidFill/>
            <a:miter lim="400000"/>
            <a:tailEnd type="triangle"/>
          </a:ln>
        </p:spPr>
        <p:txBody>
          <a:bodyPr lIns="50800" tIns="50800" rIns="50800" bIns="50800" anchor="ctr"/>
          <a:lstStyle/>
          <a:p>
            <a:pPr lvl="0">
              <a:defRPr sz="2400"/>
            </a:pPr>
          </a:p>
        </p:txBody>
      </p:sp>
      <p:sp>
        <p:nvSpPr>
          <p:cNvPr id="317" name="Shape 317"/>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318" name="Shape 318"/>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19" name="Shape 319"/>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320" name="Shape 320"/>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321" name="Shape 321"/>
          <p:cNvSpPr/>
          <p:nvPr/>
        </p:nvSpPr>
        <p:spPr>
          <a:xfrm>
            <a:off x="2407229" y="6452037"/>
            <a:ext cx="805815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Key constraint with partial participation</a:t>
            </a:r>
          </a:p>
        </p:txBody>
      </p:sp>
      <p:sp>
        <p:nvSpPr>
          <p:cNvPr id="322" name="Shape 322"/>
          <p:cNvSpPr/>
          <p:nvPr/>
        </p:nvSpPr>
        <p:spPr>
          <a:xfrm>
            <a:off x="1377386" y="7378700"/>
            <a:ext cx="1011783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An artist can release an album zero or one times.</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title"/>
          </p:nvPr>
        </p:nvSpPr>
        <p:spPr>
          <a:prstGeom prst="rect">
            <a:avLst/>
          </a:prstGeom>
        </p:spPr>
        <p:txBody>
          <a:bodyPr/>
          <a:lstStyle/>
          <a:p>
            <a:pPr lvl="0">
              <a:defRPr sz="1800"/>
            </a:pPr>
            <a:r>
              <a:rPr sz="8000"/>
              <a:t>Constraints</a:t>
            </a:r>
          </a:p>
        </p:txBody>
      </p:sp>
      <p:sp>
        <p:nvSpPr>
          <p:cNvPr id="325" name="Shape 325"/>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326" name="Shape 326"/>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327" name="Shape 327"/>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28" name="Shape 328"/>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329" name="Shape 329"/>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30" name="Shape 330"/>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331" name="Shape 331"/>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32" name="Shape 332"/>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333" name="Shape 333"/>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334" name="Shape 334"/>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335" name="Shape 335"/>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336" name="Shape 336"/>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337" name="Shape 337"/>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338" name="Shape 338"/>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39" name="Shape 339"/>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340" name="Shape 340"/>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41" name="Shape 341"/>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342" name="Shape 342"/>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43" name="Shape 343"/>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344" name="Shape 344"/>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345" name="Shape 345"/>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346" name="Shape 346"/>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347" name="Shape 347"/>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348" name="Shape 348"/>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349" name="Shape 349"/>
          <p:cNvSpPr/>
          <p:nvPr/>
        </p:nvSpPr>
        <p:spPr>
          <a:xfrm>
            <a:off x="3832915" y="4931836"/>
            <a:ext cx="1476283" cy="1"/>
          </a:xfrm>
          <a:prstGeom prst="line">
            <a:avLst/>
          </a:prstGeom>
          <a:ln w="50800">
            <a:solidFill/>
            <a:miter lim="400000"/>
            <a:tailEnd type="triangle"/>
          </a:ln>
        </p:spPr>
        <p:txBody>
          <a:bodyPr lIns="0" tIns="0" rIns="0" bIns="0" anchor="ctr"/>
          <a:lstStyle/>
          <a:p>
            <a:pPr lvl="0">
              <a:defRPr sz="2400"/>
            </a:pPr>
          </a:p>
        </p:txBody>
      </p:sp>
      <p:sp>
        <p:nvSpPr>
          <p:cNvPr id="350" name="Shape 350"/>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351" name="Shape 351"/>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52" name="Shape 352"/>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353" name="Shape 353"/>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354" name="Shape 354"/>
          <p:cNvSpPr/>
          <p:nvPr/>
        </p:nvSpPr>
        <p:spPr>
          <a:xfrm>
            <a:off x="2614341" y="6452037"/>
            <a:ext cx="764392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Key constraint with total participation</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prstGeom prst="rect">
            <a:avLst/>
          </a:prstGeom>
        </p:spPr>
        <p:txBody>
          <a:bodyPr/>
          <a:lstStyle/>
          <a:p>
            <a:pPr lvl="0">
              <a:defRPr sz="1800"/>
            </a:pPr>
            <a:r>
              <a:rPr sz="8000"/>
              <a:t>Constraints</a:t>
            </a:r>
          </a:p>
        </p:txBody>
      </p:sp>
      <p:sp>
        <p:nvSpPr>
          <p:cNvPr id="357" name="Shape 357"/>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358" name="Shape 358"/>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359" name="Shape 359"/>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60" name="Shape 360"/>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361" name="Shape 361"/>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62" name="Shape 362"/>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363" name="Shape 363"/>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64" name="Shape 364"/>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365" name="Shape 365"/>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366" name="Shape 366"/>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367" name="Shape 367"/>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368" name="Shape 368"/>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369" name="Shape 369"/>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370" name="Shape 370"/>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71" name="Shape 371"/>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372" name="Shape 372"/>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73" name="Shape 373"/>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374" name="Shape 374"/>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75" name="Shape 375"/>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376" name="Shape 376"/>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377" name="Shape 377"/>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378" name="Shape 378"/>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379" name="Shape 379"/>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380" name="Shape 380"/>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381" name="Shape 381"/>
          <p:cNvSpPr/>
          <p:nvPr/>
        </p:nvSpPr>
        <p:spPr>
          <a:xfrm>
            <a:off x="3832915" y="4931836"/>
            <a:ext cx="1476283" cy="1"/>
          </a:xfrm>
          <a:prstGeom prst="line">
            <a:avLst/>
          </a:prstGeom>
          <a:ln w="50800">
            <a:solidFill/>
            <a:miter lim="400000"/>
            <a:tailEnd type="triangle"/>
          </a:ln>
        </p:spPr>
        <p:txBody>
          <a:bodyPr lIns="0" tIns="0" rIns="0" bIns="0" anchor="ctr"/>
          <a:lstStyle/>
          <a:p>
            <a:pPr lvl="0">
              <a:defRPr sz="2400"/>
            </a:pPr>
          </a:p>
        </p:txBody>
      </p:sp>
      <p:sp>
        <p:nvSpPr>
          <p:cNvPr id="382" name="Shape 382"/>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383" name="Shape 383"/>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84" name="Shape 384"/>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385" name="Shape 385"/>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386" name="Shape 386"/>
          <p:cNvSpPr/>
          <p:nvPr/>
        </p:nvSpPr>
        <p:spPr>
          <a:xfrm>
            <a:off x="2614341" y="6452037"/>
            <a:ext cx="764392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Key constraint with total participation</a:t>
            </a:r>
          </a:p>
        </p:txBody>
      </p:sp>
      <p:sp>
        <p:nvSpPr>
          <p:cNvPr id="387" name="Shape 387"/>
          <p:cNvSpPr/>
          <p:nvPr/>
        </p:nvSpPr>
        <p:spPr>
          <a:xfrm>
            <a:off x="2287900" y="7378700"/>
            <a:ext cx="82968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An artist can release exactly one album.</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title"/>
          </p:nvPr>
        </p:nvSpPr>
        <p:spPr>
          <a:prstGeom prst="rect">
            <a:avLst/>
          </a:prstGeom>
        </p:spPr>
        <p:txBody>
          <a:bodyPr/>
          <a:lstStyle/>
          <a:p>
            <a:pPr lvl="0">
              <a:defRPr sz="1800"/>
            </a:pPr>
            <a:r>
              <a:rPr sz="8000"/>
              <a:t>We want…</a:t>
            </a:r>
          </a:p>
        </p:txBody>
      </p:sp>
      <p:sp>
        <p:nvSpPr>
          <p:cNvPr id="390" name="Shape 390"/>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391" name="Shape 391"/>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392" name="Shape 392"/>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93" name="Shape 393"/>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394" name="Shape 394"/>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95" name="Shape 395"/>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396" name="Shape 396"/>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397" name="Shape 397"/>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398" name="Shape 398"/>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399" name="Shape 399"/>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400" name="Shape 400"/>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401" name="Shape 401"/>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402" name="Shape 402"/>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403" name="Shape 403"/>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04" name="Shape 404"/>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405" name="Shape 405"/>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06" name="Shape 406"/>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407" name="Shape 407"/>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08" name="Shape 408"/>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409" name="Shape 409"/>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410" name="Shape 410"/>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411" name="Shape 411"/>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412" name="Shape 412"/>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413" name="Shape 413"/>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414" name="Shape 414"/>
          <p:cNvSpPr/>
          <p:nvPr/>
        </p:nvSpPr>
        <p:spPr>
          <a:xfrm>
            <a:off x="3832915" y="4931836"/>
            <a:ext cx="1476283" cy="1"/>
          </a:xfrm>
          <a:prstGeom prst="line">
            <a:avLst/>
          </a:prstGeom>
          <a:ln w="25400">
            <a:solidFill/>
            <a:miter lim="400000"/>
          </a:ln>
        </p:spPr>
        <p:txBody>
          <a:bodyPr lIns="50800" tIns="50800" rIns="50800" bIns="50800" anchor="ctr"/>
          <a:lstStyle/>
          <a:p>
            <a:pPr lvl="0">
              <a:defRPr sz="2400"/>
            </a:pPr>
          </a:p>
        </p:txBody>
      </p:sp>
      <p:sp>
        <p:nvSpPr>
          <p:cNvPr id="415" name="Shape 415"/>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416" name="Shape 416"/>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17" name="Shape 417"/>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418" name="Shape 418"/>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419" name="Shape 419"/>
          <p:cNvSpPr/>
          <p:nvPr/>
        </p:nvSpPr>
        <p:spPr>
          <a:xfrm>
            <a:off x="1911853" y="6452037"/>
            <a:ext cx="904890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Non-Key constraint with partial participation</a:t>
            </a:r>
          </a:p>
        </p:txBody>
      </p:sp>
      <p:sp>
        <p:nvSpPr>
          <p:cNvPr id="420" name="Shape 420"/>
          <p:cNvSpPr/>
          <p:nvPr/>
        </p:nvSpPr>
        <p:spPr>
          <a:xfrm>
            <a:off x="1242055" y="7378700"/>
            <a:ext cx="1038849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An artist can release an album zero or more times.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lvl1pPr defTabSz="514095">
              <a:defRPr sz="6687"/>
            </a:lvl1pPr>
          </a:lstStyle>
          <a:p>
            <a:pPr lvl="0">
              <a:defRPr sz="1800"/>
            </a:pPr>
            <a:r>
              <a:rPr sz="6687"/>
              <a:t>What constraint do we want from Album?</a:t>
            </a:r>
          </a:p>
        </p:txBody>
      </p:sp>
      <p:sp>
        <p:nvSpPr>
          <p:cNvPr id="423" name="Shape 423"/>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424" name="Shape 424"/>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425" name="Shape 425"/>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26" name="Shape 426"/>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427" name="Shape 427"/>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28" name="Shape 428"/>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429" name="Shape 429"/>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30" name="Shape 430"/>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431" name="Shape 431"/>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432" name="Shape 432"/>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433" name="Shape 433"/>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434" name="Shape 434"/>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435" name="Shape 435"/>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436" name="Shape 436"/>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37" name="Shape 437"/>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438" name="Shape 438"/>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39" name="Shape 439"/>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440" name="Shape 440"/>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41" name="Shape 441"/>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442" name="Shape 442"/>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443" name="Shape 443"/>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444" name="Shape 444"/>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445" name="Shape 445"/>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446" name="Shape 446"/>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447" name="Shape 447"/>
          <p:cNvSpPr/>
          <p:nvPr/>
        </p:nvSpPr>
        <p:spPr>
          <a:xfrm>
            <a:off x="3832915" y="4931836"/>
            <a:ext cx="1476283" cy="1"/>
          </a:xfrm>
          <a:prstGeom prst="line">
            <a:avLst/>
          </a:prstGeom>
          <a:ln w="25400">
            <a:solidFill/>
            <a:miter lim="400000"/>
          </a:ln>
        </p:spPr>
        <p:txBody>
          <a:bodyPr lIns="50800" tIns="50800" rIns="50800" bIns="50800" anchor="ctr"/>
          <a:lstStyle/>
          <a:p>
            <a:pPr lvl="0">
              <a:defRPr sz="2400"/>
            </a:pPr>
          </a:p>
        </p:txBody>
      </p:sp>
      <p:sp>
        <p:nvSpPr>
          <p:cNvPr id="448" name="Shape 448"/>
          <p:cNvSpPr/>
          <p:nvPr/>
        </p:nvSpPr>
        <p:spPr>
          <a:xfrm flipV="1">
            <a:off x="7544441" y="4931836"/>
            <a:ext cx="1638969" cy="1"/>
          </a:xfrm>
          <a:prstGeom prst="line">
            <a:avLst/>
          </a:prstGeom>
          <a:ln w="25400">
            <a:solidFill/>
            <a:miter lim="400000"/>
          </a:ln>
        </p:spPr>
        <p:txBody>
          <a:bodyPr lIns="50800" tIns="50800" rIns="50800" bIns="50800" anchor="ctr"/>
          <a:lstStyle/>
          <a:p>
            <a:pPr lvl="0">
              <a:defRPr sz="2400"/>
            </a:pPr>
          </a:p>
        </p:txBody>
      </p:sp>
      <p:sp>
        <p:nvSpPr>
          <p:cNvPr id="449" name="Shape 449"/>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50" name="Shape 450"/>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451" name="Shape 451"/>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452" name="Shape 452"/>
          <p:cNvSpPr/>
          <p:nvPr/>
        </p:nvSpPr>
        <p:spPr>
          <a:xfrm>
            <a:off x="984652" y="6127300"/>
            <a:ext cx="9702191"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635000" indent="-635000">
              <a:buSzPct val="100000"/>
              <a:buAutoNum type="alphaUcPeriod" startAt="1"/>
              <a:defRPr sz="1800"/>
            </a:pPr>
            <a:r>
              <a:rPr sz="3600"/>
              <a:t>An album can be released 0 or more times.</a:t>
            </a:r>
            <a:endParaRPr sz="3600"/>
          </a:p>
          <a:p>
            <a:pPr lvl="0" marL="635000" indent="-635000">
              <a:buSzPct val="100000"/>
              <a:buAutoNum type="alphaUcPeriod" startAt="1"/>
              <a:defRPr sz="1800"/>
            </a:pPr>
            <a:r>
              <a:rPr sz="3600"/>
              <a:t>An album can be released 1 or more times.</a:t>
            </a:r>
            <a:endParaRPr sz="3600"/>
          </a:p>
          <a:p>
            <a:pPr lvl="0" marL="635000" indent="-635000">
              <a:buSzPct val="100000"/>
              <a:buAutoNum type="alphaUcPeriod" startAt="1"/>
              <a:defRPr sz="1800"/>
            </a:pPr>
            <a:r>
              <a:rPr sz="3600"/>
              <a:t>An album can be released 0 or 1 times.</a:t>
            </a:r>
            <a:endParaRPr sz="3600"/>
          </a:p>
          <a:p>
            <a:pPr lvl="0" marL="635000" indent="-635000">
              <a:buSzPct val="100000"/>
              <a:buAutoNum type="alphaUcPeriod" startAt="1"/>
              <a:defRPr sz="1800"/>
            </a:pPr>
            <a:r>
              <a:rPr sz="3600"/>
              <a:t>An album is released exactly once.</a:t>
            </a:r>
          </a:p>
        </p:txBody>
      </p:sp>
      <p:sp>
        <p:nvSpPr>
          <p:cNvPr id="453" name="Shape 453"/>
          <p:cNvSpPr/>
          <p:nvPr/>
        </p:nvSpPr>
        <p:spPr>
          <a:xfrm>
            <a:off x="10858500" y="6510883"/>
            <a:ext cx="1327378" cy="1"/>
          </a:xfrm>
          <a:prstGeom prst="line">
            <a:avLst/>
          </a:prstGeom>
          <a:ln w="25400">
            <a:solidFill/>
            <a:miter lim="400000"/>
          </a:ln>
        </p:spPr>
        <p:txBody>
          <a:bodyPr lIns="50800" tIns="50800" rIns="50800" bIns="50800" anchor="ctr"/>
          <a:lstStyle/>
          <a:p>
            <a:pPr lvl="0">
              <a:defRPr sz="2400"/>
            </a:pPr>
          </a:p>
        </p:txBody>
      </p:sp>
      <p:sp>
        <p:nvSpPr>
          <p:cNvPr id="454" name="Shape 454"/>
          <p:cNvSpPr/>
          <p:nvPr/>
        </p:nvSpPr>
        <p:spPr>
          <a:xfrm>
            <a:off x="10858500" y="7044283"/>
            <a:ext cx="1327378" cy="1"/>
          </a:xfrm>
          <a:prstGeom prst="line">
            <a:avLst/>
          </a:prstGeom>
          <a:ln w="50800">
            <a:solidFill/>
            <a:miter lim="400000"/>
          </a:ln>
        </p:spPr>
        <p:txBody>
          <a:bodyPr lIns="0" tIns="0" rIns="0" bIns="0" anchor="ctr"/>
          <a:lstStyle/>
          <a:p>
            <a:pPr lvl="0">
              <a:defRPr sz="2400"/>
            </a:pPr>
          </a:p>
        </p:txBody>
      </p:sp>
      <p:sp>
        <p:nvSpPr>
          <p:cNvPr id="455" name="Shape 455"/>
          <p:cNvSpPr/>
          <p:nvPr/>
        </p:nvSpPr>
        <p:spPr>
          <a:xfrm>
            <a:off x="10858500" y="7625943"/>
            <a:ext cx="1327378" cy="1"/>
          </a:xfrm>
          <a:prstGeom prst="line">
            <a:avLst/>
          </a:prstGeom>
          <a:ln w="25400">
            <a:solidFill/>
            <a:miter lim="400000"/>
            <a:tailEnd type="triangle"/>
          </a:ln>
        </p:spPr>
        <p:txBody>
          <a:bodyPr lIns="50800" tIns="50800" rIns="50800" bIns="50800" anchor="ctr"/>
          <a:lstStyle/>
          <a:p>
            <a:pPr lvl="0">
              <a:defRPr sz="2400"/>
            </a:pPr>
          </a:p>
        </p:txBody>
      </p:sp>
      <p:sp>
        <p:nvSpPr>
          <p:cNvPr id="456" name="Shape 456"/>
          <p:cNvSpPr/>
          <p:nvPr/>
        </p:nvSpPr>
        <p:spPr>
          <a:xfrm>
            <a:off x="10858500" y="8161883"/>
            <a:ext cx="1327378" cy="1"/>
          </a:xfrm>
          <a:prstGeom prst="line">
            <a:avLst/>
          </a:prstGeom>
          <a:ln w="50800">
            <a:solidFill/>
            <a:miter lim="400000"/>
            <a:tailEnd type="triangle"/>
          </a:ln>
        </p:spPr>
        <p:txBody>
          <a:bodyPr lIns="0" tIns="0" rIns="0" bIns="0" anchor="ctr"/>
          <a:lstStyle/>
          <a:p>
            <a:pPr lvl="0">
              <a:defRPr sz="2400"/>
            </a:pP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title"/>
          </p:nvPr>
        </p:nvSpPr>
        <p:spPr>
          <a:prstGeom prst="rect">
            <a:avLst/>
          </a:prstGeom>
        </p:spPr>
        <p:txBody>
          <a:bodyPr/>
          <a:lstStyle>
            <a:lvl1pPr defTabSz="514095">
              <a:defRPr sz="6687"/>
            </a:lvl1pPr>
          </a:lstStyle>
          <a:p>
            <a:pPr lvl="0">
              <a:defRPr sz="1800"/>
            </a:pPr>
            <a:r>
              <a:rPr sz="6687"/>
              <a:t>What constraint do we want from Album?</a:t>
            </a:r>
          </a:p>
        </p:txBody>
      </p:sp>
      <p:sp>
        <p:nvSpPr>
          <p:cNvPr id="459" name="Shape 459"/>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460" name="Shape 460"/>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461" name="Shape 461"/>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62" name="Shape 462"/>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463" name="Shape 463"/>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64" name="Shape 464"/>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465" name="Shape 465"/>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66" name="Shape 466"/>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467" name="Shape 467"/>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468" name="Shape 468"/>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469" name="Shape 469"/>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470" name="Shape 470"/>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471" name="Shape 471"/>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472" name="Shape 472"/>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73" name="Shape 473"/>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474" name="Shape 474"/>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75" name="Shape 475"/>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476" name="Shape 476"/>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77" name="Shape 477"/>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478" name="Shape 478"/>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479" name="Shape 479"/>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480" name="Shape 480"/>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481" name="Shape 481"/>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482" name="Shape 482"/>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483" name="Shape 483"/>
          <p:cNvSpPr/>
          <p:nvPr/>
        </p:nvSpPr>
        <p:spPr>
          <a:xfrm>
            <a:off x="3832915" y="4931836"/>
            <a:ext cx="1476283" cy="1"/>
          </a:xfrm>
          <a:prstGeom prst="line">
            <a:avLst/>
          </a:prstGeom>
          <a:ln w="25400">
            <a:solidFill/>
            <a:miter lim="400000"/>
          </a:ln>
        </p:spPr>
        <p:txBody>
          <a:bodyPr lIns="50800" tIns="50800" rIns="50800" bIns="50800" anchor="ctr"/>
          <a:lstStyle/>
          <a:p>
            <a:pPr lvl="0">
              <a:defRPr sz="2400"/>
            </a:pPr>
          </a:p>
        </p:txBody>
      </p:sp>
      <p:sp>
        <p:nvSpPr>
          <p:cNvPr id="484" name="Shape 484"/>
          <p:cNvSpPr/>
          <p:nvPr/>
        </p:nvSpPr>
        <p:spPr>
          <a:xfrm flipV="1">
            <a:off x="7544441" y="4931836"/>
            <a:ext cx="1638969" cy="1"/>
          </a:xfrm>
          <a:prstGeom prst="line">
            <a:avLst/>
          </a:prstGeom>
          <a:ln w="25400">
            <a:solidFill/>
            <a:miter lim="400000"/>
            <a:headEnd type="triangle"/>
          </a:ln>
        </p:spPr>
        <p:txBody>
          <a:bodyPr lIns="50800" tIns="50800" rIns="50800" bIns="50800" anchor="ctr"/>
          <a:lstStyle/>
          <a:p>
            <a:pPr lvl="0">
              <a:defRPr sz="2400"/>
            </a:pPr>
          </a:p>
        </p:txBody>
      </p:sp>
      <p:sp>
        <p:nvSpPr>
          <p:cNvPr id="485" name="Shape 485"/>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86" name="Shape 486"/>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487" name="Shape 487"/>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488" name="Shape 488"/>
          <p:cNvSpPr/>
          <p:nvPr/>
        </p:nvSpPr>
        <p:spPr>
          <a:xfrm>
            <a:off x="984652" y="6127300"/>
            <a:ext cx="9702191"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635000" indent="-635000">
              <a:buSzPct val="100000"/>
              <a:buAutoNum type="alphaUcPeriod" startAt="1"/>
              <a:defRPr sz="1800"/>
            </a:pPr>
            <a:r>
              <a:rPr sz="3600"/>
              <a:t>An album can be released 0 or more times.</a:t>
            </a:r>
            <a:endParaRPr sz="3600"/>
          </a:p>
          <a:p>
            <a:pPr lvl="0" marL="635000" indent="-635000">
              <a:buSzPct val="100000"/>
              <a:buAutoNum type="alphaUcPeriod" startAt="1"/>
              <a:defRPr sz="1800"/>
            </a:pPr>
            <a:r>
              <a:rPr sz="3600"/>
              <a:t>An album can be released 1 or more times.</a:t>
            </a:r>
            <a:endParaRPr sz="3600"/>
          </a:p>
          <a:p>
            <a:pPr lvl="0" marL="635000" indent="-635000">
              <a:buSzPct val="100000"/>
              <a:buAutoNum type="alphaUcPeriod" startAt="1"/>
              <a:defRPr sz="1800"/>
            </a:pPr>
            <a:r>
              <a:rPr b="1" sz="3600"/>
              <a:t>An album can be released 0 or 1 times.</a:t>
            </a:r>
            <a:endParaRPr b="1" sz="3600"/>
          </a:p>
          <a:p>
            <a:pPr lvl="0" marL="635000" indent="-635000">
              <a:buSzPct val="100000"/>
              <a:buAutoNum type="alphaUcPeriod" startAt="1"/>
              <a:defRPr sz="1800"/>
            </a:pPr>
            <a:r>
              <a:rPr sz="3600"/>
              <a:t>An album is released exactly once.</a:t>
            </a:r>
          </a:p>
        </p:txBody>
      </p:sp>
      <p:sp>
        <p:nvSpPr>
          <p:cNvPr id="489" name="Shape 489"/>
          <p:cNvSpPr/>
          <p:nvPr/>
        </p:nvSpPr>
        <p:spPr>
          <a:xfrm>
            <a:off x="10858500" y="6510883"/>
            <a:ext cx="1327378" cy="1"/>
          </a:xfrm>
          <a:prstGeom prst="line">
            <a:avLst/>
          </a:prstGeom>
          <a:ln w="25400">
            <a:solidFill/>
            <a:miter lim="400000"/>
          </a:ln>
        </p:spPr>
        <p:txBody>
          <a:bodyPr lIns="50800" tIns="50800" rIns="50800" bIns="50800" anchor="ctr"/>
          <a:lstStyle/>
          <a:p>
            <a:pPr lvl="0">
              <a:defRPr sz="2400"/>
            </a:pPr>
          </a:p>
        </p:txBody>
      </p:sp>
      <p:sp>
        <p:nvSpPr>
          <p:cNvPr id="490" name="Shape 490"/>
          <p:cNvSpPr/>
          <p:nvPr/>
        </p:nvSpPr>
        <p:spPr>
          <a:xfrm>
            <a:off x="10858500" y="7044283"/>
            <a:ext cx="1327378" cy="1"/>
          </a:xfrm>
          <a:prstGeom prst="line">
            <a:avLst/>
          </a:prstGeom>
          <a:ln w="50800">
            <a:solidFill/>
            <a:miter lim="400000"/>
          </a:ln>
        </p:spPr>
        <p:txBody>
          <a:bodyPr lIns="0" tIns="0" rIns="0" bIns="0" anchor="ctr"/>
          <a:lstStyle/>
          <a:p>
            <a:pPr lvl="0">
              <a:defRPr sz="2400"/>
            </a:pPr>
          </a:p>
        </p:txBody>
      </p:sp>
      <p:sp>
        <p:nvSpPr>
          <p:cNvPr id="491" name="Shape 491"/>
          <p:cNvSpPr/>
          <p:nvPr/>
        </p:nvSpPr>
        <p:spPr>
          <a:xfrm>
            <a:off x="10858500" y="7625943"/>
            <a:ext cx="1327378" cy="1"/>
          </a:xfrm>
          <a:prstGeom prst="line">
            <a:avLst/>
          </a:prstGeom>
          <a:ln w="25400">
            <a:solidFill/>
            <a:miter lim="400000"/>
            <a:tailEnd type="triangle"/>
          </a:ln>
        </p:spPr>
        <p:txBody>
          <a:bodyPr lIns="50800" tIns="50800" rIns="50800" bIns="50800" anchor="ctr"/>
          <a:lstStyle/>
          <a:p>
            <a:pPr lvl="0">
              <a:defRPr sz="2400"/>
            </a:pPr>
          </a:p>
        </p:txBody>
      </p:sp>
      <p:sp>
        <p:nvSpPr>
          <p:cNvPr id="492" name="Shape 492"/>
          <p:cNvSpPr/>
          <p:nvPr/>
        </p:nvSpPr>
        <p:spPr>
          <a:xfrm>
            <a:off x="10858500" y="8161883"/>
            <a:ext cx="1327378" cy="1"/>
          </a:xfrm>
          <a:prstGeom prst="line">
            <a:avLst/>
          </a:prstGeom>
          <a:ln w="50800">
            <a:solidFill/>
            <a:miter lim="400000"/>
            <a:tailEnd type="triangle"/>
          </a:ln>
        </p:spPr>
        <p:txBody>
          <a:bodyPr lIns="0" tIns="0" rIns="0" bIns="0" anchor="ctr"/>
          <a:lstStyle/>
          <a:p>
            <a:pPr lvl="0">
              <a:defRPr sz="2400"/>
            </a:pP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8000"/>
              <a:t>Announcements</a:t>
            </a:r>
          </a:p>
        </p:txBody>
      </p:sp>
      <p:sp>
        <p:nvSpPr>
          <p:cNvPr id="36" name="Shape 36"/>
          <p:cNvSpPr/>
          <p:nvPr>
            <p:ph type="body" idx="1"/>
          </p:nvPr>
        </p:nvSpPr>
        <p:spPr>
          <a:prstGeom prst="rect">
            <a:avLst/>
          </a:prstGeom>
        </p:spPr>
        <p:txBody>
          <a:bodyPr anchor="t"/>
          <a:lstStyle/>
          <a:p>
            <a:pPr lvl="0">
              <a:defRPr sz="1800"/>
            </a:pPr>
            <a:r>
              <a:rPr sz="3600"/>
              <a:t>Midterm in class:  Thursday 3/5, 2-3:30pm</a:t>
            </a:r>
            <a:endParaRPr sz="3600"/>
          </a:p>
          <a:p>
            <a:pPr lvl="0">
              <a:defRPr sz="1800"/>
            </a:pPr>
            <a:r>
              <a:rPr sz="3600"/>
              <a:t>Review session: Sunday 3/1, 2-4pm @ 2050 VLSB</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495" name="Shape 495"/>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496" name="Shape 496"/>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97" name="Shape 497"/>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498" name="Shape 498"/>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99" name="Shape 499"/>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500" name="Shape 500"/>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01" name="Shape 501"/>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502" name="Shape 502"/>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503" name="Shape 503"/>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504" name="Shape 504"/>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505" name="Shape 505"/>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506" name="Shape 506"/>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507" name="Shape 507"/>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08" name="Shape 508"/>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509" name="Shape 509"/>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10" name="Shape 510"/>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511" name="Shape 511"/>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12" name="Shape 512"/>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513" name="Shape 513"/>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514" name="Shape 514"/>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515" name="Shape 515"/>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516" name="Shape 516"/>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517" name="Shape 517"/>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518" name="Shape 518"/>
          <p:cNvSpPr/>
          <p:nvPr/>
        </p:nvSpPr>
        <p:spPr>
          <a:xfrm>
            <a:off x="3832915" y="4931836"/>
            <a:ext cx="1476283" cy="1"/>
          </a:xfrm>
          <a:prstGeom prst="line">
            <a:avLst/>
          </a:prstGeom>
          <a:ln w="25400">
            <a:solidFill/>
            <a:miter lim="400000"/>
          </a:ln>
        </p:spPr>
        <p:txBody>
          <a:bodyPr lIns="50800" tIns="50800" rIns="50800" bIns="50800" anchor="ctr"/>
          <a:lstStyle/>
          <a:p>
            <a:pPr lvl="0">
              <a:defRPr sz="2400"/>
            </a:pPr>
          </a:p>
        </p:txBody>
      </p:sp>
      <p:sp>
        <p:nvSpPr>
          <p:cNvPr id="519" name="Shape 519"/>
          <p:cNvSpPr/>
          <p:nvPr/>
        </p:nvSpPr>
        <p:spPr>
          <a:xfrm flipV="1">
            <a:off x="7544441" y="4931836"/>
            <a:ext cx="1638969" cy="1"/>
          </a:xfrm>
          <a:prstGeom prst="line">
            <a:avLst/>
          </a:prstGeom>
          <a:ln w="25400">
            <a:solidFill/>
            <a:miter lim="400000"/>
            <a:headEnd type="triangle"/>
          </a:ln>
        </p:spPr>
        <p:txBody>
          <a:bodyPr lIns="50800" tIns="50800" rIns="50800" bIns="50800" anchor="ctr"/>
          <a:lstStyle/>
          <a:p>
            <a:pPr lvl="0">
              <a:defRPr sz="2400"/>
            </a:pPr>
          </a:p>
        </p:txBody>
      </p:sp>
      <p:sp>
        <p:nvSpPr>
          <p:cNvPr id="520" name="Shape 520"/>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21" name="Shape 521"/>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522" name="Shape 522"/>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523" name="Shape 523"/>
          <p:cNvSpPr/>
          <p:nvPr/>
        </p:nvSpPr>
        <p:spPr>
          <a:xfrm>
            <a:off x="1962857" y="6489700"/>
            <a:ext cx="8990382"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An artist may release zero or more albums.</a:t>
            </a:r>
            <a:endParaRPr sz="3600"/>
          </a:p>
          <a:p>
            <a:pPr lvl="0">
              <a:defRPr sz="1800"/>
            </a:pPr>
            <a:r>
              <a:rPr sz="3600"/>
              <a:t>An album may be released or unreleased.</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ph type="title"/>
          </p:nvPr>
        </p:nvSpPr>
        <p:spPr>
          <a:prstGeom prst="rect">
            <a:avLst/>
          </a:prstGeom>
        </p:spPr>
        <p:txBody>
          <a:bodyPr/>
          <a:lstStyle>
            <a:lvl1pPr>
              <a:defRPr sz="7600"/>
            </a:lvl1pPr>
          </a:lstStyle>
          <a:p>
            <a:pPr lvl="0">
              <a:defRPr sz="1800"/>
            </a:pPr>
            <a:r>
              <a:rPr sz="7600"/>
              <a:t>Ternary Relations</a:t>
            </a:r>
          </a:p>
        </p:txBody>
      </p:sp>
      <p:sp>
        <p:nvSpPr>
          <p:cNvPr id="526" name="Shape 526"/>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527" name="Shape 527"/>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528" name="Shape 528"/>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29" name="Shape 529"/>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530" name="Shape 530"/>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31" name="Shape 531"/>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532" name="Shape 532"/>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33" name="Shape 533"/>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534" name="Shape 534"/>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535" name="Shape 535"/>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536" name="Shape 536"/>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537" name="Shape 537"/>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538" name="Shape 538"/>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539" name="Shape 539"/>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40" name="Shape 540"/>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541" name="Shape 541"/>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42" name="Shape 542"/>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543" name="Shape 543"/>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44" name="Shape 544"/>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545" name="Shape 545"/>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546" name="Shape 546"/>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547" name="Shape 547"/>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548" name="Shape 548"/>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549" name="Shape 549"/>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550" name="Shape 550"/>
          <p:cNvSpPr/>
          <p:nvPr/>
        </p:nvSpPr>
        <p:spPr>
          <a:xfrm>
            <a:off x="3832915" y="4931836"/>
            <a:ext cx="1476283" cy="1"/>
          </a:xfrm>
          <a:prstGeom prst="line">
            <a:avLst/>
          </a:prstGeom>
          <a:ln w="25400">
            <a:solidFill/>
            <a:miter lim="400000"/>
          </a:ln>
        </p:spPr>
        <p:txBody>
          <a:bodyPr lIns="50800" tIns="50800" rIns="50800" bIns="50800" anchor="ctr"/>
          <a:lstStyle/>
          <a:p>
            <a:pPr lvl="0">
              <a:defRPr sz="2400"/>
            </a:pPr>
          </a:p>
        </p:txBody>
      </p:sp>
      <p:sp>
        <p:nvSpPr>
          <p:cNvPr id="551" name="Shape 551"/>
          <p:cNvSpPr/>
          <p:nvPr/>
        </p:nvSpPr>
        <p:spPr>
          <a:xfrm flipV="1">
            <a:off x="7544441" y="4931836"/>
            <a:ext cx="1638969" cy="1"/>
          </a:xfrm>
          <a:prstGeom prst="line">
            <a:avLst/>
          </a:prstGeom>
          <a:ln w="25400">
            <a:solidFill/>
            <a:miter lim="400000"/>
            <a:headEnd type="triangle"/>
          </a:ln>
        </p:spPr>
        <p:txBody>
          <a:bodyPr lIns="50800" tIns="50800" rIns="50800" bIns="50800" anchor="ctr"/>
          <a:lstStyle/>
          <a:p>
            <a:pPr lvl="0">
              <a:defRPr sz="2400"/>
            </a:pPr>
          </a:p>
        </p:txBody>
      </p:sp>
      <p:sp>
        <p:nvSpPr>
          <p:cNvPr id="552" name="Shape 552"/>
          <p:cNvSpPr/>
          <p:nvPr/>
        </p:nvSpPr>
        <p:spPr>
          <a:xfrm>
            <a:off x="1625675" y="7260172"/>
            <a:ext cx="9753449"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An artist may release zero or more albums.</a:t>
            </a:r>
            <a:endParaRPr sz="3600"/>
          </a:p>
          <a:p>
            <a:pPr lvl="0">
              <a:defRPr sz="1800"/>
            </a:pPr>
            <a:r>
              <a:rPr sz="3600"/>
              <a:t>An album may be released or unreleased.</a:t>
            </a:r>
            <a:endParaRPr sz="3600"/>
          </a:p>
          <a:p>
            <a:pPr lvl="0">
              <a:defRPr sz="1800"/>
            </a:pPr>
            <a:r>
              <a:rPr sz="3600"/>
              <a:t>Releasing an album can occur ??? times a day.</a:t>
            </a:r>
          </a:p>
        </p:txBody>
      </p:sp>
      <p:sp>
        <p:nvSpPr>
          <p:cNvPr id="553" name="Shape 553"/>
          <p:cNvSpPr/>
          <p:nvPr/>
        </p:nvSpPr>
        <p:spPr>
          <a:xfrm>
            <a:off x="5629521" y="62754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554" name="Shape 554"/>
          <p:cNvSpPr/>
          <p:nvPr/>
        </p:nvSpPr>
        <p:spPr>
          <a:xfrm>
            <a:off x="5870800" y="6384021"/>
            <a:ext cx="1131009"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pPr lvl="0">
              <a:defRPr sz="1800"/>
            </a:pPr>
            <a:r>
              <a:rPr sz="2600"/>
              <a:t>Day</a:t>
            </a:r>
          </a:p>
        </p:txBody>
      </p:sp>
      <p:sp>
        <p:nvSpPr>
          <p:cNvPr id="555" name="Shape 555"/>
          <p:cNvSpPr/>
          <p:nvPr/>
        </p:nvSpPr>
        <p:spPr>
          <a:xfrm>
            <a:off x="2971632" y="6306152"/>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56" name="Shape 556"/>
          <p:cNvSpPr/>
          <p:nvPr/>
        </p:nvSpPr>
        <p:spPr>
          <a:xfrm>
            <a:off x="3148431" y="6434546"/>
            <a:ext cx="1368969"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u="sng"/>
            </a:lvl1pPr>
          </a:lstStyle>
          <a:p>
            <a:pPr lvl="0">
              <a:defRPr u="none"/>
            </a:pPr>
            <a:r>
              <a:rPr u="sng"/>
              <a:t>date</a:t>
            </a:r>
          </a:p>
        </p:txBody>
      </p:sp>
      <p:sp>
        <p:nvSpPr>
          <p:cNvPr id="557" name="Shape 557"/>
          <p:cNvSpPr/>
          <p:nvPr/>
        </p:nvSpPr>
        <p:spPr>
          <a:xfrm>
            <a:off x="8317110" y="6293452"/>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58" name="Shape 558"/>
          <p:cNvSpPr/>
          <p:nvPr/>
        </p:nvSpPr>
        <p:spPr>
          <a:xfrm>
            <a:off x="8490258" y="6427513"/>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isFriday</a:t>
            </a:r>
          </a:p>
        </p:txBody>
      </p:sp>
      <p:sp>
        <p:nvSpPr>
          <p:cNvPr id="559" name="Shape 559"/>
          <p:cNvSpPr/>
          <p:nvPr/>
        </p:nvSpPr>
        <p:spPr>
          <a:xfrm>
            <a:off x="4696515" y="6618273"/>
            <a:ext cx="923387" cy="1"/>
          </a:xfrm>
          <a:prstGeom prst="line">
            <a:avLst/>
          </a:prstGeom>
          <a:ln w="25400">
            <a:solidFill/>
            <a:miter lim="400000"/>
          </a:ln>
        </p:spPr>
        <p:txBody>
          <a:bodyPr lIns="50800" tIns="50800" rIns="50800" bIns="50800" anchor="ctr"/>
          <a:lstStyle/>
          <a:p>
            <a:pPr lvl="0">
              <a:defRPr sz="2400"/>
            </a:pPr>
          </a:p>
        </p:txBody>
      </p:sp>
      <p:sp>
        <p:nvSpPr>
          <p:cNvPr id="560" name="Shape 560"/>
          <p:cNvSpPr/>
          <p:nvPr/>
        </p:nvSpPr>
        <p:spPr>
          <a:xfrm>
            <a:off x="7248656" y="6618273"/>
            <a:ext cx="1063485" cy="1"/>
          </a:xfrm>
          <a:prstGeom prst="line">
            <a:avLst/>
          </a:prstGeom>
          <a:ln w="25400">
            <a:solidFill/>
            <a:miter lim="400000"/>
          </a:ln>
        </p:spPr>
        <p:txBody>
          <a:bodyPr lIns="50800" tIns="50800" rIns="50800" bIns="50800" anchor="ctr"/>
          <a:lstStyle/>
          <a:p>
            <a:pPr lvl="0">
              <a:defRPr sz="2400"/>
            </a:pPr>
          </a:p>
        </p:txBody>
      </p:sp>
      <p:sp>
        <p:nvSpPr>
          <p:cNvPr id="561" name="Shape 561"/>
          <p:cNvSpPr/>
          <p:nvPr/>
        </p:nvSpPr>
        <p:spPr>
          <a:xfrm flipV="1">
            <a:off x="6436304" y="5597687"/>
            <a:ext cx="1" cy="647456"/>
          </a:xfrm>
          <a:prstGeom prst="line">
            <a:avLst/>
          </a:prstGeom>
          <a:ln w="25400">
            <a:solidFill/>
            <a:prstDash val="sysDot"/>
            <a:miter lim="400000"/>
          </a:ln>
        </p:spPr>
        <p:txBody>
          <a:bodyPr lIns="0" tIns="0" rIns="0" bIns="0" anchor="ctr"/>
          <a:lstStyle/>
          <a:p>
            <a:pPr lvl="0">
              <a:defRPr sz="2400"/>
            </a:pPr>
          </a:p>
        </p:txBody>
      </p:sp>
      <p:sp>
        <p:nvSpPr>
          <p:cNvPr id="562" name="Shape 562"/>
          <p:cNvSpPr/>
          <p:nvPr/>
        </p:nvSpPr>
        <p:spPr>
          <a:xfrm>
            <a:off x="6667499" y="5597565"/>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4" name="Shape 564"/>
          <p:cNvSpPr/>
          <p:nvPr>
            <p:ph type="title"/>
          </p:nvPr>
        </p:nvSpPr>
        <p:spPr>
          <a:prstGeom prst="rect">
            <a:avLst/>
          </a:prstGeom>
        </p:spPr>
        <p:txBody>
          <a:bodyPr/>
          <a:lstStyle>
            <a:lvl1pPr>
              <a:defRPr sz="7600"/>
            </a:lvl1pPr>
          </a:lstStyle>
          <a:p>
            <a:pPr lvl="0">
              <a:defRPr sz="1800"/>
            </a:pPr>
            <a:r>
              <a:rPr sz="7600"/>
              <a:t>Ternary Relations</a:t>
            </a:r>
          </a:p>
        </p:txBody>
      </p:sp>
      <p:sp>
        <p:nvSpPr>
          <p:cNvPr id="565" name="Shape 565"/>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566" name="Shape 566"/>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567" name="Shape 567"/>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68" name="Shape 568"/>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569" name="Shape 569"/>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70" name="Shape 570"/>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571" name="Shape 571"/>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72" name="Shape 572"/>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573" name="Shape 573"/>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574" name="Shape 574"/>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575" name="Shape 575"/>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576" name="Shape 576"/>
          <p:cNvSpPr/>
          <p:nvPr/>
        </p:nvSpPr>
        <p:spPr>
          <a:xfrm>
            <a:off x="9200815" y="45890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577" name="Shape 577"/>
          <p:cNvSpPr/>
          <p:nvPr/>
        </p:nvSpPr>
        <p:spPr>
          <a:xfrm>
            <a:off x="9454795" y="46975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578" name="Shape 578"/>
          <p:cNvSpPr/>
          <p:nvPr/>
        </p:nvSpPr>
        <p:spPr>
          <a:xfrm>
            <a:off x="7174903"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79" name="Shape 579"/>
          <p:cNvSpPr/>
          <p:nvPr/>
        </p:nvSpPr>
        <p:spPr>
          <a:xfrm>
            <a:off x="7474115" y="35877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580" name="Shape 580"/>
          <p:cNvSpPr/>
          <p:nvPr/>
        </p:nvSpPr>
        <p:spPr>
          <a:xfrm>
            <a:off x="9149967"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81" name="Shape 581"/>
          <p:cNvSpPr/>
          <p:nvPr/>
        </p:nvSpPr>
        <p:spPr>
          <a:xfrm>
            <a:off x="9323116" y="36152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582" name="Shape 582"/>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83" name="Shape 583"/>
          <p:cNvSpPr/>
          <p:nvPr/>
        </p:nvSpPr>
        <p:spPr>
          <a:xfrm>
            <a:off x="11244522" y="34521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584" name="Shape 584"/>
          <p:cNvSpPr/>
          <p:nvPr/>
        </p:nvSpPr>
        <p:spPr>
          <a:xfrm flipH="1" flipV="1">
            <a:off x="8222290" y="4132597"/>
            <a:ext cx="1018693" cy="465607"/>
          </a:xfrm>
          <a:prstGeom prst="line">
            <a:avLst/>
          </a:prstGeom>
          <a:ln w="25400">
            <a:solidFill/>
            <a:miter lim="400000"/>
          </a:ln>
        </p:spPr>
        <p:txBody>
          <a:bodyPr lIns="50800" tIns="50800" rIns="50800" bIns="50800" anchor="ctr"/>
          <a:lstStyle/>
          <a:p>
            <a:pPr lvl="0">
              <a:defRPr sz="2400"/>
            </a:pPr>
          </a:p>
        </p:txBody>
      </p:sp>
      <p:sp>
        <p:nvSpPr>
          <p:cNvPr id="585" name="Shape 585"/>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586" name="Shape 586"/>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587" name="Shape 587"/>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588" name="Shape 588"/>
          <p:cNvSpPr/>
          <p:nvPr/>
        </p:nvSpPr>
        <p:spPr>
          <a:xfrm>
            <a:off x="5762240" y="46878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589" name="Shape 589"/>
          <p:cNvSpPr/>
          <p:nvPr/>
        </p:nvSpPr>
        <p:spPr>
          <a:xfrm>
            <a:off x="3832915" y="4931836"/>
            <a:ext cx="1476283" cy="1"/>
          </a:xfrm>
          <a:prstGeom prst="line">
            <a:avLst/>
          </a:prstGeom>
          <a:ln w="25400">
            <a:solidFill/>
            <a:miter lim="400000"/>
          </a:ln>
        </p:spPr>
        <p:txBody>
          <a:bodyPr lIns="50800" tIns="50800" rIns="50800" bIns="50800" anchor="ctr"/>
          <a:lstStyle/>
          <a:p>
            <a:pPr lvl="0">
              <a:defRPr sz="2400"/>
            </a:pPr>
          </a:p>
        </p:txBody>
      </p:sp>
      <p:sp>
        <p:nvSpPr>
          <p:cNvPr id="590" name="Shape 590"/>
          <p:cNvSpPr/>
          <p:nvPr/>
        </p:nvSpPr>
        <p:spPr>
          <a:xfrm flipV="1">
            <a:off x="7544441" y="4931836"/>
            <a:ext cx="1638969" cy="1"/>
          </a:xfrm>
          <a:prstGeom prst="line">
            <a:avLst/>
          </a:prstGeom>
          <a:ln w="25400">
            <a:solidFill/>
            <a:miter lim="400000"/>
            <a:headEnd type="triangle"/>
          </a:ln>
        </p:spPr>
        <p:txBody>
          <a:bodyPr lIns="50800" tIns="50800" rIns="50800" bIns="50800" anchor="ctr"/>
          <a:lstStyle/>
          <a:p>
            <a:pPr lvl="0">
              <a:defRPr sz="2400"/>
            </a:pPr>
          </a:p>
        </p:txBody>
      </p:sp>
      <p:sp>
        <p:nvSpPr>
          <p:cNvPr id="591" name="Shape 591"/>
          <p:cNvSpPr/>
          <p:nvPr/>
        </p:nvSpPr>
        <p:spPr>
          <a:xfrm>
            <a:off x="994511" y="7260172"/>
            <a:ext cx="11015778"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An artist may release zero or more albums.</a:t>
            </a:r>
            <a:endParaRPr sz="3600"/>
          </a:p>
          <a:p>
            <a:pPr lvl="0">
              <a:defRPr sz="1800"/>
            </a:pPr>
            <a:r>
              <a:rPr sz="3600"/>
              <a:t>An album may be released or unreleased.</a:t>
            </a:r>
            <a:endParaRPr sz="3600"/>
          </a:p>
          <a:p>
            <a:pPr lvl="0">
              <a:defRPr sz="1800"/>
            </a:pPr>
            <a:r>
              <a:rPr sz="3600"/>
              <a:t>Releasing an album can occur 0 or more times a day.</a:t>
            </a:r>
          </a:p>
        </p:txBody>
      </p:sp>
      <p:sp>
        <p:nvSpPr>
          <p:cNvPr id="592" name="Shape 592"/>
          <p:cNvSpPr/>
          <p:nvPr/>
        </p:nvSpPr>
        <p:spPr>
          <a:xfrm>
            <a:off x="5629521" y="62754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593" name="Shape 593"/>
          <p:cNvSpPr/>
          <p:nvPr/>
        </p:nvSpPr>
        <p:spPr>
          <a:xfrm>
            <a:off x="5870800" y="6384021"/>
            <a:ext cx="1131009"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pPr lvl="0">
              <a:defRPr sz="1800"/>
            </a:pPr>
            <a:r>
              <a:rPr sz="2600"/>
              <a:t>Day</a:t>
            </a:r>
          </a:p>
        </p:txBody>
      </p:sp>
      <p:sp>
        <p:nvSpPr>
          <p:cNvPr id="594" name="Shape 594"/>
          <p:cNvSpPr/>
          <p:nvPr/>
        </p:nvSpPr>
        <p:spPr>
          <a:xfrm>
            <a:off x="2971632" y="6306152"/>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95" name="Shape 595"/>
          <p:cNvSpPr/>
          <p:nvPr/>
        </p:nvSpPr>
        <p:spPr>
          <a:xfrm>
            <a:off x="3148431" y="6434546"/>
            <a:ext cx="1368969"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u="sng"/>
            </a:lvl1pPr>
          </a:lstStyle>
          <a:p>
            <a:pPr lvl="0">
              <a:defRPr u="none"/>
            </a:pPr>
            <a:r>
              <a:rPr u="sng"/>
              <a:t>date</a:t>
            </a:r>
          </a:p>
        </p:txBody>
      </p:sp>
      <p:sp>
        <p:nvSpPr>
          <p:cNvPr id="596" name="Shape 596"/>
          <p:cNvSpPr/>
          <p:nvPr/>
        </p:nvSpPr>
        <p:spPr>
          <a:xfrm>
            <a:off x="8317110" y="6293452"/>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97" name="Shape 597"/>
          <p:cNvSpPr/>
          <p:nvPr/>
        </p:nvSpPr>
        <p:spPr>
          <a:xfrm>
            <a:off x="8490258" y="6427513"/>
            <a:ext cx="1368969"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isFriday</a:t>
            </a:r>
          </a:p>
        </p:txBody>
      </p:sp>
      <p:sp>
        <p:nvSpPr>
          <p:cNvPr id="598" name="Shape 598"/>
          <p:cNvSpPr/>
          <p:nvPr/>
        </p:nvSpPr>
        <p:spPr>
          <a:xfrm>
            <a:off x="4696515" y="6618272"/>
            <a:ext cx="923387" cy="1"/>
          </a:xfrm>
          <a:prstGeom prst="line">
            <a:avLst/>
          </a:prstGeom>
          <a:ln w="25400">
            <a:solidFill/>
            <a:miter lim="400000"/>
          </a:ln>
        </p:spPr>
        <p:txBody>
          <a:bodyPr lIns="50800" tIns="50800" rIns="50800" bIns="50800" anchor="ctr"/>
          <a:lstStyle/>
          <a:p>
            <a:pPr lvl="0">
              <a:defRPr sz="2400"/>
            </a:pPr>
          </a:p>
        </p:txBody>
      </p:sp>
      <p:sp>
        <p:nvSpPr>
          <p:cNvPr id="599" name="Shape 599"/>
          <p:cNvSpPr/>
          <p:nvPr/>
        </p:nvSpPr>
        <p:spPr>
          <a:xfrm>
            <a:off x="7248656" y="6618272"/>
            <a:ext cx="1063485" cy="1"/>
          </a:xfrm>
          <a:prstGeom prst="line">
            <a:avLst/>
          </a:prstGeom>
          <a:ln w="25400">
            <a:solidFill/>
            <a:miter lim="400000"/>
          </a:ln>
        </p:spPr>
        <p:txBody>
          <a:bodyPr lIns="50800" tIns="50800" rIns="50800" bIns="50800" anchor="ctr"/>
          <a:lstStyle/>
          <a:p>
            <a:pPr lvl="0">
              <a:defRPr sz="2400"/>
            </a:pPr>
          </a:p>
        </p:txBody>
      </p:sp>
      <p:sp>
        <p:nvSpPr>
          <p:cNvPr id="600" name="Shape 600"/>
          <p:cNvSpPr/>
          <p:nvPr/>
        </p:nvSpPr>
        <p:spPr>
          <a:xfrm flipV="1">
            <a:off x="6436304" y="5597687"/>
            <a:ext cx="1" cy="647456"/>
          </a:xfrm>
          <a:prstGeom prst="line">
            <a:avLst/>
          </a:prstGeom>
          <a:ln w="25400">
            <a:solidFill/>
            <a:miter lim="400000"/>
          </a:ln>
        </p:spPr>
        <p:txBody>
          <a:bodyPr lIns="50800" tIns="50800" rIns="50800" bIns="50800" anchor="ctr"/>
          <a:lstStyle/>
          <a:p>
            <a:pPr lvl="0">
              <a:defRPr sz="2400"/>
            </a:pP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ph type="title"/>
          </p:nvPr>
        </p:nvSpPr>
        <p:spPr>
          <a:prstGeom prst="rect">
            <a:avLst/>
          </a:prstGeom>
        </p:spPr>
        <p:txBody>
          <a:bodyPr/>
          <a:lstStyle>
            <a:lvl1pPr>
              <a:defRPr sz="7600"/>
            </a:lvl1pPr>
          </a:lstStyle>
          <a:p>
            <a:pPr lvl="0">
              <a:defRPr sz="1800"/>
            </a:pPr>
            <a:r>
              <a:rPr sz="7600"/>
              <a:t>Weak Entities</a:t>
            </a:r>
          </a:p>
        </p:txBody>
      </p:sp>
      <p:sp>
        <p:nvSpPr>
          <p:cNvPr id="603" name="Shape 603"/>
          <p:cNvSpPr/>
          <p:nvPr/>
        </p:nvSpPr>
        <p:spPr>
          <a:xfrm>
            <a:off x="2190416" y="5810011"/>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604" name="Shape 604"/>
          <p:cNvSpPr/>
          <p:nvPr/>
        </p:nvSpPr>
        <p:spPr>
          <a:xfrm>
            <a:off x="2431696" y="5918579"/>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605" name="Shape 605"/>
          <p:cNvSpPr/>
          <p:nvPr/>
        </p:nvSpPr>
        <p:spPr>
          <a:xfrm>
            <a:off x="164504" y="4707865"/>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06" name="Shape 606"/>
          <p:cNvSpPr/>
          <p:nvPr/>
        </p:nvSpPr>
        <p:spPr>
          <a:xfrm>
            <a:off x="463716" y="4808700"/>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607" name="Shape 607"/>
          <p:cNvSpPr/>
          <p:nvPr/>
        </p:nvSpPr>
        <p:spPr>
          <a:xfrm>
            <a:off x="2139568" y="4707865"/>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08" name="Shape 608"/>
          <p:cNvSpPr/>
          <p:nvPr/>
        </p:nvSpPr>
        <p:spPr>
          <a:xfrm>
            <a:off x="2312716" y="4836259"/>
            <a:ext cx="1368969"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609" name="Shape 609"/>
          <p:cNvSpPr/>
          <p:nvPr/>
        </p:nvSpPr>
        <p:spPr>
          <a:xfrm>
            <a:off x="4114633" y="4707865"/>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10" name="Shape 610"/>
          <p:cNvSpPr/>
          <p:nvPr/>
        </p:nvSpPr>
        <p:spPr>
          <a:xfrm>
            <a:off x="4234123" y="4868411"/>
            <a:ext cx="1476284"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611" name="Shape 611"/>
          <p:cNvSpPr/>
          <p:nvPr/>
        </p:nvSpPr>
        <p:spPr>
          <a:xfrm flipH="1" flipV="1">
            <a:off x="1211891" y="5353592"/>
            <a:ext cx="1018692" cy="465607"/>
          </a:xfrm>
          <a:prstGeom prst="line">
            <a:avLst/>
          </a:prstGeom>
          <a:ln w="25400">
            <a:solidFill/>
            <a:miter lim="400000"/>
          </a:ln>
        </p:spPr>
        <p:txBody>
          <a:bodyPr lIns="50800" tIns="50800" rIns="50800" bIns="50800" anchor="ctr"/>
          <a:lstStyle/>
          <a:p>
            <a:pPr lvl="0">
              <a:defRPr sz="2400"/>
            </a:pPr>
          </a:p>
        </p:txBody>
      </p:sp>
      <p:sp>
        <p:nvSpPr>
          <p:cNvPr id="612" name="Shape 612"/>
          <p:cNvSpPr/>
          <p:nvPr/>
        </p:nvSpPr>
        <p:spPr>
          <a:xfrm flipV="1">
            <a:off x="3032582" y="5303276"/>
            <a:ext cx="1" cy="515740"/>
          </a:xfrm>
          <a:prstGeom prst="line">
            <a:avLst/>
          </a:prstGeom>
          <a:ln w="25400">
            <a:solidFill/>
            <a:miter lim="400000"/>
          </a:ln>
        </p:spPr>
        <p:txBody>
          <a:bodyPr lIns="50800" tIns="50800" rIns="50800" bIns="50800" anchor="ctr"/>
          <a:lstStyle/>
          <a:p>
            <a:pPr lvl="0">
              <a:defRPr sz="2400"/>
            </a:pPr>
          </a:p>
        </p:txBody>
      </p:sp>
      <p:sp>
        <p:nvSpPr>
          <p:cNvPr id="613" name="Shape 613"/>
          <p:cNvSpPr/>
          <p:nvPr/>
        </p:nvSpPr>
        <p:spPr>
          <a:xfrm flipV="1">
            <a:off x="3814713" y="5223592"/>
            <a:ext cx="566146" cy="595424"/>
          </a:xfrm>
          <a:prstGeom prst="line">
            <a:avLst/>
          </a:prstGeom>
          <a:ln w="25400">
            <a:solidFill/>
            <a:miter lim="400000"/>
          </a:ln>
        </p:spPr>
        <p:txBody>
          <a:bodyPr lIns="50800" tIns="50800" rIns="50800" bIns="50800" anchor="ctr"/>
          <a:lstStyle/>
          <a:p>
            <a:pPr lvl="0">
              <a:defRPr sz="2400"/>
            </a:pPr>
          </a:p>
        </p:txBody>
      </p:sp>
      <p:sp>
        <p:nvSpPr>
          <p:cNvPr id="614" name="Shape 614"/>
          <p:cNvSpPr/>
          <p:nvPr/>
        </p:nvSpPr>
        <p:spPr>
          <a:xfrm>
            <a:off x="9200816" y="5825374"/>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615" name="Shape 615"/>
          <p:cNvSpPr/>
          <p:nvPr/>
        </p:nvSpPr>
        <p:spPr>
          <a:xfrm>
            <a:off x="9454795" y="5933942"/>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Song</a:t>
            </a:r>
          </a:p>
        </p:txBody>
      </p:sp>
      <p:sp>
        <p:nvSpPr>
          <p:cNvPr id="616" name="Shape 616"/>
          <p:cNvSpPr/>
          <p:nvPr/>
        </p:nvSpPr>
        <p:spPr>
          <a:xfrm>
            <a:off x="9149968" y="4723228"/>
            <a:ext cx="1715263"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17" name="Shape 617"/>
          <p:cNvSpPr/>
          <p:nvPr/>
        </p:nvSpPr>
        <p:spPr>
          <a:xfrm>
            <a:off x="9323116" y="4851622"/>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song_name</a:t>
            </a:r>
          </a:p>
        </p:txBody>
      </p:sp>
      <p:sp>
        <p:nvSpPr>
          <p:cNvPr id="618" name="Shape 618"/>
          <p:cNvSpPr/>
          <p:nvPr/>
        </p:nvSpPr>
        <p:spPr>
          <a:xfrm flipV="1">
            <a:off x="10042981" y="5318639"/>
            <a:ext cx="1" cy="515740"/>
          </a:xfrm>
          <a:prstGeom prst="line">
            <a:avLst/>
          </a:prstGeom>
          <a:ln w="25400">
            <a:solidFill/>
            <a:miter lim="400000"/>
          </a:ln>
        </p:spPr>
        <p:txBody>
          <a:bodyPr lIns="50800" tIns="50800" rIns="50800" bIns="50800" anchor="ctr"/>
          <a:lstStyle/>
          <a:p>
            <a:pPr lvl="0">
              <a:defRPr sz="2400"/>
            </a:pPr>
          </a:p>
        </p:txBody>
      </p:sp>
      <p:sp>
        <p:nvSpPr>
          <p:cNvPr id="619" name="Shape 619"/>
          <p:cNvSpPr/>
          <p:nvPr/>
        </p:nvSpPr>
        <p:spPr>
          <a:xfrm>
            <a:off x="5294198" y="5533194"/>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88900">
            <a:solidFill>
              <a:srgbClr val="000000">
                <a:alpha val="59727"/>
              </a:srgbClr>
            </a:solidFill>
            <a:miter lim="400000"/>
          </a:ln>
        </p:spPr>
        <p:txBody>
          <a:bodyPr lIns="0" tIns="0" rIns="0" bIns="0" anchor="ctr"/>
          <a:lstStyle/>
          <a:p>
            <a:pPr lvl="0">
              <a:defRPr sz="2400">
                <a:solidFill>
                  <a:srgbClr val="FFFFFF"/>
                </a:solidFill>
              </a:defRPr>
            </a:pPr>
          </a:p>
        </p:txBody>
      </p:sp>
      <p:sp>
        <p:nvSpPr>
          <p:cNvPr id="620" name="Shape 620"/>
          <p:cNvSpPr/>
          <p:nvPr/>
        </p:nvSpPr>
        <p:spPr>
          <a:xfrm>
            <a:off x="5976057" y="5924231"/>
            <a:ext cx="9204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Writes</a:t>
            </a:r>
          </a:p>
        </p:txBody>
      </p:sp>
      <p:sp>
        <p:nvSpPr>
          <p:cNvPr id="621" name="Shape 621"/>
          <p:cNvSpPr/>
          <p:nvPr/>
        </p:nvSpPr>
        <p:spPr>
          <a:xfrm>
            <a:off x="3832915" y="6168194"/>
            <a:ext cx="1476283" cy="1"/>
          </a:xfrm>
          <a:prstGeom prst="line">
            <a:avLst/>
          </a:prstGeom>
          <a:ln w="25400">
            <a:solidFill/>
            <a:miter lim="400000"/>
          </a:ln>
        </p:spPr>
        <p:txBody>
          <a:bodyPr lIns="50800" tIns="50800" rIns="50800" bIns="50800" anchor="ctr"/>
          <a:lstStyle/>
          <a:p>
            <a:pPr lvl="0">
              <a:defRPr sz="2400"/>
            </a:pPr>
          </a:p>
        </p:txBody>
      </p:sp>
      <p:sp>
        <p:nvSpPr>
          <p:cNvPr id="622" name="Shape 622"/>
          <p:cNvSpPr/>
          <p:nvPr/>
        </p:nvSpPr>
        <p:spPr>
          <a:xfrm flipV="1">
            <a:off x="7544441" y="6168194"/>
            <a:ext cx="1638969" cy="1"/>
          </a:xfrm>
          <a:prstGeom prst="line">
            <a:avLst/>
          </a:prstGeom>
          <a:ln w="50800">
            <a:solidFill/>
            <a:miter lim="400000"/>
            <a:headEnd type="triangle"/>
          </a:ln>
        </p:spPr>
        <p:txBody>
          <a:bodyPr lIns="0" tIns="0" rIns="0" bIns="0" anchor="ctr"/>
          <a:lstStyle/>
          <a:p>
            <a:pPr lvl="0">
              <a:defRPr sz="2400"/>
            </a:pPr>
          </a:p>
        </p:txBody>
      </p:sp>
      <p:sp>
        <p:nvSpPr>
          <p:cNvPr id="623" name="Shape 623"/>
          <p:cNvSpPr/>
          <p:nvPr>
            <p:ph type="body" idx="1"/>
          </p:nvPr>
        </p:nvSpPr>
        <p:spPr>
          <a:xfrm>
            <a:off x="952500" y="2603500"/>
            <a:ext cx="11099800" cy="1357570"/>
          </a:xfrm>
          <a:prstGeom prst="rect">
            <a:avLst/>
          </a:prstGeom>
        </p:spPr>
        <p:txBody>
          <a:bodyPr anchor="t"/>
          <a:lstStyle/>
          <a:p>
            <a:pPr lvl="0">
              <a:defRPr sz="1800"/>
            </a:pPr>
            <a:r>
              <a:rPr sz="3600"/>
              <a:t>Weak entity can only be identified only when considering primary key of another (owner) entity.</a:t>
            </a:r>
          </a:p>
        </p:txBody>
      </p:sp>
      <p:sp>
        <p:nvSpPr>
          <p:cNvPr id="624" name="Shape 624"/>
          <p:cNvSpPr/>
          <p:nvPr/>
        </p:nvSpPr>
        <p:spPr>
          <a:xfrm>
            <a:off x="772388" y="7334872"/>
            <a:ext cx="1146002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44500" indent="-444500" algn="l">
              <a:buSzPct val="75000"/>
              <a:buChar char="•"/>
              <a:defRPr sz="1800"/>
            </a:pPr>
            <a:r>
              <a:rPr sz="3400"/>
              <a:t>Song’s key is actually (Artist.artist_id, Song.song_name)</a:t>
            </a:r>
            <a:endParaRPr sz="3400"/>
          </a:p>
          <a:p>
            <a:pPr lvl="0" marL="444500" indent="-444500" algn="l">
              <a:buSzPct val="75000"/>
              <a:buChar char="•"/>
              <a:defRPr sz="1800"/>
            </a:pPr>
            <a:r>
              <a:rPr sz="3400"/>
              <a:t>Can there be two songs with the same name?</a:t>
            </a:r>
            <a:endParaRPr sz="3400"/>
          </a:p>
          <a:p>
            <a:pPr lvl="1" marL="889000" indent="-444500" algn="l">
              <a:buSzPct val="75000"/>
              <a:buChar char="•"/>
              <a:defRPr sz="1800"/>
            </a:pPr>
            <a:r>
              <a:rPr sz="3400"/>
              <a:t> How about by the same artist?</a:t>
            </a:r>
            <a:endParaRPr sz="3400"/>
          </a:p>
          <a:p>
            <a:pPr lvl="0" marL="444500" indent="-444500" algn="l">
              <a:buSzPct val="75000"/>
              <a:buChar char="•"/>
              <a:defRPr sz="1800"/>
            </a:pPr>
            <a:r>
              <a:rPr sz="3400"/>
              <a:t>Can a song exist without an artist?</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6" name="Shape 626"/>
          <p:cNvSpPr/>
          <p:nvPr>
            <p:ph type="title"/>
          </p:nvPr>
        </p:nvSpPr>
        <p:spPr>
          <a:prstGeom prst="rect">
            <a:avLst/>
          </a:prstGeom>
        </p:spPr>
        <p:txBody>
          <a:bodyPr/>
          <a:lstStyle/>
          <a:p>
            <a:pPr lvl="0">
              <a:defRPr sz="1800"/>
            </a:pPr>
            <a:r>
              <a:rPr sz="8000"/>
              <a:t>Worksheet #7, 8, 9</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hape 628"/>
          <p:cNvSpPr/>
          <p:nvPr/>
        </p:nvSpPr>
        <p:spPr>
          <a:xfrm>
            <a:off x="-374650" y="-406400"/>
            <a:ext cx="13892362" cy="2723109"/>
          </a:xfrm>
          <a:prstGeom prst="rect">
            <a:avLst/>
          </a:prstGeom>
          <a:solidFill>
            <a:srgbClr val="A6AAA9">
              <a:alpha val="42580"/>
            </a:srgbClr>
          </a:solidFill>
          <a:ln w="12700">
            <a:miter lim="400000"/>
          </a:ln>
        </p:spPr>
        <p:txBody>
          <a:bodyPr lIns="0" tIns="0" rIns="0" bIns="0" anchor="ctr"/>
          <a:lstStyle/>
          <a:p>
            <a:pPr lvl="0">
              <a:defRPr sz="2400">
                <a:solidFill>
                  <a:srgbClr val="FFFFFF"/>
                </a:solidFill>
              </a:defRPr>
            </a:pPr>
          </a:p>
        </p:txBody>
      </p:sp>
      <p:sp>
        <p:nvSpPr>
          <p:cNvPr id="629" name="Shape 629"/>
          <p:cNvSpPr/>
          <p:nvPr>
            <p:ph type="title"/>
          </p:nvPr>
        </p:nvSpPr>
        <p:spPr>
          <a:xfrm>
            <a:off x="952500" y="12700"/>
            <a:ext cx="11099800" cy="2302471"/>
          </a:xfrm>
          <a:prstGeom prst="rect">
            <a:avLst/>
          </a:prstGeom>
        </p:spPr>
        <p:txBody>
          <a:bodyPr/>
          <a:lstStyle>
            <a:lvl1pPr defTabSz="233679">
              <a:defRPr sz="2720"/>
            </a:lvl1pPr>
          </a:lstStyle>
          <a:p>
            <a:pPr lvl="0">
              <a:defRPr sz="1800"/>
            </a:pPr>
            <a:r>
              <a:rPr sz="2720"/>
              <a:t>Every Team in our database will have a team_id, a team_name and a stadium where they play their games. Each Player will have a player_id, name and their average score (This can be used for any sport!). Finally our database will contain who Plays_For which team and also the “position” that the player plays in.</a:t>
            </a:r>
            <a:endParaRPr sz="2720"/>
          </a:p>
        </p:txBody>
      </p:sp>
      <p:sp>
        <p:nvSpPr>
          <p:cNvPr id="630" name="Shape 630"/>
          <p:cNvSpPr/>
          <p:nvPr>
            <p:ph type="body" idx="1"/>
          </p:nvPr>
        </p:nvSpPr>
        <p:spPr>
          <a:prstGeom prst="rect">
            <a:avLst/>
          </a:prstGeom>
        </p:spPr>
        <p:txBody>
          <a:bodyPr anchor="t"/>
          <a:lstStyle/>
          <a:p>
            <a:pPr lvl="0">
              <a:defRPr sz="1800"/>
            </a:pPr>
            <a:r>
              <a:rPr sz="3600"/>
              <a:t>Assume that a player can play in more than one team (Yes, our league has different rules!) and that a team needs at least one player.</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 name="Shape 632"/>
          <p:cNvSpPr/>
          <p:nvPr/>
        </p:nvSpPr>
        <p:spPr>
          <a:xfrm>
            <a:off x="-374650" y="-406400"/>
            <a:ext cx="13892362" cy="2723109"/>
          </a:xfrm>
          <a:prstGeom prst="rect">
            <a:avLst/>
          </a:prstGeom>
          <a:solidFill>
            <a:srgbClr val="A6AAA9">
              <a:alpha val="42580"/>
            </a:srgbClr>
          </a:solidFill>
          <a:ln w="12700">
            <a:miter lim="400000"/>
          </a:ln>
        </p:spPr>
        <p:txBody>
          <a:bodyPr lIns="0" tIns="0" rIns="0" bIns="0" anchor="ctr"/>
          <a:lstStyle/>
          <a:p>
            <a:pPr lvl="0">
              <a:defRPr sz="2400">
                <a:solidFill>
                  <a:srgbClr val="FFFFFF"/>
                </a:solidFill>
              </a:defRPr>
            </a:pPr>
          </a:p>
        </p:txBody>
      </p:sp>
      <p:sp>
        <p:nvSpPr>
          <p:cNvPr id="633" name="Shape 633"/>
          <p:cNvSpPr/>
          <p:nvPr>
            <p:ph type="title"/>
          </p:nvPr>
        </p:nvSpPr>
        <p:spPr>
          <a:xfrm>
            <a:off x="952500" y="12700"/>
            <a:ext cx="11099800" cy="2302471"/>
          </a:xfrm>
          <a:prstGeom prst="rect">
            <a:avLst/>
          </a:prstGeom>
        </p:spPr>
        <p:txBody>
          <a:bodyPr/>
          <a:lstStyle>
            <a:lvl1pPr defTabSz="233679">
              <a:defRPr sz="2720"/>
            </a:lvl1pPr>
          </a:lstStyle>
          <a:p>
            <a:pPr lvl="0">
              <a:defRPr sz="1800"/>
            </a:pPr>
            <a:r>
              <a:rPr sz="2720"/>
              <a:t>Every Team in our database will have a team_id, a team_name and a stadium where they play their games. Each Player will have a player_id, name and their average score (This can be used for any sport!). Finally our database will contain who Plays_For which team and also the “position” that the player plays in.</a:t>
            </a:r>
            <a:endParaRPr sz="2720"/>
          </a:p>
        </p:txBody>
      </p:sp>
      <p:sp>
        <p:nvSpPr>
          <p:cNvPr id="634" name="Shape 634"/>
          <p:cNvSpPr/>
          <p:nvPr/>
        </p:nvSpPr>
        <p:spPr>
          <a:xfrm>
            <a:off x="2190416" y="6893145"/>
            <a:ext cx="1613568" cy="685639"/>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635" name="Shape 635"/>
          <p:cNvSpPr/>
          <p:nvPr/>
        </p:nvSpPr>
        <p:spPr>
          <a:xfrm>
            <a:off x="2431696" y="7001712"/>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Team</a:t>
            </a:r>
          </a:p>
        </p:txBody>
      </p:sp>
      <p:sp>
        <p:nvSpPr>
          <p:cNvPr id="636" name="Shape 636"/>
          <p:cNvSpPr/>
          <p:nvPr/>
        </p:nvSpPr>
        <p:spPr>
          <a:xfrm>
            <a:off x="164504" y="5790999"/>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37" name="Shape 637"/>
          <p:cNvSpPr/>
          <p:nvPr/>
        </p:nvSpPr>
        <p:spPr>
          <a:xfrm>
            <a:off x="200294" y="5891833"/>
            <a:ext cx="1603470" cy="422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team_name</a:t>
            </a:r>
          </a:p>
        </p:txBody>
      </p:sp>
      <p:sp>
        <p:nvSpPr>
          <p:cNvPr id="638" name="Shape 638"/>
          <p:cNvSpPr/>
          <p:nvPr/>
        </p:nvSpPr>
        <p:spPr>
          <a:xfrm>
            <a:off x="2139568" y="5790999"/>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39" name="Shape 639"/>
          <p:cNvSpPr/>
          <p:nvPr/>
        </p:nvSpPr>
        <p:spPr>
          <a:xfrm>
            <a:off x="2312716" y="5919392"/>
            <a:ext cx="1368969"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lvl1pPr>
          </a:lstStyle>
          <a:p>
            <a:pPr lvl="0">
              <a:defRPr sz="1800"/>
            </a:pPr>
            <a:r>
              <a:rPr sz="2200"/>
              <a:t>stadium</a:t>
            </a:r>
          </a:p>
        </p:txBody>
      </p:sp>
      <p:sp>
        <p:nvSpPr>
          <p:cNvPr id="640" name="Shape 640"/>
          <p:cNvSpPr/>
          <p:nvPr/>
        </p:nvSpPr>
        <p:spPr>
          <a:xfrm flipH="1" flipV="1">
            <a:off x="1211891" y="6436725"/>
            <a:ext cx="1018692" cy="465607"/>
          </a:xfrm>
          <a:prstGeom prst="line">
            <a:avLst/>
          </a:prstGeom>
          <a:ln w="25400">
            <a:solidFill/>
            <a:miter lim="400000"/>
          </a:ln>
        </p:spPr>
        <p:txBody>
          <a:bodyPr lIns="50800" tIns="50800" rIns="50800" bIns="50800" anchor="ctr"/>
          <a:lstStyle/>
          <a:p>
            <a:pPr lvl="0">
              <a:defRPr sz="2400"/>
            </a:pPr>
          </a:p>
        </p:txBody>
      </p:sp>
      <p:sp>
        <p:nvSpPr>
          <p:cNvPr id="641" name="Shape 641"/>
          <p:cNvSpPr/>
          <p:nvPr/>
        </p:nvSpPr>
        <p:spPr>
          <a:xfrm flipV="1">
            <a:off x="3032582" y="6386410"/>
            <a:ext cx="1" cy="515740"/>
          </a:xfrm>
          <a:prstGeom prst="line">
            <a:avLst/>
          </a:prstGeom>
          <a:ln w="25400">
            <a:solidFill/>
            <a:miter lim="400000"/>
          </a:ln>
        </p:spPr>
        <p:txBody>
          <a:bodyPr lIns="50800" tIns="50800" rIns="50800" bIns="50800" anchor="ctr"/>
          <a:lstStyle/>
          <a:p>
            <a:pPr lvl="0">
              <a:defRPr sz="2400"/>
            </a:pPr>
          </a:p>
        </p:txBody>
      </p:sp>
      <p:sp>
        <p:nvSpPr>
          <p:cNvPr id="642" name="Shape 642"/>
          <p:cNvSpPr/>
          <p:nvPr/>
        </p:nvSpPr>
        <p:spPr>
          <a:xfrm>
            <a:off x="9200816" y="6908508"/>
            <a:ext cx="1613568" cy="685639"/>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643" name="Shape 643"/>
          <p:cNvSpPr/>
          <p:nvPr/>
        </p:nvSpPr>
        <p:spPr>
          <a:xfrm>
            <a:off x="9454795" y="7017075"/>
            <a:ext cx="1152581"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Player</a:t>
            </a:r>
          </a:p>
        </p:txBody>
      </p:sp>
      <p:sp>
        <p:nvSpPr>
          <p:cNvPr id="644" name="Shape 644"/>
          <p:cNvSpPr/>
          <p:nvPr/>
        </p:nvSpPr>
        <p:spPr>
          <a:xfrm>
            <a:off x="7174904" y="5806361"/>
            <a:ext cx="1715263"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45" name="Shape 645"/>
          <p:cNvSpPr/>
          <p:nvPr/>
        </p:nvSpPr>
        <p:spPr>
          <a:xfrm>
            <a:off x="7474116" y="5907196"/>
            <a:ext cx="1116840" cy="422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player_id</a:t>
            </a:r>
          </a:p>
        </p:txBody>
      </p:sp>
      <p:sp>
        <p:nvSpPr>
          <p:cNvPr id="646" name="Shape 646"/>
          <p:cNvSpPr/>
          <p:nvPr/>
        </p:nvSpPr>
        <p:spPr>
          <a:xfrm>
            <a:off x="9149968" y="5806361"/>
            <a:ext cx="1715263"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47" name="Shape 647"/>
          <p:cNvSpPr/>
          <p:nvPr/>
        </p:nvSpPr>
        <p:spPr>
          <a:xfrm>
            <a:off x="9323116" y="5934755"/>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name</a:t>
            </a:r>
          </a:p>
        </p:txBody>
      </p:sp>
      <p:sp>
        <p:nvSpPr>
          <p:cNvPr id="648" name="Shape 648"/>
          <p:cNvSpPr/>
          <p:nvPr/>
        </p:nvSpPr>
        <p:spPr>
          <a:xfrm>
            <a:off x="11125032" y="5806361"/>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49" name="Shape 649"/>
          <p:cNvSpPr/>
          <p:nvPr/>
        </p:nvSpPr>
        <p:spPr>
          <a:xfrm>
            <a:off x="11244523" y="5771608"/>
            <a:ext cx="1476283" cy="7110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avg_score</a:t>
            </a:r>
          </a:p>
        </p:txBody>
      </p:sp>
      <p:sp>
        <p:nvSpPr>
          <p:cNvPr id="650" name="Shape 650"/>
          <p:cNvSpPr/>
          <p:nvPr/>
        </p:nvSpPr>
        <p:spPr>
          <a:xfrm flipH="1" flipV="1">
            <a:off x="8222291" y="6452088"/>
            <a:ext cx="1018692" cy="465607"/>
          </a:xfrm>
          <a:prstGeom prst="line">
            <a:avLst/>
          </a:prstGeom>
          <a:ln w="25400">
            <a:solidFill/>
            <a:miter lim="400000"/>
          </a:ln>
        </p:spPr>
        <p:txBody>
          <a:bodyPr lIns="50800" tIns="50800" rIns="50800" bIns="50800" anchor="ctr"/>
          <a:lstStyle/>
          <a:p>
            <a:pPr lvl="0">
              <a:defRPr sz="2400"/>
            </a:pPr>
          </a:p>
        </p:txBody>
      </p:sp>
      <p:sp>
        <p:nvSpPr>
          <p:cNvPr id="651" name="Shape 651"/>
          <p:cNvSpPr/>
          <p:nvPr/>
        </p:nvSpPr>
        <p:spPr>
          <a:xfrm flipV="1">
            <a:off x="10042981" y="6401773"/>
            <a:ext cx="1" cy="515740"/>
          </a:xfrm>
          <a:prstGeom prst="line">
            <a:avLst/>
          </a:prstGeom>
          <a:ln w="25400">
            <a:solidFill/>
            <a:miter lim="400000"/>
          </a:ln>
        </p:spPr>
        <p:txBody>
          <a:bodyPr lIns="50800" tIns="50800" rIns="50800" bIns="50800" anchor="ctr"/>
          <a:lstStyle/>
          <a:p>
            <a:pPr lvl="0">
              <a:defRPr sz="2400"/>
            </a:pPr>
          </a:p>
        </p:txBody>
      </p:sp>
      <p:sp>
        <p:nvSpPr>
          <p:cNvPr id="652" name="Shape 652"/>
          <p:cNvSpPr/>
          <p:nvPr/>
        </p:nvSpPr>
        <p:spPr>
          <a:xfrm flipV="1">
            <a:off x="10825113" y="6322089"/>
            <a:ext cx="566145" cy="595423"/>
          </a:xfrm>
          <a:prstGeom prst="line">
            <a:avLst/>
          </a:prstGeom>
          <a:ln w="25400">
            <a:solidFill/>
            <a:miter lim="400000"/>
          </a:ln>
        </p:spPr>
        <p:txBody>
          <a:bodyPr lIns="50800" tIns="50800" rIns="50800" bIns="50800" anchor="ctr"/>
          <a:lstStyle/>
          <a:p>
            <a:pPr lvl="0">
              <a:defRPr sz="2400"/>
            </a:pPr>
          </a:p>
        </p:txBody>
      </p:sp>
      <p:sp>
        <p:nvSpPr>
          <p:cNvPr id="653" name="Shape 653"/>
          <p:cNvSpPr/>
          <p:nvPr/>
        </p:nvSpPr>
        <p:spPr>
          <a:xfrm>
            <a:off x="5294198" y="6616327"/>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654" name="Shape 654"/>
          <p:cNvSpPr/>
          <p:nvPr/>
        </p:nvSpPr>
        <p:spPr>
          <a:xfrm>
            <a:off x="5746174" y="7007364"/>
            <a:ext cx="138026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Plays_For</a:t>
            </a:r>
          </a:p>
        </p:txBody>
      </p:sp>
      <p:sp>
        <p:nvSpPr>
          <p:cNvPr id="655" name="Shape 655"/>
          <p:cNvSpPr/>
          <p:nvPr/>
        </p:nvSpPr>
        <p:spPr>
          <a:xfrm>
            <a:off x="3832915" y="7251327"/>
            <a:ext cx="1476283" cy="1"/>
          </a:xfrm>
          <a:prstGeom prst="line">
            <a:avLst/>
          </a:prstGeom>
          <a:ln w="63500">
            <a:solidFill/>
            <a:miter lim="400000"/>
          </a:ln>
        </p:spPr>
        <p:txBody>
          <a:bodyPr lIns="0" tIns="0" rIns="0" bIns="0" anchor="ctr"/>
          <a:lstStyle/>
          <a:p>
            <a:pPr lvl="0">
              <a:defRPr sz="2400"/>
            </a:pPr>
          </a:p>
        </p:txBody>
      </p:sp>
      <p:sp>
        <p:nvSpPr>
          <p:cNvPr id="656" name="Shape 656"/>
          <p:cNvSpPr/>
          <p:nvPr/>
        </p:nvSpPr>
        <p:spPr>
          <a:xfrm>
            <a:off x="7544441" y="7251327"/>
            <a:ext cx="1638969" cy="1"/>
          </a:xfrm>
          <a:prstGeom prst="line">
            <a:avLst/>
          </a:prstGeom>
          <a:ln w="25400">
            <a:solidFill/>
            <a:miter lim="400000"/>
          </a:ln>
        </p:spPr>
        <p:txBody>
          <a:bodyPr lIns="50800" tIns="50800" rIns="50800" bIns="50800" anchor="ctr"/>
          <a:lstStyle/>
          <a:p>
            <a:pPr lvl="0">
              <a:defRPr sz="2400"/>
            </a:pPr>
          </a:p>
        </p:txBody>
      </p:sp>
      <p:sp>
        <p:nvSpPr>
          <p:cNvPr id="657" name="Shape 657"/>
          <p:cNvSpPr/>
          <p:nvPr/>
        </p:nvSpPr>
        <p:spPr>
          <a:xfrm>
            <a:off x="5578673" y="5091241"/>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58" name="Shape 658"/>
          <p:cNvSpPr/>
          <p:nvPr/>
        </p:nvSpPr>
        <p:spPr>
          <a:xfrm>
            <a:off x="5698163" y="5187482"/>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position</a:t>
            </a:r>
          </a:p>
        </p:txBody>
      </p:sp>
      <p:sp>
        <p:nvSpPr>
          <p:cNvPr id="659" name="Shape 659"/>
          <p:cNvSpPr/>
          <p:nvPr/>
        </p:nvSpPr>
        <p:spPr>
          <a:xfrm flipH="1" flipV="1">
            <a:off x="6451798" y="5702106"/>
            <a:ext cx="12500" cy="948424"/>
          </a:xfrm>
          <a:prstGeom prst="line">
            <a:avLst/>
          </a:prstGeom>
          <a:ln w="25400">
            <a:solidFill/>
            <a:miter lim="400000"/>
          </a:ln>
        </p:spPr>
        <p:txBody>
          <a:bodyPr lIns="50800" tIns="50800" rIns="50800" bIns="50800" anchor="ctr"/>
          <a:lstStyle/>
          <a:p>
            <a:pPr lvl="0">
              <a:defRPr sz="2400"/>
            </a:pPr>
          </a:p>
        </p:txBody>
      </p:sp>
      <p:sp>
        <p:nvSpPr>
          <p:cNvPr id="660" name="Shape 660"/>
          <p:cNvSpPr/>
          <p:nvPr>
            <p:ph type="body" idx="1"/>
          </p:nvPr>
        </p:nvSpPr>
        <p:spPr>
          <a:xfrm>
            <a:off x="952500" y="2603500"/>
            <a:ext cx="11099800" cy="1848198"/>
          </a:xfrm>
          <a:prstGeom prst="rect">
            <a:avLst/>
          </a:prstGeom>
        </p:spPr>
        <p:txBody>
          <a:bodyPr anchor="t"/>
          <a:lstStyle/>
          <a:p>
            <a:pPr lvl="0">
              <a:defRPr sz="1800"/>
            </a:pPr>
            <a:r>
              <a:rPr sz="3600"/>
              <a:t>Assume that a player can play in more than one team (Yes, our league has different rules!) and that a team needs at least one player.</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Shape 662"/>
          <p:cNvSpPr/>
          <p:nvPr/>
        </p:nvSpPr>
        <p:spPr>
          <a:xfrm>
            <a:off x="-374650" y="-406400"/>
            <a:ext cx="13892362" cy="2723109"/>
          </a:xfrm>
          <a:prstGeom prst="rect">
            <a:avLst/>
          </a:prstGeom>
          <a:solidFill>
            <a:srgbClr val="A6AAA9">
              <a:alpha val="42580"/>
            </a:srgbClr>
          </a:solidFill>
          <a:ln w="12700">
            <a:miter lim="400000"/>
          </a:ln>
        </p:spPr>
        <p:txBody>
          <a:bodyPr lIns="0" tIns="0" rIns="0" bIns="0" anchor="ctr"/>
          <a:lstStyle/>
          <a:p>
            <a:pPr lvl="0">
              <a:defRPr sz="2400">
                <a:solidFill>
                  <a:srgbClr val="FFFFFF"/>
                </a:solidFill>
              </a:defRPr>
            </a:pPr>
          </a:p>
        </p:txBody>
      </p:sp>
      <p:sp>
        <p:nvSpPr>
          <p:cNvPr id="663" name="Shape 663"/>
          <p:cNvSpPr/>
          <p:nvPr>
            <p:ph type="title"/>
          </p:nvPr>
        </p:nvSpPr>
        <p:spPr>
          <a:xfrm>
            <a:off x="952500" y="12700"/>
            <a:ext cx="11099800" cy="2302471"/>
          </a:xfrm>
          <a:prstGeom prst="rect">
            <a:avLst/>
          </a:prstGeom>
        </p:spPr>
        <p:txBody>
          <a:bodyPr/>
          <a:lstStyle>
            <a:lvl1pPr defTabSz="233679">
              <a:defRPr sz="2720"/>
            </a:lvl1pPr>
          </a:lstStyle>
          <a:p>
            <a:pPr lvl="0">
              <a:defRPr sz="1800"/>
            </a:pPr>
            <a:r>
              <a:rPr sz="2720"/>
              <a:t>Every Team in our database will have a team_id, a team_name and a stadium where they play their games. Each Player will have a player_id, name and their average score (This can be used for any sport!). Finally our database will contain who Plays_For which team and also the “position” that the player plays in.</a:t>
            </a:r>
            <a:endParaRPr sz="2720"/>
          </a:p>
        </p:txBody>
      </p:sp>
      <p:sp>
        <p:nvSpPr>
          <p:cNvPr id="664" name="Shape 664"/>
          <p:cNvSpPr/>
          <p:nvPr>
            <p:ph type="body" idx="1"/>
          </p:nvPr>
        </p:nvSpPr>
        <p:spPr>
          <a:xfrm>
            <a:off x="952500" y="2603500"/>
            <a:ext cx="11099800" cy="2245427"/>
          </a:xfrm>
          <a:prstGeom prst="rect">
            <a:avLst/>
          </a:prstGeom>
        </p:spPr>
        <p:txBody>
          <a:bodyPr anchor="t"/>
          <a:lstStyle>
            <a:lvl1pPr marL="444500" indent="-444500">
              <a:defRPr sz="3200"/>
            </a:lvl1pPr>
          </a:lstStyle>
          <a:p>
            <a:pPr lvl="0">
              <a:defRPr sz="1800"/>
            </a:pPr>
            <a:r>
              <a:rPr sz="3200"/>
              <a:t>Now let’s say we want to also track who is the captain of every team. How will the ER diagram change from the previous case? Note: Every team needs exactly one captain!</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6" name="Shape 666"/>
          <p:cNvSpPr/>
          <p:nvPr/>
        </p:nvSpPr>
        <p:spPr>
          <a:xfrm>
            <a:off x="-374650" y="-406400"/>
            <a:ext cx="13892362" cy="2723109"/>
          </a:xfrm>
          <a:prstGeom prst="rect">
            <a:avLst/>
          </a:prstGeom>
          <a:solidFill>
            <a:srgbClr val="A6AAA9">
              <a:alpha val="42580"/>
            </a:srgbClr>
          </a:solidFill>
          <a:ln w="12700">
            <a:miter lim="400000"/>
          </a:ln>
        </p:spPr>
        <p:txBody>
          <a:bodyPr lIns="0" tIns="0" rIns="0" bIns="0" anchor="ctr"/>
          <a:lstStyle/>
          <a:p>
            <a:pPr lvl="0">
              <a:defRPr sz="2400">
                <a:solidFill>
                  <a:srgbClr val="FFFFFF"/>
                </a:solidFill>
              </a:defRPr>
            </a:pPr>
          </a:p>
        </p:txBody>
      </p:sp>
      <p:sp>
        <p:nvSpPr>
          <p:cNvPr id="667" name="Shape 667"/>
          <p:cNvSpPr/>
          <p:nvPr>
            <p:ph type="title"/>
          </p:nvPr>
        </p:nvSpPr>
        <p:spPr>
          <a:xfrm>
            <a:off x="952500" y="12700"/>
            <a:ext cx="11099800" cy="2302471"/>
          </a:xfrm>
          <a:prstGeom prst="rect">
            <a:avLst/>
          </a:prstGeom>
        </p:spPr>
        <p:txBody>
          <a:bodyPr/>
          <a:lstStyle>
            <a:lvl1pPr defTabSz="233679">
              <a:defRPr sz="2720"/>
            </a:lvl1pPr>
          </a:lstStyle>
          <a:p>
            <a:pPr lvl="0">
              <a:defRPr sz="1800"/>
            </a:pPr>
            <a:r>
              <a:rPr sz="2720"/>
              <a:t>Every Team in our database will have a team_id, a team_name and a stadium where they play their games. Each Player will have a player_id, name and their average score (This can be used for any sport!). Finally our database will contain who Plays_For which team and also the “position” that the player plays in.</a:t>
            </a:r>
            <a:endParaRPr sz="2720"/>
          </a:p>
        </p:txBody>
      </p:sp>
      <p:sp>
        <p:nvSpPr>
          <p:cNvPr id="668" name="Shape 668"/>
          <p:cNvSpPr/>
          <p:nvPr>
            <p:ph type="body" idx="1"/>
          </p:nvPr>
        </p:nvSpPr>
        <p:spPr>
          <a:prstGeom prst="rect">
            <a:avLst/>
          </a:prstGeom>
        </p:spPr>
        <p:txBody>
          <a:bodyPr anchor="t"/>
          <a:lstStyle>
            <a:lvl1pPr marL="444500" indent="-444500">
              <a:defRPr sz="3200"/>
            </a:lvl1pPr>
          </a:lstStyle>
          <a:p>
            <a:pPr lvl="0">
              <a:defRPr sz="1800"/>
            </a:pPr>
            <a:r>
              <a:rPr sz="3200"/>
              <a:t>Now let’s say we want to also track who is the captain of every team. How will the ER diagram change from the previous case? Note: Every team needs exactly one captain!</a:t>
            </a:r>
          </a:p>
        </p:txBody>
      </p:sp>
      <p:sp>
        <p:nvSpPr>
          <p:cNvPr id="669" name="Shape 669"/>
          <p:cNvSpPr/>
          <p:nvPr/>
        </p:nvSpPr>
        <p:spPr>
          <a:xfrm>
            <a:off x="2190416" y="6537545"/>
            <a:ext cx="1613568" cy="685639"/>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670" name="Shape 670"/>
          <p:cNvSpPr/>
          <p:nvPr/>
        </p:nvSpPr>
        <p:spPr>
          <a:xfrm>
            <a:off x="2431696" y="6646112"/>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Team</a:t>
            </a:r>
          </a:p>
        </p:txBody>
      </p:sp>
      <p:sp>
        <p:nvSpPr>
          <p:cNvPr id="671" name="Shape 671"/>
          <p:cNvSpPr/>
          <p:nvPr/>
        </p:nvSpPr>
        <p:spPr>
          <a:xfrm>
            <a:off x="164504" y="5435399"/>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72" name="Shape 672"/>
          <p:cNvSpPr/>
          <p:nvPr/>
        </p:nvSpPr>
        <p:spPr>
          <a:xfrm>
            <a:off x="200294" y="5536233"/>
            <a:ext cx="1603470" cy="422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team_name</a:t>
            </a:r>
          </a:p>
        </p:txBody>
      </p:sp>
      <p:sp>
        <p:nvSpPr>
          <p:cNvPr id="673" name="Shape 673"/>
          <p:cNvSpPr/>
          <p:nvPr/>
        </p:nvSpPr>
        <p:spPr>
          <a:xfrm>
            <a:off x="2139568" y="5435399"/>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74" name="Shape 674"/>
          <p:cNvSpPr/>
          <p:nvPr/>
        </p:nvSpPr>
        <p:spPr>
          <a:xfrm>
            <a:off x="2312716" y="5563792"/>
            <a:ext cx="1368969"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lvl1pPr>
          </a:lstStyle>
          <a:p>
            <a:pPr lvl="0">
              <a:defRPr sz="1800"/>
            </a:pPr>
            <a:r>
              <a:rPr sz="2200"/>
              <a:t>stadium</a:t>
            </a:r>
          </a:p>
        </p:txBody>
      </p:sp>
      <p:sp>
        <p:nvSpPr>
          <p:cNvPr id="675" name="Shape 675"/>
          <p:cNvSpPr/>
          <p:nvPr/>
        </p:nvSpPr>
        <p:spPr>
          <a:xfrm flipH="1" flipV="1">
            <a:off x="1211891" y="6081125"/>
            <a:ext cx="1018692" cy="465607"/>
          </a:xfrm>
          <a:prstGeom prst="line">
            <a:avLst/>
          </a:prstGeom>
          <a:ln w="25400">
            <a:solidFill/>
            <a:miter lim="400000"/>
          </a:ln>
        </p:spPr>
        <p:txBody>
          <a:bodyPr lIns="50800" tIns="50800" rIns="50800" bIns="50800" anchor="ctr"/>
          <a:lstStyle/>
          <a:p>
            <a:pPr lvl="0">
              <a:defRPr sz="2400"/>
            </a:pPr>
          </a:p>
        </p:txBody>
      </p:sp>
      <p:sp>
        <p:nvSpPr>
          <p:cNvPr id="676" name="Shape 676"/>
          <p:cNvSpPr/>
          <p:nvPr/>
        </p:nvSpPr>
        <p:spPr>
          <a:xfrm flipV="1">
            <a:off x="3032582" y="6030810"/>
            <a:ext cx="1" cy="515740"/>
          </a:xfrm>
          <a:prstGeom prst="line">
            <a:avLst/>
          </a:prstGeom>
          <a:ln w="25400">
            <a:solidFill/>
            <a:miter lim="400000"/>
          </a:ln>
        </p:spPr>
        <p:txBody>
          <a:bodyPr lIns="50800" tIns="50800" rIns="50800" bIns="50800" anchor="ctr"/>
          <a:lstStyle/>
          <a:p>
            <a:pPr lvl="0">
              <a:defRPr sz="2400"/>
            </a:pPr>
          </a:p>
        </p:txBody>
      </p:sp>
      <p:sp>
        <p:nvSpPr>
          <p:cNvPr id="677" name="Shape 677"/>
          <p:cNvSpPr/>
          <p:nvPr/>
        </p:nvSpPr>
        <p:spPr>
          <a:xfrm>
            <a:off x="9200815" y="6552907"/>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678" name="Shape 678"/>
          <p:cNvSpPr/>
          <p:nvPr/>
        </p:nvSpPr>
        <p:spPr>
          <a:xfrm>
            <a:off x="9454795" y="6661475"/>
            <a:ext cx="1152581"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Player</a:t>
            </a:r>
          </a:p>
        </p:txBody>
      </p:sp>
      <p:sp>
        <p:nvSpPr>
          <p:cNvPr id="679" name="Shape 679"/>
          <p:cNvSpPr/>
          <p:nvPr/>
        </p:nvSpPr>
        <p:spPr>
          <a:xfrm>
            <a:off x="7174903" y="5450761"/>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80" name="Shape 680"/>
          <p:cNvSpPr/>
          <p:nvPr/>
        </p:nvSpPr>
        <p:spPr>
          <a:xfrm>
            <a:off x="7474115" y="5551596"/>
            <a:ext cx="1116841" cy="422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player_id</a:t>
            </a:r>
          </a:p>
        </p:txBody>
      </p:sp>
      <p:sp>
        <p:nvSpPr>
          <p:cNvPr id="681" name="Shape 681"/>
          <p:cNvSpPr/>
          <p:nvPr/>
        </p:nvSpPr>
        <p:spPr>
          <a:xfrm>
            <a:off x="9149967" y="5450761"/>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82" name="Shape 682"/>
          <p:cNvSpPr/>
          <p:nvPr/>
        </p:nvSpPr>
        <p:spPr>
          <a:xfrm>
            <a:off x="9323116" y="5579155"/>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name</a:t>
            </a:r>
          </a:p>
        </p:txBody>
      </p:sp>
      <p:sp>
        <p:nvSpPr>
          <p:cNvPr id="683" name="Shape 683"/>
          <p:cNvSpPr/>
          <p:nvPr/>
        </p:nvSpPr>
        <p:spPr>
          <a:xfrm>
            <a:off x="11125032" y="5450761"/>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84" name="Shape 684"/>
          <p:cNvSpPr/>
          <p:nvPr/>
        </p:nvSpPr>
        <p:spPr>
          <a:xfrm>
            <a:off x="11244522" y="5416008"/>
            <a:ext cx="1476284" cy="7110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avg_score</a:t>
            </a:r>
          </a:p>
        </p:txBody>
      </p:sp>
      <p:sp>
        <p:nvSpPr>
          <p:cNvPr id="685" name="Shape 685"/>
          <p:cNvSpPr/>
          <p:nvPr/>
        </p:nvSpPr>
        <p:spPr>
          <a:xfrm flipH="1" flipV="1">
            <a:off x="8222290" y="6096488"/>
            <a:ext cx="1018693" cy="465607"/>
          </a:xfrm>
          <a:prstGeom prst="line">
            <a:avLst/>
          </a:prstGeom>
          <a:ln w="25400">
            <a:solidFill/>
            <a:miter lim="400000"/>
          </a:ln>
        </p:spPr>
        <p:txBody>
          <a:bodyPr lIns="50800" tIns="50800" rIns="50800" bIns="50800" anchor="ctr"/>
          <a:lstStyle/>
          <a:p>
            <a:pPr lvl="0">
              <a:defRPr sz="2400"/>
            </a:pPr>
          </a:p>
        </p:txBody>
      </p:sp>
      <p:sp>
        <p:nvSpPr>
          <p:cNvPr id="686" name="Shape 686"/>
          <p:cNvSpPr/>
          <p:nvPr/>
        </p:nvSpPr>
        <p:spPr>
          <a:xfrm flipV="1">
            <a:off x="10042981" y="6046172"/>
            <a:ext cx="1" cy="515740"/>
          </a:xfrm>
          <a:prstGeom prst="line">
            <a:avLst/>
          </a:prstGeom>
          <a:ln w="25400">
            <a:solidFill/>
            <a:miter lim="400000"/>
          </a:ln>
        </p:spPr>
        <p:txBody>
          <a:bodyPr lIns="50800" tIns="50800" rIns="50800" bIns="50800" anchor="ctr"/>
          <a:lstStyle/>
          <a:p>
            <a:pPr lvl="0">
              <a:defRPr sz="2400"/>
            </a:pPr>
          </a:p>
        </p:txBody>
      </p:sp>
      <p:sp>
        <p:nvSpPr>
          <p:cNvPr id="687" name="Shape 687"/>
          <p:cNvSpPr/>
          <p:nvPr/>
        </p:nvSpPr>
        <p:spPr>
          <a:xfrm flipV="1">
            <a:off x="10825113" y="5966489"/>
            <a:ext cx="566145" cy="595424"/>
          </a:xfrm>
          <a:prstGeom prst="line">
            <a:avLst/>
          </a:prstGeom>
          <a:ln w="25400">
            <a:solidFill/>
            <a:miter lim="400000"/>
          </a:ln>
        </p:spPr>
        <p:txBody>
          <a:bodyPr lIns="50800" tIns="50800" rIns="50800" bIns="50800" anchor="ctr"/>
          <a:lstStyle/>
          <a:p>
            <a:pPr lvl="0">
              <a:defRPr sz="2400"/>
            </a:pPr>
          </a:p>
        </p:txBody>
      </p:sp>
      <p:sp>
        <p:nvSpPr>
          <p:cNvPr id="688" name="Shape 688"/>
          <p:cNvSpPr/>
          <p:nvPr/>
        </p:nvSpPr>
        <p:spPr>
          <a:xfrm>
            <a:off x="5294198" y="6260727"/>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689" name="Shape 689"/>
          <p:cNvSpPr/>
          <p:nvPr/>
        </p:nvSpPr>
        <p:spPr>
          <a:xfrm>
            <a:off x="5746174" y="6651764"/>
            <a:ext cx="138026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Plays_For</a:t>
            </a:r>
          </a:p>
        </p:txBody>
      </p:sp>
      <p:sp>
        <p:nvSpPr>
          <p:cNvPr id="690" name="Shape 690"/>
          <p:cNvSpPr/>
          <p:nvPr/>
        </p:nvSpPr>
        <p:spPr>
          <a:xfrm>
            <a:off x="3832915" y="6895727"/>
            <a:ext cx="1476283" cy="1"/>
          </a:xfrm>
          <a:prstGeom prst="line">
            <a:avLst/>
          </a:prstGeom>
          <a:ln w="63500">
            <a:solidFill/>
            <a:miter lim="400000"/>
          </a:ln>
        </p:spPr>
        <p:txBody>
          <a:bodyPr lIns="0" tIns="0" rIns="0" bIns="0" anchor="ctr"/>
          <a:lstStyle/>
          <a:p>
            <a:pPr lvl="0">
              <a:defRPr sz="2400"/>
            </a:pPr>
          </a:p>
        </p:txBody>
      </p:sp>
      <p:sp>
        <p:nvSpPr>
          <p:cNvPr id="691" name="Shape 691"/>
          <p:cNvSpPr/>
          <p:nvPr/>
        </p:nvSpPr>
        <p:spPr>
          <a:xfrm>
            <a:off x="7544441" y="6895727"/>
            <a:ext cx="1638969" cy="1"/>
          </a:xfrm>
          <a:prstGeom prst="line">
            <a:avLst/>
          </a:prstGeom>
          <a:ln w="25400">
            <a:solidFill/>
            <a:miter lim="400000"/>
          </a:ln>
        </p:spPr>
        <p:txBody>
          <a:bodyPr lIns="50800" tIns="50800" rIns="50800" bIns="50800" anchor="ctr"/>
          <a:lstStyle/>
          <a:p>
            <a:pPr lvl="0">
              <a:defRPr sz="2400"/>
            </a:pPr>
          </a:p>
        </p:txBody>
      </p:sp>
      <p:sp>
        <p:nvSpPr>
          <p:cNvPr id="692" name="Shape 692"/>
          <p:cNvSpPr/>
          <p:nvPr/>
        </p:nvSpPr>
        <p:spPr>
          <a:xfrm>
            <a:off x="5578673" y="4735641"/>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93" name="Shape 693"/>
          <p:cNvSpPr/>
          <p:nvPr/>
        </p:nvSpPr>
        <p:spPr>
          <a:xfrm>
            <a:off x="5698163" y="4831882"/>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position</a:t>
            </a:r>
          </a:p>
        </p:txBody>
      </p:sp>
      <p:sp>
        <p:nvSpPr>
          <p:cNvPr id="694" name="Shape 694"/>
          <p:cNvSpPr/>
          <p:nvPr/>
        </p:nvSpPr>
        <p:spPr>
          <a:xfrm flipH="1" flipV="1">
            <a:off x="6451798" y="5346506"/>
            <a:ext cx="12500" cy="948424"/>
          </a:xfrm>
          <a:prstGeom prst="line">
            <a:avLst/>
          </a:prstGeom>
          <a:ln w="25400">
            <a:solidFill/>
            <a:miter lim="400000"/>
          </a:ln>
        </p:spPr>
        <p:txBody>
          <a:bodyPr lIns="50800" tIns="50800" rIns="50800" bIns="50800" anchor="ctr"/>
          <a:lstStyle/>
          <a:p>
            <a:pPr lvl="0">
              <a:defRPr sz="2400"/>
            </a:pPr>
          </a:p>
        </p:txBody>
      </p:sp>
      <p:sp>
        <p:nvSpPr>
          <p:cNvPr id="695" name="Shape 695"/>
          <p:cNvSpPr/>
          <p:nvPr/>
        </p:nvSpPr>
        <p:spPr>
          <a:xfrm>
            <a:off x="5296992" y="8102227"/>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696" name="Shape 696"/>
          <p:cNvSpPr/>
          <p:nvPr/>
        </p:nvSpPr>
        <p:spPr>
          <a:xfrm>
            <a:off x="5797603" y="8508627"/>
            <a:ext cx="12829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Captains</a:t>
            </a:r>
          </a:p>
        </p:txBody>
      </p:sp>
      <p:sp>
        <p:nvSpPr>
          <p:cNvPr id="697" name="Shape 697"/>
          <p:cNvSpPr/>
          <p:nvPr/>
        </p:nvSpPr>
        <p:spPr>
          <a:xfrm flipV="1">
            <a:off x="7569199" y="7228239"/>
            <a:ext cx="2324875" cy="1534762"/>
          </a:xfrm>
          <a:prstGeom prst="line">
            <a:avLst/>
          </a:prstGeom>
          <a:ln w="25400">
            <a:solidFill/>
            <a:miter lim="400000"/>
          </a:ln>
        </p:spPr>
        <p:txBody>
          <a:bodyPr lIns="50800" tIns="50800" rIns="50800" bIns="50800" anchor="ctr"/>
          <a:lstStyle/>
          <a:p>
            <a:pPr lvl="0">
              <a:defRPr sz="2400"/>
            </a:pPr>
          </a:p>
        </p:txBody>
      </p:sp>
      <p:sp>
        <p:nvSpPr>
          <p:cNvPr id="698" name="Shape 698"/>
          <p:cNvSpPr/>
          <p:nvPr/>
        </p:nvSpPr>
        <p:spPr>
          <a:xfrm>
            <a:off x="3027673" y="7247236"/>
            <a:ext cx="2291365" cy="1496768"/>
          </a:xfrm>
          <a:prstGeom prst="line">
            <a:avLst/>
          </a:prstGeom>
          <a:ln w="63500">
            <a:solidFill/>
            <a:miter lim="400000"/>
            <a:tailEnd type="triangle"/>
          </a:ln>
        </p:spPr>
        <p:txBody>
          <a:bodyPr lIns="0" tIns="0" rIns="0" bIns="0" anchor="ctr"/>
          <a:lstStyle/>
          <a:p>
            <a:pPr lvl="0">
              <a:defRPr sz="2400"/>
            </a:pP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0" name="Shape 700"/>
          <p:cNvSpPr/>
          <p:nvPr/>
        </p:nvSpPr>
        <p:spPr>
          <a:xfrm>
            <a:off x="-374650" y="-406400"/>
            <a:ext cx="13892362" cy="2723109"/>
          </a:xfrm>
          <a:prstGeom prst="rect">
            <a:avLst/>
          </a:prstGeom>
          <a:solidFill>
            <a:srgbClr val="A6AAA9">
              <a:alpha val="42580"/>
            </a:srgbClr>
          </a:solidFill>
          <a:ln w="12700">
            <a:miter lim="400000"/>
          </a:ln>
        </p:spPr>
        <p:txBody>
          <a:bodyPr lIns="0" tIns="0" rIns="0" bIns="0" anchor="ctr"/>
          <a:lstStyle/>
          <a:p>
            <a:pPr lvl="0">
              <a:defRPr sz="2400">
                <a:solidFill>
                  <a:srgbClr val="FFFFFF"/>
                </a:solidFill>
              </a:defRPr>
            </a:pPr>
          </a:p>
        </p:txBody>
      </p:sp>
      <p:sp>
        <p:nvSpPr>
          <p:cNvPr id="701" name="Shape 701"/>
          <p:cNvSpPr/>
          <p:nvPr>
            <p:ph type="title"/>
          </p:nvPr>
        </p:nvSpPr>
        <p:spPr>
          <a:xfrm>
            <a:off x="952500" y="12700"/>
            <a:ext cx="11099800" cy="2302471"/>
          </a:xfrm>
          <a:prstGeom prst="rect">
            <a:avLst/>
          </a:prstGeom>
        </p:spPr>
        <p:txBody>
          <a:bodyPr/>
          <a:lstStyle>
            <a:lvl1pPr defTabSz="233679">
              <a:defRPr sz="2720"/>
            </a:lvl1pPr>
          </a:lstStyle>
          <a:p>
            <a:pPr lvl="0">
              <a:defRPr sz="1800"/>
            </a:pPr>
            <a:r>
              <a:rPr sz="2720"/>
              <a:t>Every Team in our database will have a team_id, a team_name and a stadium where they play their games. Each Player will have a player_id, name and their average score (This can be used for any sport!). Finally our database will contain who Plays_For which team and also the “position” that the player plays in.</a:t>
            </a:r>
            <a:endParaRPr sz="2720"/>
          </a:p>
        </p:txBody>
      </p:sp>
      <p:sp>
        <p:nvSpPr>
          <p:cNvPr id="702" name="Shape 702"/>
          <p:cNvSpPr/>
          <p:nvPr>
            <p:ph type="body" idx="1"/>
          </p:nvPr>
        </p:nvSpPr>
        <p:spPr>
          <a:xfrm>
            <a:off x="952500" y="2603500"/>
            <a:ext cx="11099800" cy="2245427"/>
          </a:xfrm>
          <a:prstGeom prst="rect">
            <a:avLst/>
          </a:prstGeom>
        </p:spPr>
        <p:txBody>
          <a:bodyPr anchor="t"/>
          <a:lstStyle>
            <a:lvl1pPr marL="444500" indent="-444500">
              <a:defRPr sz="3200"/>
            </a:lvl1pPr>
          </a:lstStyle>
          <a:p>
            <a:pPr lvl="0">
              <a:defRPr sz="1800"/>
            </a:pPr>
            <a:r>
              <a:rPr sz="3200"/>
              <a:t>Are there are any weak-entity relationships in either of our ER diagrams?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pPr>
            <a:r>
              <a:rPr sz="8000"/>
              <a:t>ER Diagrams</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Shape 704"/>
          <p:cNvSpPr/>
          <p:nvPr/>
        </p:nvSpPr>
        <p:spPr>
          <a:xfrm>
            <a:off x="-374650" y="-406400"/>
            <a:ext cx="13892362" cy="2723109"/>
          </a:xfrm>
          <a:prstGeom prst="rect">
            <a:avLst/>
          </a:prstGeom>
          <a:solidFill>
            <a:srgbClr val="A6AAA9">
              <a:alpha val="42580"/>
            </a:srgbClr>
          </a:solidFill>
          <a:ln w="12700">
            <a:miter lim="400000"/>
          </a:ln>
        </p:spPr>
        <p:txBody>
          <a:bodyPr lIns="0" tIns="0" rIns="0" bIns="0" anchor="ctr"/>
          <a:lstStyle/>
          <a:p>
            <a:pPr lvl="0">
              <a:defRPr sz="2400">
                <a:solidFill>
                  <a:srgbClr val="FFFFFF"/>
                </a:solidFill>
              </a:defRPr>
            </a:pPr>
          </a:p>
        </p:txBody>
      </p:sp>
      <p:sp>
        <p:nvSpPr>
          <p:cNvPr id="705" name="Shape 705"/>
          <p:cNvSpPr/>
          <p:nvPr>
            <p:ph type="title"/>
          </p:nvPr>
        </p:nvSpPr>
        <p:spPr>
          <a:xfrm>
            <a:off x="952500" y="12700"/>
            <a:ext cx="11099800" cy="2302471"/>
          </a:xfrm>
          <a:prstGeom prst="rect">
            <a:avLst/>
          </a:prstGeom>
        </p:spPr>
        <p:txBody>
          <a:bodyPr/>
          <a:lstStyle>
            <a:lvl1pPr defTabSz="233679">
              <a:defRPr sz="2720"/>
            </a:lvl1pPr>
          </a:lstStyle>
          <a:p>
            <a:pPr lvl="0">
              <a:defRPr sz="1800"/>
            </a:pPr>
            <a:r>
              <a:rPr sz="2720"/>
              <a:t>Every Team in our database will have a team_id, a team_name and a stadium where they play their games. Each Player will have a player_id, name and their average score (This can be used for any sport!). Finally our database will contain who Plays_For which team and also the “position” that the player plays in.</a:t>
            </a:r>
            <a:endParaRPr sz="2720"/>
          </a:p>
        </p:txBody>
      </p:sp>
      <p:sp>
        <p:nvSpPr>
          <p:cNvPr id="706" name="Shape 706"/>
          <p:cNvSpPr/>
          <p:nvPr>
            <p:ph type="body" idx="1"/>
          </p:nvPr>
        </p:nvSpPr>
        <p:spPr>
          <a:xfrm>
            <a:off x="952500" y="2603500"/>
            <a:ext cx="11099800" cy="3070961"/>
          </a:xfrm>
          <a:prstGeom prst="rect">
            <a:avLst/>
          </a:prstGeom>
        </p:spPr>
        <p:txBody>
          <a:bodyPr anchor="t"/>
          <a:lstStyle/>
          <a:p>
            <a:pPr lvl="0" marL="444500" indent="-444500">
              <a:defRPr sz="1800"/>
            </a:pPr>
            <a:r>
              <a:rPr sz="3200"/>
              <a:t>Are there are any weak-entity relationships in either of our ER diagrams?</a:t>
            </a:r>
            <a:endParaRPr sz="3200"/>
          </a:p>
          <a:p>
            <a:pPr lvl="0" marL="444500" indent="-444500">
              <a:spcBef>
                <a:spcPts val="500"/>
              </a:spcBef>
              <a:defRPr sz="1800"/>
            </a:pPr>
            <a:r>
              <a:rPr sz="3200">
                <a:solidFill>
                  <a:srgbClr val="53585F"/>
                </a:solidFill>
              </a:rPr>
              <a:t>No. A weak entity can be identified uniquely only by considering the primary key of another (owner) entity. </a:t>
            </a:r>
            <a:endParaRPr sz="3200">
              <a:solidFill>
                <a:srgbClr val="53585F"/>
              </a:solidFill>
            </a:endParaRPr>
          </a:p>
          <a:p>
            <a:pPr lvl="0" marL="444500" indent="-444500">
              <a:spcBef>
                <a:spcPts val="500"/>
              </a:spcBef>
              <a:defRPr sz="1800"/>
            </a:pPr>
            <a:r>
              <a:rPr sz="3200">
                <a:solidFill>
                  <a:srgbClr val="53585F"/>
                </a:solidFill>
              </a:rPr>
              <a:t>Example of possible weak entity: Coaches</a:t>
            </a:r>
          </a:p>
        </p:txBody>
      </p:sp>
      <p:sp>
        <p:nvSpPr>
          <p:cNvPr id="707" name="Shape 707"/>
          <p:cNvSpPr/>
          <p:nvPr/>
        </p:nvSpPr>
        <p:spPr>
          <a:xfrm>
            <a:off x="2190416" y="7331355"/>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708" name="Shape 708"/>
          <p:cNvSpPr/>
          <p:nvPr/>
        </p:nvSpPr>
        <p:spPr>
          <a:xfrm>
            <a:off x="2431696" y="7439923"/>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Team</a:t>
            </a:r>
          </a:p>
        </p:txBody>
      </p:sp>
      <p:sp>
        <p:nvSpPr>
          <p:cNvPr id="709" name="Shape 709"/>
          <p:cNvSpPr/>
          <p:nvPr/>
        </p:nvSpPr>
        <p:spPr>
          <a:xfrm>
            <a:off x="164504" y="6229209"/>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710" name="Shape 710"/>
          <p:cNvSpPr/>
          <p:nvPr/>
        </p:nvSpPr>
        <p:spPr>
          <a:xfrm>
            <a:off x="200294" y="6330043"/>
            <a:ext cx="1603470" cy="422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team_name</a:t>
            </a:r>
          </a:p>
        </p:txBody>
      </p:sp>
      <p:sp>
        <p:nvSpPr>
          <p:cNvPr id="711" name="Shape 711"/>
          <p:cNvSpPr/>
          <p:nvPr/>
        </p:nvSpPr>
        <p:spPr>
          <a:xfrm>
            <a:off x="2139568" y="6229209"/>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712" name="Shape 712"/>
          <p:cNvSpPr/>
          <p:nvPr/>
        </p:nvSpPr>
        <p:spPr>
          <a:xfrm>
            <a:off x="2312716" y="6357603"/>
            <a:ext cx="1368969" cy="367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lvl1pPr>
          </a:lstStyle>
          <a:p>
            <a:pPr lvl="0">
              <a:defRPr sz="1800"/>
            </a:pPr>
            <a:r>
              <a:rPr sz="2200"/>
              <a:t>stadium</a:t>
            </a:r>
          </a:p>
        </p:txBody>
      </p:sp>
      <p:sp>
        <p:nvSpPr>
          <p:cNvPr id="713" name="Shape 713"/>
          <p:cNvSpPr/>
          <p:nvPr/>
        </p:nvSpPr>
        <p:spPr>
          <a:xfrm flipH="1" flipV="1">
            <a:off x="1211891" y="6874936"/>
            <a:ext cx="1018692" cy="465606"/>
          </a:xfrm>
          <a:prstGeom prst="line">
            <a:avLst/>
          </a:prstGeom>
          <a:ln w="25400">
            <a:solidFill/>
            <a:miter lim="400000"/>
          </a:ln>
        </p:spPr>
        <p:txBody>
          <a:bodyPr lIns="50800" tIns="50800" rIns="50800" bIns="50800" anchor="ctr"/>
          <a:lstStyle/>
          <a:p>
            <a:pPr lvl="0">
              <a:defRPr sz="2400"/>
            </a:pPr>
          </a:p>
        </p:txBody>
      </p:sp>
      <p:sp>
        <p:nvSpPr>
          <p:cNvPr id="714" name="Shape 714"/>
          <p:cNvSpPr/>
          <p:nvPr/>
        </p:nvSpPr>
        <p:spPr>
          <a:xfrm flipV="1">
            <a:off x="3032582" y="6824620"/>
            <a:ext cx="1" cy="515740"/>
          </a:xfrm>
          <a:prstGeom prst="line">
            <a:avLst/>
          </a:prstGeom>
          <a:ln w="25400">
            <a:solidFill/>
            <a:miter lim="400000"/>
          </a:ln>
        </p:spPr>
        <p:txBody>
          <a:bodyPr lIns="50800" tIns="50800" rIns="50800" bIns="50800" anchor="ctr"/>
          <a:lstStyle/>
          <a:p>
            <a:pPr lvl="0">
              <a:defRPr sz="2400"/>
            </a:pPr>
          </a:p>
        </p:txBody>
      </p:sp>
      <p:sp>
        <p:nvSpPr>
          <p:cNvPr id="715" name="Shape 715"/>
          <p:cNvSpPr/>
          <p:nvPr/>
        </p:nvSpPr>
        <p:spPr>
          <a:xfrm>
            <a:off x="9200815" y="7346718"/>
            <a:ext cx="1613569" cy="685639"/>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716" name="Shape 716"/>
          <p:cNvSpPr/>
          <p:nvPr/>
        </p:nvSpPr>
        <p:spPr>
          <a:xfrm>
            <a:off x="9454795" y="7455286"/>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Coach</a:t>
            </a:r>
          </a:p>
        </p:txBody>
      </p:sp>
      <p:sp>
        <p:nvSpPr>
          <p:cNvPr id="717" name="Shape 717"/>
          <p:cNvSpPr/>
          <p:nvPr/>
        </p:nvSpPr>
        <p:spPr>
          <a:xfrm>
            <a:off x="9149967" y="6244572"/>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718" name="Shape 718"/>
          <p:cNvSpPr/>
          <p:nvPr/>
        </p:nvSpPr>
        <p:spPr>
          <a:xfrm>
            <a:off x="9323116" y="6372966"/>
            <a:ext cx="1368968" cy="367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name</a:t>
            </a:r>
          </a:p>
        </p:txBody>
      </p:sp>
      <p:sp>
        <p:nvSpPr>
          <p:cNvPr id="719" name="Shape 719"/>
          <p:cNvSpPr/>
          <p:nvPr/>
        </p:nvSpPr>
        <p:spPr>
          <a:xfrm>
            <a:off x="11125032" y="6244572"/>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720" name="Shape 720"/>
          <p:cNvSpPr/>
          <p:nvPr/>
        </p:nvSpPr>
        <p:spPr>
          <a:xfrm>
            <a:off x="11244523" y="6209818"/>
            <a:ext cx="1476283"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age</a:t>
            </a:r>
          </a:p>
        </p:txBody>
      </p:sp>
      <p:sp>
        <p:nvSpPr>
          <p:cNvPr id="721" name="Shape 721"/>
          <p:cNvSpPr/>
          <p:nvPr/>
        </p:nvSpPr>
        <p:spPr>
          <a:xfrm flipV="1">
            <a:off x="10042981" y="6839983"/>
            <a:ext cx="1" cy="515740"/>
          </a:xfrm>
          <a:prstGeom prst="line">
            <a:avLst/>
          </a:prstGeom>
          <a:ln w="25400">
            <a:solidFill/>
            <a:miter lim="400000"/>
          </a:ln>
        </p:spPr>
        <p:txBody>
          <a:bodyPr lIns="50800" tIns="50800" rIns="50800" bIns="50800" anchor="ctr"/>
          <a:lstStyle/>
          <a:p>
            <a:pPr lvl="0">
              <a:defRPr sz="2400"/>
            </a:pPr>
          </a:p>
        </p:txBody>
      </p:sp>
      <p:sp>
        <p:nvSpPr>
          <p:cNvPr id="722" name="Shape 722"/>
          <p:cNvSpPr/>
          <p:nvPr/>
        </p:nvSpPr>
        <p:spPr>
          <a:xfrm flipV="1">
            <a:off x="10825113" y="6760299"/>
            <a:ext cx="566145" cy="595424"/>
          </a:xfrm>
          <a:prstGeom prst="line">
            <a:avLst/>
          </a:prstGeom>
          <a:ln w="25400">
            <a:solidFill/>
            <a:miter lim="400000"/>
          </a:ln>
        </p:spPr>
        <p:txBody>
          <a:bodyPr lIns="50800" tIns="50800" rIns="50800" bIns="50800" anchor="ctr"/>
          <a:lstStyle/>
          <a:p>
            <a:pPr lvl="0">
              <a:defRPr sz="2400"/>
            </a:pPr>
          </a:p>
        </p:txBody>
      </p:sp>
      <p:sp>
        <p:nvSpPr>
          <p:cNvPr id="723" name="Shape 723"/>
          <p:cNvSpPr/>
          <p:nvPr/>
        </p:nvSpPr>
        <p:spPr>
          <a:xfrm>
            <a:off x="5294198" y="7054537"/>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76200">
            <a:solidFill>
              <a:srgbClr val="000000">
                <a:alpha val="59727"/>
              </a:srgbClr>
            </a:solidFill>
            <a:miter lim="400000"/>
          </a:ln>
        </p:spPr>
        <p:txBody>
          <a:bodyPr lIns="0" tIns="0" rIns="0" bIns="0" anchor="ctr"/>
          <a:lstStyle/>
          <a:p>
            <a:pPr lvl="0">
              <a:defRPr sz="2400">
                <a:solidFill>
                  <a:srgbClr val="FFFFFF"/>
                </a:solidFill>
              </a:defRPr>
            </a:pPr>
          </a:p>
        </p:txBody>
      </p:sp>
      <p:sp>
        <p:nvSpPr>
          <p:cNvPr id="724" name="Shape 724"/>
          <p:cNvSpPr/>
          <p:nvPr/>
        </p:nvSpPr>
        <p:spPr>
          <a:xfrm>
            <a:off x="5794663" y="7445574"/>
            <a:ext cx="12832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Coaches</a:t>
            </a:r>
          </a:p>
        </p:txBody>
      </p:sp>
      <p:sp>
        <p:nvSpPr>
          <p:cNvPr id="725" name="Shape 725"/>
          <p:cNvSpPr/>
          <p:nvPr/>
        </p:nvSpPr>
        <p:spPr>
          <a:xfrm>
            <a:off x="3832915" y="7689537"/>
            <a:ext cx="1476283" cy="1"/>
          </a:xfrm>
          <a:prstGeom prst="line">
            <a:avLst/>
          </a:prstGeom>
          <a:ln w="63500">
            <a:solidFill/>
            <a:miter lim="400000"/>
          </a:ln>
        </p:spPr>
        <p:txBody>
          <a:bodyPr lIns="0" tIns="0" rIns="0" bIns="0" anchor="ctr"/>
          <a:lstStyle/>
          <a:p>
            <a:pPr lvl="0">
              <a:defRPr sz="2400"/>
            </a:pPr>
          </a:p>
        </p:txBody>
      </p:sp>
      <p:sp>
        <p:nvSpPr>
          <p:cNvPr id="726" name="Shape 726"/>
          <p:cNvSpPr/>
          <p:nvPr/>
        </p:nvSpPr>
        <p:spPr>
          <a:xfrm>
            <a:off x="7544441" y="7689537"/>
            <a:ext cx="1638969" cy="1"/>
          </a:xfrm>
          <a:prstGeom prst="line">
            <a:avLst/>
          </a:prstGeom>
          <a:ln w="63500">
            <a:solidFill/>
            <a:miter lim="400000"/>
            <a:headEnd type="triangle"/>
          </a:ln>
        </p:spPr>
        <p:txBody>
          <a:bodyPr lIns="0" tIns="0" rIns="0" bIns="0" anchor="ctr"/>
          <a:lstStyle/>
          <a:p>
            <a:pPr lvl="0">
              <a:defRPr sz="2400"/>
            </a:pPr>
          </a:p>
        </p:txBody>
      </p:sp>
      <p:sp>
        <p:nvSpPr>
          <p:cNvPr id="727" name="Shape 727"/>
          <p:cNvSpPr/>
          <p:nvPr/>
        </p:nvSpPr>
        <p:spPr>
          <a:xfrm>
            <a:off x="508250" y="8441562"/>
            <a:ext cx="11856111"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 team can have many coaches, but each coach exactly coaches one team.</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9" name="Shape 729"/>
          <p:cNvSpPr/>
          <p:nvPr>
            <p:ph type="title"/>
          </p:nvPr>
        </p:nvSpPr>
        <p:spPr>
          <a:prstGeom prst="rect">
            <a:avLst/>
          </a:prstGeom>
        </p:spPr>
        <p:txBody>
          <a:bodyPr/>
          <a:lstStyle/>
          <a:p>
            <a:pPr lvl="0">
              <a:defRPr sz="1800"/>
            </a:pPr>
            <a:r>
              <a:rPr sz="8000"/>
              <a:t>Advanced SQL</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1" name="Shape 731"/>
          <p:cNvSpPr/>
          <p:nvPr/>
        </p:nvSpPr>
        <p:spPr>
          <a:xfrm>
            <a:off x="1270000" y="3225800"/>
            <a:ext cx="10464800" cy="39455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233679">
              <a:defRPr sz="1800"/>
            </a:pPr>
            <a:r>
              <a:rPr b="1" sz="3600"/>
              <a:t>SELECT</a:t>
            </a:r>
            <a:r>
              <a:rPr sz="3600"/>
              <a:t> [DISTINCT]  </a:t>
            </a:r>
            <a:r>
              <a:rPr sz="3600">
                <a:solidFill>
                  <a:srgbClr val="53585F"/>
                </a:solidFill>
              </a:rPr>
              <a:t>&lt;column list&gt;</a:t>
            </a:r>
            <a:endParaRPr sz="3600">
              <a:solidFill>
                <a:srgbClr val="53585F"/>
              </a:solidFill>
            </a:endParaRPr>
          </a:p>
          <a:p>
            <a:pPr lvl="0" defTabSz="233679">
              <a:defRPr sz="1800"/>
            </a:pPr>
            <a:r>
              <a:rPr b="1" sz="3600"/>
              <a:t>FROM</a:t>
            </a:r>
            <a:r>
              <a:rPr sz="3600"/>
              <a:t> </a:t>
            </a:r>
            <a:r>
              <a:rPr sz="3600">
                <a:solidFill>
                  <a:srgbClr val="53585F"/>
                </a:solidFill>
              </a:rPr>
              <a:t>&lt;table name&gt; </a:t>
            </a:r>
            <a:endParaRPr sz="3600"/>
          </a:p>
          <a:p>
            <a:pPr lvl="0" defTabSz="233679">
              <a:defRPr sz="1800"/>
            </a:pPr>
            <a:r>
              <a:rPr sz="3600"/>
              <a:t>[</a:t>
            </a:r>
            <a:r>
              <a:rPr b="1" sz="3600"/>
              <a:t>WHERE</a:t>
            </a:r>
            <a:r>
              <a:rPr sz="3600"/>
              <a:t> </a:t>
            </a:r>
            <a:r>
              <a:rPr sz="3600">
                <a:solidFill>
                  <a:srgbClr val="53585F"/>
                </a:solidFill>
              </a:rPr>
              <a:t>&lt;predicate&gt;</a:t>
            </a:r>
            <a:r>
              <a:rPr sz="3600"/>
              <a:t>]</a:t>
            </a:r>
            <a:endParaRPr sz="3600"/>
          </a:p>
          <a:p>
            <a:pPr lvl="0" defTabSz="233679">
              <a:defRPr sz="1800"/>
            </a:pPr>
            <a:r>
              <a:rPr sz="3600"/>
              <a:t>[</a:t>
            </a:r>
            <a:r>
              <a:rPr b="1" sz="3600"/>
              <a:t>GROUP BY</a:t>
            </a:r>
            <a:r>
              <a:rPr sz="3600"/>
              <a:t> </a:t>
            </a:r>
            <a:r>
              <a:rPr sz="3600">
                <a:solidFill>
                  <a:srgbClr val="53585F"/>
                </a:solidFill>
              </a:rPr>
              <a:t>&lt;column list&gt;</a:t>
            </a:r>
            <a:r>
              <a:rPr sz="3600"/>
              <a:t> [</a:t>
            </a:r>
            <a:r>
              <a:rPr b="1" sz="3600"/>
              <a:t>HAVING</a:t>
            </a:r>
            <a:r>
              <a:rPr sz="3600"/>
              <a:t> </a:t>
            </a:r>
            <a:r>
              <a:rPr sz="3600">
                <a:solidFill>
                  <a:srgbClr val="53585F"/>
                </a:solidFill>
              </a:rPr>
              <a:t>&lt;predicate&gt;</a:t>
            </a:r>
            <a:r>
              <a:rPr sz="3600"/>
              <a:t>]]</a:t>
            </a:r>
            <a:endParaRPr sz="3600"/>
          </a:p>
          <a:p>
            <a:pPr lvl="0" defTabSz="233679">
              <a:defRPr sz="1800"/>
            </a:pPr>
            <a:r>
              <a:rPr sz="3600"/>
              <a:t>[</a:t>
            </a:r>
            <a:r>
              <a:rPr b="1" sz="3600"/>
              <a:t>ORDER BY</a:t>
            </a:r>
            <a:r>
              <a:rPr sz="3600"/>
              <a:t> </a:t>
            </a:r>
            <a:r>
              <a:rPr sz="3600">
                <a:solidFill>
                  <a:srgbClr val="53585F"/>
                </a:solidFill>
              </a:rPr>
              <a:t>&lt;column list&gt;</a:t>
            </a:r>
            <a:r>
              <a:rPr sz="3600"/>
              <a:t>]</a:t>
            </a:r>
            <a:endParaRPr sz="3600"/>
          </a:p>
          <a:p>
            <a:pPr lvl="0" defTabSz="233679">
              <a:defRPr sz="1800"/>
            </a:pPr>
            <a:r>
              <a:rPr sz="3600"/>
              <a:t>[</a:t>
            </a:r>
            <a:r>
              <a:rPr b="1" sz="3600"/>
              <a:t>LIMIT </a:t>
            </a:r>
            <a:r>
              <a:rPr sz="3600">
                <a:solidFill>
                  <a:srgbClr val="53585F"/>
                </a:solidFill>
              </a:rPr>
              <a:t>&lt;#&gt;</a:t>
            </a:r>
            <a:r>
              <a:rPr sz="3600"/>
              <a:t>];</a:t>
            </a:r>
            <a:endParaRPr sz="3600"/>
          </a:p>
          <a:p>
            <a:pPr lvl="0" defTabSz="233679">
              <a:defRPr sz="1800"/>
            </a:pPr>
            <a:endParaRPr sz="3200"/>
          </a:p>
          <a:p>
            <a:pPr lvl="0" defTabSz="233679">
              <a:defRPr sz="1800"/>
            </a:pPr>
            <a:r>
              <a:rPr sz="3200"/>
              <a:t>SELECT standing, gpa, COUNT(*)</a:t>
            </a:r>
            <a:endParaRPr sz="3200"/>
          </a:p>
          <a:p>
            <a:pPr lvl="0" defTabSz="233679">
              <a:defRPr sz="1800"/>
            </a:pPr>
            <a:r>
              <a:rPr sz="3200"/>
              <a:t>FROM Students</a:t>
            </a:r>
            <a:endParaRPr sz="3200"/>
          </a:p>
          <a:p>
            <a:pPr lvl="0" defTabSz="233679">
              <a:defRPr sz="1800"/>
            </a:pPr>
            <a:r>
              <a:rPr sz="3200"/>
              <a:t>WHERE sname STARTS_WITH ‘A’</a:t>
            </a:r>
            <a:endParaRPr sz="3200"/>
          </a:p>
          <a:p>
            <a:pPr lvl="0" defTabSz="233679">
              <a:defRPr sz="1800"/>
            </a:pPr>
            <a:r>
              <a:rPr sz="3200"/>
              <a:t>GROUP BY standing, gpa</a:t>
            </a:r>
            <a:endParaRPr sz="3200"/>
          </a:p>
          <a:p>
            <a:pPr lvl="0" defTabSz="233679">
              <a:defRPr sz="1800"/>
            </a:pPr>
            <a:r>
              <a:rPr sz="3200"/>
              <a:t>HAVING COUNT(*) &gt; 3;</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Shape 733"/>
          <p:cNvSpPr/>
          <p:nvPr/>
        </p:nvSpPr>
        <p:spPr>
          <a:xfrm>
            <a:off x="1270000" y="3225800"/>
            <a:ext cx="10464800" cy="39455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239522">
              <a:defRPr sz="1800"/>
            </a:pPr>
            <a:r>
              <a:rPr b="1" sz="3690"/>
              <a:t>SELECT</a:t>
            </a:r>
            <a:r>
              <a:rPr sz="3690"/>
              <a:t> [DISTINCT]  </a:t>
            </a:r>
            <a:r>
              <a:rPr sz="3690">
                <a:solidFill>
                  <a:srgbClr val="53585F"/>
                </a:solidFill>
              </a:rPr>
              <a:t>&lt;column list&gt;</a:t>
            </a:r>
            <a:endParaRPr sz="3690">
              <a:solidFill>
                <a:srgbClr val="53585F"/>
              </a:solidFill>
            </a:endParaRPr>
          </a:p>
          <a:p>
            <a:pPr lvl="0" defTabSz="239522">
              <a:defRPr sz="1800"/>
            </a:pPr>
            <a:r>
              <a:rPr b="1" sz="3690"/>
              <a:t>FROM</a:t>
            </a:r>
            <a:r>
              <a:rPr sz="3690"/>
              <a:t> </a:t>
            </a:r>
            <a:r>
              <a:rPr sz="3690">
                <a:solidFill>
                  <a:srgbClr val="53585F"/>
                </a:solidFill>
              </a:rPr>
              <a:t>&lt;table name&gt; </a:t>
            </a:r>
            <a:r>
              <a:rPr sz="3690">
                <a:solidFill>
                  <a:srgbClr val="51A7F9"/>
                </a:solidFill>
              </a:rPr>
              <a:t>[INNER | {LEFT | RIGHT| FULL} {OUTER}] JOIN &lt;table name&gt; ON &lt;qualification list&gt;</a:t>
            </a:r>
            <a:endParaRPr sz="3690"/>
          </a:p>
          <a:p>
            <a:pPr lvl="0" defTabSz="239522">
              <a:defRPr sz="1800"/>
            </a:pPr>
            <a:r>
              <a:rPr sz="3690"/>
              <a:t>[</a:t>
            </a:r>
            <a:r>
              <a:rPr b="1" sz="3690"/>
              <a:t>WHERE</a:t>
            </a:r>
            <a:r>
              <a:rPr sz="3690"/>
              <a:t> </a:t>
            </a:r>
            <a:r>
              <a:rPr sz="3690">
                <a:solidFill>
                  <a:srgbClr val="53585F"/>
                </a:solidFill>
              </a:rPr>
              <a:t>&lt;predicate&gt;</a:t>
            </a:r>
            <a:r>
              <a:rPr sz="3690"/>
              <a:t>]…</a:t>
            </a:r>
            <a:endParaRPr sz="3690"/>
          </a:p>
          <a:p>
            <a:pPr lvl="0" defTabSz="239522">
              <a:defRPr sz="1800"/>
            </a:pPr>
            <a:endParaRPr sz="3690"/>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5" name="Shape 735"/>
          <p:cNvSpPr/>
          <p:nvPr>
            <p:ph type="title"/>
          </p:nvPr>
        </p:nvSpPr>
        <p:spPr>
          <a:prstGeom prst="rect">
            <a:avLst/>
          </a:prstGeom>
        </p:spPr>
        <p:txBody>
          <a:bodyPr/>
          <a:lstStyle/>
          <a:p>
            <a:pPr lvl="0">
              <a:defRPr sz="1800"/>
            </a:pPr>
            <a:r>
              <a:rPr sz="8000"/>
              <a:t>Inner Join</a:t>
            </a:r>
          </a:p>
        </p:txBody>
      </p:sp>
      <p:sp>
        <p:nvSpPr>
          <p:cNvPr id="736" name="Shape 736"/>
          <p:cNvSpPr/>
          <p:nvPr/>
        </p:nvSpPr>
        <p:spPr>
          <a:xfrm>
            <a:off x="1369504" y="2146300"/>
            <a:ext cx="10265793"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latin typeface="Courier New"/>
                <a:ea typeface="Courier New"/>
                <a:cs typeface="Courier New"/>
                <a:sym typeface="Courier New"/>
              </a:rPr>
              <a:t>SELECT s.sid, s.name, g.gpa</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FROM Students s INNER JOIN Grades g</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ON s.sid = g.sid; </a:t>
            </a:r>
          </a:p>
        </p:txBody>
      </p:sp>
      <p:sp>
        <p:nvSpPr>
          <p:cNvPr id="737" name="Shape 737"/>
          <p:cNvSpPr/>
          <p:nvPr/>
        </p:nvSpPr>
        <p:spPr>
          <a:xfrm>
            <a:off x="8659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name</a:t>
            </a:r>
          </a:p>
        </p:txBody>
      </p:sp>
      <p:sp>
        <p:nvSpPr>
          <p:cNvPr id="738" name="Shape 738"/>
          <p:cNvSpPr/>
          <p:nvPr/>
        </p:nvSpPr>
        <p:spPr>
          <a:xfrm>
            <a:off x="33297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sid</a:t>
            </a:r>
          </a:p>
        </p:txBody>
      </p:sp>
      <p:sp>
        <p:nvSpPr>
          <p:cNvPr id="739" name="Shape 739"/>
          <p:cNvSpPr/>
          <p:nvPr/>
        </p:nvSpPr>
        <p:spPr>
          <a:xfrm>
            <a:off x="95273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gpa</a:t>
            </a:r>
          </a:p>
        </p:txBody>
      </p:sp>
      <p:sp>
        <p:nvSpPr>
          <p:cNvPr id="740" name="Shape 740"/>
          <p:cNvSpPr/>
          <p:nvPr/>
        </p:nvSpPr>
        <p:spPr>
          <a:xfrm>
            <a:off x="8659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Bob</a:t>
            </a:r>
          </a:p>
        </p:txBody>
      </p:sp>
      <p:sp>
        <p:nvSpPr>
          <p:cNvPr id="741" name="Shape 741"/>
          <p:cNvSpPr/>
          <p:nvPr/>
        </p:nvSpPr>
        <p:spPr>
          <a:xfrm>
            <a:off x="33297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742" name="Shape 742"/>
          <p:cNvSpPr/>
          <p:nvPr/>
        </p:nvSpPr>
        <p:spPr>
          <a:xfrm>
            <a:off x="95273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3.7</a:t>
            </a:r>
          </a:p>
        </p:txBody>
      </p:sp>
      <p:sp>
        <p:nvSpPr>
          <p:cNvPr id="743" name="Shape 743"/>
          <p:cNvSpPr/>
          <p:nvPr/>
        </p:nvSpPr>
        <p:spPr>
          <a:xfrm>
            <a:off x="8659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Sue</a:t>
            </a:r>
          </a:p>
        </p:txBody>
      </p:sp>
      <p:sp>
        <p:nvSpPr>
          <p:cNvPr id="744" name="Shape 744"/>
          <p:cNvSpPr/>
          <p:nvPr/>
        </p:nvSpPr>
        <p:spPr>
          <a:xfrm>
            <a:off x="33297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a:t>
            </a:r>
          </a:p>
        </p:txBody>
      </p:sp>
      <p:sp>
        <p:nvSpPr>
          <p:cNvPr id="745" name="Shape 745"/>
          <p:cNvSpPr/>
          <p:nvPr/>
        </p:nvSpPr>
        <p:spPr>
          <a:xfrm>
            <a:off x="95273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2.9</a:t>
            </a:r>
          </a:p>
        </p:txBody>
      </p:sp>
      <p:sp>
        <p:nvSpPr>
          <p:cNvPr id="746" name="Shape 746"/>
          <p:cNvSpPr/>
          <p:nvPr/>
        </p:nvSpPr>
        <p:spPr>
          <a:xfrm>
            <a:off x="8659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Ron</a:t>
            </a:r>
          </a:p>
        </p:txBody>
      </p:sp>
      <p:sp>
        <p:nvSpPr>
          <p:cNvPr id="747" name="Shape 747"/>
          <p:cNvSpPr/>
          <p:nvPr/>
        </p:nvSpPr>
        <p:spPr>
          <a:xfrm>
            <a:off x="33297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748" name="Shape 748"/>
          <p:cNvSpPr/>
          <p:nvPr/>
        </p:nvSpPr>
        <p:spPr>
          <a:xfrm>
            <a:off x="705723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sid</a:t>
            </a:r>
          </a:p>
        </p:txBody>
      </p:sp>
      <p:sp>
        <p:nvSpPr>
          <p:cNvPr id="749" name="Shape 749"/>
          <p:cNvSpPr/>
          <p:nvPr/>
        </p:nvSpPr>
        <p:spPr>
          <a:xfrm>
            <a:off x="705723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750" name="Shape 750"/>
          <p:cNvSpPr/>
          <p:nvPr/>
        </p:nvSpPr>
        <p:spPr>
          <a:xfrm>
            <a:off x="705723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751" name="Shape 751"/>
          <p:cNvSpPr/>
          <p:nvPr/>
        </p:nvSpPr>
        <p:spPr>
          <a:xfrm>
            <a:off x="2374544" y="4178300"/>
            <a:ext cx="1918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Students</a:t>
            </a:r>
          </a:p>
        </p:txBody>
      </p:sp>
      <p:sp>
        <p:nvSpPr>
          <p:cNvPr id="752" name="Shape 752"/>
          <p:cNvSpPr/>
          <p:nvPr/>
        </p:nvSpPr>
        <p:spPr>
          <a:xfrm>
            <a:off x="8864447" y="4178300"/>
            <a:ext cx="16386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Grades</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4" name="Shape 754"/>
          <p:cNvSpPr/>
          <p:nvPr>
            <p:ph type="title"/>
          </p:nvPr>
        </p:nvSpPr>
        <p:spPr>
          <a:prstGeom prst="rect">
            <a:avLst/>
          </a:prstGeom>
        </p:spPr>
        <p:txBody>
          <a:bodyPr/>
          <a:lstStyle/>
          <a:p>
            <a:pPr lvl="0">
              <a:defRPr sz="1800"/>
            </a:pPr>
            <a:r>
              <a:rPr sz="8000"/>
              <a:t>Inner Join</a:t>
            </a:r>
          </a:p>
        </p:txBody>
      </p:sp>
      <p:sp>
        <p:nvSpPr>
          <p:cNvPr id="755" name="Shape 755"/>
          <p:cNvSpPr/>
          <p:nvPr/>
        </p:nvSpPr>
        <p:spPr>
          <a:xfrm>
            <a:off x="1369504" y="2146300"/>
            <a:ext cx="10265793"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latin typeface="Courier New"/>
                <a:ea typeface="Courier New"/>
                <a:cs typeface="Courier New"/>
                <a:sym typeface="Courier New"/>
              </a:rPr>
              <a:t>SELECT s.sid, s.name, g.gpa</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FROM Students s INNER JOIN Grades g</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ON s.sid = g.sid; </a:t>
            </a:r>
          </a:p>
        </p:txBody>
      </p:sp>
      <p:sp>
        <p:nvSpPr>
          <p:cNvPr id="756" name="Shape 756"/>
          <p:cNvSpPr/>
          <p:nvPr/>
        </p:nvSpPr>
        <p:spPr>
          <a:xfrm>
            <a:off x="52665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s.name</a:t>
            </a:r>
          </a:p>
        </p:txBody>
      </p:sp>
      <p:sp>
        <p:nvSpPr>
          <p:cNvPr id="757" name="Shape 757"/>
          <p:cNvSpPr/>
          <p:nvPr/>
        </p:nvSpPr>
        <p:spPr>
          <a:xfrm>
            <a:off x="27773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s.sid</a:t>
            </a:r>
          </a:p>
        </p:txBody>
      </p:sp>
      <p:sp>
        <p:nvSpPr>
          <p:cNvPr id="758" name="Shape 758"/>
          <p:cNvSpPr/>
          <p:nvPr/>
        </p:nvSpPr>
        <p:spPr>
          <a:xfrm>
            <a:off x="77557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g.gpa</a:t>
            </a:r>
          </a:p>
        </p:txBody>
      </p:sp>
      <p:sp>
        <p:nvSpPr>
          <p:cNvPr id="759" name="Shape 759"/>
          <p:cNvSpPr/>
          <p:nvPr/>
        </p:nvSpPr>
        <p:spPr>
          <a:xfrm>
            <a:off x="5266531" y="571877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Bob</a:t>
            </a:r>
          </a:p>
        </p:txBody>
      </p:sp>
      <p:sp>
        <p:nvSpPr>
          <p:cNvPr id="760" name="Shape 760"/>
          <p:cNvSpPr/>
          <p:nvPr/>
        </p:nvSpPr>
        <p:spPr>
          <a:xfrm>
            <a:off x="2777331" y="57150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761" name="Shape 761"/>
          <p:cNvSpPr/>
          <p:nvPr/>
        </p:nvSpPr>
        <p:spPr>
          <a:xfrm>
            <a:off x="7755731" y="571877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3.7</a:t>
            </a:r>
          </a:p>
        </p:txBody>
      </p:sp>
      <p:sp>
        <p:nvSpPr>
          <p:cNvPr id="762" name="Shape 762"/>
          <p:cNvSpPr/>
          <p:nvPr/>
        </p:nvSpPr>
        <p:spPr>
          <a:xfrm>
            <a:off x="77557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2.9</a:t>
            </a:r>
          </a:p>
        </p:txBody>
      </p:sp>
      <p:sp>
        <p:nvSpPr>
          <p:cNvPr id="763" name="Shape 763"/>
          <p:cNvSpPr/>
          <p:nvPr/>
        </p:nvSpPr>
        <p:spPr>
          <a:xfrm>
            <a:off x="52665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Ron</a:t>
            </a:r>
          </a:p>
        </p:txBody>
      </p:sp>
      <p:sp>
        <p:nvSpPr>
          <p:cNvPr id="764" name="Shape 764"/>
          <p:cNvSpPr/>
          <p:nvPr/>
        </p:nvSpPr>
        <p:spPr>
          <a:xfrm>
            <a:off x="27773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6" name="Shape 766"/>
          <p:cNvSpPr/>
          <p:nvPr>
            <p:ph type="title"/>
          </p:nvPr>
        </p:nvSpPr>
        <p:spPr>
          <a:prstGeom prst="rect">
            <a:avLst/>
          </a:prstGeom>
        </p:spPr>
        <p:txBody>
          <a:bodyPr/>
          <a:lstStyle/>
          <a:p>
            <a:pPr lvl="0">
              <a:defRPr sz="1800"/>
            </a:pPr>
            <a:r>
              <a:rPr sz="8000"/>
              <a:t>Left Outer Join</a:t>
            </a:r>
          </a:p>
        </p:txBody>
      </p:sp>
      <p:sp>
        <p:nvSpPr>
          <p:cNvPr id="767" name="Shape 767"/>
          <p:cNvSpPr/>
          <p:nvPr/>
        </p:nvSpPr>
        <p:spPr>
          <a:xfrm>
            <a:off x="683592" y="2146300"/>
            <a:ext cx="1163761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latin typeface="Courier New"/>
                <a:ea typeface="Courier New"/>
                <a:cs typeface="Courier New"/>
                <a:sym typeface="Courier New"/>
              </a:rPr>
              <a:t>SELECT s.sid, s.name, g.gpa</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FROM Students s LEFT OUTER JOIN Grades g</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ON s.sid = g.sid; </a:t>
            </a:r>
          </a:p>
        </p:txBody>
      </p:sp>
      <p:sp>
        <p:nvSpPr>
          <p:cNvPr id="768" name="Shape 768"/>
          <p:cNvSpPr/>
          <p:nvPr/>
        </p:nvSpPr>
        <p:spPr>
          <a:xfrm>
            <a:off x="8659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name</a:t>
            </a:r>
          </a:p>
        </p:txBody>
      </p:sp>
      <p:sp>
        <p:nvSpPr>
          <p:cNvPr id="769" name="Shape 769"/>
          <p:cNvSpPr/>
          <p:nvPr/>
        </p:nvSpPr>
        <p:spPr>
          <a:xfrm>
            <a:off x="33297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sid</a:t>
            </a:r>
          </a:p>
        </p:txBody>
      </p:sp>
      <p:sp>
        <p:nvSpPr>
          <p:cNvPr id="770" name="Shape 770"/>
          <p:cNvSpPr/>
          <p:nvPr/>
        </p:nvSpPr>
        <p:spPr>
          <a:xfrm>
            <a:off x="95273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gpa</a:t>
            </a:r>
          </a:p>
        </p:txBody>
      </p:sp>
      <p:sp>
        <p:nvSpPr>
          <p:cNvPr id="771" name="Shape 771"/>
          <p:cNvSpPr/>
          <p:nvPr/>
        </p:nvSpPr>
        <p:spPr>
          <a:xfrm>
            <a:off x="8659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Bob</a:t>
            </a:r>
          </a:p>
        </p:txBody>
      </p:sp>
      <p:sp>
        <p:nvSpPr>
          <p:cNvPr id="772" name="Shape 772"/>
          <p:cNvSpPr/>
          <p:nvPr/>
        </p:nvSpPr>
        <p:spPr>
          <a:xfrm>
            <a:off x="33297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773" name="Shape 773"/>
          <p:cNvSpPr/>
          <p:nvPr/>
        </p:nvSpPr>
        <p:spPr>
          <a:xfrm>
            <a:off x="95273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3.7</a:t>
            </a:r>
          </a:p>
        </p:txBody>
      </p:sp>
      <p:sp>
        <p:nvSpPr>
          <p:cNvPr id="774" name="Shape 774"/>
          <p:cNvSpPr/>
          <p:nvPr/>
        </p:nvSpPr>
        <p:spPr>
          <a:xfrm>
            <a:off x="8659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Sue</a:t>
            </a:r>
          </a:p>
        </p:txBody>
      </p:sp>
      <p:sp>
        <p:nvSpPr>
          <p:cNvPr id="775" name="Shape 775"/>
          <p:cNvSpPr/>
          <p:nvPr/>
        </p:nvSpPr>
        <p:spPr>
          <a:xfrm>
            <a:off x="33297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a:t>
            </a:r>
          </a:p>
        </p:txBody>
      </p:sp>
      <p:sp>
        <p:nvSpPr>
          <p:cNvPr id="776" name="Shape 776"/>
          <p:cNvSpPr/>
          <p:nvPr/>
        </p:nvSpPr>
        <p:spPr>
          <a:xfrm>
            <a:off x="95273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2.9</a:t>
            </a:r>
          </a:p>
        </p:txBody>
      </p:sp>
      <p:sp>
        <p:nvSpPr>
          <p:cNvPr id="777" name="Shape 777"/>
          <p:cNvSpPr/>
          <p:nvPr/>
        </p:nvSpPr>
        <p:spPr>
          <a:xfrm>
            <a:off x="8659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Ron</a:t>
            </a:r>
          </a:p>
        </p:txBody>
      </p:sp>
      <p:sp>
        <p:nvSpPr>
          <p:cNvPr id="778" name="Shape 778"/>
          <p:cNvSpPr/>
          <p:nvPr/>
        </p:nvSpPr>
        <p:spPr>
          <a:xfrm>
            <a:off x="33297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779" name="Shape 779"/>
          <p:cNvSpPr/>
          <p:nvPr/>
        </p:nvSpPr>
        <p:spPr>
          <a:xfrm>
            <a:off x="705723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sid</a:t>
            </a:r>
          </a:p>
        </p:txBody>
      </p:sp>
      <p:sp>
        <p:nvSpPr>
          <p:cNvPr id="780" name="Shape 780"/>
          <p:cNvSpPr/>
          <p:nvPr/>
        </p:nvSpPr>
        <p:spPr>
          <a:xfrm>
            <a:off x="705723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781" name="Shape 781"/>
          <p:cNvSpPr/>
          <p:nvPr/>
        </p:nvSpPr>
        <p:spPr>
          <a:xfrm>
            <a:off x="705723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782" name="Shape 782"/>
          <p:cNvSpPr/>
          <p:nvPr/>
        </p:nvSpPr>
        <p:spPr>
          <a:xfrm>
            <a:off x="2374544" y="4178300"/>
            <a:ext cx="1918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Students</a:t>
            </a:r>
          </a:p>
        </p:txBody>
      </p:sp>
      <p:sp>
        <p:nvSpPr>
          <p:cNvPr id="783" name="Shape 783"/>
          <p:cNvSpPr/>
          <p:nvPr/>
        </p:nvSpPr>
        <p:spPr>
          <a:xfrm>
            <a:off x="8864447" y="4178300"/>
            <a:ext cx="16386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Grades</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5" name="Shape 785"/>
          <p:cNvSpPr/>
          <p:nvPr>
            <p:ph type="title"/>
          </p:nvPr>
        </p:nvSpPr>
        <p:spPr>
          <a:prstGeom prst="rect">
            <a:avLst/>
          </a:prstGeom>
        </p:spPr>
        <p:txBody>
          <a:bodyPr/>
          <a:lstStyle/>
          <a:p>
            <a:pPr lvl="0">
              <a:defRPr sz="1800"/>
            </a:pPr>
            <a:r>
              <a:rPr sz="8000"/>
              <a:t>Left Outer Join</a:t>
            </a:r>
          </a:p>
        </p:txBody>
      </p:sp>
      <p:sp>
        <p:nvSpPr>
          <p:cNvPr id="786" name="Shape 786"/>
          <p:cNvSpPr/>
          <p:nvPr/>
        </p:nvSpPr>
        <p:spPr>
          <a:xfrm>
            <a:off x="683592" y="2146300"/>
            <a:ext cx="1163761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latin typeface="Courier New"/>
                <a:ea typeface="Courier New"/>
                <a:cs typeface="Courier New"/>
                <a:sym typeface="Courier New"/>
              </a:rPr>
              <a:t>SELECT s.sid, s.name, g.gpa</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FROM Students s LEFT OUTER JOIN Grades g</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ON s.sid = g.sid; </a:t>
            </a:r>
          </a:p>
        </p:txBody>
      </p:sp>
      <p:sp>
        <p:nvSpPr>
          <p:cNvPr id="787" name="Shape 787"/>
          <p:cNvSpPr/>
          <p:nvPr/>
        </p:nvSpPr>
        <p:spPr>
          <a:xfrm>
            <a:off x="52665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s.name</a:t>
            </a:r>
          </a:p>
        </p:txBody>
      </p:sp>
      <p:sp>
        <p:nvSpPr>
          <p:cNvPr id="788" name="Shape 788"/>
          <p:cNvSpPr/>
          <p:nvPr/>
        </p:nvSpPr>
        <p:spPr>
          <a:xfrm>
            <a:off x="27773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s.sid</a:t>
            </a:r>
          </a:p>
        </p:txBody>
      </p:sp>
      <p:sp>
        <p:nvSpPr>
          <p:cNvPr id="789" name="Shape 789"/>
          <p:cNvSpPr/>
          <p:nvPr/>
        </p:nvSpPr>
        <p:spPr>
          <a:xfrm>
            <a:off x="77557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g.gpa</a:t>
            </a:r>
          </a:p>
        </p:txBody>
      </p:sp>
      <p:sp>
        <p:nvSpPr>
          <p:cNvPr id="790" name="Shape 790"/>
          <p:cNvSpPr/>
          <p:nvPr/>
        </p:nvSpPr>
        <p:spPr>
          <a:xfrm>
            <a:off x="5266531" y="571877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Bob</a:t>
            </a:r>
          </a:p>
        </p:txBody>
      </p:sp>
      <p:sp>
        <p:nvSpPr>
          <p:cNvPr id="791" name="Shape 791"/>
          <p:cNvSpPr/>
          <p:nvPr/>
        </p:nvSpPr>
        <p:spPr>
          <a:xfrm>
            <a:off x="2777331" y="57150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792" name="Shape 792"/>
          <p:cNvSpPr/>
          <p:nvPr/>
        </p:nvSpPr>
        <p:spPr>
          <a:xfrm>
            <a:off x="7755731" y="571877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3.7</a:t>
            </a:r>
          </a:p>
        </p:txBody>
      </p:sp>
      <p:sp>
        <p:nvSpPr>
          <p:cNvPr id="793" name="Shape 793"/>
          <p:cNvSpPr/>
          <p:nvPr/>
        </p:nvSpPr>
        <p:spPr>
          <a:xfrm>
            <a:off x="77557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2.9</a:t>
            </a:r>
          </a:p>
        </p:txBody>
      </p:sp>
      <p:sp>
        <p:nvSpPr>
          <p:cNvPr id="794" name="Shape 794"/>
          <p:cNvSpPr/>
          <p:nvPr/>
        </p:nvSpPr>
        <p:spPr>
          <a:xfrm>
            <a:off x="52665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Ron</a:t>
            </a:r>
          </a:p>
        </p:txBody>
      </p:sp>
      <p:sp>
        <p:nvSpPr>
          <p:cNvPr id="795" name="Shape 795"/>
          <p:cNvSpPr/>
          <p:nvPr/>
        </p:nvSpPr>
        <p:spPr>
          <a:xfrm>
            <a:off x="27773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796" name="Shape 796"/>
          <p:cNvSpPr/>
          <p:nvPr/>
        </p:nvSpPr>
        <p:spPr>
          <a:xfrm>
            <a:off x="5272881" y="7213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Sue</a:t>
            </a:r>
          </a:p>
        </p:txBody>
      </p:sp>
      <p:sp>
        <p:nvSpPr>
          <p:cNvPr id="797" name="Shape 797"/>
          <p:cNvSpPr/>
          <p:nvPr/>
        </p:nvSpPr>
        <p:spPr>
          <a:xfrm>
            <a:off x="2783681" y="7213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a:t>
            </a:r>
          </a:p>
        </p:txBody>
      </p:sp>
      <p:sp>
        <p:nvSpPr>
          <p:cNvPr id="798" name="Shape 798"/>
          <p:cNvSpPr/>
          <p:nvPr/>
        </p:nvSpPr>
        <p:spPr>
          <a:xfrm>
            <a:off x="7749381" y="7213600"/>
            <a:ext cx="2471738" cy="745530"/>
          </a:xfrm>
          <a:prstGeom prst="rect">
            <a:avLst/>
          </a:prstGeom>
          <a:solidFill>
            <a:srgbClr val="FFFFFF">
              <a:alpha val="50936"/>
            </a:srgbClr>
          </a:solidFill>
          <a:ln w="25400">
            <a:solidFill>
              <a:srgbClr val="000000">
                <a:alpha val="50936"/>
              </a:srgbClr>
            </a:solidFill>
            <a:miter lim="400000"/>
          </a:ln>
        </p:spPr>
        <p:txBody>
          <a:bodyPr lIns="0" tIns="0" rIns="0" bIns="0" anchor="ctr"/>
          <a:lstStyle/>
          <a:p>
            <a:pPr lvl="0">
              <a:defRPr sz="2400"/>
            </a:pP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0" name="Shape 800"/>
          <p:cNvSpPr/>
          <p:nvPr>
            <p:ph type="title"/>
          </p:nvPr>
        </p:nvSpPr>
        <p:spPr>
          <a:prstGeom prst="rect">
            <a:avLst/>
          </a:prstGeom>
        </p:spPr>
        <p:txBody>
          <a:bodyPr/>
          <a:lstStyle/>
          <a:p>
            <a:pPr lvl="0">
              <a:defRPr sz="1800"/>
            </a:pPr>
            <a:r>
              <a:rPr sz="8000"/>
              <a:t>Right Outer Join</a:t>
            </a:r>
          </a:p>
        </p:txBody>
      </p:sp>
      <p:sp>
        <p:nvSpPr>
          <p:cNvPr id="801" name="Shape 801"/>
          <p:cNvSpPr/>
          <p:nvPr/>
        </p:nvSpPr>
        <p:spPr>
          <a:xfrm>
            <a:off x="546409" y="2146300"/>
            <a:ext cx="1191198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latin typeface="Courier New"/>
                <a:ea typeface="Courier New"/>
                <a:cs typeface="Courier New"/>
                <a:sym typeface="Courier New"/>
              </a:rPr>
              <a:t>SELECT s.name, g.sid, g.gpa</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FROM Students s RIGHT OUTER JOIN Grades g</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ON s.sid = g.sid; </a:t>
            </a:r>
          </a:p>
        </p:txBody>
      </p:sp>
      <p:sp>
        <p:nvSpPr>
          <p:cNvPr id="802" name="Shape 802"/>
          <p:cNvSpPr/>
          <p:nvPr/>
        </p:nvSpPr>
        <p:spPr>
          <a:xfrm>
            <a:off x="8659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name</a:t>
            </a:r>
          </a:p>
        </p:txBody>
      </p:sp>
      <p:sp>
        <p:nvSpPr>
          <p:cNvPr id="803" name="Shape 803"/>
          <p:cNvSpPr/>
          <p:nvPr/>
        </p:nvSpPr>
        <p:spPr>
          <a:xfrm>
            <a:off x="33297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sid</a:t>
            </a:r>
          </a:p>
        </p:txBody>
      </p:sp>
      <p:sp>
        <p:nvSpPr>
          <p:cNvPr id="804" name="Shape 804"/>
          <p:cNvSpPr/>
          <p:nvPr/>
        </p:nvSpPr>
        <p:spPr>
          <a:xfrm>
            <a:off x="95273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gpa</a:t>
            </a:r>
          </a:p>
        </p:txBody>
      </p:sp>
      <p:sp>
        <p:nvSpPr>
          <p:cNvPr id="805" name="Shape 805"/>
          <p:cNvSpPr/>
          <p:nvPr/>
        </p:nvSpPr>
        <p:spPr>
          <a:xfrm>
            <a:off x="8659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Bob</a:t>
            </a:r>
          </a:p>
        </p:txBody>
      </p:sp>
      <p:sp>
        <p:nvSpPr>
          <p:cNvPr id="806" name="Shape 806"/>
          <p:cNvSpPr/>
          <p:nvPr/>
        </p:nvSpPr>
        <p:spPr>
          <a:xfrm>
            <a:off x="33297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807" name="Shape 807"/>
          <p:cNvSpPr/>
          <p:nvPr/>
        </p:nvSpPr>
        <p:spPr>
          <a:xfrm>
            <a:off x="95273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3.7</a:t>
            </a:r>
          </a:p>
        </p:txBody>
      </p:sp>
      <p:sp>
        <p:nvSpPr>
          <p:cNvPr id="808" name="Shape 808"/>
          <p:cNvSpPr/>
          <p:nvPr/>
        </p:nvSpPr>
        <p:spPr>
          <a:xfrm>
            <a:off x="8659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Sue</a:t>
            </a:r>
          </a:p>
        </p:txBody>
      </p:sp>
      <p:sp>
        <p:nvSpPr>
          <p:cNvPr id="809" name="Shape 809"/>
          <p:cNvSpPr/>
          <p:nvPr/>
        </p:nvSpPr>
        <p:spPr>
          <a:xfrm>
            <a:off x="33297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a:t>
            </a:r>
          </a:p>
        </p:txBody>
      </p:sp>
      <p:sp>
        <p:nvSpPr>
          <p:cNvPr id="810" name="Shape 810"/>
          <p:cNvSpPr/>
          <p:nvPr/>
        </p:nvSpPr>
        <p:spPr>
          <a:xfrm>
            <a:off x="95273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2.9</a:t>
            </a:r>
          </a:p>
        </p:txBody>
      </p:sp>
      <p:sp>
        <p:nvSpPr>
          <p:cNvPr id="811" name="Shape 811"/>
          <p:cNvSpPr/>
          <p:nvPr/>
        </p:nvSpPr>
        <p:spPr>
          <a:xfrm>
            <a:off x="8659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Ron</a:t>
            </a:r>
          </a:p>
        </p:txBody>
      </p:sp>
      <p:sp>
        <p:nvSpPr>
          <p:cNvPr id="812" name="Shape 812"/>
          <p:cNvSpPr/>
          <p:nvPr/>
        </p:nvSpPr>
        <p:spPr>
          <a:xfrm>
            <a:off x="33297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813" name="Shape 813"/>
          <p:cNvSpPr/>
          <p:nvPr/>
        </p:nvSpPr>
        <p:spPr>
          <a:xfrm>
            <a:off x="705723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sid</a:t>
            </a:r>
          </a:p>
        </p:txBody>
      </p:sp>
      <p:sp>
        <p:nvSpPr>
          <p:cNvPr id="814" name="Shape 814"/>
          <p:cNvSpPr/>
          <p:nvPr/>
        </p:nvSpPr>
        <p:spPr>
          <a:xfrm>
            <a:off x="705723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815" name="Shape 815"/>
          <p:cNvSpPr/>
          <p:nvPr/>
        </p:nvSpPr>
        <p:spPr>
          <a:xfrm>
            <a:off x="705723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816" name="Shape 816"/>
          <p:cNvSpPr/>
          <p:nvPr/>
        </p:nvSpPr>
        <p:spPr>
          <a:xfrm>
            <a:off x="2374544" y="4178300"/>
            <a:ext cx="1918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Students</a:t>
            </a:r>
          </a:p>
        </p:txBody>
      </p:sp>
      <p:sp>
        <p:nvSpPr>
          <p:cNvPr id="817" name="Shape 817"/>
          <p:cNvSpPr/>
          <p:nvPr/>
        </p:nvSpPr>
        <p:spPr>
          <a:xfrm>
            <a:off x="8864447" y="4178300"/>
            <a:ext cx="16386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Grades</a:t>
            </a:r>
          </a:p>
        </p:txBody>
      </p:sp>
      <p:sp>
        <p:nvSpPr>
          <p:cNvPr id="818" name="Shape 818"/>
          <p:cNvSpPr/>
          <p:nvPr/>
        </p:nvSpPr>
        <p:spPr>
          <a:xfrm>
            <a:off x="705723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5</a:t>
            </a:r>
          </a:p>
        </p:txBody>
      </p:sp>
      <p:sp>
        <p:nvSpPr>
          <p:cNvPr id="819" name="Shape 819"/>
          <p:cNvSpPr/>
          <p:nvPr/>
        </p:nvSpPr>
        <p:spPr>
          <a:xfrm>
            <a:off x="95273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4.0</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1" name="Shape 821"/>
          <p:cNvSpPr/>
          <p:nvPr>
            <p:ph type="title"/>
          </p:nvPr>
        </p:nvSpPr>
        <p:spPr>
          <a:prstGeom prst="rect">
            <a:avLst/>
          </a:prstGeom>
        </p:spPr>
        <p:txBody>
          <a:bodyPr/>
          <a:lstStyle/>
          <a:p>
            <a:pPr lvl="0">
              <a:defRPr sz="1800"/>
            </a:pPr>
            <a:r>
              <a:rPr sz="8000"/>
              <a:t>Right Outer Join</a:t>
            </a:r>
          </a:p>
        </p:txBody>
      </p:sp>
      <p:sp>
        <p:nvSpPr>
          <p:cNvPr id="822" name="Shape 822"/>
          <p:cNvSpPr/>
          <p:nvPr/>
        </p:nvSpPr>
        <p:spPr>
          <a:xfrm>
            <a:off x="546409" y="2146300"/>
            <a:ext cx="1191198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latin typeface="Courier New"/>
                <a:ea typeface="Courier New"/>
                <a:cs typeface="Courier New"/>
                <a:sym typeface="Courier New"/>
              </a:rPr>
              <a:t>SELECT s.name, g.sid, g.gpa</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FROM Students s RIGHT OUTER JOIN Grades g</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ON s.sid = g.sid; </a:t>
            </a:r>
          </a:p>
        </p:txBody>
      </p:sp>
      <p:sp>
        <p:nvSpPr>
          <p:cNvPr id="823" name="Shape 823"/>
          <p:cNvSpPr/>
          <p:nvPr/>
        </p:nvSpPr>
        <p:spPr>
          <a:xfrm>
            <a:off x="27900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s.name</a:t>
            </a:r>
          </a:p>
        </p:txBody>
      </p:sp>
      <p:sp>
        <p:nvSpPr>
          <p:cNvPr id="824" name="Shape 824"/>
          <p:cNvSpPr/>
          <p:nvPr/>
        </p:nvSpPr>
        <p:spPr>
          <a:xfrm>
            <a:off x="52665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g.sid</a:t>
            </a:r>
          </a:p>
        </p:txBody>
      </p:sp>
      <p:sp>
        <p:nvSpPr>
          <p:cNvPr id="825" name="Shape 825"/>
          <p:cNvSpPr/>
          <p:nvPr/>
        </p:nvSpPr>
        <p:spPr>
          <a:xfrm>
            <a:off x="77557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g.gpa</a:t>
            </a:r>
          </a:p>
        </p:txBody>
      </p:sp>
      <p:sp>
        <p:nvSpPr>
          <p:cNvPr id="826" name="Shape 826"/>
          <p:cNvSpPr/>
          <p:nvPr/>
        </p:nvSpPr>
        <p:spPr>
          <a:xfrm>
            <a:off x="2790031" y="57150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Bob</a:t>
            </a:r>
          </a:p>
        </p:txBody>
      </p:sp>
      <p:sp>
        <p:nvSpPr>
          <p:cNvPr id="827" name="Shape 827"/>
          <p:cNvSpPr/>
          <p:nvPr/>
        </p:nvSpPr>
        <p:spPr>
          <a:xfrm>
            <a:off x="5266531" y="57150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828" name="Shape 828"/>
          <p:cNvSpPr/>
          <p:nvPr/>
        </p:nvSpPr>
        <p:spPr>
          <a:xfrm>
            <a:off x="7755731" y="571877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3.7</a:t>
            </a:r>
          </a:p>
        </p:txBody>
      </p:sp>
      <p:sp>
        <p:nvSpPr>
          <p:cNvPr id="829" name="Shape 829"/>
          <p:cNvSpPr/>
          <p:nvPr/>
        </p:nvSpPr>
        <p:spPr>
          <a:xfrm>
            <a:off x="77557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2.9</a:t>
            </a:r>
          </a:p>
        </p:txBody>
      </p:sp>
      <p:sp>
        <p:nvSpPr>
          <p:cNvPr id="830" name="Shape 830"/>
          <p:cNvSpPr/>
          <p:nvPr/>
        </p:nvSpPr>
        <p:spPr>
          <a:xfrm>
            <a:off x="27900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Ron</a:t>
            </a:r>
          </a:p>
        </p:txBody>
      </p:sp>
      <p:sp>
        <p:nvSpPr>
          <p:cNvPr id="831" name="Shape 831"/>
          <p:cNvSpPr/>
          <p:nvPr/>
        </p:nvSpPr>
        <p:spPr>
          <a:xfrm>
            <a:off x="5269706"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832" name="Shape 832"/>
          <p:cNvSpPr/>
          <p:nvPr/>
        </p:nvSpPr>
        <p:spPr>
          <a:xfrm>
            <a:off x="2790031" y="7217370"/>
            <a:ext cx="2471738" cy="745530"/>
          </a:xfrm>
          <a:prstGeom prst="rect">
            <a:avLst/>
          </a:prstGeom>
          <a:solidFill>
            <a:srgbClr val="FFFFFF">
              <a:alpha val="50936"/>
            </a:srgbClr>
          </a:solidFill>
          <a:ln w="25400">
            <a:solidFill>
              <a:srgbClr val="000000">
                <a:alpha val="50936"/>
              </a:srgbClr>
            </a:solidFill>
            <a:miter lim="400000"/>
          </a:ln>
        </p:spPr>
        <p:txBody>
          <a:bodyPr lIns="0" tIns="0" rIns="0" bIns="0" anchor="ctr"/>
          <a:lstStyle/>
          <a:p>
            <a:pPr lvl="0">
              <a:defRPr sz="2400"/>
            </a:pPr>
          </a:p>
        </p:txBody>
      </p:sp>
      <p:sp>
        <p:nvSpPr>
          <p:cNvPr id="833" name="Shape 833"/>
          <p:cNvSpPr/>
          <p:nvPr/>
        </p:nvSpPr>
        <p:spPr>
          <a:xfrm>
            <a:off x="5266531" y="7213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5</a:t>
            </a:r>
          </a:p>
        </p:txBody>
      </p:sp>
      <p:sp>
        <p:nvSpPr>
          <p:cNvPr id="834" name="Shape 834"/>
          <p:cNvSpPr/>
          <p:nvPr/>
        </p:nvSpPr>
        <p:spPr>
          <a:xfrm>
            <a:off x="7749381" y="7213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4.0</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lvl="0">
              <a:defRPr sz="1800"/>
            </a:pPr>
            <a:r>
              <a:rPr sz="8000"/>
              <a:t>Motivation</a:t>
            </a:r>
          </a:p>
        </p:txBody>
      </p:sp>
      <p:sp>
        <p:nvSpPr>
          <p:cNvPr id="41" name="Shape 41"/>
          <p:cNvSpPr/>
          <p:nvPr>
            <p:ph type="body" idx="1"/>
          </p:nvPr>
        </p:nvSpPr>
        <p:spPr>
          <a:prstGeom prst="rect">
            <a:avLst/>
          </a:prstGeom>
        </p:spPr>
        <p:txBody>
          <a:bodyPr anchor="t"/>
          <a:lstStyle/>
          <a:p>
            <a:pPr lvl="0">
              <a:defRPr sz="1800"/>
            </a:pPr>
            <a:r>
              <a:rPr sz="3600"/>
              <a:t>Visualize data schema</a:t>
            </a:r>
          </a:p>
        </p:txBody>
      </p:sp>
      <p:pic>
        <p:nvPicPr>
          <p:cNvPr id="42" name="pasted-image-small.png"/>
          <p:cNvPicPr/>
          <p:nvPr/>
        </p:nvPicPr>
        <p:blipFill>
          <a:blip r:embed="rId2">
            <a:extLst/>
          </a:blip>
          <a:stretch>
            <a:fillRect/>
          </a:stretch>
        </p:blipFill>
        <p:spPr>
          <a:xfrm>
            <a:off x="2958116" y="3915276"/>
            <a:ext cx="7088568" cy="4985880"/>
          </a:xfrm>
          <a:prstGeom prst="rect">
            <a:avLst/>
          </a:prstGeom>
          <a:ln w="12700">
            <a:miter lim="400000"/>
          </a:ln>
        </p:spPr>
      </p:pic>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6" name="Shape 836"/>
          <p:cNvSpPr/>
          <p:nvPr>
            <p:ph type="title"/>
          </p:nvPr>
        </p:nvSpPr>
        <p:spPr>
          <a:prstGeom prst="rect">
            <a:avLst/>
          </a:prstGeom>
        </p:spPr>
        <p:txBody>
          <a:bodyPr/>
          <a:lstStyle/>
          <a:p>
            <a:pPr lvl="0">
              <a:defRPr sz="1800"/>
            </a:pPr>
            <a:r>
              <a:rPr sz="8000"/>
              <a:t>Full Outer Join</a:t>
            </a:r>
          </a:p>
        </p:txBody>
      </p:sp>
      <p:sp>
        <p:nvSpPr>
          <p:cNvPr id="837" name="Shape 837"/>
          <p:cNvSpPr/>
          <p:nvPr/>
        </p:nvSpPr>
        <p:spPr>
          <a:xfrm>
            <a:off x="683592" y="2146300"/>
            <a:ext cx="1163761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latin typeface="Courier New"/>
                <a:ea typeface="Courier New"/>
                <a:cs typeface="Courier New"/>
                <a:sym typeface="Courier New"/>
              </a:rPr>
              <a:t>SELECT s.name, s.sid, g.sid, g.gpa</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FROM Students s FULL OUTER JOIN Grades g</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ON s.sid = g.sid; </a:t>
            </a:r>
          </a:p>
        </p:txBody>
      </p:sp>
      <p:sp>
        <p:nvSpPr>
          <p:cNvPr id="838" name="Shape 838"/>
          <p:cNvSpPr/>
          <p:nvPr/>
        </p:nvSpPr>
        <p:spPr>
          <a:xfrm>
            <a:off x="8659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name</a:t>
            </a:r>
          </a:p>
        </p:txBody>
      </p:sp>
      <p:sp>
        <p:nvSpPr>
          <p:cNvPr id="839" name="Shape 839"/>
          <p:cNvSpPr/>
          <p:nvPr/>
        </p:nvSpPr>
        <p:spPr>
          <a:xfrm>
            <a:off x="33297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sid</a:t>
            </a:r>
          </a:p>
        </p:txBody>
      </p:sp>
      <p:sp>
        <p:nvSpPr>
          <p:cNvPr id="840" name="Shape 840"/>
          <p:cNvSpPr/>
          <p:nvPr/>
        </p:nvSpPr>
        <p:spPr>
          <a:xfrm>
            <a:off x="952738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gpa</a:t>
            </a:r>
          </a:p>
        </p:txBody>
      </p:sp>
      <p:sp>
        <p:nvSpPr>
          <p:cNvPr id="841" name="Shape 841"/>
          <p:cNvSpPr/>
          <p:nvPr/>
        </p:nvSpPr>
        <p:spPr>
          <a:xfrm>
            <a:off x="8659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Bob</a:t>
            </a:r>
          </a:p>
        </p:txBody>
      </p:sp>
      <p:sp>
        <p:nvSpPr>
          <p:cNvPr id="842" name="Shape 842"/>
          <p:cNvSpPr/>
          <p:nvPr/>
        </p:nvSpPr>
        <p:spPr>
          <a:xfrm>
            <a:off x="33297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843" name="Shape 843"/>
          <p:cNvSpPr/>
          <p:nvPr/>
        </p:nvSpPr>
        <p:spPr>
          <a:xfrm>
            <a:off x="952738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3.7</a:t>
            </a:r>
          </a:p>
        </p:txBody>
      </p:sp>
      <p:sp>
        <p:nvSpPr>
          <p:cNvPr id="844" name="Shape 844"/>
          <p:cNvSpPr/>
          <p:nvPr/>
        </p:nvSpPr>
        <p:spPr>
          <a:xfrm>
            <a:off x="8659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Sue</a:t>
            </a:r>
          </a:p>
        </p:txBody>
      </p:sp>
      <p:sp>
        <p:nvSpPr>
          <p:cNvPr id="845" name="Shape 845"/>
          <p:cNvSpPr/>
          <p:nvPr/>
        </p:nvSpPr>
        <p:spPr>
          <a:xfrm>
            <a:off x="33297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a:t>
            </a:r>
          </a:p>
        </p:txBody>
      </p:sp>
      <p:sp>
        <p:nvSpPr>
          <p:cNvPr id="846" name="Shape 846"/>
          <p:cNvSpPr/>
          <p:nvPr/>
        </p:nvSpPr>
        <p:spPr>
          <a:xfrm>
            <a:off x="952738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2.9</a:t>
            </a:r>
          </a:p>
        </p:txBody>
      </p:sp>
      <p:sp>
        <p:nvSpPr>
          <p:cNvPr id="847" name="Shape 847"/>
          <p:cNvSpPr/>
          <p:nvPr/>
        </p:nvSpPr>
        <p:spPr>
          <a:xfrm>
            <a:off x="8659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Ron</a:t>
            </a:r>
          </a:p>
        </p:txBody>
      </p:sp>
      <p:sp>
        <p:nvSpPr>
          <p:cNvPr id="848" name="Shape 848"/>
          <p:cNvSpPr/>
          <p:nvPr/>
        </p:nvSpPr>
        <p:spPr>
          <a:xfrm>
            <a:off x="33297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849" name="Shape 849"/>
          <p:cNvSpPr/>
          <p:nvPr/>
        </p:nvSpPr>
        <p:spPr>
          <a:xfrm>
            <a:off x="7057231" y="48133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sid</a:t>
            </a:r>
          </a:p>
        </p:txBody>
      </p:sp>
      <p:sp>
        <p:nvSpPr>
          <p:cNvPr id="850" name="Shape 850"/>
          <p:cNvSpPr/>
          <p:nvPr/>
        </p:nvSpPr>
        <p:spPr>
          <a:xfrm>
            <a:off x="7057231" y="5562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851" name="Shape 851"/>
          <p:cNvSpPr/>
          <p:nvPr/>
        </p:nvSpPr>
        <p:spPr>
          <a:xfrm>
            <a:off x="7057231" y="63119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852" name="Shape 852"/>
          <p:cNvSpPr/>
          <p:nvPr/>
        </p:nvSpPr>
        <p:spPr>
          <a:xfrm>
            <a:off x="2374544" y="4178300"/>
            <a:ext cx="1918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Students</a:t>
            </a:r>
          </a:p>
        </p:txBody>
      </p:sp>
      <p:sp>
        <p:nvSpPr>
          <p:cNvPr id="853" name="Shape 853"/>
          <p:cNvSpPr/>
          <p:nvPr/>
        </p:nvSpPr>
        <p:spPr>
          <a:xfrm>
            <a:off x="8864447" y="4178300"/>
            <a:ext cx="16386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Grades</a:t>
            </a:r>
          </a:p>
        </p:txBody>
      </p:sp>
      <p:sp>
        <p:nvSpPr>
          <p:cNvPr id="854" name="Shape 854"/>
          <p:cNvSpPr/>
          <p:nvPr/>
        </p:nvSpPr>
        <p:spPr>
          <a:xfrm>
            <a:off x="705723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5</a:t>
            </a:r>
          </a:p>
        </p:txBody>
      </p:sp>
      <p:sp>
        <p:nvSpPr>
          <p:cNvPr id="855" name="Shape 855"/>
          <p:cNvSpPr/>
          <p:nvPr/>
        </p:nvSpPr>
        <p:spPr>
          <a:xfrm>
            <a:off x="9527381" y="70612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4.0</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7" name="Shape 857"/>
          <p:cNvSpPr/>
          <p:nvPr>
            <p:ph type="title"/>
          </p:nvPr>
        </p:nvSpPr>
        <p:spPr>
          <a:prstGeom prst="rect">
            <a:avLst/>
          </a:prstGeom>
        </p:spPr>
        <p:txBody>
          <a:bodyPr/>
          <a:lstStyle/>
          <a:p>
            <a:pPr lvl="0">
              <a:defRPr sz="1800"/>
            </a:pPr>
            <a:r>
              <a:rPr sz="8000"/>
              <a:t>Full Outer Join</a:t>
            </a:r>
          </a:p>
        </p:txBody>
      </p:sp>
      <p:sp>
        <p:nvSpPr>
          <p:cNvPr id="858" name="Shape 858"/>
          <p:cNvSpPr/>
          <p:nvPr/>
        </p:nvSpPr>
        <p:spPr>
          <a:xfrm>
            <a:off x="683592" y="2146300"/>
            <a:ext cx="1163761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latin typeface="Courier New"/>
                <a:ea typeface="Courier New"/>
                <a:cs typeface="Courier New"/>
                <a:sym typeface="Courier New"/>
              </a:rPr>
              <a:t>SELECT s.name, s.sid, g.sid, g.gpa</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FROM Students s FULL OUTER JOIN Grades g</a:t>
            </a:r>
            <a:endParaRPr sz="3600">
              <a:latin typeface="Courier New"/>
              <a:ea typeface="Courier New"/>
              <a:cs typeface="Courier New"/>
              <a:sym typeface="Courier New"/>
            </a:endParaRPr>
          </a:p>
          <a:p>
            <a:pPr lvl="0">
              <a:defRPr sz="1800"/>
            </a:pPr>
            <a:r>
              <a:rPr sz="3600">
                <a:latin typeface="Courier New"/>
                <a:ea typeface="Courier New"/>
                <a:cs typeface="Courier New"/>
                <a:sym typeface="Courier New"/>
              </a:rPr>
              <a:t> ON s.sid = g.sid; </a:t>
            </a:r>
          </a:p>
        </p:txBody>
      </p:sp>
      <p:sp>
        <p:nvSpPr>
          <p:cNvPr id="859" name="Shape 859"/>
          <p:cNvSpPr/>
          <p:nvPr/>
        </p:nvSpPr>
        <p:spPr>
          <a:xfrm>
            <a:off x="19264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s.name</a:t>
            </a:r>
          </a:p>
        </p:txBody>
      </p:sp>
      <p:sp>
        <p:nvSpPr>
          <p:cNvPr id="860" name="Shape 860"/>
          <p:cNvSpPr/>
          <p:nvPr/>
        </p:nvSpPr>
        <p:spPr>
          <a:xfrm>
            <a:off x="44029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s.sid</a:t>
            </a:r>
          </a:p>
        </p:txBody>
      </p:sp>
      <p:sp>
        <p:nvSpPr>
          <p:cNvPr id="861" name="Shape 861"/>
          <p:cNvSpPr/>
          <p:nvPr/>
        </p:nvSpPr>
        <p:spPr>
          <a:xfrm>
            <a:off x="93559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g.gpa</a:t>
            </a:r>
          </a:p>
        </p:txBody>
      </p:sp>
      <p:sp>
        <p:nvSpPr>
          <p:cNvPr id="862" name="Shape 862"/>
          <p:cNvSpPr/>
          <p:nvPr/>
        </p:nvSpPr>
        <p:spPr>
          <a:xfrm>
            <a:off x="1926431" y="57150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Bob</a:t>
            </a:r>
          </a:p>
        </p:txBody>
      </p:sp>
      <p:sp>
        <p:nvSpPr>
          <p:cNvPr id="863" name="Shape 863"/>
          <p:cNvSpPr/>
          <p:nvPr/>
        </p:nvSpPr>
        <p:spPr>
          <a:xfrm>
            <a:off x="4402931" y="571877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864" name="Shape 864"/>
          <p:cNvSpPr/>
          <p:nvPr/>
        </p:nvSpPr>
        <p:spPr>
          <a:xfrm>
            <a:off x="9355931" y="57150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3.7</a:t>
            </a:r>
          </a:p>
        </p:txBody>
      </p:sp>
      <p:sp>
        <p:nvSpPr>
          <p:cNvPr id="865" name="Shape 865"/>
          <p:cNvSpPr/>
          <p:nvPr/>
        </p:nvSpPr>
        <p:spPr>
          <a:xfrm>
            <a:off x="9355931" y="6464300"/>
            <a:ext cx="2471738" cy="745530"/>
          </a:xfrm>
          <a:prstGeom prst="rect">
            <a:avLst/>
          </a:prstGeom>
          <a:solidFill>
            <a:srgbClr val="FFFFFF">
              <a:alpha val="50936"/>
            </a:srgbClr>
          </a:solidFill>
          <a:ln w="25400">
            <a:solidFill>
              <a:srgbClr val="000000">
                <a:alpha val="50936"/>
              </a:srgbClr>
            </a:solidFill>
            <a:miter lim="400000"/>
          </a:ln>
        </p:spPr>
        <p:txBody>
          <a:bodyPr lIns="0" tIns="0" rIns="0" bIns="0" anchor="ctr"/>
          <a:lstStyle/>
          <a:p>
            <a:pPr lvl="0">
              <a:defRPr sz="2400"/>
            </a:pPr>
          </a:p>
        </p:txBody>
      </p:sp>
      <p:sp>
        <p:nvSpPr>
          <p:cNvPr id="866" name="Shape 866"/>
          <p:cNvSpPr/>
          <p:nvPr/>
        </p:nvSpPr>
        <p:spPr>
          <a:xfrm>
            <a:off x="1926431" y="7213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Ron</a:t>
            </a:r>
          </a:p>
        </p:txBody>
      </p:sp>
      <p:sp>
        <p:nvSpPr>
          <p:cNvPr id="867" name="Shape 867"/>
          <p:cNvSpPr/>
          <p:nvPr/>
        </p:nvSpPr>
        <p:spPr>
          <a:xfrm>
            <a:off x="44029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3</a:t>
            </a:r>
          </a:p>
        </p:txBody>
      </p:sp>
      <p:sp>
        <p:nvSpPr>
          <p:cNvPr id="868" name="Shape 868"/>
          <p:cNvSpPr/>
          <p:nvPr/>
        </p:nvSpPr>
        <p:spPr>
          <a:xfrm>
            <a:off x="1926431" y="7962900"/>
            <a:ext cx="2471738" cy="745530"/>
          </a:xfrm>
          <a:prstGeom prst="rect">
            <a:avLst/>
          </a:prstGeom>
          <a:solidFill>
            <a:srgbClr val="FFFFFF">
              <a:alpha val="50936"/>
            </a:srgbClr>
          </a:solidFill>
          <a:ln w="25400">
            <a:solidFill>
              <a:srgbClr val="000000">
                <a:alpha val="50936"/>
              </a:srgbClr>
            </a:solidFill>
            <a:miter lim="400000"/>
          </a:ln>
        </p:spPr>
        <p:txBody>
          <a:bodyPr lIns="0" tIns="0" rIns="0" bIns="0" anchor="ctr"/>
          <a:lstStyle/>
          <a:p>
            <a:pPr lvl="0">
              <a:defRPr sz="2400"/>
            </a:pPr>
          </a:p>
        </p:txBody>
      </p:sp>
      <p:sp>
        <p:nvSpPr>
          <p:cNvPr id="869" name="Shape 869"/>
          <p:cNvSpPr/>
          <p:nvPr/>
        </p:nvSpPr>
        <p:spPr>
          <a:xfrm>
            <a:off x="4402931" y="7962900"/>
            <a:ext cx="2471738" cy="745530"/>
          </a:xfrm>
          <a:prstGeom prst="rect">
            <a:avLst/>
          </a:prstGeom>
          <a:solidFill>
            <a:srgbClr val="FFFFFF">
              <a:alpha val="50936"/>
            </a:srgbClr>
          </a:solidFill>
          <a:ln w="25400">
            <a:solidFill>
              <a:srgbClr val="000000">
                <a:alpha val="50936"/>
              </a:srgbClr>
            </a:solidFill>
            <a:miter lim="400000"/>
          </a:ln>
        </p:spPr>
        <p:txBody>
          <a:bodyPr lIns="0" tIns="0" rIns="0" bIns="0" anchor="ctr"/>
          <a:lstStyle/>
          <a:p>
            <a:pPr lvl="0">
              <a:defRPr sz="2400"/>
            </a:pPr>
          </a:p>
        </p:txBody>
      </p:sp>
      <p:sp>
        <p:nvSpPr>
          <p:cNvPr id="870" name="Shape 870"/>
          <p:cNvSpPr/>
          <p:nvPr/>
        </p:nvSpPr>
        <p:spPr>
          <a:xfrm>
            <a:off x="9355931" y="7213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2.9</a:t>
            </a:r>
          </a:p>
        </p:txBody>
      </p:sp>
      <p:sp>
        <p:nvSpPr>
          <p:cNvPr id="871" name="Shape 871"/>
          <p:cNvSpPr/>
          <p:nvPr/>
        </p:nvSpPr>
        <p:spPr>
          <a:xfrm>
            <a:off x="1926431" y="64643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Sue</a:t>
            </a:r>
          </a:p>
        </p:txBody>
      </p:sp>
      <p:sp>
        <p:nvSpPr>
          <p:cNvPr id="872" name="Shape 872"/>
          <p:cNvSpPr/>
          <p:nvPr/>
        </p:nvSpPr>
        <p:spPr>
          <a:xfrm>
            <a:off x="4402931" y="7213600"/>
            <a:ext cx="2471738"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873" name="Shape 873"/>
          <p:cNvSpPr/>
          <p:nvPr/>
        </p:nvSpPr>
        <p:spPr>
          <a:xfrm>
            <a:off x="6879431" y="4965700"/>
            <a:ext cx="2471738" cy="745530"/>
          </a:xfrm>
          <a:prstGeom prst="rect">
            <a:avLst/>
          </a:prstGeom>
          <a:solidFill>
            <a:srgbClr val="00882B">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g.sid</a:t>
            </a:r>
          </a:p>
        </p:txBody>
      </p:sp>
      <p:sp>
        <p:nvSpPr>
          <p:cNvPr id="874" name="Shape 874"/>
          <p:cNvSpPr/>
          <p:nvPr/>
        </p:nvSpPr>
        <p:spPr>
          <a:xfrm>
            <a:off x="6889749" y="5718770"/>
            <a:ext cx="2471739"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1</a:t>
            </a:r>
          </a:p>
        </p:txBody>
      </p:sp>
      <p:sp>
        <p:nvSpPr>
          <p:cNvPr id="875" name="Shape 875"/>
          <p:cNvSpPr/>
          <p:nvPr/>
        </p:nvSpPr>
        <p:spPr>
          <a:xfrm>
            <a:off x="6879431" y="6464300"/>
            <a:ext cx="2471738" cy="745530"/>
          </a:xfrm>
          <a:prstGeom prst="rect">
            <a:avLst/>
          </a:prstGeom>
          <a:solidFill>
            <a:srgbClr val="FFFFFF">
              <a:alpha val="50936"/>
            </a:srgbClr>
          </a:solidFill>
          <a:ln w="25400">
            <a:solidFill>
              <a:srgbClr val="000000">
                <a:alpha val="50936"/>
              </a:srgbClr>
            </a:solidFill>
            <a:miter lim="400000"/>
          </a:ln>
        </p:spPr>
        <p:txBody>
          <a:bodyPr lIns="0" tIns="0" rIns="0" bIns="0" anchor="ctr"/>
          <a:lstStyle/>
          <a:p>
            <a:pPr lvl="0">
              <a:defRPr sz="2400"/>
            </a:pPr>
          </a:p>
        </p:txBody>
      </p:sp>
      <p:sp>
        <p:nvSpPr>
          <p:cNvPr id="876" name="Shape 876"/>
          <p:cNvSpPr/>
          <p:nvPr/>
        </p:nvSpPr>
        <p:spPr>
          <a:xfrm>
            <a:off x="6889749" y="7213600"/>
            <a:ext cx="2471739" cy="745530"/>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2</a:t>
            </a:r>
          </a:p>
        </p:txBody>
      </p:sp>
      <p:sp>
        <p:nvSpPr>
          <p:cNvPr id="877" name="Shape 877"/>
          <p:cNvSpPr/>
          <p:nvPr/>
        </p:nvSpPr>
        <p:spPr>
          <a:xfrm>
            <a:off x="6889749" y="7959129"/>
            <a:ext cx="2471739" cy="745531"/>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5</a:t>
            </a:r>
          </a:p>
        </p:txBody>
      </p:sp>
      <p:sp>
        <p:nvSpPr>
          <p:cNvPr id="878" name="Shape 878"/>
          <p:cNvSpPr/>
          <p:nvPr/>
        </p:nvSpPr>
        <p:spPr>
          <a:xfrm>
            <a:off x="9355931" y="7959129"/>
            <a:ext cx="2471738" cy="745531"/>
          </a:xfrm>
          <a:prstGeom prst="rect">
            <a:avLst/>
          </a:prstGeom>
          <a:solidFill>
            <a:srgbClr val="FFFFFF">
              <a:alpha val="50936"/>
            </a:srgbClr>
          </a:solidFill>
          <a:ln w="25400">
            <a:solidFill>
              <a:srgbClr val="000000">
                <a:alpha val="50936"/>
              </a:srgbClr>
            </a:solidFill>
            <a:miter lim="400000"/>
          </a:ln>
          <a:extLst>
            <a:ext uri="{C572A759-6A51-4108-AA02-DFA0A04FC94B}">
              <ma14:wrappingTextBoxFlag xmlns:ma14="http://schemas.microsoft.com/office/mac/drawingml/2011/main" val="1"/>
            </a:ext>
          </a:extLst>
        </p:spPr>
        <p:txBody>
          <a:bodyPr lIns="0" tIns="0" rIns="0" bIns="0" anchor="ctr"/>
          <a:lstStyle>
            <a:lvl1pPr>
              <a:defRPr sz="2400"/>
            </a:lvl1pPr>
          </a:lstStyle>
          <a:p>
            <a:pPr lvl="0">
              <a:defRPr sz="1800"/>
            </a:pPr>
            <a:r>
              <a:rPr sz="2400"/>
              <a:t>4.0</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0" name="Shape 880"/>
          <p:cNvSpPr/>
          <p:nvPr>
            <p:ph type="title"/>
          </p:nvPr>
        </p:nvSpPr>
        <p:spPr>
          <a:prstGeom prst="rect">
            <a:avLst/>
          </a:prstGeom>
        </p:spPr>
        <p:txBody>
          <a:bodyPr/>
          <a:lstStyle/>
          <a:p>
            <a:pPr lvl="0">
              <a:defRPr sz="1800"/>
            </a:pPr>
            <a:r>
              <a:rPr sz="8000"/>
              <a:t>Worksheet #1-6</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2" name="Shape 882"/>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883" name="Shape 883"/>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884" name="Shape 884"/>
          <p:cNvSpPr/>
          <p:nvPr>
            <p:ph type="body" idx="1"/>
          </p:nvPr>
        </p:nvSpPr>
        <p:spPr>
          <a:prstGeom prst="rect">
            <a:avLst/>
          </a:prstGeom>
        </p:spPr>
        <p:txBody>
          <a:bodyPr anchor="t"/>
          <a:lstStyle>
            <a:lvl1pPr marL="444500" indent="-444500">
              <a:defRPr sz="3000"/>
            </a:lvl1pPr>
          </a:lstStyle>
          <a:p>
            <a:pPr lvl="0">
              <a:defRPr sz="1800"/>
            </a:pPr>
            <a:r>
              <a:rPr sz="3000"/>
              <a:t>Find all album id’s and names for every artist active since 2000 or later. If an artist does not have any albums, you should still include the artist's information in your output.</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6" name="Shape 886"/>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887" name="Shape 887"/>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888" name="Shape 888"/>
          <p:cNvSpPr/>
          <p:nvPr>
            <p:ph type="body" idx="1"/>
          </p:nvPr>
        </p:nvSpPr>
        <p:spPr>
          <a:prstGeom prst="rect">
            <a:avLst/>
          </a:prstGeom>
        </p:spPr>
        <p:txBody>
          <a:bodyPr anchor="t"/>
          <a:lstStyle/>
          <a:p>
            <a:pPr lvl="0" marL="444500" indent="-444500">
              <a:defRPr sz="1800"/>
            </a:pPr>
            <a:r>
              <a:rPr sz="3000"/>
              <a:t>Find all album id’s and names for every artist active since 2000 or later. If an artist does not have any albums, you should still include the artist's information in your output.</a:t>
            </a:r>
            <a:endParaRPr sz="3000"/>
          </a:p>
          <a:p>
            <a:pPr lvl="0" marL="444500" indent="-444500">
              <a:spcBef>
                <a:spcPts val="500"/>
              </a:spcBef>
              <a:defRPr sz="1800"/>
            </a:pPr>
            <a:r>
              <a:rPr sz="3000">
                <a:solidFill>
                  <a:srgbClr val="51A7F9"/>
                </a:solidFill>
                <a:latin typeface="Courier New"/>
                <a:ea typeface="Courier New"/>
                <a:cs typeface="Courier New"/>
                <a:sym typeface="Courier New"/>
              </a:rPr>
              <a:t>SELECT</a:t>
            </a:r>
            <a:r>
              <a:rPr sz="3000">
                <a:solidFill>
                  <a:srgbClr val="53585F"/>
                </a:solidFill>
                <a:latin typeface="Courier New"/>
                <a:ea typeface="Courier New"/>
                <a:cs typeface="Courier New"/>
                <a:sym typeface="Courier New"/>
              </a:rPr>
              <a:t> Ar.artist_id, Ar.artist_name, Al.album_id, Al.album_name</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FROM</a:t>
            </a:r>
            <a:r>
              <a:rPr sz="3000">
                <a:solidFill>
                  <a:srgbClr val="53585F"/>
                </a:solidFill>
                <a:latin typeface="Courier New"/>
                <a:ea typeface="Courier New"/>
                <a:cs typeface="Courier New"/>
                <a:sym typeface="Courier New"/>
              </a:rPr>
              <a:t> Artists Ar</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LEFT OUTER JOIN</a:t>
            </a:r>
            <a:r>
              <a:rPr sz="3000">
                <a:solidFill>
                  <a:srgbClr val="53585F"/>
                </a:solidFill>
                <a:latin typeface="Courier New"/>
                <a:ea typeface="Courier New"/>
                <a:cs typeface="Courier New"/>
                <a:sym typeface="Courier New"/>
              </a:rPr>
              <a:t> Albums Al</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ON Ar.artist_id=Al.artist_id</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WHERE</a:t>
            </a:r>
            <a:r>
              <a:rPr sz="3000">
                <a:solidFill>
                  <a:srgbClr val="53585F"/>
                </a:solidFill>
                <a:latin typeface="Courier New"/>
                <a:ea typeface="Courier New"/>
                <a:cs typeface="Courier New"/>
                <a:sym typeface="Courier New"/>
              </a:rPr>
              <a:t> Ar.first_year_active &gt;= 2000;</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0" name="Shape 890"/>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891" name="Shape 891"/>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892" name="Shape 892"/>
          <p:cNvSpPr/>
          <p:nvPr>
            <p:ph type="body" idx="1"/>
          </p:nvPr>
        </p:nvSpPr>
        <p:spPr>
          <a:prstGeom prst="rect">
            <a:avLst/>
          </a:prstGeom>
        </p:spPr>
        <p:txBody>
          <a:bodyPr anchor="t"/>
          <a:lstStyle>
            <a:lvl1pPr marL="444500" indent="-444500">
              <a:defRPr sz="3000"/>
            </a:lvl1pPr>
          </a:lstStyle>
          <a:p>
            <a:pPr lvl="0">
              <a:defRPr sz="1800"/>
            </a:pPr>
            <a:r>
              <a:rPr sz="3000"/>
              <a:t>Find the id and name for each song released in the first year that the artist for the album was active.</a:t>
            </a: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4" name="Shape 894"/>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895" name="Shape 895"/>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896" name="Shape 896"/>
          <p:cNvSpPr/>
          <p:nvPr>
            <p:ph type="body" idx="1"/>
          </p:nvPr>
        </p:nvSpPr>
        <p:spPr>
          <a:prstGeom prst="rect">
            <a:avLst/>
          </a:prstGeom>
        </p:spPr>
        <p:txBody>
          <a:bodyPr anchor="t"/>
          <a:lstStyle/>
          <a:p>
            <a:pPr lvl="0" marL="444500" indent="-444500">
              <a:defRPr sz="1800"/>
            </a:pPr>
            <a:r>
              <a:rPr sz="3000"/>
              <a:t>Find the id and name for each song released in the first year that the artist for the album was active.</a:t>
            </a:r>
            <a:endParaRPr sz="3000"/>
          </a:p>
          <a:p>
            <a:pPr lvl="0" marL="444500" indent="-444500">
              <a:spcBef>
                <a:spcPts val="500"/>
              </a:spcBef>
              <a:defRPr sz="1800"/>
            </a:pPr>
            <a:r>
              <a:rPr sz="3000">
                <a:solidFill>
                  <a:srgbClr val="51A7F9"/>
                </a:solidFill>
                <a:latin typeface="Courier New"/>
                <a:ea typeface="Courier New"/>
                <a:cs typeface="Courier New"/>
                <a:sym typeface="Courier New"/>
              </a:rPr>
              <a:t>SELECT</a:t>
            </a:r>
            <a:r>
              <a:rPr sz="3000">
                <a:solidFill>
                  <a:srgbClr val="53585F"/>
                </a:solidFill>
                <a:latin typeface="Courier New"/>
                <a:ea typeface="Courier New"/>
                <a:cs typeface="Courier New"/>
                <a:sym typeface="Courier New"/>
              </a:rPr>
              <a:t> S.song_id, S.song_name, Ar.artist_id, Ar.artist_name</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FROM</a:t>
            </a:r>
            <a:r>
              <a:rPr sz="3000">
                <a:solidFill>
                  <a:srgbClr val="53585F"/>
                </a:solidFill>
                <a:latin typeface="Courier New"/>
                <a:ea typeface="Courier New"/>
                <a:cs typeface="Courier New"/>
                <a:sym typeface="Courier New"/>
              </a:rPr>
              <a:t> Songs S</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INNER JOIN</a:t>
            </a:r>
            <a:r>
              <a:rPr sz="3000">
                <a:solidFill>
                  <a:srgbClr val="53585F"/>
                </a:solidFill>
                <a:latin typeface="Courier New"/>
                <a:ea typeface="Courier New"/>
                <a:cs typeface="Courier New"/>
                <a:sym typeface="Courier New"/>
              </a:rPr>
              <a:t> Albums Al</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ON</a:t>
            </a:r>
            <a:r>
              <a:rPr sz="3000">
                <a:solidFill>
                  <a:srgbClr val="53585F"/>
                </a:solidFill>
                <a:latin typeface="Courier New"/>
                <a:ea typeface="Courier New"/>
                <a:cs typeface="Courier New"/>
                <a:sym typeface="Courier New"/>
              </a:rPr>
              <a:t> S.album_id=Al.album_id</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INNER JOIN</a:t>
            </a:r>
            <a:r>
              <a:rPr sz="3000">
                <a:solidFill>
                  <a:srgbClr val="53585F"/>
                </a:solidFill>
                <a:latin typeface="Courier New"/>
                <a:ea typeface="Courier New"/>
                <a:cs typeface="Courier New"/>
                <a:sym typeface="Courier New"/>
              </a:rPr>
              <a:t> Artists Ar</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 ON</a:t>
            </a:r>
            <a:r>
              <a:rPr sz="3000">
                <a:solidFill>
                  <a:srgbClr val="53585F"/>
                </a:solidFill>
                <a:latin typeface="Courier New"/>
                <a:ea typeface="Courier New"/>
                <a:cs typeface="Courier New"/>
                <a:sym typeface="Courier New"/>
              </a:rPr>
              <a:t> Al.artist_id=Ar.artist_id</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AND</a:t>
            </a:r>
            <a:r>
              <a:rPr sz="3000">
                <a:solidFill>
                  <a:srgbClr val="53585F"/>
                </a:solidFill>
                <a:latin typeface="Courier New"/>
                <a:ea typeface="Courier New"/>
                <a:cs typeface="Courier New"/>
                <a:sym typeface="Courier New"/>
              </a:rPr>
              <a:t> Al.year_released=Ar.first_year_active;</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8" name="Shape 898"/>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899" name="Shape 899"/>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900" name="Shape 900"/>
          <p:cNvSpPr/>
          <p:nvPr>
            <p:ph type="body" idx="1"/>
          </p:nvPr>
        </p:nvSpPr>
        <p:spPr>
          <a:prstGeom prst="rect">
            <a:avLst/>
          </a:prstGeom>
        </p:spPr>
        <p:txBody>
          <a:bodyPr anchor="t"/>
          <a:lstStyle>
            <a:lvl1pPr marL="444500" indent="-444500">
              <a:defRPr sz="3000"/>
            </a:lvl1pPr>
          </a:lstStyle>
          <a:p>
            <a:pPr lvl="0">
              <a:defRPr sz="1800"/>
            </a:pPr>
            <a:r>
              <a:rPr sz="3000"/>
              <a:t>Find the id and name for each artist who has albums of genre “pop” and “rock”.</a:t>
            </a: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2" name="Shape 902"/>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903" name="Shape 903"/>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904" name="Shape 904"/>
          <p:cNvSpPr/>
          <p:nvPr>
            <p:ph type="body" idx="1"/>
          </p:nvPr>
        </p:nvSpPr>
        <p:spPr>
          <a:prstGeom prst="rect">
            <a:avLst/>
          </a:prstGeom>
        </p:spPr>
        <p:txBody>
          <a:bodyPr anchor="t"/>
          <a:lstStyle/>
          <a:p>
            <a:pPr lvl="0" marL="444500" indent="-444500">
              <a:defRPr sz="1800"/>
            </a:pPr>
            <a:r>
              <a:rPr sz="3000"/>
              <a:t>Find the id and name for each artist who has albums of genre “pop” and “rock”.</a:t>
            </a:r>
            <a:endParaRPr sz="3000"/>
          </a:p>
          <a:p>
            <a:pPr lvl="0" marL="444500" indent="-444500">
              <a:spcBef>
                <a:spcPts val="500"/>
              </a:spcBef>
              <a:defRPr sz="1800"/>
            </a:pPr>
            <a:r>
              <a:rPr sz="3000">
                <a:solidFill>
                  <a:srgbClr val="51A7F9"/>
                </a:solidFill>
                <a:latin typeface="Courier New"/>
                <a:ea typeface="Courier New"/>
                <a:cs typeface="Courier New"/>
                <a:sym typeface="Courier New"/>
              </a:rPr>
              <a:t>SELECT</a:t>
            </a:r>
            <a:r>
              <a:rPr sz="3000">
                <a:solidFill>
                  <a:srgbClr val="53585F"/>
                </a:solidFill>
                <a:latin typeface="Courier New"/>
                <a:ea typeface="Courier New"/>
                <a:cs typeface="Courier New"/>
                <a:sym typeface="Courier New"/>
              </a:rPr>
              <a:t> Ar.artist_id, Ar.artist_name</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FROM</a:t>
            </a:r>
            <a:r>
              <a:rPr sz="3000">
                <a:solidFill>
                  <a:srgbClr val="53585F"/>
                </a:solidFill>
                <a:latin typeface="Courier New"/>
                <a:ea typeface="Courier New"/>
                <a:cs typeface="Courier New"/>
                <a:sym typeface="Courier New"/>
              </a:rPr>
              <a:t> Albums Al1</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INNER JOIN</a:t>
            </a:r>
            <a:r>
              <a:rPr sz="3000">
                <a:solidFill>
                  <a:srgbClr val="53585F"/>
                </a:solidFill>
                <a:latin typeface="Courier New"/>
                <a:ea typeface="Courier New"/>
                <a:cs typeface="Courier New"/>
                <a:sym typeface="Courier New"/>
              </a:rPr>
              <a:t> Albums Al2 </a:t>
            </a:r>
            <a:r>
              <a:rPr sz="3000">
                <a:solidFill>
                  <a:srgbClr val="51A7F9"/>
                </a:solidFill>
                <a:latin typeface="Courier New"/>
                <a:ea typeface="Courier New"/>
                <a:cs typeface="Courier New"/>
                <a:sym typeface="Courier New"/>
              </a:rPr>
              <a:t>ON  </a:t>
            </a:r>
            <a:endParaRPr sz="3000">
              <a:solidFill>
                <a:srgbClr val="51A7F9"/>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Al1.artist_id=Al2.artist_id</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INNER JOIN</a:t>
            </a:r>
            <a:r>
              <a:rPr sz="3000">
                <a:solidFill>
                  <a:srgbClr val="53585F"/>
                </a:solidFill>
                <a:latin typeface="Courier New"/>
                <a:ea typeface="Courier New"/>
                <a:cs typeface="Courier New"/>
                <a:sym typeface="Courier New"/>
              </a:rPr>
              <a:t> Artists Ar </a:t>
            </a:r>
            <a:r>
              <a:rPr sz="3000">
                <a:solidFill>
                  <a:srgbClr val="51A7F9"/>
                </a:solidFill>
                <a:latin typeface="Courier New"/>
                <a:ea typeface="Courier New"/>
                <a:cs typeface="Courier New"/>
                <a:sym typeface="Courier New"/>
              </a:rPr>
              <a:t>ON </a:t>
            </a:r>
            <a:r>
              <a:rPr sz="3000">
                <a:solidFill>
                  <a:srgbClr val="53585F"/>
                </a:solidFill>
                <a:latin typeface="Courier New"/>
                <a:ea typeface="Courier New"/>
                <a:cs typeface="Courier New"/>
                <a:sym typeface="Courier New"/>
              </a:rPr>
              <a:t>  </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Al2.artist_id=Ar.artist_id;</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WHERE</a:t>
            </a:r>
            <a:r>
              <a:rPr sz="3000">
                <a:solidFill>
                  <a:srgbClr val="53585F"/>
                </a:solidFill>
                <a:latin typeface="Courier New"/>
                <a:ea typeface="Courier New"/>
                <a:cs typeface="Courier New"/>
                <a:sym typeface="Courier New"/>
              </a:rPr>
              <a:t> Al1.genre="pop"</a:t>
            </a:r>
            <a:endParaRPr sz="3000">
              <a:solidFill>
                <a:srgbClr val="53585F"/>
              </a:solidFill>
              <a:latin typeface="Courier New"/>
              <a:ea typeface="Courier New"/>
              <a:cs typeface="Courier New"/>
              <a:sym typeface="Courier New"/>
            </a:endParaRPr>
          </a:p>
          <a:p>
            <a:pPr lvl="0" marL="0" indent="0">
              <a:spcBef>
                <a:spcPts val="500"/>
              </a:spcBef>
              <a:buSzTx/>
              <a:buNone/>
              <a:defRPr sz="1800"/>
            </a:pPr>
            <a:r>
              <a:rPr sz="3000">
                <a:solidFill>
                  <a:srgbClr val="53585F"/>
                </a:solidFill>
                <a:latin typeface="Courier New"/>
                <a:ea typeface="Courier New"/>
                <a:cs typeface="Courier New"/>
                <a:sym typeface="Courier New"/>
              </a:rPr>
              <a:t> </a:t>
            </a:r>
            <a:r>
              <a:rPr sz="3000">
                <a:solidFill>
                  <a:srgbClr val="51A7F9"/>
                </a:solidFill>
                <a:latin typeface="Courier New"/>
                <a:ea typeface="Courier New"/>
                <a:cs typeface="Courier New"/>
                <a:sym typeface="Courier New"/>
              </a:rPr>
              <a:t> AND</a:t>
            </a:r>
            <a:r>
              <a:rPr sz="3000">
                <a:solidFill>
                  <a:srgbClr val="53585F"/>
                </a:solidFill>
                <a:latin typeface="Courier New"/>
                <a:ea typeface="Courier New"/>
                <a:cs typeface="Courier New"/>
                <a:sym typeface="Courier New"/>
              </a:rPr>
              <a:t> Al2.genre="rock"</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6" name="Shape 906"/>
          <p:cNvSpPr/>
          <p:nvPr>
            <p:ph type="title"/>
          </p:nvPr>
        </p:nvSpPr>
        <p:spPr>
          <a:prstGeom prst="rect">
            <a:avLst/>
          </a:prstGeom>
        </p:spPr>
        <p:txBody>
          <a:bodyPr/>
          <a:lstStyle>
            <a:lvl1pPr defTabSz="315468">
              <a:defRPr sz="4320"/>
            </a:lvl1pPr>
          </a:lstStyle>
          <a:p>
            <a:pPr lvl="0">
              <a:defRPr sz="1800"/>
            </a:pPr>
            <a:r>
              <a:rPr sz="4320"/>
              <a:t>What is the difference between INNER JOIN and an implicit join (writing the join predicate as part of the WHERE statement)?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pPr>
            <a:r>
              <a:rPr sz="8000"/>
              <a:t>Entities</a:t>
            </a:r>
          </a:p>
        </p:txBody>
      </p:sp>
      <p:sp>
        <p:nvSpPr>
          <p:cNvPr id="45" name="Shape 45"/>
          <p:cNvSpPr/>
          <p:nvPr>
            <p:ph type="body" idx="1"/>
          </p:nvPr>
        </p:nvSpPr>
        <p:spPr>
          <a:xfrm>
            <a:off x="952500" y="2603500"/>
            <a:ext cx="11099800" cy="2699693"/>
          </a:xfrm>
          <a:prstGeom prst="rect">
            <a:avLst/>
          </a:prstGeom>
        </p:spPr>
        <p:txBody>
          <a:bodyPr anchor="t"/>
          <a:lstStyle/>
          <a:p>
            <a:pPr lvl="0">
              <a:defRPr sz="1800"/>
            </a:pPr>
            <a:r>
              <a:rPr sz="3600"/>
              <a:t>Entity: “thing”</a:t>
            </a:r>
            <a:endParaRPr sz="3600"/>
          </a:p>
          <a:p>
            <a:pPr lvl="0">
              <a:defRPr sz="1800"/>
            </a:pPr>
            <a:r>
              <a:rPr sz="3600"/>
              <a:t>Attribute: Property of the entity</a:t>
            </a:r>
            <a:endParaRPr sz="3600"/>
          </a:p>
          <a:p>
            <a:pPr lvl="1">
              <a:spcBef>
                <a:spcPts val="500"/>
              </a:spcBef>
              <a:defRPr sz="1800"/>
            </a:pPr>
            <a:r>
              <a:rPr sz="3600"/>
              <a:t>Primary key underlined</a:t>
            </a:r>
          </a:p>
        </p:txBody>
      </p:sp>
      <p:sp>
        <p:nvSpPr>
          <p:cNvPr id="46" name="Shape 46"/>
          <p:cNvSpPr/>
          <p:nvPr/>
        </p:nvSpPr>
        <p:spPr>
          <a:xfrm>
            <a:off x="5387032" y="7239000"/>
            <a:ext cx="2230736" cy="947887"/>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47" name="Shape 47"/>
          <p:cNvSpPr/>
          <p:nvPr/>
        </p:nvSpPr>
        <p:spPr>
          <a:xfrm>
            <a:off x="5920384" y="7389093"/>
            <a:ext cx="11640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Artist</a:t>
            </a:r>
          </a:p>
        </p:txBody>
      </p:sp>
      <p:sp>
        <p:nvSpPr>
          <p:cNvPr id="48" name="Shape 48"/>
          <p:cNvSpPr/>
          <p:nvPr/>
        </p:nvSpPr>
        <p:spPr>
          <a:xfrm>
            <a:off x="2586235" y="5715297"/>
            <a:ext cx="2371330" cy="86300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49" name="Shape 49"/>
          <p:cNvSpPr/>
          <p:nvPr/>
        </p:nvSpPr>
        <p:spPr>
          <a:xfrm>
            <a:off x="2999892" y="5854699"/>
            <a:ext cx="154401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u="sng"/>
            </a:lvl1pPr>
          </a:lstStyle>
          <a:p>
            <a:pPr lvl="0">
              <a:defRPr sz="1800" u="none"/>
            </a:pPr>
            <a:r>
              <a:rPr sz="3200" u="sng"/>
              <a:t>artist_id</a:t>
            </a:r>
          </a:p>
        </p:txBody>
      </p:sp>
      <p:sp>
        <p:nvSpPr>
          <p:cNvPr id="50" name="Shape 50"/>
          <p:cNvSpPr/>
          <p:nvPr/>
        </p:nvSpPr>
        <p:spPr>
          <a:xfrm>
            <a:off x="5316735" y="5715297"/>
            <a:ext cx="2371330" cy="86300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1" name="Shape 51"/>
          <p:cNvSpPr/>
          <p:nvPr/>
        </p:nvSpPr>
        <p:spPr>
          <a:xfrm>
            <a:off x="5556110" y="5892799"/>
            <a:ext cx="1892580"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lvl="0">
              <a:defRPr sz="1800"/>
            </a:pPr>
            <a:r>
              <a:rPr sz="2700"/>
              <a:t>artist_name</a:t>
            </a:r>
          </a:p>
        </p:txBody>
      </p:sp>
      <p:sp>
        <p:nvSpPr>
          <p:cNvPr id="52" name="Shape 52"/>
          <p:cNvSpPr/>
          <p:nvPr/>
        </p:nvSpPr>
        <p:spPr>
          <a:xfrm>
            <a:off x="8047235" y="5715297"/>
            <a:ext cx="2371330" cy="86300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53" name="Shape 53"/>
          <p:cNvSpPr/>
          <p:nvPr/>
        </p:nvSpPr>
        <p:spPr>
          <a:xfrm>
            <a:off x="8212429" y="5937249"/>
            <a:ext cx="2040942"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pPr>
            <a:r>
              <a:rPr sz="2100"/>
              <a:t>first_year_active</a:t>
            </a:r>
          </a:p>
        </p:txBody>
      </p:sp>
      <p:sp>
        <p:nvSpPr>
          <p:cNvPr id="54" name="Shape 54"/>
          <p:cNvSpPr/>
          <p:nvPr/>
        </p:nvSpPr>
        <p:spPr>
          <a:xfrm flipH="1" flipV="1">
            <a:off x="4034234" y="6608006"/>
            <a:ext cx="1408328" cy="643694"/>
          </a:xfrm>
          <a:prstGeom prst="line">
            <a:avLst/>
          </a:prstGeom>
          <a:ln w="25400">
            <a:solidFill/>
            <a:miter lim="400000"/>
          </a:ln>
        </p:spPr>
        <p:txBody>
          <a:bodyPr lIns="50800" tIns="50800" rIns="50800" bIns="50800" anchor="ctr"/>
          <a:lstStyle/>
          <a:p>
            <a:pPr lvl="0">
              <a:defRPr sz="2400"/>
            </a:pPr>
          </a:p>
        </p:txBody>
      </p:sp>
      <p:sp>
        <p:nvSpPr>
          <p:cNvPr id="55" name="Shape 55"/>
          <p:cNvSpPr/>
          <p:nvPr/>
        </p:nvSpPr>
        <p:spPr>
          <a:xfrm flipH="1" flipV="1">
            <a:off x="6551314" y="6538445"/>
            <a:ext cx="1" cy="713003"/>
          </a:xfrm>
          <a:prstGeom prst="line">
            <a:avLst/>
          </a:prstGeom>
          <a:ln w="25400">
            <a:solidFill/>
            <a:miter lim="400000"/>
          </a:ln>
        </p:spPr>
        <p:txBody>
          <a:bodyPr lIns="50800" tIns="50800" rIns="50800" bIns="50800" anchor="ctr"/>
          <a:lstStyle/>
          <a:p>
            <a:pPr lvl="0">
              <a:defRPr sz="2400"/>
            </a:pPr>
          </a:p>
        </p:txBody>
      </p:sp>
      <p:sp>
        <p:nvSpPr>
          <p:cNvPr id="56" name="Shape 56"/>
          <p:cNvSpPr/>
          <p:nvPr/>
        </p:nvSpPr>
        <p:spPr>
          <a:xfrm flipV="1">
            <a:off x="7632600" y="6428283"/>
            <a:ext cx="782688" cy="823165"/>
          </a:xfrm>
          <a:prstGeom prst="line">
            <a:avLst/>
          </a:prstGeom>
          <a:ln w="25400">
            <a:solidFill/>
            <a:miter lim="400000"/>
          </a:ln>
        </p:spPr>
        <p:txBody>
          <a:bodyPr lIns="50800" tIns="50800" rIns="50800" bIns="50800" anchor="ctr"/>
          <a:lstStyle/>
          <a:p>
            <a:pPr lvl="0">
              <a:defRPr sz="2400"/>
            </a:pP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8" name="Shape 908"/>
          <p:cNvSpPr/>
          <p:nvPr>
            <p:ph type="title"/>
          </p:nvPr>
        </p:nvSpPr>
        <p:spPr>
          <a:prstGeom prst="rect">
            <a:avLst/>
          </a:prstGeom>
        </p:spPr>
        <p:txBody>
          <a:bodyPr/>
          <a:lstStyle>
            <a:lvl1pPr defTabSz="315468">
              <a:defRPr sz="4320"/>
            </a:lvl1pPr>
          </a:lstStyle>
          <a:p>
            <a:pPr lvl="0">
              <a:defRPr sz="1800"/>
            </a:pPr>
            <a:r>
              <a:rPr sz="4320"/>
              <a:t>What is the difference between INNER JOIN and an implicit join (writing the join predicate as part of the WHERE statement)?</a:t>
            </a:r>
          </a:p>
        </p:txBody>
      </p:sp>
      <p:sp>
        <p:nvSpPr>
          <p:cNvPr id="909" name="Shape 909"/>
          <p:cNvSpPr/>
          <p:nvPr>
            <p:ph type="body" idx="1"/>
          </p:nvPr>
        </p:nvSpPr>
        <p:spPr>
          <a:xfrm>
            <a:off x="952500" y="2609850"/>
            <a:ext cx="11099800" cy="6286500"/>
          </a:xfrm>
          <a:prstGeom prst="rect">
            <a:avLst/>
          </a:prstGeom>
        </p:spPr>
        <p:txBody>
          <a:bodyPr anchor="t"/>
          <a:lstStyle/>
          <a:p>
            <a:pPr lvl="0">
              <a:defRPr sz="1800"/>
            </a:pPr>
            <a:endParaRPr sz="3600"/>
          </a:p>
          <a:p>
            <a:pPr lvl="0">
              <a:defRPr sz="1800"/>
            </a:pPr>
            <a:r>
              <a:rPr sz="3600">
                <a:solidFill>
                  <a:srgbClr val="53585F"/>
                </a:solidFill>
              </a:rPr>
              <a:t>Semantically, no difference.</a:t>
            </a:r>
            <a:endParaRPr sz="3600">
              <a:solidFill>
                <a:srgbClr val="53585F"/>
              </a:solidFill>
            </a:endParaRPr>
          </a:p>
          <a:p>
            <a:pPr lvl="0">
              <a:defRPr sz="1800"/>
            </a:pPr>
            <a:r>
              <a:rPr sz="3600">
                <a:solidFill>
                  <a:srgbClr val="53585F"/>
                </a:solidFill>
              </a:rPr>
              <a:t> INNER JOIN makes the join more readable, especially if you have a lot of predicates in the WHERE statement. </a:t>
            </a:r>
            <a:endParaRPr sz="3600">
              <a:solidFill>
                <a:srgbClr val="53585F"/>
              </a:solidFill>
            </a:endParaRPr>
          </a:p>
          <a:p>
            <a:pPr lvl="0">
              <a:defRPr sz="1800"/>
            </a:pPr>
            <a:r>
              <a:rPr sz="3600">
                <a:solidFill>
                  <a:srgbClr val="53585F"/>
                </a:solidFill>
              </a:rPr>
              <a:t>Since INNER JOIN requires an ON predicate, it is more difficult to forget a join condition</a:t>
            </a:r>
          </a:p>
        </p:txBody>
      </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1" name="Shape 911"/>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912" name="Shape 912"/>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913" name="Shape 913"/>
          <p:cNvSpPr/>
          <p:nvPr>
            <p:ph type="body" idx="1"/>
          </p:nvPr>
        </p:nvSpPr>
        <p:spPr>
          <a:prstGeom prst="rect">
            <a:avLst/>
          </a:prstGeom>
        </p:spPr>
        <p:txBody>
          <a:bodyPr anchor="t"/>
          <a:lstStyle>
            <a:lvl1pPr marL="444500" indent="-444500">
              <a:defRPr sz="3000"/>
            </a:lvl1pPr>
          </a:lstStyle>
          <a:p>
            <a:pPr lvl="0">
              <a:defRPr sz="1800"/>
            </a:pPr>
            <a:r>
              <a:rPr sz="3000"/>
              <a:t>Find all artists who released more songs in 2014 than Taylor Swift. Include the number of songs that each artist released.</a:t>
            </a:r>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5" name="Shape 915"/>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916" name="Shape 916"/>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917" name="Shape 917"/>
          <p:cNvSpPr/>
          <p:nvPr>
            <p:ph type="body" idx="1"/>
          </p:nvPr>
        </p:nvSpPr>
        <p:spPr>
          <a:prstGeom prst="rect">
            <a:avLst/>
          </a:prstGeom>
        </p:spPr>
        <p:txBody>
          <a:bodyPr anchor="t"/>
          <a:lstStyle/>
          <a:p>
            <a:pPr lvl="0" marL="346710" indent="-346710" defTabSz="455675">
              <a:spcBef>
                <a:spcPts val="3200"/>
              </a:spcBef>
              <a:defRPr sz="1800"/>
            </a:pPr>
            <a:r>
              <a:rPr sz="2340"/>
              <a:t>Find all artists who released more songs in 2014 than Taylor Swift. Include the number of songs that each artist released.</a:t>
            </a:r>
            <a:endParaRPr sz="2340"/>
          </a:p>
          <a:p>
            <a:pPr lvl="0" marL="346710" indent="-346710" defTabSz="455675">
              <a:spcBef>
                <a:spcPts val="300"/>
              </a:spcBef>
              <a:defRPr sz="1800"/>
            </a:pPr>
            <a:r>
              <a:rPr sz="2340">
                <a:solidFill>
                  <a:srgbClr val="51A7F9"/>
                </a:solidFill>
                <a:latin typeface="Courier New"/>
                <a:ea typeface="Courier New"/>
                <a:cs typeface="Courier New"/>
                <a:sym typeface="Courier New"/>
              </a:rPr>
              <a:t>WITH</a:t>
            </a:r>
            <a:r>
              <a:rPr sz="2340">
                <a:solidFill>
                  <a:srgbClr val="53585F"/>
                </a:solidFill>
                <a:latin typeface="Courier New"/>
                <a:ea typeface="Courier New"/>
                <a:cs typeface="Courier New"/>
                <a:sym typeface="Courier New"/>
              </a:rPr>
              <a:t> Taylor2014(cnt) </a:t>
            </a:r>
            <a:r>
              <a:rPr sz="2340">
                <a:solidFill>
                  <a:srgbClr val="51A7F9"/>
                </a:solidFill>
                <a:latin typeface="Courier New"/>
                <a:ea typeface="Courier New"/>
                <a:cs typeface="Courier New"/>
                <a:sym typeface="Courier New"/>
              </a:rPr>
              <a:t>AS</a:t>
            </a:r>
            <a:endParaRPr sz="2340">
              <a:solidFill>
                <a:srgbClr val="51A7F9"/>
              </a:solidFill>
              <a:latin typeface="Courier New"/>
              <a:ea typeface="Courier New"/>
              <a:cs typeface="Courier New"/>
              <a:sym typeface="Courier New"/>
            </a:endParaRPr>
          </a:p>
          <a:p>
            <a:pPr lvl="0" marL="0" indent="0" defTabSz="455675">
              <a:spcBef>
                <a:spcPts val="300"/>
              </a:spcBef>
              <a:buSzTx/>
              <a:buNone/>
              <a:defRPr sz="1800"/>
            </a:pPr>
            <a:r>
              <a:rPr sz="2340">
                <a:solidFill>
                  <a:srgbClr val="53585F"/>
                </a:solidFill>
                <a:latin typeface="Courier New"/>
                <a:ea typeface="Courier New"/>
                <a:cs typeface="Courier New"/>
                <a:sym typeface="Courier New"/>
              </a:rPr>
              <a:t>    (</a:t>
            </a:r>
            <a:r>
              <a:rPr sz="2340">
                <a:solidFill>
                  <a:srgbClr val="51A7F9"/>
                </a:solidFill>
                <a:latin typeface="Courier New"/>
                <a:ea typeface="Courier New"/>
                <a:cs typeface="Courier New"/>
                <a:sym typeface="Courier New"/>
              </a:rPr>
              <a:t>SELECT</a:t>
            </a:r>
            <a:r>
              <a:rPr sz="2340">
                <a:solidFill>
                  <a:srgbClr val="53585F"/>
                </a:solidFill>
                <a:latin typeface="Courier New"/>
                <a:ea typeface="Courier New"/>
                <a:cs typeface="Courier New"/>
                <a:sym typeface="Courier New"/>
              </a:rPr>
              <a:t> COUNT(*)</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3585F"/>
                </a:solidFill>
                <a:latin typeface="Courier New"/>
                <a:ea typeface="Courier New"/>
                <a:cs typeface="Courier New"/>
                <a:sym typeface="Courier New"/>
              </a:rPr>
              <a:t>    </a:t>
            </a:r>
            <a:r>
              <a:rPr sz="2340">
                <a:solidFill>
                  <a:srgbClr val="51A7F9"/>
                </a:solidFill>
                <a:latin typeface="Courier New"/>
                <a:ea typeface="Courier New"/>
                <a:cs typeface="Courier New"/>
                <a:sym typeface="Courier New"/>
              </a:rPr>
              <a:t>FROM </a:t>
            </a:r>
            <a:r>
              <a:rPr sz="2340">
                <a:solidFill>
                  <a:srgbClr val="53585F"/>
                </a:solidFill>
                <a:latin typeface="Courier New"/>
                <a:ea typeface="Courier New"/>
                <a:cs typeface="Courier New"/>
                <a:sym typeface="Courier New"/>
              </a:rPr>
              <a:t>Songs S</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3585F"/>
                </a:solidFill>
                <a:latin typeface="Courier New"/>
                <a:ea typeface="Courier New"/>
                <a:cs typeface="Courier New"/>
                <a:sym typeface="Courier New"/>
              </a:rPr>
              <a:t>    </a:t>
            </a:r>
            <a:r>
              <a:rPr sz="2340">
                <a:solidFill>
                  <a:srgbClr val="51A7F9"/>
                </a:solidFill>
                <a:latin typeface="Courier New"/>
                <a:ea typeface="Courier New"/>
                <a:cs typeface="Courier New"/>
                <a:sym typeface="Courier New"/>
              </a:rPr>
              <a:t>INNER JOIN</a:t>
            </a:r>
            <a:r>
              <a:rPr sz="2340">
                <a:solidFill>
                  <a:srgbClr val="53585F"/>
                </a:solidFill>
                <a:latin typeface="Courier New"/>
                <a:ea typeface="Courier New"/>
                <a:cs typeface="Courier New"/>
                <a:sym typeface="Courier New"/>
              </a:rPr>
              <a:t> Albums Al </a:t>
            </a:r>
            <a:r>
              <a:rPr sz="2340">
                <a:solidFill>
                  <a:srgbClr val="51A7F9"/>
                </a:solidFill>
                <a:latin typeface="Courier New"/>
                <a:ea typeface="Courier New"/>
                <a:cs typeface="Courier New"/>
                <a:sym typeface="Courier New"/>
              </a:rPr>
              <a:t>ON</a:t>
            </a:r>
            <a:r>
              <a:rPr sz="2340">
                <a:solidFill>
                  <a:srgbClr val="53585F"/>
                </a:solidFill>
                <a:latin typeface="Courier New"/>
                <a:ea typeface="Courier New"/>
                <a:cs typeface="Courier New"/>
                <a:sym typeface="Courier New"/>
              </a:rPr>
              <a:t> S.album_id=Al.album_id</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3585F"/>
                </a:solidFill>
                <a:latin typeface="Courier New"/>
                <a:ea typeface="Courier New"/>
                <a:cs typeface="Courier New"/>
                <a:sym typeface="Courier New"/>
              </a:rPr>
              <a:t>    </a:t>
            </a:r>
            <a:r>
              <a:rPr sz="2340">
                <a:solidFill>
                  <a:srgbClr val="51A7F9"/>
                </a:solidFill>
                <a:latin typeface="Courier New"/>
                <a:ea typeface="Courier New"/>
                <a:cs typeface="Courier New"/>
                <a:sym typeface="Courier New"/>
              </a:rPr>
              <a:t>INNER JOIN</a:t>
            </a:r>
            <a:r>
              <a:rPr sz="2340">
                <a:solidFill>
                  <a:srgbClr val="53585F"/>
                </a:solidFill>
                <a:latin typeface="Courier New"/>
                <a:ea typeface="Courier New"/>
                <a:cs typeface="Courier New"/>
                <a:sym typeface="Courier New"/>
              </a:rPr>
              <a:t> Artists Ar </a:t>
            </a:r>
            <a:r>
              <a:rPr sz="2340">
                <a:solidFill>
                  <a:srgbClr val="51A7F9"/>
                </a:solidFill>
                <a:latin typeface="Courier New"/>
                <a:ea typeface="Courier New"/>
                <a:cs typeface="Courier New"/>
                <a:sym typeface="Courier New"/>
              </a:rPr>
              <a:t>ON</a:t>
            </a:r>
            <a:r>
              <a:rPr sz="2340">
                <a:solidFill>
                  <a:srgbClr val="53585F"/>
                </a:solidFill>
                <a:latin typeface="Courier New"/>
                <a:ea typeface="Courier New"/>
                <a:cs typeface="Courier New"/>
                <a:sym typeface="Courier New"/>
              </a:rPr>
              <a:t> Al.artist_id=Ar.artist_id</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3585F"/>
                </a:solidFill>
                <a:latin typeface="Courier New"/>
                <a:ea typeface="Courier New"/>
                <a:cs typeface="Courier New"/>
                <a:sym typeface="Courier New"/>
              </a:rPr>
              <a:t>    </a:t>
            </a:r>
            <a:r>
              <a:rPr sz="2340">
                <a:solidFill>
                  <a:srgbClr val="51A7F9"/>
                </a:solidFill>
                <a:latin typeface="Courier New"/>
                <a:ea typeface="Courier New"/>
                <a:cs typeface="Courier New"/>
                <a:sym typeface="Courier New"/>
              </a:rPr>
              <a:t>WHERE</a:t>
            </a:r>
            <a:r>
              <a:rPr sz="2340">
                <a:solidFill>
                  <a:srgbClr val="53585F"/>
                </a:solidFill>
                <a:latin typeface="Courier New"/>
                <a:ea typeface="Courier New"/>
                <a:cs typeface="Courier New"/>
                <a:sym typeface="Courier New"/>
              </a:rPr>
              <a:t> Al.year_released=2014</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3585F"/>
                </a:solidFill>
                <a:latin typeface="Courier New"/>
                <a:ea typeface="Courier New"/>
                <a:cs typeface="Courier New"/>
                <a:sym typeface="Courier New"/>
              </a:rPr>
              <a:t>    </a:t>
            </a:r>
            <a:r>
              <a:rPr sz="2340">
                <a:solidFill>
                  <a:srgbClr val="51A7F9"/>
                </a:solidFill>
                <a:latin typeface="Courier New"/>
                <a:ea typeface="Courier New"/>
                <a:cs typeface="Courier New"/>
                <a:sym typeface="Courier New"/>
              </a:rPr>
              <a:t>AND</a:t>
            </a:r>
            <a:r>
              <a:rPr sz="2340">
                <a:solidFill>
                  <a:srgbClr val="53585F"/>
                </a:solidFill>
                <a:latin typeface="Courier New"/>
                <a:ea typeface="Courier New"/>
                <a:cs typeface="Courier New"/>
                <a:sym typeface="Courier New"/>
              </a:rPr>
              <a:t> Ar.artist_name="Taylor Swift")</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1A7F9"/>
                </a:solidFill>
                <a:latin typeface="Courier New"/>
                <a:ea typeface="Courier New"/>
                <a:cs typeface="Courier New"/>
                <a:sym typeface="Courier New"/>
              </a:rPr>
              <a:t>SELECT</a:t>
            </a:r>
            <a:r>
              <a:rPr sz="2340">
                <a:solidFill>
                  <a:srgbClr val="53585F"/>
                </a:solidFill>
                <a:latin typeface="Courier New"/>
                <a:ea typeface="Courier New"/>
                <a:cs typeface="Courier New"/>
                <a:sym typeface="Courier New"/>
              </a:rPr>
              <a:t> Ar.artist_id, Ar.artist_name, COUNT(*)</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1A7F9"/>
                </a:solidFill>
                <a:latin typeface="Courier New"/>
                <a:ea typeface="Courier New"/>
                <a:cs typeface="Courier New"/>
                <a:sym typeface="Courier New"/>
              </a:rPr>
              <a:t>FROM</a:t>
            </a:r>
            <a:r>
              <a:rPr sz="2340">
                <a:solidFill>
                  <a:srgbClr val="53585F"/>
                </a:solidFill>
                <a:latin typeface="Courier New"/>
                <a:ea typeface="Courier New"/>
                <a:cs typeface="Courier New"/>
                <a:sym typeface="Courier New"/>
              </a:rPr>
              <a:t> Songs S, Taylor2014 T</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1A7F9"/>
                </a:solidFill>
                <a:latin typeface="Courier New"/>
                <a:ea typeface="Courier New"/>
                <a:cs typeface="Courier New"/>
                <a:sym typeface="Courier New"/>
              </a:rPr>
              <a:t>INNER JOIN</a:t>
            </a:r>
            <a:r>
              <a:rPr sz="2340">
                <a:solidFill>
                  <a:srgbClr val="53585F"/>
                </a:solidFill>
                <a:latin typeface="Courier New"/>
                <a:ea typeface="Courier New"/>
                <a:cs typeface="Courier New"/>
                <a:sym typeface="Courier New"/>
              </a:rPr>
              <a:t> Albums Al </a:t>
            </a:r>
            <a:r>
              <a:rPr sz="2340">
                <a:solidFill>
                  <a:srgbClr val="51A7F9"/>
                </a:solidFill>
                <a:latin typeface="Courier New"/>
                <a:ea typeface="Courier New"/>
                <a:cs typeface="Courier New"/>
                <a:sym typeface="Courier New"/>
              </a:rPr>
              <a:t>ON</a:t>
            </a:r>
            <a:r>
              <a:rPr sz="2340">
                <a:solidFill>
                  <a:srgbClr val="53585F"/>
                </a:solidFill>
                <a:latin typeface="Courier New"/>
                <a:ea typeface="Courier New"/>
                <a:cs typeface="Courier New"/>
                <a:sym typeface="Courier New"/>
              </a:rPr>
              <a:t> S.album_id=Al.album_id</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1A7F9"/>
                </a:solidFill>
                <a:latin typeface="Courier New"/>
                <a:ea typeface="Courier New"/>
                <a:cs typeface="Courier New"/>
                <a:sym typeface="Courier New"/>
              </a:rPr>
              <a:t>INNER JOIN</a:t>
            </a:r>
            <a:r>
              <a:rPr sz="2340">
                <a:solidFill>
                  <a:srgbClr val="53585F"/>
                </a:solidFill>
                <a:latin typeface="Courier New"/>
                <a:ea typeface="Courier New"/>
                <a:cs typeface="Courier New"/>
                <a:sym typeface="Courier New"/>
              </a:rPr>
              <a:t> Artists Ar </a:t>
            </a:r>
            <a:r>
              <a:rPr sz="2340">
                <a:solidFill>
                  <a:srgbClr val="51A7F9"/>
                </a:solidFill>
                <a:latin typeface="Courier New"/>
                <a:ea typeface="Courier New"/>
                <a:cs typeface="Courier New"/>
                <a:sym typeface="Courier New"/>
              </a:rPr>
              <a:t>ON</a:t>
            </a:r>
            <a:r>
              <a:rPr sz="2340">
                <a:solidFill>
                  <a:srgbClr val="53585F"/>
                </a:solidFill>
                <a:latin typeface="Courier New"/>
                <a:ea typeface="Courier New"/>
                <a:cs typeface="Courier New"/>
                <a:sym typeface="Courier New"/>
              </a:rPr>
              <a:t> Al.artist_id=Ar.artist_id</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1A7F9"/>
                </a:solidFill>
                <a:latin typeface="Courier New"/>
                <a:ea typeface="Courier New"/>
                <a:cs typeface="Courier New"/>
                <a:sym typeface="Courier New"/>
              </a:rPr>
              <a:t>WHERE </a:t>
            </a:r>
            <a:r>
              <a:rPr sz="2340">
                <a:solidFill>
                  <a:srgbClr val="53585F"/>
                </a:solidFill>
                <a:latin typeface="Courier New"/>
                <a:ea typeface="Courier New"/>
                <a:cs typeface="Courier New"/>
                <a:sym typeface="Courier New"/>
              </a:rPr>
              <a:t>Al.year_released=2014</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1A7F9"/>
                </a:solidFill>
                <a:latin typeface="Courier New"/>
                <a:ea typeface="Courier New"/>
                <a:cs typeface="Courier New"/>
                <a:sym typeface="Courier New"/>
              </a:rPr>
              <a:t>GROUP BY</a:t>
            </a:r>
            <a:r>
              <a:rPr sz="2340">
                <a:solidFill>
                  <a:srgbClr val="53585F"/>
                </a:solidFill>
                <a:latin typeface="Courier New"/>
                <a:ea typeface="Courier New"/>
                <a:cs typeface="Courier New"/>
                <a:sym typeface="Courier New"/>
              </a:rPr>
              <a:t> Ar.artist_id</a:t>
            </a:r>
            <a:endParaRPr sz="2340">
              <a:solidFill>
                <a:srgbClr val="53585F"/>
              </a:solidFill>
              <a:latin typeface="Courier New"/>
              <a:ea typeface="Courier New"/>
              <a:cs typeface="Courier New"/>
              <a:sym typeface="Courier New"/>
            </a:endParaRPr>
          </a:p>
          <a:p>
            <a:pPr lvl="0" marL="0" indent="0" defTabSz="455675">
              <a:spcBef>
                <a:spcPts val="300"/>
              </a:spcBef>
              <a:buSzTx/>
              <a:buNone/>
              <a:defRPr sz="1800"/>
            </a:pPr>
            <a:r>
              <a:rPr sz="2340">
                <a:solidFill>
                  <a:srgbClr val="51A7F9"/>
                </a:solidFill>
                <a:latin typeface="Courier New"/>
                <a:ea typeface="Courier New"/>
                <a:cs typeface="Courier New"/>
                <a:sym typeface="Courier New"/>
              </a:rPr>
              <a:t>HAVING </a:t>
            </a:r>
            <a:r>
              <a:rPr sz="2340">
                <a:solidFill>
                  <a:srgbClr val="53585F"/>
                </a:solidFill>
                <a:latin typeface="Courier New"/>
                <a:ea typeface="Courier New"/>
                <a:cs typeface="Courier New"/>
                <a:sym typeface="Courier New"/>
              </a:rPr>
              <a:t>COUNT(*) &gt; T.cnt;</a:t>
            </a:r>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9" name="Shape 919"/>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920" name="Shape 920"/>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921" name="Shape 921"/>
          <p:cNvSpPr/>
          <p:nvPr>
            <p:ph type="body" idx="1"/>
          </p:nvPr>
        </p:nvSpPr>
        <p:spPr>
          <a:prstGeom prst="rect">
            <a:avLst/>
          </a:prstGeom>
        </p:spPr>
        <p:txBody>
          <a:bodyPr anchor="t"/>
          <a:lstStyle>
            <a:lvl1pPr marL="444500" indent="-444500">
              <a:defRPr sz="3000"/>
            </a:lvl1pPr>
          </a:lstStyle>
          <a:p>
            <a:pPr lvl="0">
              <a:defRPr sz="1800"/>
            </a:pPr>
            <a:r>
              <a:rPr sz="3000"/>
              <a:t>Find all artists who released songs in 2014 or released songs that spent more than 10 weeks in the top 40.</a:t>
            </a:r>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3" name="Shape 923"/>
          <p:cNvSpPr/>
          <p:nvPr/>
        </p:nvSpPr>
        <p:spPr>
          <a:xfrm>
            <a:off x="-127000" y="-292100"/>
            <a:ext cx="13258800" cy="2880420"/>
          </a:xfrm>
          <a:prstGeom prst="rect">
            <a:avLst/>
          </a:prstGeom>
          <a:solidFill>
            <a:srgbClr val="A6AAA9">
              <a:alpha val="32965"/>
            </a:srgbClr>
          </a:solidFill>
          <a:ln w="12700">
            <a:miter lim="400000"/>
          </a:ln>
        </p:spPr>
        <p:txBody>
          <a:bodyPr lIns="0" tIns="0" rIns="0" bIns="0" anchor="ctr"/>
          <a:lstStyle/>
          <a:p>
            <a:pPr lvl="0">
              <a:defRPr sz="2400">
                <a:solidFill>
                  <a:srgbClr val="FFFFFF"/>
                </a:solidFill>
              </a:defRPr>
            </a:pPr>
          </a:p>
        </p:txBody>
      </p:sp>
      <p:sp>
        <p:nvSpPr>
          <p:cNvPr id="924" name="Shape 924"/>
          <p:cNvSpPr/>
          <p:nvPr>
            <p:ph type="title"/>
          </p:nvPr>
        </p:nvSpPr>
        <p:spPr>
          <a:xfrm>
            <a:off x="952500" y="228600"/>
            <a:ext cx="11099800" cy="2159000"/>
          </a:xfrm>
          <a:prstGeom prst="rect">
            <a:avLst/>
          </a:prstGeom>
        </p:spPr>
        <p:txBody>
          <a:bodyPr/>
          <a:lstStyle/>
          <a:p>
            <a:pPr lvl="0" defTabSz="257047">
              <a:defRPr sz="1800"/>
            </a:pPr>
            <a:r>
              <a:rPr sz="2816">
                <a:latin typeface="Courier New"/>
                <a:ea typeface="Courier New"/>
                <a:cs typeface="Courier New"/>
                <a:sym typeface="Courier New"/>
              </a:rPr>
              <a:t>Songs(song_id, song_name,album_id,  weeks_in_top_40)</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Artists(artist_id, artist_name, first_year_active)</a:t>
            </a:r>
            <a:endParaRPr sz="2816">
              <a:latin typeface="Courier New"/>
              <a:ea typeface="Courier New"/>
              <a:cs typeface="Courier New"/>
              <a:sym typeface="Courier New"/>
            </a:endParaRPr>
          </a:p>
          <a:p>
            <a:pPr lvl="0" defTabSz="257047">
              <a:defRPr sz="1800"/>
            </a:pPr>
            <a:r>
              <a:rPr sz="2816">
                <a:latin typeface="Courier New"/>
                <a:ea typeface="Courier New"/>
                <a:cs typeface="Courier New"/>
                <a:sym typeface="Courier New"/>
              </a:rPr>
              <a:t>Albums (album_id,  album_name,  artist_id, year_released, genre)</a:t>
            </a:r>
          </a:p>
        </p:txBody>
      </p:sp>
      <p:sp>
        <p:nvSpPr>
          <p:cNvPr id="925" name="Shape 925"/>
          <p:cNvSpPr/>
          <p:nvPr>
            <p:ph type="body" idx="1"/>
          </p:nvPr>
        </p:nvSpPr>
        <p:spPr>
          <a:prstGeom prst="rect">
            <a:avLst/>
          </a:prstGeom>
        </p:spPr>
        <p:txBody>
          <a:bodyPr anchor="t"/>
          <a:lstStyle/>
          <a:p>
            <a:pPr lvl="0" marL="400050" indent="-400050" defTabSz="525779">
              <a:spcBef>
                <a:spcPts val="3700"/>
              </a:spcBef>
              <a:defRPr sz="1800"/>
            </a:pPr>
            <a:r>
              <a:rPr sz="2700"/>
              <a:t>Find all artists who released songs in 2014 or released songs that spent more than 10 weeks in the top 40.</a:t>
            </a:r>
            <a:endParaRPr sz="2700"/>
          </a:p>
          <a:p>
            <a:pPr lvl="0" marL="400050" indent="-400050" defTabSz="525779">
              <a:spcBef>
                <a:spcPts val="400"/>
              </a:spcBef>
              <a:defRPr sz="1800"/>
            </a:pPr>
            <a:r>
              <a:rPr sz="2700">
                <a:solidFill>
                  <a:srgbClr val="51A7F9"/>
                </a:solidFill>
                <a:latin typeface="Courier New"/>
                <a:ea typeface="Courier New"/>
                <a:cs typeface="Courier New"/>
                <a:sym typeface="Courier New"/>
              </a:rPr>
              <a:t>WITH </a:t>
            </a:r>
            <a:r>
              <a:rPr sz="2700">
                <a:solidFill>
                  <a:srgbClr val="53585F"/>
                </a:solidFill>
                <a:latin typeface="Courier New"/>
                <a:ea typeface="Courier New"/>
                <a:cs typeface="Courier New"/>
                <a:sym typeface="Courier New"/>
              </a:rPr>
              <a:t>Temp(artist_id) </a:t>
            </a:r>
            <a:r>
              <a:rPr sz="2700">
                <a:solidFill>
                  <a:srgbClr val="51A7F9"/>
                </a:solidFill>
                <a:latin typeface="Courier New"/>
                <a:ea typeface="Courier New"/>
                <a:cs typeface="Courier New"/>
                <a:sym typeface="Courier New"/>
              </a:rPr>
              <a:t>AS</a:t>
            </a:r>
            <a:endParaRPr sz="2700">
              <a:solidFill>
                <a:srgbClr val="51A7F9"/>
              </a:solidFill>
              <a:latin typeface="Courier New"/>
              <a:ea typeface="Courier New"/>
              <a:cs typeface="Courier New"/>
              <a:sym typeface="Courier New"/>
            </a:endParaRPr>
          </a:p>
          <a:p>
            <a:pPr lvl="0" marL="0" indent="0" defTabSz="525779">
              <a:spcBef>
                <a:spcPts val="400"/>
              </a:spcBef>
              <a:buSzTx/>
              <a:buNone/>
              <a:defRPr sz="1800"/>
            </a:pPr>
            <a:r>
              <a:rPr sz="2700">
                <a:solidFill>
                  <a:srgbClr val="53585F"/>
                </a:solidFill>
                <a:latin typeface="Courier New"/>
                <a:ea typeface="Courier New"/>
                <a:cs typeface="Courier New"/>
                <a:sym typeface="Courier New"/>
              </a:rPr>
              <a:t>    (</a:t>
            </a:r>
            <a:r>
              <a:rPr sz="2700">
                <a:solidFill>
                  <a:srgbClr val="51A7F9"/>
                </a:solidFill>
                <a:latin typeface="Courier New"/>
                <a:ea typeface="Courier New"/>
                <a:cs typeface="Courier New"/>
                <a:sym typeface="Courier New"/>
              </a:rPr>
              <a:t>SELECT</a:t>
            </a:r>
            <a:r>
              <a:rPr sz="2700">
                <a:solidFill>
                  <a:srgbClr val="53585F"/>
                </a:solidFill>
                <a:latin typeface="Courier New"/>
                <a:ea typeface="Courier New"/>
                <a:cs typeface="Courier New"/>
                <a:sym typeface="Courier New"/>
              </a:rPr>
              <a:t> Al.artist_id</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3585F"/>
                </a:solidFill>
                <a:latin typeface="Courier New"/>
                <a:ea typeface="Courier New"/>
                <a:cs typeface="Courier New"/>
                <a:sym typeface="Courier New"/>
              </a:rPr>
              <a:t>    </a:t>
            </a:r>
            <a:r>
              <a:rPr sz="2700">
                <a:solidFill>
                  <a:srgbClr val="51A7F9"/>
                </a:solidFill>
                <a:latin typeface="Courier New"/>
                <a:ea typeface="Courier New"/>
                <a:cs typeface="Courier New"/>
                <a:sym typeface="Courier New"/>
              </a:rPr>
              <a:t>FROM </a:t>
            </a:r>
            <a:r>
              <a:rPr sz="2700">
                <a:solidFill>
                  <a:srgbClr val="53585F"/>
                </a:solidFill>
                <a:latin typeface="Courier New"/>
                <a:ea typeface="Courier New"/>
                <a:cs typeface="Courier New"/>
                <a:sym typeface="Courier New"/>
              </a:rPr>
              <a:t>Albums Al</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3585F"/>
                </a:solidFill>
                <a:latin typeface="Courier New"/>
                <a:ea typeface="Courier New"/>
                <a:cs typeface="Courier New"/>
                <a:sym typeface="Courier New"/>
              </a:rPr>
              <a:t>    </a:t>
            </a:r>
            <a:r>
              <a:rPr sz="2700">
                <a:solidFill>
                  <a:srgbClr val="51A7F9"/>
                </a:solidFill>
                <a:latin typeface="Courier New"/>
                <a:ea typeface="Courier New"/>
                <a:cs typeface="Courier New"/>
                <a:sym typeface="Courier New"/>
              </a:rPr>
              <a:t>WHERE</a:t>
            </a:r>
            <a:r>
              <a:rPr sz="2700">
                <a:solidFill>
                  <a:srgbClr val="53585F"/>
                </a:solidFill>
                <a:latin typeface="Courier New"/>
                <a:ea typeface="Courier New"/>
                <a:cs typeface="Courier New"/>
                <a:sym typeface="Courier New"/>
              </a:rPr>
              <a:t> Al.year_released=2014</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3585F"/>
                </a:solidFill>
                <a:latin typeface="Courier New"/>
                <a:ea typeface="Courier New"/>
                <a:cs typeface="Courier New"/>
                <a:sym typeface="Courier New"/>
              </a:rPr>
              <a:t>    </a:t>
            </a:r>
            <a:r>
              <a:rPr sz="2700">
                <a:solidFill>
                  <a:srgbClr val="51A7F9"/>
                </a:solidFill>
                <a:latin typeface="Courier New"/>
                <a:ea typeface="Courier New"/>
                <a:cs typeface="Courier New"/>
                <a:sym typeface="Courier New"/>
              </a:rPr>
              <a:t>UNION</a:t>
            </a:r>
            <a:endParaRPr sz="2700">
              <a:solidFill>
                <a:srgbClr val="51A7F9"/>
              </a:solidFill>
              <a:latin typeface="Courier New"/>
              <a:ea typeface="Courier New"/>
              <a:cs typeface="Courier New"/>
              <a:sym typeface="Courier New"/>
            </a:endParaRPr>
          </a:p>
          <a:p>
            <a:pPr lvl="0" marL="0" indent="0" defTabSz="525779">
              <a:spcBef>
                <a:spcPts val="400"/>
              </a:spcBef>
              <a:buSzTx/>
              <a:buNone/>
              <a:defRPr sz="1800"/>
            </a:pPr>
            <a:r>
              <a:rPr sz="2700">
                <a:solidFill>
                  <a:srgbClr val="53585F"/>
                </a:solidFill>
                <a:latin typeface="Courier New"/>
                <a:ea typeface="Courier New"/>
                <a:cs typeface="Courier New"/>
                <a:sym typeface="Courier New"/>
              </a:rPr>
              <a:t>   </a:t>
            </a:r>
            <a:r>
              <a:rPr sz="2700">
                <a:solidFill>
                  <a:srgbClr val="51A7F9"/>
                </a:solidFill>
                <a:latin typeface="Courier New"/>
                <a:ea typeface="Courier New"/>
                <a:cs typeface="Courier New"/>
                <a:sym typeface="Courier New"/>
              </a:rPr>
              <a:t> SELECT</a:t>
            </a:r>
            <a:r>
              <a:rPr sz="2700">
                <a:solidFill>
                  <a:srgbClr val="53585F"/>
                </a:solidFill>
                <a:latin typeface="Courier New"/>
                <a:ea typeface="Courier New"/>
                <a:cs typeface="Courier New"/>
                <a:sym typeface="Courier New"/>
              </a:rPr>
              <a:t> Al.artist_id</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3585F"/>
                </a:solidFill>
                <a:latin typeface="Courier New"/>
                <a:ea typeface="Courier New"/>
                <a:cs typeface="Courier New"/>
                <a:sym typeface="Courier New"/>
              </a:rPr>
              <a:t>    </a:t>
            </a:r>
            <a:r>
              <a:rPr sz="2700">
                <a:solidFill>
                  <a:srgbClr val="51A7F9"/>
                </a:solidFill>
                <a:latin typeface="Courier New"/>
                <a:ea typeface="Courier New"/>
                <a:cs typeface="Courier New"/>
                <a:sym typeface="Courier New"/>
              </a:rPr>
              <a:t>FROM</a:t>
            </a:r>
            <a:r>
              <a:rPr sz="2700">
                <a:solidFill>
                  <a:srgbClr val="53585F"/>
                </a:solidFill>
                <a:latin typeface="Courier New"/>
                <a:ea typeface="Courier New"/>
                <a:cs typeface="Courier New"/>
                <a:sym typeface="Courier New"/>
              </a:rPr>
              <a:t> Albums Al</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3585F"/>
                </a:solidFill>
                <a:latin typeface="Courier New"/>
                <a:ea typeface="Courier New"/>
                <a:cs typeface="Courier New"/>
                <a:sym typeface="Courier New"/>
              </a:rPr>
              <a:t>    </a:t>
            </a:r>
            <a:r>
              <a:rPr sz="2700">
                <a:solidFill>
                  <a:srgbClr val="51A7F9"/>
                </a:solidFill>
                <a:latin typeface="Courier New"/>
                <a:ea typeface="Courier New"/>
                <a:cs typeface="Courier New"/>
                <a:sym typeface="Courier New"/>
              </a:rPr>
              <a:t>INNER JOIN </a:t>
            </a:r>
            <a:r>
              <a:rPr sz="2700">
                <a:solidFill>
                  <a:srgbClr val="53585F"/>
                </a:solidFill>
                <a:latin typeface="Courier New"/>
                <a:ea typeface="Courier New"/>
                <a:cs typeface="Courier New"/>
                <a:sym typeface="Courier New"/>
              </a:rPr>
              <a:t>Songs S</a:t>
            </a:r>
            <a:r>
              <a:rPr sz="2700">
                <a:solidFill>
                  <a:srgbClr val="51A7F9"/>
                </a:solidFill>
                <a:latin typeface="Courier New"/>
                <a:ea typeface="Courier New"/>
                <a:cs typeface="Courier New"/>
                <a:sym typeface="Courier New"/>
              </a:rPr>
              <a:t> ON </a:t>
            </a:r>
            <a:r>
              <a:rPr sz="2700">
                <a:solidFill>
                  <a:srgbClr val="53585F"/>
                </a:solidFill>
                <a:latin typeface="Courier New"/>
                <a:ea typeface="Courier New"/>
                <a:cs typeface="Courier New"/>
                <a:sym typeface="Courier New"/>
              </a:rPr>
              <a:t>Al.album_id=S.album_id</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3585F"/>
                </a:solidFill>
                <a:latin typeface="Courier New"/>
                <a:ea typeface="Courier New"/>
                <a:cs typeface="Courier New"/>
                <a:sym typeface="Courier New"/>
              </a:rPr>
              <a:t>    </a:t>
            </a:r>
            <a:r>
              <a:rPr sz="2700">
                <a:solidFill>
                  <a:srgbClr val="51A7F9"/>
                </a:solidFill>
                <a:latin typeface="Courier New"/>
                <a:ea typeface="Courier New"/>
                <a:cs typeface="Courier New"/>
                <a:sym typeface="Courier New"/>
              </a:rPr>
              <a:t>WHERE</a:t>
            </a:r>
            <a:r>
              <a:rPr sz="2700">
                <a:solidFill>
                  <a:srgbClr val="53585F"/>
                </a:solidFill>
                <a:latin typeface="Courier New"/>
                <a:ea typeface="Courier New"/>
                <a:cs typeface="Courier New"/>
                <a:sym typeface="Courier New"/>
              </a:rPr>
              <a:t> S.weeks_in_top_40&gt;10)</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1A7F9"/>
                </a:solidFill>
                <a:latin typeface="Courier New"/>
                <a:ea typeface="Courier New"/>
                <a:cs typeface="Courier New"/>
                <a:sym typeface="Courier New"/>
              </a:rPr>
              <a:t>SELECT </a:t>
            </a:r>
            <a:r>
              <a:rPr sz="2700">
                <a:solidFill>
                  <a:srgbClr val="53585F"/>
                </a:solidFill>
                <a:latin typeface="Courier New"/>
                <a:ea typeface="Courier New"/>
                <a:cs typeface="Courier New"/>
                <a:sym typeface="Courier New"/>
              </a:rPr>
              <a:t>Ar.artist_id, Ar.artist_name</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1A7F9"/>
                </a:solidFill>
                <a:latin typeface="Courier New"/>
                <a:ea typeface="Courier New"/>
                <a:cs typeface="Courier New"/>
                <a:sym typeface="Courier New"/>
              </a:rPr>
              <a:t>FROM </a:t>
            </a:r>
            <a:r>
              <a:rPr sz="2700">
                <a:solidFill>
                  <a:srgbClr val="53585F"/>
                </a:solidFill>
                <a:latin typeface="Courier New"/>
                <a:ea typeface="Courier New"/>
                <a:cs typeface="Courier New"/>
                <a:sym typeface="Courier New"/>
              </a:rPr>
              <a:t>Artists Ar</a:t>
            </a:r>
            <a:endParaRPr sz="2700">
              <a:solidFill>
                <a:srgbClr val="53585F"/>
              </a:solidFill>
              <a:latin typeface="Courier New"/>
              <a:ea typeface="Courier New"/>
              <a:cs typeface="Courier New"/>
              <a:sym typeface="Courier New"/>
            </a:endParaRPr>
          </a:p>
          <a:p>
            <a:pPr lvl="0" marL="0" indent="0" defTabSz="525779">
              <a:spcBef>
                <a:spcPts val="400"/>
              </a:spcBef>
              <a:buSzTx/>
              <a:buNone/>
              <a:defRPr sz="1800"/>
            </a:pPr>
            <a:r>
              <a:rPr sz="2700">
                <a:solidFill>
                  <a:srgbClr val="51A7F9"/>
                </a:solidFill>
                <a:latin typeface="Courier New"/>
                <a:ea typeface="Courier New"/>
                <a:cs typeface="Courier New"/>
                <a:sym typeface="Courier New"/>
              </a:rPr>
              <a:t>INNER JOIN </a:t>
            </a:r>
            <a:r>
              <a:rPr sz="2700">
                <a:solidFill>
                  <a:srgbClr val="53585F"/>
                </a:solidFill>
                <a:latin typeface="Courier New"/>
                <a:ea typeface="Courier New"/>
                <a:cs typeface="Courier New"/>
                <a:sym typeface="Courier New"/>
              </a:rPr>
              <a:t>Temp T </a:t>
            </a:r>
            <a:r>
              <a:rPr sz="2700">
                <a:solidFill>
                  <a:srgbClr val="51A7F9"/>
                </a:solidFill>
                <a:latin typeface="Courier New"/>
                <a:ea typeface="Courier New"/>
                <a:cs typeface="Courier New"/>
                <a:sym typeface="Courier New"/>
              </a:rPr>
              <a:t>ON</a:t>
            </a:r>
            <a:r>
              <a:rPr sz="2700">
                <a:solidFill>
                  <a:srgbClr val="53585F"/>
                </a:solidFill>
                <a:latin typeface="Courier New"/>
                <a:ea typeface="Courier New"/>
                <a:cs typeface="Courier New"/>
                <a:sym typeface="Courier New"/>
              </a:rPr>
              <a:t> Ar.artist_id=T.artist_id;</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lvl="0">
              <a:defRPr sz="1800"/>
            </a:pPr>
            <a:r>
              <a:rPr sz="8000"/>
              <a:t>Relationships</a:t>
            </a:r>
          </a:p>
        </p:txBody>
      </p:sp>
      <p:sp>
        <p:nvSpPr>
          <p:cNvPr id="59" name="Shape 59"/>
          <p:cNvSpPr/>
          <p:nvPr>
            <p:ph type="body" idx="1"/>
          </p:nvPr>
        </p:nvSpPr>
        <p:spPr>
          <a:xfrm>
            <a:off x="952500" y="2603500"/>
            <a:ext cx="11099800" cy="2699693"/>
          </a:xfrm>
          <a:prstGeom prst="rect">
            <a:avLst/>
          </a:prstGeom>
        </p:spPr>
        <p:txBody>
          <a:bodyPr anchor="t"/>
          <a:lstStyle/>
          <a:p>
            <a:pPr lvl="0">
              <a:defRPr sz="1800"/>
            </a:pPr>
            <a:r>
              <a:rPr sz="3600"/>
              <a:t>How two entities interact</a:t>
            </a:r>
          </a:p>
        </p:txBody>
      </p:sp>
      <p:sp>
        <p:nvSpPr>
          <p:cNvPr id="60" name="Shape 60"/>
          <p:cNvSpPr/>
          <p:nvPr/>
        </p:nvSpPr>
        <p:spPr>
          <a:xfrm>
            <a:off x="2262648" y="62627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61" name="Shape 61"/>
          <p:cNvSpPr/>
          <p:nvPr/>
        </p:nvSpPr>
        <p:spPr>
          <a:xfrm>
            <a:off x="2503927" y="63713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62" name="Shape 62"/>
          <p:cNvSpPr/>
          <p:nvPr/>
        </p:nvSpPr>
        <p:spPr>
          <a:xfrm>
            <a:off x="236735" y="5160607"/>
            <a:ext cx="1715265"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3" name="Shape 63"/>
          <p:cNvSpPr/>
          <p:nvPr/>
        </p:nvSpPr>
        <p:spPr>
          <a:xfrm>
            <a:off x="535947" y="5261442"/>
            <a:ext cx="1116841" cy="422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64" name="Shape 64"/>
          <p:cNvSpPr/>
          <p:nvPr/>
        </p:nvSpPr>
        <p:spPr>
          <a:xfrm>
            <a:off x="2211800" y="51606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5" name="Shape 65"/>
          <p:cNvSpPr/>
          <p:nvPr/>
        </p:nvSpPr>
        <p:spPr>
          <a:xfrm>
            <a:off x="2384948" y="52890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66" name="Shape 66"/>
          <p:cNvSpPr/>
          <p:nvPr/>
        </p:nvSpPr>
        <p:spPr>
          <a:xfrm>
            <a:off x="4186864" y="51606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67" name="Shape 67"/>
          <p:cNvSpPr/>
          <p:nvPr/>
        </p:nvSpPr>
        <p:spPr>
          <a:xfrm>
            <a:off x="4306354" y="5321153"/>
            <a:ext cx="1476284"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68" name="Shape 68"/>
          <p:cNvSpPr/>
          <p:nvPr/>
        </p:nvSpPr>
        <p:spPr>
          <a:xfrm flipH="1" flipV="1">
            <a:off x="1284122" y="5806334"/>
            <a:ext cx="1018693" cy="465607"/>
          </a:xfrm>
          <a:prstGeom prst="line">
            <a:avLst/>
          </a:prstGeom>
          <a:ln w="25400">
            <a:solidFill/>
            <a:miter lim="400000"/>
          </a:ln>
        </p:spPr>
        <p:txBody>
          <a:bodyPr lIns="50800" tIns="50800" rIns="50800" bIns="50800" anchor="ctr"/>
          <a:lstStyle/>
          <a:p>
            <a:pPr lvl="0">
              <a:defRPr sz="2400"/>
            </a:pPr>
          </a:p>
        </p:txBody>
      </p:sp>
      <p:sp>
        <p:nvSpPr>
          <p:cNvPr id="69" name="Shape 69"/>
          <p:cNvSpPr/>
          <p:nvPr/>
        </p:nvSpPr>
        <p:spPr>
          <a:xfrm flipV="1">
            <a:off x="3104813" y="5756018"/>
            <a:ext cx="1" cy="515740"/>
          </a:xfrm>
          <a:prstGeom prst="line">
            <a:avLst/>
          </a:prstGeom>
          <a:ln w="25400">
            <a:solidFill/>
            <a:miter lim="400000"/>
          </a:ln>
        </p:spPr>
        <p:txBody>
          <a:bodyPr lIns="50800" tIns="50800" rIns="50800" bIns="50800" anchor="ctr"/>
          <a:lstStyle/>
          <a:p>
            <a:pPr lvl="0">
              <a:defRPr sz="2400"/>
            </a:pPr>
          </a:p>
        </p:txBody>
      </p:sp>
      <p:sp>
        <p:nvSpPr>
          <p:cNvPr id="70" name="Shape 70"/>
          <p:cNvSpPr/>
          <p:nvPr/>
        </p:nvSpPr>
        <p:spPr>
          <a:xfrm flipV="1">
            <a:off x="3886944" y="5676334"/>
            <a:ext cx="566146" cy="595424"/>
          </a:xfrm>
          <a:prstGeom prst="line">
            <a:avLst/>
          </a:prstGeom>
          <a:ln w="25400">
            <a:solidFill/>
            <a:miter lim="400000"/>
          </a:ln>
        </p:spPr>
        <p:txBody>
          <a:bodyPr lIns="50800" tIns="50800" rIns="50800" bIns="50800" anchor="ctr"/>
          <a:lstStyle/>
          <a:p>
            <a:pPr lvl="0">
              <a:defRPr sz="2400"/>
            </a:pPr>
          </a:p>
        </p:txBody>
      </p:sp>
      <p:sp>
        <p:nvSpPr>
          <p:cNvPr id="71" name="Shape 71"/>
          <p:cNvSpPr/>
          <p:nvPr/>
        </p:nvSpPr>
        <p:spPr>
          <a:xfrm>
            <a:off x="9273048" y="6278116"/>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72" name="Shape 72"/>
          <p:cNvSpPr/>
          <p:nvPr/>
        </p:nvSpPr>
        <p:spPr>
          <a:xfrm>
            <a:off x="9527027" y="63866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73" name="Shape 73"/>
          <p:cNvSpPr/>
          <p:nvPr/>
        </p:nvSpPr>
        <p:spPr>
          <a:xfrm>
            <a:off x="7247135" y="51759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74" name="Shape 74"/>
          <p:cNvSpPr/>
          <p:nvPr/>
        </p:nvSpPr>
        <p:spPr>
          <a:xfrm>
            <a:off x="7546347" y="5276805"/>
            <a:ext cx="1116841" cy="422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75" name="Shape 75"/>
          <p:cNvSpPr/>
          <p:nvPr/>
        </p:nvSpPr>
        <p:spPr>
          <a:xfrm>
            <a:off x="9222200" y="51759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76" name="Shape 76"/>
          <p:cNvSpPr/>
          <p:nvPr/>
        </p:nvSpPr>
        <p:spPr>
          <a:xfrm>
            <a:off x="9395348" y="5304364"/>
            <a:ext cx="1368968" cy="367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77" name="Shape 77"/>
          <p:cNvSpPr/>
          <p:nvPr/>
        </p:nvSpPr>
        <p:spPr>
          <a:xfrm>
            <a:off x="11197264" y="51759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78" name="Shape 78"/>
          <p:cNvSpPr/>
          <p:nvPr/>
        </p:nvSpPr>
        <p:spPr>
          <a:xfrm>
            <a:off x="11316754" y="51412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79" name="Shape 79"/>
          <p:cNvSpPr/>
          <p:nvPr/>
        </p:nvSpPr>
        <p:spPr>
          <a:xfrm flipH="1" flipV="1">
            <a:off x="8294522" y="5821697"/>
            <a:ext cx="1018693" cy="465607"/>
          </a:xfrm>
          <a:prstGeom prst="line">
            <a:avLst/>
          </a:prstGeom>
          <a:ln w="25400">
            <a:solidFill/>
            <a:miter lim="400000"/>
          </a:ln>
        </p:spPr>
        <p:txBody>
          <a:bodyPr lIns="50800" tIns="50800" rIns="50800" bIns="50800" anchor="ctr"/>
          <a:lstStyle/>
          <a:p>
            <a:pPr lvl="0">
              <a:defRPr sz="2400"/>
            </a:pPr>
          </a:p>
        </p:txBody>
      </p:sp>
      <p:sp>
        <p:nvSpPr>
          <p:cNvPr id="80" name="Shape 80"/>
          <p:cNvSpPr/>
          <p:nvPr/>
        </p:nvSpPr>
        <p:spPr>
          <a:xfrm flipV="1">
            <a:off x="10115213" y="5771381"/>
            <a:ext cx="1" cy="515740"/>
          </a:xfrm>
          <a:prstGeom prst="line">
            <a:avLst/>
          </a:prstGeom>
          <a:ln w="25400">
            <a:solidFill/>
            <a:miter lim="400000"/>
          </a:ln>
        </p:spPr>
        <p:txBody>
          <a:bodyPr lIns="50800" tIns="50800" rIns="50800" bIns="50800" anchor="ctr"/>
          <a:lstStyle/>
          <a:p>
            <a:pPr lvl="0">
              <a:defRPr sz="2400"/>
            </a:pPr>
          </a:p>
        </p:txBody>
      </p:sp>
      <p:sp>
        <p:nvSpPr>
          <p:cNvPr id="81" name="Shape 81"/>
          <p:cNvSpPr/>
          <p:nvPr/>
        </p:nvSpPr>
        <p:spPr>
          <a:xfrm flipV="1">
            <a:off x="10897345" y="5691697"/>
            <a:ext cx="566145" cy="595424"/>
          </a:xfrm>
          <a:prstGeom prst="line">
            <a:avLst/>
          </a:prstGeom>
          <a:ln w="25400">
            <a:solidFill/>
            <a:miter lim="400000"/>
          </a:ln>
        </p:spPr>
        <p:txBody>
          <a:bodyPr lIns="50800" tIns="50800" rIns="50800" bIns="50800" anchor="ctr"/>
          <a:lstStyle/>
          <a:p>
            <a:pPr lvl="0">
              <a:defRPr sz="2400"/>
            </a:pPr>
          </a:p>
        </p:txBody>
      </p:sp>
      <p:sp>
        <p:nvSpPr>
          <p:cNvPr id="82" name="Shape 82"/>
          <p:cNvSpPr/>
          <p:nvPr/>
        </p:nvSpPr>
        <p:spPr>
          <a:xfrm>
            <a:off x="5366429" y="59859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83" name="Shape 83"/>
          <p:cNvSpPr/>
          <p:nvPr/>
        </p:nvSpPr>
        <p:spPr>
          <a:xfrm>
            <a:off x="5834471" y="6376973"/>
            <a:ext cx="13481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84" name="Shape 84"/>
          <p:cNvSpPr/>
          <p:nvPr/>
        </p:nvSpPr>
        <p:spPr>
          <a:xfrm>
            <a:off x="3905147" y="6620936"/>
            <a:ext cx="1476283" cy="1"/>
          </a:xfrm>
          <a:prstGeom prst="line">
            <a:avLst/>
          </a:prstGeom>
          <a:ln w="25400">
            <a:solidFill/>
            <a:miter lim="400000"/>
          </a:ln>
        </p:spPr>
        <p:txBody>
          <a:bodyPr lIns="50800" tIns="50800" rIns="50800" bIns="50800" anchor="ctr"/>
          <a:lstStyle/>
          <a:p>
            <a:pPr lvl="0">
              <a:defRPr sz="2400"/>
            </a:pPr>
          </a:p>
        </p:txBody>
      </p:sp>
      <p:sp>
        <p:nvSpPr>
          <p:cNvPr id="85" name="Shape 85"/>
          <p:cNvSpPr/>
          <p:nvPr/>
        </p:nvSpPr>
        <p:spPr>
          <a:xfrm>
            <a:off x="7616673" y="6620936"/>
            <a:ext cx="1638968" cy="1"/>
          </a:xfrm>
          <a:prstGeom prst="line">
            <a:avLst/>
          </a:prstGeom>
          <a:ln w="25400">
            <a:solidFill/>
            <a:miter lim="400000"/>
          </a:ln>
        </p:spPr>
        <p:txBody>
          <a:bodyPr lIns="50800" tIns="50800" rIns="50800" bIns="50800" anchor="ctr"/>
          <a:lstStyle/>
          <a:p>
            <a:pPr lvl="0">
              <a:defRPr sz="2400"/>
            </a:pPr>
          </a:p>
        </p:txBody>
      </p:sp>
      <p:sp>
        <p:nvSpPr>
          <p:cNvPr id="86" name="Shape 86"/>
          <p:cNvSpPr/>
          <p:nvPr/>
        </p:nvSpPr>
        <p:spPr>
          <a:xfrm>
            <a:off x="3834373" y="8113356"/>
            <a:ext cx="534832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Artist 4 released album 2.</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pPr>
            <a:r>
              <a:rPr sz="8000"/>
              <a:t>Relationships</a:t>
            </a:r>
          </a:p>
        </p:txBody>
      </p:sp>
      <p:sp>
        <p:nvSpPr>
          <p:cNvPr id="89" name="Shape 89"/>
          <p:cNvSpPr/>
          <p:nvPr>
            <p:ph type="body" idx="1"/>
          </p:nvPr>
        </p:nvSpPr>
        <p:spPr>
          <a:xfrm>
            <a:off x="952500" y="2603500"/>
            <a:ext cx="11099800" cy="2699693"/>
          </a:xfrm>
          <a:prstGeom prst="rect">
            <a:avLst/>
          </a:prstGeom>
        </p:spPr>
        <p:txBody>
          <a:bodyPr anchor="t"/>
          <a:lstStyle>
            <a:lvl2pPr>
              <a:spcBef>
                <a:spcPts val="500"/>
              </a:spcBef>
            </a:lvl2pPr>
          </a:lstStyle>
          <a:p>
            <a:pPr lvl="0">
              <a:defRPr sz="1800"/>
            </a:pPr>
            <a:r>
              <a:rPr sz="3600"/>
              <a:t>How two entities interact</a:t>
            </a:r>
            <a:endParaRPr sz="3600"/>
          </a:p>
          <a:p>
            <a:pPr lvl="1">
              <a:defRPr sz="1800"/>
            </a:pPr>
            <a:r>
              <a:rPr sz="3600"/>
              <a:t>Interactions can have attributes</a:t>
            </a:r>
          </a:p>
        </p:txBody>
      </p:sp>
      <p:sp>
        <p:nvSpPr>
          <p:cNvPr id="90" name="Shape 90"/>
          <p:cNvSpPr/>
          <p:nvPr/>
        </p:nvSpPr>
        <p:spPr>
          <a:xfrm>
            <a:off x="2262648" y="62627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91" name="Shape 91"/>
          <p:cNvSpPr/>
          <p:nvPr/>
        </p:nvSpPr>
        <p:spPr>
          <a:xfrm>
            <a:off x="2503927" y="63713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92" name="Shape 92"/>
          <p:cNvSpPr/>
          <p:nvPr/>
        </p:nvSpPr>
        <p:spPr>
          <a:xfrm>
            <a:off x="236735" y="51606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93" name="Shape 93"/>
          <p:cNvSpPr/>
          <p:nvPr/>
        </p:nvSpPr>
        <p:spPr>
          <a:xfrm>
            <a:off x="535947" y="5261442"/>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94" name="Shape 94"/>
          <p:cNvSpPr/>
          <p:nvPr/>
        </p:nvSpPr>
        <p:spPr>
          <a:xfrm>
            <a:off x="2211800" y="51606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95" name="Shape 95"/>
          <p:cNvSpPr/>
          <p:nvPr/>
        </p:nvSpPr>
        <p:spPr>
          <a:xfrm>
            <a:off x="2384948" y="52890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96" name="Shape 96"/>
          <p:cNvSpPr/>
          <p:nvPr/>
        </p:nvSpPr>
        <p:spPr>
          <a:xfrm>
            <a:off x="4186864" y="51606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97" name="Shape 97"/>
          <p:cNvSpPr/>
          <p:nvPr/>
        </p:nvSpPr>
        <p:spPr>
          <a:xfrm>
            <a:off x="4306354" y="5321153"/>
            <a:ext cx="1476284"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98" name="Shape 98"/>
          <p:cNvSpPr/>
          <p:nvPr/>
        </p:nvSpPr>
        <p:spPr>
          <a:xfrm flipH="1" flipV="1">
            <a:off x="1284122" y="5806334"/>
            <a:ext cx="1018693" cy="465607"/>
          </a:xfrm>
          <a:prstGeom prst="line">
            <a:avLst/>
          </a:prstGeom>
          <a:ln w="25400">
            <a:solidFill/>
            <a:miter lim="400000"/>
          </a:ln>
        </p:spPr>
        <p:txBody>
          <a:bodyPr lIns="50800" tIns="50800" rIns="50800" bIns="50800" anchor="ctr"/>
          <a:lstStyle/>
          <a:p>
            <a:pPr lvl="0">
              <a:defRPr sz="2400"/>
            </a:pPr>
          </a:p>
        </p:txBody>
      </p:sp>
      <p:sp>
        <p:nvSpPr>
          <p:cNvPr id="99" name="Shape 99"/>
          <p:cNvSpPr/>
          <p:nvPr/>
        </p:nvSpPr>
        <p:spPr>
          <a:xfrm flipV="1">
            <a:off x="3104813" y="5756018"/>
            <a:ext cx="1" cy="515740"/>
          </a:xfrm>
          <a:prstGeom prst="line">
            <a:avLst/>
          </a:prstGeom>
          <a:ln w="25400">
            <a:solidFill/>
            <a:miter lim="400000"/>
          </a:ln>
        </p:spPr>
        <p:txBody>
          <a:bodyPr lIns="50800" tIns="50800" rIns="50800" bIns="50800" anchor="ctr"/>
          <a:lstStyle/>
          <a:p>
            <a:pPr lvl="0">
              <a:defRPr sz="2400"/>
            </a:pPr>
          </a:p>
        </p:txBody>
      </p:sp>
      <p:sp>
        <p:nvSpPr>
          <p:cNvPr id="100" name="Shape 100"/>
          <p:cNvSpPr/>
          <p:nvPr/>
        </p:nvSpPr>
        <p:spPr>
          <a:xfrm flipV="1">
            <a:off x="3886945" y="5676334"/>
            <a:ext cx="566145" cy="595424"/>
          </a:xfrm>
          <a:prstGeom prst="line">
            <a:avLst/>
          </a:prstGeom>
          <a:ln w="25400">
            <a:solidFill/>
            <a:miter lim="400000"/>
          </a:ln>
        </p:spPr>
        <p:txBody>
          <a:bodyPr lIns="50800" tIns="50800" rIns="50800" bIns="50800" anchor="ctr"/>
          <a:lstStyle/>
          <a:p>
            <a:pPr lvl="0">
              <a:defRPr sz="2400"/>
            </a:pPr>
          </a:p>
        </p:txBody>
      </p:sp>
      <p:sp>
        <p:nvSpPr>
          <p:cNvPr id="101" name="Shape 101"/>
          <p:cNvSpPr/>
          <p:nvPr/>
        </p:nvSpPr>
        <p:spPr>
          <a:xfrm>
            <a:off x="9273047" y="6278116"/>
            <a:ext cx="1613569"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102" name="Shape 102"/>
          <p:cNvSpPr/>
          <p:nvPr/>
        </p:nvSpPr>
        <p:spPr>
          <a:xfrm>
            <a:off x="9527027" y="6386684"/>
            <a:ext cx="1152581"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103" name="Shape 103"/>
          <p:cNvSpPr/>
          <p:nvPr/>
        </p:nvSpPr>
        <p:spPr>
          <a:xfrm>
            <a:off x="7247135" y="51759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04" name="Shape 104"/>
          <p:cNvSpPr/>
          <p:nvPr/>
        </p:nvSpPr>
        <p:spPr>
          <a:xfrm>
            <a:off x="7546347" y="5276805"/>
            <a:ext cx="1116841"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105" name="Shape 105"/>
          <p:cNvSpPr/>
          <p:nvPr/>
        </p:nvSpPr>
        <p:spPr>
          <a:xfrm>
            <a:off x="9222199" y="51759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06" name="Shape 106"/>
          <p:cNvSpPr/>
          <p:nvPr/>
        </p:nvSpPr>
        <p:spPr>
          <a:xfrm>
            <a:off x="9395348" y="5304364"/>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107" name="Shape 107"/>
          <p:cNvSpPr/>
          <p:nvPr/>
        </p:nvSpPr>
        <p:spPr>
          <a:xfrm>
            <a:off x="11197264" y="51759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08" name="Shape 108"/>
          <p:cNvSpPr/>
          <p:nvPr/>
        </p:nvSpPr>
        <p:spPr>
          <a:xfrm>
            <a:off x="11316754" y="5141216"/>
            <a:ext cx="1476284"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109" name="Shape 109"/>
          <p:cNvSpPr/>
          <p:nvPr/>
        </p:nvSpPr>
        <p:spPr>
          <a:xfrm flipH="1" flipV="1">
            <a:off x="8294523" y="5821697"/>
            <a:ext cx="1018692" cy="465607"/>
          </a:xfrm>
          <a:prstGeom prst="line">
            <a:avLst/>
          </a:prstGeom>
          <a:ln w="25400">
            <a:solidFill/>
            <a:miter lim="400000"/>
          </a:ln>
        </p:spPr>
        <p:txBody>
          <a:bodyPr lIns="50800" tIns="50800" rIns="50800" bIns="50800" anchor="ctr"/>
          <a:lstStyle/>
          <a:p>
            <a:pPr lvl="0">
              <a:defRPr sz="2400"/>
            </a:pPr>
          </a:p>
        </p:txBody>
      </p:sp>
      <p:sp>
        <p:nvSpPr>
          <p:cNvPr id="110" name="Shape 110"/>
          <p:cNvSpPr/>
          <p:nvPr/>
        </p:nvSpPr>
        <p:spPr>
          <a:xfrm flipV="1">
            <a:off x="10115213" y="5771381"/>
            <a:ext cx="1" cy="515740"/>
          </a:xfrm>
          <a:prstGeom prst="line">
            <a:avLst/>
          </a:prstGeom>
          <a:ln w="25400">
            <a:solidFill/>
            <a:miter lim="400000"/>
          </a:ln>
        </p:spPr>
        <p:txBody>
          <a:bodyPr lIns="50800" tIns="50800" rIns="50800" bIns="50800" anchor="ctr"/>
          <a:lstStyle/>
          <a:p>
            <a:pPr lvl="0">
              <a:defRPr sz="2400"/>
            </a:pPr>
          </a:p>
        </p:txBody>
      </p:sp>
      <p:sp>
        <p:nvSpPr>
          <p:cNvPr id="111" name="Shape 111"/>
          <p:cNvSpPr/>
          <p:nvPr/>
        </p:nvSpPr>
        <p:spPr>
          <a:xfrm flipV="1">
            <a:off x="10897345" y="5691697"/>
            <a:ext cx="566145" cy="595424"/>
          </a:xfrm>
          <a:prstGeom prst="line">
            <a:avLst/>
          </a:prstGeom>
          <a:ln w="25400">
            <a:solidFill/>
            <a:miter lim="400000"/>
          </a:ln>
        </p:spPr>
        <p:txBody>
          <a:bodyPr lIns="50800" tIns="50800" rIns="50800" bIns="50800" anchor="ctr"/>
          <a:lstStyle/>
          <a:p>
            <a:pPr lvl="0">
              <a:defRPr sz="2400"/>
            </a:pPr>
          </a:p>
        </p:txBody>
      </p:sp>
      <p:sp>
        <p:nvSpPr>
          <p:cNvPr id="112" name="Shape 112"/>
          <p:cNvSpPr/>
          <p:nvPr/>
        </p:nvSpPr>
        <p:spPr>
          <a:xfrm>
            <a:off x="5366429" y="59859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113" name="Shape 113"/>
          <p:cNvSpPr/>
          <p:nvPr/>
        </p:nvSpPr>
        <p:spPr>
          <a:xfrm>
            <a:off x="5834471" y="6376973"/>
            <a:ext cx="134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114" name="Shape 114"/>
          <p:cNvSpPr/>
          <p:nvPr/>
        </p:nvSpPr>
        <p:spPr>
          <a:xfrm>
            <a:off x="3905146" y="6620936"/>
            <a:ext cx="1476284" cy="1"/>
          </a:xfrm>
          <a:prstGeom prst="line">
            <a:avLst/>
          </a:prstGeom>
          <a:ln w="25400">
            <a:solidFill/>
            <a:miter lim="400000"/>
          </a:ln>
        </p:spPr>
        <p:txBody>
          <a:bodyPr lIns="50800" tIns="50800" rIns="50800" bIns="50800" anchor="ctr"/>
          <a:lstStyle/>
          <a:p>
            <a:pPr lvl="0">
              <a:defRPr sz="2400"/>
            </a:pPr>
          </a:p>
        </p:txBody>
      </p:sp>
      <p:sp>
        <p:nvSpPr>
          <p:cNvPr id="115" name="Shape 115"/>
          <p:cNvSpPr/>
          <p:nvPr/>
        </p:nvSpPr>
        <p:spPr>
          <a:xfrm>
            <a:off x="7616673" y="6620936"/>
            <a:ext cx="1638969" cy="1"/>
          </a:xfrm>
          <a:prstGeom prst="line">
            <a:avLst/>
          </a:prstGeom>
          <a:ln w="25400">
            <a:solidFill/>
            <a:miter lim="400000"/>
          </a:ln>
        </p:spPr>
        <p:txBody>
          <a:bodyPr lIns="50800" tIns="50800" rIns="50800" bIns="50800" anchor="ctr"/>
          <a:lstStyle/>
          <a:p>
            <a:pPr lvl="0">
              <a:defRPr sz="2400"/>
            </a:pPr>
          </a:p>
        </p:txBody>
      </p:sp>
      <p:sp>
        <p:nvSpPr>
          <p:cNvPr id="116" name="Shape 116"/>
          <p:cNvSpPr/>
          <p:nvPr/>
        </p:nvSpPr>
        <p:spPr>
          <a:xfrm>
            <a:off x="1581063" y="8113355"/>
            <a:ext cx="98549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Artist 4 released album 2 on February 27, 2015.</a:t>
            </a:r>
          </a:p>
        </p:txBody>
      </p:sp>
      <p:sp>
        <p:nvSpPr>
          <p:cNvPr id="117" name="Shape 117"/>
          <p:cNvSpPr/>
          <p:nvPr/>
        </p:nvSpPr>
        <p:spPr>
          <a:xfrm>
            <a:off x="5650905" y="44608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18" name="Shape 118"/>
          <p:cNvSpPr/>
          <p:nvPr/>
        </p:nvSpPr>
        <p:spPr>
          <a:xfrm>
            <a:off x="5770395" y="45570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119" name="Shape 119"/>
          <p:cNvSpPr/>
          <p:nvPr/>
        </p:nvSpPr>
        <p:spPr>
          <a:xfrm flipH="1" flipV="1">
            <a:off x="6524029" y="5071715"/>
            <a:ext cx="12501" cy="948424"/>
          </a:xfrm>
          <a:prstGeom prst="line">
            <a:avLst/>
          </a:prstGeom>
          <a:ln w="25400">
            <a:solidFill/>
            <a:miter lim="400000"/>
          </a:ln>
        </p:spPr>
        <p:txBody>
          <a:bodyPr lIns="50800" tIns="50800" rIns="50800" bIns="50800" anchor="ctr"/>
          <a:lstStyle/>
          <a:p>
            <a:pPr lvl="0">
              <a:defRPr sz="2400"/>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lvl="0">
              <a:defRPr sz="1800"/>
            </a:pPr>
            <a:r>
              <a:rPr sz="8000"/>
              <a:t>Constraints</a:t>
            </a:r>
          </a:p>
        </p:txBody>
      </p:sp>
      <p:sp>
        <p:nvSpPr>
          <p:cNvPr id="122" name="Shape 122"/>
          <p:cNvSpPr/>
          <p:nvPr>
            <p:ph type="body" idx="1"/>
          </p:nvPr>
        </p:nvSpPr>
        <p:spPr>
          <a:xfrm>
            <a:off x="952500" y="2603500"/>
            <a:ext cx="11099800" cy="2747467"/>
          </a:xfrm>
          <a:prstGeom prst="rect">
            <a:avLst/>
          </a:prstGeom>
        </p:spPr>
        <p:txBody>
          <a:bodyPr anchor="t"/>
          <a:lstStyle/>
          <a:p>
            <a:pPr lvl="0" marL="426720" indent="-426720" defTabSz="560831">
              <a:spcBef>
                <a:spcPts val="4000"/>
              </a:spcBef>
              <a:defRPr sz="1800"/>
            </a:pPr>
            <a:r>
              <a:rPr sz="3167"/>
              <a:t>Make relationship lines meaningful</a:t>
            </a:r>
            <a:endParaRPr sz="3167"/>
          </a:p>
          <a:p>
            <a:pPr lvl="1" marL="853439" indent="-426719" defTabSz="560831">
              <a:spcBef>
                <a:spcPts val="400"/>
              </a:spcBef>
              <a:defRPr sz="1800"/>
            </a:pPr>
            <a:r>
              <a:rPr sz="3167"/>
              <a:t>Participation constraint (Partial/Total)</a:t>
            </a:r>
            <a:endParaRPr sz="3167"/>
          </a:p>
          <a:p>
            <a:pPr lvl="2" marL="1280159" indent="-426719" defTabSz="560831">
              <a:spcBef>
                <a:spcPts val="400"/>
              </a:spcBef>
              <a:defRPr sz="1800"/>
            </a:pPr>
            <a:r>
              <a:rPr sz="3167"/>
              <a:t>Total participation: participates at least once</a:t>
            </a:r>
            <a:endParaRPr sz="3167"/>
          </a:p>
          <a:p>
            <a:pPr lvl="1" marL="853439" indent="-426719" defTabSz="560831">
              <a:spcBef>
                <a:spcPts val="400"/>
              </a:spcBef>
              <a:defRPr sz="1800"/>
            </a:pPr>
            <a:r>
              <a:rPr sz="3167"/>
              <a:t>Key/Non-key constraint</a:t>
            </a:r>
            <a:endParaRPr sz="3167"/>
          </a:p>
          <a:p>
            <a:pPr lvl="2" marL="1280159" indent="-426719" defTabSz="560831">
              <a:spcBef>
                <a:spcPts val="400"/>
              </a:spcBef>
              <a:defRPr sz="1800"/>
            </a:pPr>
            <a:r>
              <a:rPr sz="3167"/>
              <a:t>Key: Participates at most once</a:t>
            </a:r>
          </a:p>
        </p:txBody>
      </p:sp>
      <p:graphicFrame>
        <p:nvGraphicFramePr>
          <p:cNvPr id="123" name="Table 123"/>
          <p:cNvGraphicFramePr/>
          <p:nvPr/>
        </p:nvGraphicFramePr>
        <p:xfrm>
          <a:off x="1876238" y="6032500"/>
          <a:ext cx="9265024" cy="2747467"/>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3084107"/>
                <a:gridCol w="3084107"/>
                <a:gridCol w="3084107"/>
              </a:tblGrid>
              <a:tr h="911588">
                <a:tc>
                  <a:txBody>
                    <a:bodyPr/>
                    <a:lstStyle/>
                    <a:p>
                      <a:pPr lvl="0" defTabSz="914400">
                        <a:defRPr sz="2600"/>
                      </a:pPr>
                    </a:p>
                  </a:txBody>
                  <a:tcPr marL="50800" marR="50800" marT="50800" marB="50800" anchor="ctr" anchorCtr="0" horzOverflow="overflow"/>
                </a:tc>
                <a:tc>
                  <a:txBody>
                    <a:bodyPr/>
                    <a:lstStyle/>
                    <a:p>
                      <a:pPr lvl="0" defTabSz="914400">
                        <a:defRPr b="0">
                          <a:solidFill>
                            <a:srgbClr val="000000"/>
                          </a:solidFill>
                        </a:defRPr>
                      </a:pPr>
                      <a:r>
                        <a:rPr sz="2300">
                          <a:solidFill>
                            <a:srgbClr val="FFFFFF"/>
                          </a:solidFill>
                        </a:rPr>
                        <a:t>Partial Participation</a:t>
                      </a:r>
                    </a:p>
                  </a:txBody>
                  <a:tcPr marL="50800" marR="50800" marT="50800" marB="50800" anchor="ctr" anchorCtr="0" horzOverflow="overflow"/>
                </a:tc>
                <a:tc>
                  <a:txBody>
                    <a:bodyPr/>
                    <a:lstStyle/>
                    <a:p>
                      <a:pPr lvl="0" defTabSz="914400">
                        <a:defRPr b="0">
                          <a:solidFill>
                            <a:srgbClr val="000000"/>
                          </a:solidFill>
                        </a:defRPr>
                      </a:pPr>
                      <a:r>
                        <a:rPr sz="2300">
                          <a:solidFill>
                            <a:srgbClr val="FFFFFF"/>
                          </a:solidFill>
                        </a:rPr>
                        <a:t>Total Participation</a:t>
                      </a:r>
                    </a:p>
                  </a:txBody>
                  <a:tcPr marL="50800" marR="50800" marT="50800" marB="50800" anchor="ctr" anchorCtr="0" horzOverflow="overflow"/>
                </a:tc>
              </a:tr>
              <a:tr h="911588">
                <a:tc>
                  <a:txBody>
                    <a:bodyPr/>
                    <a:lstStyle/>
                    <a:p>
                      <a:pPr lvl="0" defTabSz="914400">
                        <a:defRPr b="0">
                          <a:solidFill>
                            <a:srgbClr val="000000"/>
                          </a:solidFill>
                        </a:defRPr>
                      </a:pPr>
                      <a:r>
                        <a:rPr sz="2600">
                          <a:solidFill>
                            <a:srgbClr val="FFFFFF"/>
                          </a:solidFill>
                        </a:rPr>
                        <a:t>Non-Key</a:t>
                      </a:r>
                    </a:p>
                  </a:txBody>
                  <a:tcPr marL="50800" marR="50800" marT="50800" marB="50800" anchor="ctr" anchorCtr="0" horzOverflow="overflow"/>
                </a:tc>
                <a:tc>
                  <a:txBody>
                    <a:bodyPr/>
                    <a:lstStyle/>
                    <a:p>
                      <a:pPr lvl="0" algn="l" defTabSz="914400"/>
                      <a:r>
                        <a:rPr sz="2600"/>
                        <a:t> 0 or More</a:t>
                      </a:r>
                    </a:p>
                  </a:txBody>
                  <a:tcPr marL="50800" marR="50800" marT="50800" marB="50800" anchor="ctr" anchorCtr="0" horzOverflow="overflow"/>
                </a:tc>
                <a:tc>
                  <a:txBody>
                    <a:bodyPr/>
                    <a:lstStyle/>
                    <a:p>
                      <a:pPr lvl="0" algn="l" defTabSz="914400"/>
                      <a:r>
                        <a:rPr sz="2600"/>
                        <a:t> 1 or More</a:t>
                      </a:r>
                    </a:p>
                  </a:txBody>
                  <a:tcPr marL="50800" marR="50800" marT="50800" marB="50800" anchor="ctr" anchorCtr="0" horzOverflow="overflow"/>
                </a:tc>
              </a:tr>
              <a:tr h="911588">
                <a:tc>
                  <a:txBody>
                    <a:bodyPr/>
                    <a:lstStyle/>
                    <a:p>
                      <a:pPr lvl="0" defTabSz="914400">
                        <a:defRPr b="0">
                          <a:solidFill>
                            <a:srgbClr val="000000"/>
                          </a:solidFill>
                        </a:defRPr>
                      </a:pPr>
                      <a:r>
                        <a:rPr sz="2600">
                          <a:solidFill>
                            <a:srgbClr val="FFFFFF"/>
                          </a:solidFill>
                        </a:rPr>
                        <a:t>Key</a:t>
                      </a:r>
                    </a:p>
                  </a:txBody>
                  <a:tcPr marL="50800" marR="50800" marT="50800" marB="50800" anchor="ctr" anchorCtr="0" horzOverflow="overflow"/>
                </a:tc>
                <a:tc>
                  <a:txBody>
                    <a:bodyPr/>
                    <a:lstStyle/>
                    <a:p>
                      <a:pPr lvl="0" algn="l" defTabSz="914400"/>
                      <a:r>
                        <a:rPr sz="2600"/>
                        <a:t> 0 or 1 </a:t>
                      </a:r>
                    </a:p>
                  </a:txBody>
                  <a:tcPr marL="50800" marR="50800" marT="50800" marB="50800" anchor="ctr" anchorCtr="0" horzOverflow="overflow"/>
                </a:tc>
                <a:tc>
                  <a:txBody>
                    <a:bodyPr/>
                    <a:lstStyle/>
                    <a:p>
                      <a:pPr lvl="0" algn="l" defTabSz="914400"/>
                      <a:r>
                        <a:rPr sz="2600"/>
                        <a:t> Exactly 1</a:t>
                      </a:r>
                    </a:p>
                  </a:txBody>
                  <a:tcPr marL="50800" marR="50800" marT="50800" marB="50800" anchor="ctr" anchorCtr="0" horzOverflow="overflow"/>
                </a:tc>
              </a:tr>
            </a:tbl>
          </a:graphicData>
        </a:graphic>
      </p:graphicFrame>
      <p:sp>
        <p:nvSpPr>
          <p:cNvPr id="124" name="Shape 124"/>
          <p:cNvSpPr/>
          <p:nvPr/>
        </p:nvSpPr>
        <p:spPr>
          <a:xfrm>
            <a:off x="6642100" y="7399883"/>
            <a:ext cx="1327378" cy="1"/>
          </a:xfrm>
          <a:prstGeom prst="line">
            <a:avLst/>
          </a:prstGeom>
          <a:ln w="25400">
            <a:solidFill/>
            <a:miter lim="400000"/>
          </a:ln>
        </p:spPr>
        <p:txBody>
          <a:bodyPr lIns="50800" tIns="50800" rIns="50800" bIns="50800" anchor="ctr"/>
          <a:lstStyle/>
          <a:p>
            <a:pPr lvl="0">
              <a:defRPr sz="2400"/>
            </a:pPr>
          </a:p>
        </p:txBody>
      </p:sp>
      <p:sp>
        <p:nvSpPr>
          <p:cNvPr id="125" name="Shape 125"/>
          <p:cNvSpPr/>
          <p:nvPr/>
        </p:nvSpPr>
        <p:spPr>
          <a:xfrm>
            <a:off x="6642100" y="8314283"/>
            <a:ext cx="1327378" cy="1"/>
          </a:xfrm>
          <a:prstGeom prst="line">
            <a:avLst/>
          </a:prstGeom>
          <a:ln w="25400">
            <a:solidFill/>
            <a:miter lim="400000"/>
            <a:tailEnd type="triangle"/>
          </a:ln>
        </p:spPr>
        <p:txBody>
          <a:bodyPr lIns="50800" tIns="50800" rIns="50800" bIns="50800" anchor="ctr"/>
          <a:lstStyle/>
          <a:p>
            <a:pPr lvl="0">
              <a:defRPr sz="2400"/>
            </a:pPr>
          </a:p>
        </p:txBody>
      </p:sp>
      <p:sp>
        <p:nvSpPr>
          <p:cNvPr id="126" name="Shape 126"/>
          <p:cNvSpPr/>
          <p:nvPr/>
        </p:nvSpPr>
        <p:spPr>
          <a:xfrm>
            <a:off x="9728200" y="7399883"/>
            <a:ext cx="1327378" cy="1"/>
          </a:xfrm>
          <a:prstGeom prst="line">
            <a:avLst/>
          </a:prstGeom>
          <a:ln w="50800">
            <a:solidFill/>
            <a:miter lim="400000"/>
          </a:ln>
        </p:spPr>
        <p:txBody>
          <a:bodyPr lIns="0" tIns="0" rIns="0" bIns="0" anchor="ctr"/>
          <a:lstStyle/>
          <a:p>
            <a:pPr lvl="0">
              <a:defRPr sz="2400"/>
            </a:pPr>
          </a:p>
        </p:txBody>
      </p:sp>
      <p:sp>
        <p:nvSpPr>
          <p:cNvPr id="127" name="Shape 127"/>
          <p:cNvSpPr/>
          <p:nvPr/>
        </p:nvSpPr>
        <p:spPr>
          <a:xfrm>
            <a:off x="9728200" y="8314283"/>
            <a:ext cx="1327378" cy="1"/>
          </a:xfrm>
          <a:prstGeom prst="line">
            <a:avLst/>
          </a:prstGeom>
          <a:ln w="50800">
            <a:solidFill/>
            <a:miter lim="400000"/>
            <a:tailEnd type="triangle"/>
          </a:ln>
        </p:spPr>
        <p:txBody>
          <a:bodyPr lIns="0" tIns="0" rIns="0" bIns="0" anchor="ctr"/>
          <a:lstStyle/>
          <a:p>
            <a:pPr lvl="0">
              <a:defRPr sz="2400"/>
            </a:p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lvl="0">
              <a:defRPr sz="1800"/>
            </a:pPr>
            <a:r>
              <a:rPr sz="8000"/>
              <a:t>Constraints</a:t>
            </a:r>
          </a:p>
        </p:txBody>
      </p:sp>
      <p:sp>
        <p:nvSpPr>
          <p:cNvPr id="130" name="Shape 130"/>
          <p:cNvSpPr/>
          <p:nvPr/>
        </p:nvSpPr>
        <p:spPr>
          <a:xfrm>
            <a:off x="2190416" y="4573653"/>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131" name="Shape 131"/>
          <p:cNvSpPr/>
          <p:nvPr/>
        </p:nvSpPr>
        <p:spPr>
          <a:xfrm>
            <a:off x="2431696" y="4682221"/>
            <a:ext cx="1131009" cy="468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vl1pPr>
          </a:lstStyle>
          <a:p>
            <a:pPr lvl="0">
              <a:defRPr sz="1800"/>
            </a:pPr>
            <a:r>
              <a:rPr sz="3000"/>
              <a:t>Artist</a:t>
            </a:r>
          </a:p>
        </p:txBody>
      </p:sp>
      <p:sp>
        <p:nvSpPr>
          <p:cNvPr id="132" name="Shape 132"/>
          <p:cNvSpPr/>
          <p:nvPr/>
        </p:nvSpPr>
        <p:spPr>
          <a:xfrm>
            <a:off x="164504"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33" name="Shape 133"/>
          <p:cNvSpPr/>
          <p:nvPr/>
        </p:nvSpPr>
        <p:spPr>
          <a:xfrm>
            <a:off x="463716" y="3572342"/>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u="sng"/>
            </a:lvl1pPr>
          </a:lstStyle>
          <a:p>
            <a:pPr lvl="0">
              <a:defRPr sz="1800" u="none"/>
            </a:pPr>
            <a:r>
              <a:rPr sz="2100" u="sng"/>
              <a:t>artist_id</a:t>
            </a:r>
          </a:p>
        </p:txBody>
      </p:sp>
      <p:sp>
        <p:nvSpPr>
          <p:cNvPr id="134" name="Shape 134"/>
          <p:cNvSpPr/>
          <p:nvPr/>
        </p:nvSpPr>
        <p:spPr>
          <a:xfrm>
            <a:off x="2139568"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35" name="Shape 135"/>
          <p:cNvSpPr/>
          <p:nvPr/>
        </p:nvSpPr>
        <p:spPr>
          <a:xfrm>
            <a:off x="2312716" y="3599901"/>
            <a:ext cx="1368968"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artist_name</a:t>
            </a:r>
          </a:p>
        </p:txBody>
      </p:sp>
      <p:sp>
        <p:nvSpPr>
          <p:cNvPr id="136" name="Shape 136"/>
          <p:cNvSpPr/>
          <p:nvPr/>
        </p:nvSpPr>
        <p:spPr>
          <a:xfrm>
            <a:off x="4114632" y="3471507"/>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37" name="Shape 137"/>
          <p:cNvSpPr/>
          <p:nvPr/>
        </p:nvSpPr>
        <p:spPr>
          <a:xfrm>
            <a:off x="4234123" y="3632053"/>
            <a:ext cx="1476283" cy="30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lvl="0">
              <a:defRPr sz="1800"/>
            </a:pPr>
            <a:r>
              <a:rPr sz="1400"/>
              <a:t>first_year_active</a:t>
            </a:r>
          </a:p>
        </p:txBody>
      </p:sp>
      <p:sp>
        <p:nvSpPr>
          <p:cNvPr id="138" name="Shape 138"/>
          <p:cNvSpPr/>
          <p:nvPr/>
        </p:nvSpPr>
        <p:spPr>
          <a:xfrm flipH="1" flipV="1">
            <a:off x="1211891" y="4117234"/>
            <a:ext cx="1018692" cy="465607"/>
          </a:xfrm>
          <a:prstGeom prst="line">
            <a:avLst/>
          </a:prstGeom>
          <a:ln w="25400">
            <a:solidFill/>
            <a:miter lim="400000"/>
          </a:ln>
        </p:spPr>
        <p:txBody>
          <a:bodyPr lIns="50800" tIns="50800" rIns="50800" bIns="50800" anchor="ctr"/>
          <a:lstStyle/>
          <a:p>
            <a:pPr lvl="0">
              <a:defRPr sz="2400"/>
            </a:pPr>
          </a:p>
        </p:txBody>
      </p:sp>
      <p:sp>
        <p:nvSpPr>
          <p:cNvPr id="139" name="Shape 139"/>
          <p:cNvSpPr/>
          <p:nvPr/>
        </p:nvSpPr>
        <p:spPr>
          <a:xfrm flipV="1">
            <a:off x="3032581" y="4066918"/>
            <a:ext cx="1" cy="515740"/>
          </a:xfrm>
          <a:prstGeom prst="line">
            <a:avLst/>
          </a:prstGeom>
          <a:ln w="25400">
            <a:solidFill/>
            <a:miter lim="400000"/>
          </a:ln>
        </p:spPr>
        <p:txBody>
          <a:bodyPr lIns="50800" tIns="50800" rIns="50800" bIns="50800" anchor="ctr"/>
          <a:lstStyle/>
          <a:p>
            <a:pPr lvl="0">
              <a:defRPr sz="2400"/>
            </a:pPr>
          </a:p>
        </p:txBody>
      </p:sp>
      <p:sp>
        <p:nvSpPr>
          <p:cNvPr id="140" name="Shape 140"/>
          <p:cNvSpPr/>
          <p:nvPr/>
        </p:nvSpPr>
        <p:spPr>
          <a:xfrm flipV="1">
            <a:off x="3814713" y="3987234"/>
            <a:ext cx="566145" cy="595424"/>
          </a:xfrm>
          <a:prstGeom prst="line">
            <a:avLst/>
          </a:prstGeom>
          <a:ln w="25400">
            <a:solidFill/>
            <a:miter lim="400000"/>
          </a:ln>
        </p:spPr>
        <p:txBody>
          <a:bodyPr lIns="50800" tIns="50800" rIns="50800" bIns="50800" anchor="ctr"/>
          <a:lstStyle/>
          <a:p>
            <a:pPr lvl="0">
              <a:defRPr sz="2400"/>
            </a:pPr>
          </a:p>
        </p:txBody>
      </p:sp>
      <p:sp>
        <p:nvSpPr>
          <p:cNvPr id="141" name="Shape 141"/>
          <p:cNvSpPr/>
          <p:nvPr/>
        </p:nvSpPr>
        <p:spPr>
          <a:xfrm>
            <a:off x="9200816" y="4589016"/>
            <a:ext cx="1613568" cy="685640"/>
          </a:xfrm>
          <a:prstGeom prst="rect">
            <a:avLst/>
          </a:prstGeom>
          <a:solidFill>
            <a:srgbClr val="EC5D57">
              <a:alpha val="45159"/>
            </a:srgbClr>
          </a:solidFill>
          <a:ln w="25400">
            <a:solidFill>
              <a:srgbClr val="000000">
                <a:alpha val="45159"/>
              </a:srgbClr>
            </a:solidFill>
            <a:miter lim="400000"/>
          </a:ln>
        </p:spPr>
        <p:txBody>
          <a:bodyPr lIns="0" tIns="0" rIns="0" bIns="0" anchor="ctr"/>
          <a:lstStyle/>
          <a:p>
            <a:pPr lvl="0">
              <a:defRPr sz="3500"/>
            </a:pPr>
          </a:p>
        </p:txBody>
      </p:sp>
      <p:sp>
        <p:nvSpPr>
          <p:cNvPr id="142" name="Shape 142"/>
          <p:cNvSpPr/>
          <p:nvPr/>
        </p:nvSpPr>
        <p:spPr>
          <a:xfrm>
            <a:off x="9454796" y="4697584"/>
            <a:ext cx="1152580" cy="468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vl1pPr>
          </a:lstStyle>
          <a:p>
            <a:pPr lvl="0">
              <a:defRPr sz="1800"/>
            </a:pPr>
            <a:r>
              <a:rPr sz="2700"/>
              <a:t>Album</a:t>
            </a:r>
          </a:p>
        </p:txBody>
      </p:sp>
      <p:sp>
        <p:nvSpPr>
          <p:cNvPr id="143" name="Shape 143"/>
          <p:cNvSpPr/>
          <p:nvPr/>
        </p:nvSpPr>
        <p:spPr>
          <a:xfrm>
            <a:off x="7174904"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44" name="Shape 144"/>
          <p:cNvSpPr/>
          <p:nvPr/>
        </p:nvSpPr>
        <p:spPr>
          <a:xfrm>
            <a:off x="7474116" y="3587705"/>
            <a:ext cx="1116840" cy="42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900" u="sng"/>
            </a:lvl1pPr>
          </a:lstStyle>
          <a:p>
            <a:pPr lvl="0">
              <a:defRPr sz="1800" u="none"/>
            </a:pPr>
            <a:r>
              <a:rPr sz="1900" u="sng"/>
              <a:t>album_id</a:t>
            </a:r>
          </a:p>
        </p:txBody>
      </p:sp>
      <p:sp>
        <p:nvSpPr>
          <p:cNvPr id="145" name="Shape 145"/>
          <p:cNvSpPr/>
          <p:nvPr/>
        </p:nvSpPr>
        <p:spPr>
          <a:xfrm>
            <a:off x="9149968"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46" name="Shape 146"/>
          <p:cNvSpPr/>
          <p:nvPr/>
        </p:nvSpPr>
        <p:spPr>
          <a:xfrm>
            <a:off x="9323116" y="3615264"/>
            <a:ext cx="1368969"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lvl="0">
              <a:defRPr sz="1800"/>
            </a:pPr>
            <a:r>
              <a:rPr sz="1700"/>
              <a:t>album_name</a:t>
            </a:r>
          </a:p>
        </p:txBody>
      </p:sp>
      <p:sp>
        <p:nvSpPr>
          <p:cNvPr id="147" name="Shape 147"/>
          <p:cNvSpPr/>
          <p:nvPr/>
        </p:nvSpPr>
        <p:spPr>
          <a:xfrm>
            <a:off x="11125032" y="348687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5D57">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48" name="Shape 148"/>
          <p:cNvSpPr/>
          <p:nvPr/>
        </p:nvSpPr>
        <p:spPr>
          <a:xfrm>
            <a:off x="11244523" y="3452116"/>
            <a:ext cx="1476283" cy="71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genre</a:t>
            </a:r>
          </a:p>
        </p:txBody>
      </p:sp>
      <p:sp>
        <p:nvSpPr>
          <p:cNvPr id="149" name="Shape 149"/>
          <p:cNvSpPr/>
          <p:nvPr/>
        </p:nvSpPr>
        <p:spPr>
          <a:xfrm flipH="1" flipV="1">
            <a:off x="8222291" y="4132597"/>
            <a:ext cx="1018692" cy="465607"/>
          </a:xfrm>
          <a:prstGeom prst="line">
            <a:avLst/>
          </a:prstGeom>
          <a:ln w="25400">
            <a:solidFill/>
            <a:miter lim="400000"/>
          </a:ln>
        </p:spPr>
        <p:txBody>
          <a:bodyPr lIns="50800" tIns="50800" rIns="50800" bIns="50800" anchor="ctr"/>
          <a:lstStyle/>
          <a:p>
            <a:pPr lvl="0">
              <a:defRPr sz="2400"/>
            </a:pPr>
          </a:p>
        </p:txBody>
      </p:sp>
      <p:sp>
        <p:nvSpPr>
          <p:cNvPr id="150" name="Shape 150"/>
          <p:cNvSpPr/>
          <p:nvPr/>
        </p:nvSpPr>
        <p:spPr>
          <a:xfrm flipV="1">
            <a:off x="10042981" y="4082281"/>
            <a:ext cx="1" cy="515740"/>
          </a:xfrm>
          <a:prstGeom prst="line">
            <a:avLst/>
          </a:prstGeom>
          <a:ln w="25400">
            <a:solidFill/>
            <a:miter lim="400000"/>
          </a:ln>
        </p:spPr>
        <p:txBody>
          <a:bodyPr lIns="50800" tIns="50800" rIns="50800" bIns="50800" anchor="ctr"/>
          <a:lstStyle/>
          <a:p>
            <a:pPr lvl="0">
              <a:defRPr sz="2400"/>
            </a:pPr>
          </a:p>
        </p:txBody>
      </p:sp>
      <p:sp>
        <p:nvSpPr>
          <p:cNvPr id="151" name="Shape 151"/>
          <p:cNvSpPr/>
          <p:nvPr/>
        </p:nvSpPr>
        <p:spPr>
          <a:xfrm flipV="1">
            <a:off x="10825113" y="4002597"/>
            <a:ext cx="566145" cy="595424"/>
          </a:xfrm>
          <a:prstGeom prst="line">
            <a:avLst/>
          </a:prstGeom>
          <a:ln w="25400">
            <a:solidFill/>
            <a:miter lim="400000"/>
          </a:ln>
        </p:spPr>
        <p:txBody>
          <a:bodyPr lIns="50800" tIns="50800" rIns="50800" bIns="50800" anchor="ctr"/>
          <a:lstStyle/>
          <a:p>
            <a:pPr lvl="0">
              <a:defRPr sz="2400"/>
            </a:pPr>
          </a:p>
        </p:txBody>
      </p:sp>
      <p:sp>
        <p:nvSpPr>
          <p:cNvPr id="152" name="Shape 152"/>
          <p:cNvSpPr/>
          <p:nvPr/>
        </p:nvSpPr>
        <p:spPr>
          <a:xfrm>
            <a:off x="5294198" y="4296836"/>
            <a:ext cx="228421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39019">
              <a:alpha val="59727"/>
            </a:srgbClr>
          </a:solidFill>
          <a:ln w="25400">
            <a:solidFill>
              <a:srgbClr val="000000">
                <a:alpha val="59727"/>
              </a:srgbClr>
            </a:solidFill>
            <a:miter lim="400000"/>
          </a:ln>
        </p:spPr>
        <p:txBody>
          <a:bodyPr lIns="0" tIns="0" rIns="0" bIns="0" anchor="ctr"/>
          <a:lstStyle/>
          <a:p>
            <a:pPr lvl="0">
              <a:defRPr sz="2400">
                <a:solidFill>
                  <a:srgbClr val="FFFFFF"/>
                </a:solidFill>
              </a:defRPr>
            </a:pPr>
          </a:p>
        </p:txBody>
      </p:sp>
      <p:sp>
        <p:nvSpPr>
          <p:cNvPr id="153" name="Shape 153"/>
          <p:cNvSpPr/>
          <p:nvPr/>
        </p:nvSpPr>
        <p:spPr>
          <a:xfrm>
            <a:off x="5762239" y="4687873"/>
            <a:ext cx="134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Released</a:t>
            </a:r>
          </a:p>
        </p:txBody>
      </p:sp>
      <p:sp>
        <p:nvSpPr>
          <p:cNvPr id="154" name="Shape 154"/>
          <p:cNvSpPr/>
          <p:nvPr/>
        </p:nvSpPr>
        <p:spPr>
          <a:xfrm>
            <a:off x="3832915" y="4931836"/>
            <a:ext cx="1476283" cy="1"/>
          </a:xfrm>
          <a:prstGeom prst="line">
            <a:avLst/>
          </a:prstGeom>
          <a:ln w="25400">
            <a:solidFill/>
            <a:miter lim="400000"/>
          </a:ln>
        </p:spPr>
        <p:txBody>
          <a:bodyPr lIns="50800" tIns="50800" rIns="50800" bIns="50800" anchor="ctr"/>
          <a:lstStyle/>
          <a:p>
            <a:pPr lvl="0">
              <a:defRPr sz="2400"/>
            </a:pPr>
          </a:p>
        </p:txBody>
      </p:sp>
      <p:sp>
        <p:nvSpPr>
          <p:cNvPr id="155" name="Shape 155"/>
          <p:cNvSpPr/>
          <p:nvPr/>
        </p:nvSpPr>
        <p:spPr>
          <a:xfrm flipV="1">
            <a:off x="7544442" y="4931836"/>
            <a:ext cx="1638968" cy="1"/>
          </a:xfrm>
          <a:prstGeom prst="line">
            <a:avLst/>
          </a:prstGeom>
          <a:ln w="25400">
            <a:solidFill/>
            <a:miter lim="400000"/>
          </a:ln>
        </p:spPr>
        <p:txBody>
          <a:bodyPr lIns="50800" tIns="50800" rIns="50800" bIns="50800" anchor="ctr"/>
          <a:lstStyle/>
          <a:p>
            <a:pPr lvl="0">
              <a:defRPr sz="2400"/>
            </a:pPr>
          </a:p>
        </p:txBody>
      </p:sp>
      <p:sp>
        <p:nvSpPr>
          <p:cNvPr id="156" name="Shape 156"/>
          <p:cNvSpPr/>
          <p:nvPr/>
        </p:nvSpPr>
        <p:spPr>
          <a:xfrm>
            <a:off x="5578673" y="2771750"/>
            <a:ext cx="1715264" cy="6242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9019">
              <a:alpha val="82725"/>
            </a:srgbClr>
          </a:solidFill>
          <a:ln w="25400">
            <a:solidFill>
              <a:srgbClr val="000000">
                <a:alpha val="82725"/>
              </a:srgbClr>
            </a:solidFill>
            <a:miter lim="400000"/>
          </a:ln>
        </p:spPr>
        <p:txBody>
          <a:bodyPr lIns="0" tIns="0" rIns="0" bIns="0" anchor="ctr"/>
          <a:lstStyle/>
          <a:p>
            <a:pPr lvl="0">
              <a:defRPr sz="2400">
                <a:solidFill>
                  <a:srgbClr val="FFFFFF"/>
                </a:solidFill>
              </a:defRPr>
            </a:pPr>
          </a:p>
        </p:txBody>
      </p:sp>
      <p:sp>
        <p:nvSpPr>
          <p:cNvPr id="157" name="Shape 157"/>
          <p:cNvSpPr/>
          <p:nvPr/>
        </p:nvSpPr>
        <p:spPr>
          <a:xfrm>
            <a:off x="5698163" y="2867991"/>
            <a:ext cx="1476284" cy="367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lvl1pPr>
          </a:lstStyle>
          <a:p>
            <a:pPr lvl="0">
              <a:defRPr sz="1800"/>
            </a:pPr>
            <a:r>
              <a:rPr sz="2000"/>
              <a:t>date</a:t>
            </a:r>
          </a:p>
        </p:txBody>
      </p:sp>
      <p:sp>
        <p:nvSpPr>
          <p:cNvPr id="158" name="Shape 158"/>
          <p:cNvSpPr/>
          <p:nvPr/>
        </p:nvSpPr>
        <p:spPr>
          <a:xfrm flipH="1" flipV="1">
            <a:off x="6451798" y="3382615"/>
            <a:ext cx="12500" cy="948424"/>
          </a:xfrm>
          <a:prstGeom prst="line">
            <a:avLst/>
          </a:prstGeom>
          <a:ln w="25400">
            <a:solidFill/>
            <a:miter lim="400000"/>
          </a:ln>
        </p:spPr>
        <p:txBody>
          <a:bodyPr lIns="50800" tIns="50800" rIns="50800" bIns="50800" anchor="ctr"/>
          <a:lstStyle/>
          <a:p>
            <a:pPr lvl="0">
              <a:defRPr sz="2400"/>
            </a:pPr>
          </a:p>
        </p:txBody>
      </p:sp>
      <p:sp>
        <p:nvSpPr>
          <p:cNvPr id="159" name="Shape 159"/>
          <p:cNvSpPr/>
          <p:nvPr/>
        </p:nvSpPr>
        <p:spPr>
          <a:xfrm>
            <a:off x="1911853" y="6452037"/>
            <a:ext cx="90489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Non-Key constraint with partial participation</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