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Title Text</a:t>
            </a:r>
          </a:p>
        </p:txBody>
      </p:sp>
      <p:sp>
        <p:nvSpPr>
          <p:cNvPr id="19" name="Shape 19"/>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Title Text</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a:defRPr sz="1800"/>
            </a:pPr>
            <a:r>
              <a:rPr sz="8000"/>
              <a:t>CS186 Discussion #14</a:t>
            </a:r>
          </a:p>
        </p:txBody>
      </p:sp>
      <p:sp>
        <p:nvSpPr>
          <p:cNvPr id="33" name="Shape 33"/>
          <p:cNvSpPr/>
          <p:nvPr>
            <p:ph type="body" idx="1"/>
          </p:nvPr>
        </p:nvSpPr>
        <p:spPr>
          <a:prstGeom prst="rect">
            <a:avLst/>
          </a:prstGeom>
        </p:spPr>
        <p:txBody>
          <a:bodyPr/>
          <a:lstStyle>
            <a:lvl1pPr>
              <a:defRPr sz="4400">
                <a:solidFill>
                  <a:srgbClr val="A6AAA9"/>
                </a:solidFill>
              </a:defRPr>
            </a:lvl1pPr>
          </a:lstStyle>
          <a:p>
            <a:pPr lvl="0">
              <a:defRPr sz="1800">
                <a:solidFill>
                  <a:srgbClr val="000000"/>
                </a:solidFill>
              </a:defRPr>
            </a:pPr>
            <a:r>
              <a:rPr sz="4400">
                <a:solidFill>
                  <a:srgbClr val="A6AAA9"/>
                </a:solidFill>
              </a:rPr>
              <a:t>(Logging &amp; Recovery)</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nvSpPr>
        <p:spPr>
          <a:xfrm>
            <a:off x="2461297" y="725591"/>
            <a:ext cx="1784345" cy="67984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32" name="Shape 132"/>
          <p:cNvSpPr/>
          <p:nvPr/>
        </p:nvSpPr>
        <p:spPr>
          <a:xfrm>
            <a:off x="4258135" y="725591"/>
            <a:ext cx="4495610" cy="67984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33" name="Shape 133"/>
          <p:cNvSpPr/>
          <p:nvPr/>
        </p:nvSpPr>
        <p:spPr>
          <a:xfrm>
            <a:off x="2940822" y="791279"/>
            <a:ext cx="82529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50</a:t>
            </a:r>
          </a:p>
        </p:txBody>
      </p:sp>
      <p:sp>
        <p:nvSpPr>
          <p:cNvPr id="134" name="Shape 134"/>
          <p:cNvSpPr/>
          <p:nvPr/>
        </p:nvSpPr>
        <p:spPr>
          <a:xfrm>
            <a:off x="5003320" y="759974"/>
            <a:ext cx="308973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T1 writes P5</a:t>
            </a:r>
          </a:p>
        </p:txBody>
      </p:sp>
      <p:sp>
        <p:nvSpPr>
          <p:cNvPr id="135" name="Shape 135"/>
          <p:cNvSpPr/>
          <p:nvPr/>
        </p:nvSpPr>
        <p:spPr>
          <a:xfrm>
            <a:off x="2457599" y="1405640"/>
            <a:ext cx="1784344"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36" name="Shape 136"/>
          <p:cNvSpPr/>
          <p:nvPr/>
        </p:nvSpPr>
        <p:spPr>
          <a:xfrm>
            <a:off x="4254437" y="1405640"/>
            <a:ext cx="4495610"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37" name="Shape 137"/>
          <p:cNvSpPr/>
          <p:nvPr/>
        </p:nvSpPr>
        <p:spPr>
          <a:xfrm>
            <a:off x="2894098" y="1466806"/>
            <a:ext cx="932269" cy="6643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60</a:t>
            </a:r>
          </a:p>
        </p:txBody>
      </p:sp>
      <p:sp>
        <p:nvSpPr>
          <p:cNvPr id="138" name="Shape 138"/>
          <p:cNvSpPr/>
          <p:nvPr/>
        </p:nvSpPr>
        <p:spPr>
          <a:xfrm>
            <a:off x="5154500" y="1440024"/>
            <a:ext cx="269611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T2 Commit</a:t>
            </a:r>
          </a:p>
        </p:txBody>
      </p:sp>
      <p:sp>
        <p:nvSpPr>
          <p:cNvPr id="139" name="Shape 139"/>
          <p:cNvSpPr/>
          <p:nvPr/>
        </p:nvSpPr>
        <p:spPr>
          <a:xfrm>
            <a:off x="2461297" y="2085690"/>
            <a:ext cx="1784345"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40" name="Shape 140"/>
          <p:cNvSpPr/>
          <p:nvPr/>
        </p:nvSpPr>
        <p:spPr>
          <a:xfrm>
            <a:off x="4258135" y="2085690"/>
            <a:ext cx="4495610"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41" name="Shape 141"/>
          <p:cNvSpPr/>
          <p:nvPr/>
        </p:nvSpPr>
        <p:spPr>
          <a:xfrm>
            <a:off x="2940822" y="2173508"/>
            <a:ext cx="82529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70</a:t>
            </a:r>
          </a:p>
        </p:txBody>
      </p:sp>
      <p:sp>
        <p:nvSpPr>
          <p:cNvPr id="142" name="Shape 142"/>
          <p:cNvSpPr/>
          <p:nvPr/>
        </p:nvSpPr>
        <p:spPr>
          <a:xfrm>
            <a:off x="5157882" y="2173508"/>
            <a:ext cx="269611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T3 Abort</a:t>
            </a:r>
          </a:p>
        </p:txBody>
      </p:sp>
      <p:sp>
        <p:nvSpPr>
          <p:cNvPr id="143" name="Shape 143"/>
          <p:cNvSpPr/>
          <p:nvPr/>
        </p:nvSpPr>
        <p:spPr>
          <a:xfrm>
            <a:off x="2464678" y="2765740"/>
            <a:ext cx="1784345"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44" name="Shape 144"/>
          <p:cNvSpPr/>
          <p:nvPr/>
        </p:nvSpPr>
        <p:spPr>
          <a:xfrm>
            <a:off x="4261516" y="2765740"/>
            <a:ext cx="4495610"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45" name="Shape 145"/>
          <p:cNvSpPr/>
          <p:nvPr/>
        </p:nvSpPr>
        <p:spPr>
          <a:xfrm>
            <a:off x="3035463" y="2853558"/>
            <a:ext cx="64277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80</a:t>
            </a:r>
          </a:p>
        </p:txBody>
      </p:sp>
      <p:sp>
        <p:nvSpPr>
          <p:cNvPr id="146" name="Shape 146"/>
          <p:cNvSpPr/>
          <p:nvPr/>
        </p:nvSpPr>
        <p:spPr>
          <a:xfrm>
            <a:off x="5147833" y="2855173"/>
            <a:ext cx="2791209"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T4 Commit</a:t>
            </a:r>
          </a:p>
        </p:txBody>
      </p:sp>
      <p:sp>
        <p:nvSpPr>
          <p:cNvPr id="147" name="Shape 147"/>
          <p:cNvSpPr/>
          <p:nvPr/>
        </p:nvSpPr>
        <p:spPr>
          <a:xfrm rot="5414088">
            <a:off x="6514043" y="8007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a:t>
            </a:r>
          </a:p>
        </p:txBody>
      </p:sp>
      <p:sp>
        <p:nvSpPr>
          <p:cNvPr id="148" name="Shape 148"/>
          <p:cNvSpPr/>
          <p:nvPr/>
        </p:nvSpPr>
        <p:spPr>
          <a:xfrm>
            <a:off x="2459928" y="3449021"/>
            <a:ext cx="1784344" cy="67984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49" name="Shape 149"/>
          <p:cNvSpPr/>
          <p:nvPr/>
        </p:nvSpPr>
        <p:spPr>
          <a:xfrm>
            <a:off x="4256766" y="3449021"/>
            <a:ext cx="4495610" cy="67984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50" name="Shape 150"/>
          <p:cNvSpPr/>
          <p:nvPr/>
        </p:nvSpPr>
        <p:spPr>
          <a:xfrm>
            <a:off x="3030712" y="3536838"/>
            <a:ext cx="64277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90</a:t>
            </a:r>
          </a:p>
        </p:txBody>
      </p:sp>
      <p:sp>
        <p:nvSpPr>
          <p:cNvPr id="151" name="Shape 151"/>
          <p:cNvSpPr/>
          <p:nvPr/>
        </p:nvSpPr>
        <p:spPr>
          <a:xfrm>
            <a:off x="5482244" y="3536838"/>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T4 End</a:t>
            </a:r>
          </a:p>
        </p:txBody>
      </p:sp>
      <p:sp>
        <p:nvSpPr>
          <p:cNvPr id="152" name="Shape 152"/>
          <p:cNvSpPr/>
          <p:nvPr/>
        </p:nvSpPr>
        <p:spPr>
          <a:xfrm>
            <a:off x="4662099" y="5104417"/>
            <a:ext cx="368091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Transaction Table</a:t>
            </a:r>
          </a:p>
        </p:txBody>
      </p:sp>
      <p:sp>
        <p:nvSpPr>
          <p:cNvPr id="153" name="Shape 153"/>
          <p:cNvSpPr/>
          <p:nvPr/>
        </p:nvSpPr>
        <p:spPr>
          <a:xfrm>
            <a:off x="2461297" y="5966708"/>
            <a:ext cx="1784344"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54" name="Shape 154"/>
          <p:cNvSpPr/>
          <p:nvPr/>
        </p:nvSpPr>
        <p:spPr>
          <a:xfrm>
            <a:off x="4258135" y="5966708"/>
            <a:ext cx="4495610"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55" name="Shape 155"/>
          <p:cNvSpPr/>
          <p:nvPr/>
        </p:nvSpPr>
        <p:spPr>
          <a:xfrm>
            <a:off x="8759475" y="5966708"/>
            <a:ext cx="1784345"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56" name="Shape 156"/>
          <p:cNvSpPr/>
          <p:nvPr/>
        </p:nvSpPr>
        <p:spPr>
          <a:xfrm>
            <a:off x="2954477" y="6054526"/>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XID</a:t>
            </a:r>
          </a:p>
        </p:txBody>
      </p:sp>
      <p:sp>
        <p:nvSpPr>
          <p:cNvPr id="157" name="Shape 157"/>
          <p:cNvSpPr/>
          <p:nvPr/>
        </p:nvSpPr>
        <p:spPr>
          <a:xfrm>
            <a:off x="5483613" y="6054526"/>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State</a:t>
            </a:r>
          </a:p>
        </p:txBody>
      </p:sp>
      <p:sp>
        <p:nvSpPr>
          <p:cNvPr id="158" name="Shape 158"/>
          <p:cNvSpPr/>
          <p:nvPr/>
        </p:nvSpPr>
        <p:spPr>
          <a:xfrm>
            <a:off x="8740425" y="6008165"/>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LastLSN</a:t>
            </a:r>
          </a:p>
        </p:txBody>
      </p:sp>
      <p:sp>
        <p:nvSpPr>
          <p:cNvPr id="159" name="Shape 159"/>
          <p:cNvSpPr/>
          <p:nvPr/>
        </p:nvSpPr>
        <p:spPr>
          <a:xfrm>
            <a:off x="8759475" y="725591"/>
            <a:ext cx="1784345" cy="67984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0" name="Shape 160"/>
          <p:cNvSpPr/>
          <p:nvPr/>
        </p:nvSpPr>
        <p:spPr>
          <a:xfrm>
            <a:off x="9089554" y="653237"/>
            <a:ext cx="1130950" cy="8245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40</a:t>
            </a:r>
          </a:p>
        </p:txBody>
      </p:sp>
      <p:sp>
        <p:nvSpPr>
          <p:cNvPr id="161" name="Shape 161"/>
          <p:cNvSpPr/>
          <p:nvPr/>
        </p:nvSpPr>
        <p:spPr>
          <a:xfrm>
            <a:off x="8755777" y="1405640"/>
            <a:ext cx="1784344"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2" name="Shape 162"/>
          <p:cNvSpPr/>
          <p:nvPr/>
        </p:nvSpPr>
        <p:spPr>
          <a:xfrm>
            <a:off x="9185513" y="1440154"/>
            <a:ext cx="932269" cy="6643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30</a:t>
            </a:r>
          </a:p>
        </p:txBody>
      </p:sp>
      <p:sp>
        <p:nvSpPr>
          <p:cNvPr id="163" name="Shape 163"/>
          <p:cNvSpPr/>
          <p:nvPr/>
        </p:nvSpPr>
        <p:spPr>
          <a:xfrm>
            <a:off x="8759475" y="2085690"/>
            <a:ext cx="1784345"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4" name="Shape 164"/>
          <p:cNvSpPr/>
          <p:nvPr/>
        </p:nvSpPr>
        <p:spPr>
          <a:xfrm>
            <a:off x="9238684" y="2120204"/>
            <a:ext cx="825294" cy="6643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20</a:t>
            </a:r>
          </a:p>
        </p:txBody>
      </p:sp>
      <p:sp>
        <p:nvSpPr>
          <p:cNvPr id="165" name="Shape 165"/>
          <p:cNvSpPr/>
          <p:nvPr/>
        </p:nvSpPr>
        <p:spPr>
          <a:xfrm>
            <a:off x="8762857" y="2765740"/>
            <a:ext cx="1784344"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6" name="Shape 166"/>
          <p:cNvSpPr/>
          <p:nvPr/>
        </p:nvSpPr>
        <p:spPr>
          <a:xfrm>
            <a:off x="9252526" y="2795646"/>
            <a:ext cx="82529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10</a:t>
            </a:r>
          </a:p>
        </p:txBody>
      </p:sp>
      <p:sp>
        <p:nvSpPr>
          <p:cNvPr id="167" name="Shape 167"/>
          <p:cNvSpPr/>
          <p:nvPr/>
        </p:nvSpPr>
        <p:spPr>
          <a:xfrm>
            <a:off x="8758106" y="3449021"/>
            <a:ext cx="1784345" cy="67984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8" name="Shape 168"/>
          <p:cNvSpPr/>
          <p:nvPr/>
        </p:nvSpPr>
        <p:spPr>
          <a:xfrm>
            <a:off x="9247775" y="3478926"/>
            <a:ext cx="82529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80</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nvSpPr>
        <p:spPr>
          <a:xfrm>
            <a:off x="2461297" y="725591"/>
            <a:ext cx="1784345" cy="67984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1" name="Shape 171"/>
          <p:cNvSpPr/>
          <p:nvPr/>
        </p:nvSpPr>
        <p:spPr>
          <a:xfrm>
            <a:off x="4258135" y="725591"/>
            <a:ext cx="4495610" cy="67984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2" name="Shape 172"/>
          <p:cNvSpPr/>
          <p:nvPr/>
        </p:nvSpPr>
        <p:spPr>
          <a:xfrm>
            <a:off x="2940822" y="791279"/>
            <a:ext cx="82529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50</a:t>
            </a:r>
          </a:p>
        </p:txBody>
      </p:sp>
      <p:sp>
        <p:nvSpPr>
          <p:cNvPr id="173" name="Shape 173"/>
          <p:cNvSpPr/>
          <p:nvPr/>
        </p:nvSpPr>
        <p:spPr>
          <a:xfrm>
            <a:off x="5003320" y="759974"/>
            <a:ext cx="308973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T1 writes P5</a:t>
            </a:r>
          </a:p>
        </p:txBody>
      </p:sp>
      <p:sp>
        <p:nvSpPr>
          <p:cNvPr id="174" name="Shape 174"/>
          <p:cNvSpPr/>
          <p:nvPr/>
        </p:nvSpPr>
        <p:spPr>
          <a:xfrm>
            <a:off x="2457599" y="1405640"/>
            <a:ext cx="1784344"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5" name="Shape 175"/>
          <p:cNvSpPr/>
          <p:nvPr/>
        </p:nvSpPr>
        <p:spPr>
          <a:xfrm>
            <a:off x="4254437" y="1405640"/>
            <a:ext cx="4495610"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6" name="Shape 176"/>
          <p:cNvSpPr/>
          <p:nvPr/>
        </p:nvSpPr>
        <p:spPr>
          <a:xfrm>
            <a:off x="2894098" y="1466806"/>
            <a:ext cx="932269" cy="6643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60</a:t>
            </a:r>
          </a:p>
        </p:txBody>
      </p:sp>
      <p:sp>
        <p:nvSpPr>
          <p:cNvPr id="177" name="Shape 177"/>
          <p:cNvSpPr/>
          <p:nvPr/>
        </p:nvSpPr>
        <p:spPr>
          <a:xfrm>
            <a:off x="5154500" y="1440024"/>
            <a:ext cx="269611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T2 Commit</a:t>
            </a:r>
          </a:p>
        </p:txBody>
      </p:sp>
      <p:sp>
        <p:nvSpPr>
          <p:cNvPr id="178" name="Shape 178"/>
          <p:cNvSpPr/>
          <p:nvPr/>
        </p:nvSpPr>
        <p:spPr>
          <a:xfrm>
            <a:off x="2461297" y="2085690"/>
            <a:ext cx="1784345"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9" name="Shape 179"/>
          <p:cNvSpPr/>
          <p:nvPr/>
        </p:nvSpPr>
        <p:spPr>
          <a:xfrm>
            <a:off x="4258135" y="2085690"/>
            <a:ext cx="4495610"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0" name="Shape 180"/>
          <p:cNvSpPr/>
          <p:nvPr/>
        </p:nvSpPr>
        <p:spPr>
          <a:xfrm>
            <a:off x="2940822" y="2173508"/>
            <a:ext cx="82529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70</a:t>
            </a:r>
          </a:p>
        </p:txBody>
      </p:sp>
      <p:sp>
        <p:nvSpPr>
          <p:cNvPr id="181" name="Shape 181"/>
          <p:cNvSpPr/>
          <p:nvPr/>
        </p:nvSpPr>
        <p:spPr>
          <a:xfrm>
            <a:off x="5157882" y="2173508"/>
            <a:ext cx="269611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T3 Abort</a:t>
            </a:r>
          </a:p>
        </p:txBody>
      </p:sp>
      <p:sp>
        <p:nvSpPr>
          <p:cNvPr id="182" name="Shape 182"/>
          <p:cNvSpPr/>
          <p:nvPr/>
        </p:nvSpPr>
        <p:spPr>
          <a:xfrm>
            <a:off x="2464678" y="2765740"/>
            <a:ext cx="1784345"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3" name="Shape 183"/>
          <p:cNvSpPr/>
          <p:nvPr/>
        </p:nvSpPr>
        <p:spPr>
          <a:xfrm>
            <a:off x="4261516" y="2765740"/>
            <a:ext cx="4495610"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4" name="Shape 184"/>
          <p:cNvSpPr/>
          <p:nvPr/>
        </p:nvSpPr>
        <p:spPr>
          <a:xfrm>
            <a:off x="3035463" y="2853558"/>
            <a:ext cx="64277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80</a:t>
            </a:r>
          </a:p>
        </p:txBody>
      </p:sp>
      <p:sp>
        <p:nvSpPr>
          <p:cNvPr id="185" name="Shape 185"/>
          <p:cNvSpPr/>
          <p:nvPr/>
        </p:nvSpPr>
        <p:spPr>
          <a:xfrm>
            <a:off x="5147833" y="2855173"/>
            <a:ext cx="2791209"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T4 Commit</a:t>
            </a:r>
          </a:p>
        </p:txBody>
      </p:sp>
      <p:sp>
        <p:nvSpPr>
          <p:cNvPr id="186" name="Shape 186"/>
          <p:cNvSpPr/>
          <p:nvPr/>
        </p:nvSpPr>
        <p:spPr>
          <a:xfrm rot="5414088">
            <a:off x="6514043" y="8007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a:t>
            </a:r>
          </a:p>
        </p:txBody>
      </p:sp>
      <p:sp>
        <p:nvSpPr>
          <p:cNvPr id="187" name="Shape 187"/>
          <p:cNvSpPr/>
          <p:nvPr/>
        </p:nvSpPr>
        <p:spPr>
          <a:xfrm>
            <a:off x="2459928" y="3449021"/>
            <a:ext cx="1784344" cy="67984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8" name="Shape 188"/>
          <p:cNvSpPr/>
          <p:nvPr/>
        </p:nvSpPr>
        <p:spPr>
          <a:xfrm>
            <a:off x="4256766" y="3449021"/>
            <a:ext cx="4495610" cy="67984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9" name="Shape 189"/>
          <p:cNvSpPr/>
          <p:nvPr/>
        </p:nvSpPr>
        <p:spPr>
          <a:xfrm>
            <a:off x="3030712" y="3536838"/>
            <a:ext cx="64277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90</a:t>
            </a:r>
          </a:p>
        </p:txBody>
      </p:sp>
      <p:sp>
        <p:nvSpPr>
          <p:cNvPr id="190" name="Shape 190"/>
          <p:cNvSpPr/>
          <p:nvPr/>
        </p:nvSpPr>
        <p:spPr>
          <a:xfrm>
            <a:off x="5482244" y="3536838"/>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T4 End</a:t>
            </a:r>
          </a:p>
        </p:txBody>
      </p:sp>
      <p:sp>
        <p:nvSpPr>
          <p:cNvPr id="191" name="Shape 191"/>
          <p:cNvSpPr/>
          <p:nvPr/>
        </p:nvSpPr>
        <p:spPr>
          <a:xfrm>
            <a:off x="4662099" y="5104417"/>
            <a:ext cx="368091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Transaction Table</a:t>
            </a:r>
          </a:p>
        </p:txBody>
      </p:sp>
      <p:sp>
        <p:nvSpPr>
          <p:cNvPr id="192" name="Shape 192"/>
          <p:cNvSpPr/>
          <p:nvPr/>
        </p:nvSpPr>
        <p:spPr>
          <a:xfrm>
            <a:off x="2461297" y="5966709"/>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3" name="Shape 193"/>
          <p:cNvSpPr/>
          <p:nvPr/>
        </p:nvSpPr>
        <p:spPr>
          <a:xfrm>
            <a:off x="4258135" y="5966709"/>
            <a:ext cx="4495609"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4" name="Shape 194"/>
          <p:cNvSpPr/>
          <p:nvPr/>
        </p:nvSpPr>
        <p:spPr>
          <a:xfrm>
            <a:off x="8759475" y="5966709"/>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5" name="Shape 195"/>
          <p:cNvSpPr/>
          <p:nvPr/>
        </p:nvSpPr>
        <p:spPr>
          <a:xfrm>
            <a:off x="2954477" y="6054526"/>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XID</a:t>
            </a:r>
          </a:p>
        </p:txBody>
      </p:sp>
      <p:sp>
        <p:nvSpPr>
          <p:cNvPr id="196" name="Shape 196"/>
          <p:cNvSpPr/>
          <p:nvPr/>
        </p:nvSpPr>
        <p:spPr>
          <a:xfrm>
            <a:off x="5483613" y="6054526"/>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State</a:t>
            </a:r>
          </a:p>
        </p:txBody>
      </p:sp>
      <p:sp>
        <p:nvSpPr>
          <p:cNvPr id="197" name="Shape 197"/>
          <p:cNvSpPr/>
          <p:nvPr/>
        </p:nvSpPr>
        <p:spPr>
          <a:xfrm>
            <a:off x="8740425" y="6008165"/>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LastLSN</a:t>
            </a:r>
          </a:p>
        </p:txBody>
      </p:sp>
      <p:sp>
        <p:nvSpPr>
          <p:cNvPr id="198" name="Shape 198"/>
          <p:cNvSpPr/>
          <p:nvPr/>
        </p:nvSpPr>
        <p:spPr>
          <a:xfrm>
            <a:off x="2461731" y="6656223"/>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9" name="Shape 199"/>
          <p:cNvSpPr/>
          <p:nvPr/>
        </p:nvSpPr>
        <p:spPr>
          <a:xfrm>
            <a:off x="4258569" y="6656223"/>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00" name="Shape 200"/>
          <p:cNvSpPr/>
          <p:nvPr/>
        </p:nvSpPr>
        <p:spPr>
          <a:xfrm>
            <a:off x="8759909" y="6656223"/>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01" name="Shape 201"/>
          <p:cNvSpPr/>
          <p:nvPr/>
        </p:nvSpPr>
        <p:spPr>
          <a:xfrm>
            <a:off x="2954912" y="6744041"/>
            <a:ext cx="797983"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a:t>
            </a:r>
          </a:p>
        </p:txBody>
      </p:sp>
      <p:sp>
        <p:nvSpPr>
          <p:cNvPr id="202" name="Shape 202"/>
          <p:cNvSpPr/>
          <p:nvPr/>
        </p:nvSpPr>
        <p:spPr>
          <a:xfrm>
            <a:off x="5484047" y="6744041"/>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203" name="Shape 203"/>
          <p:cNvSpPr/>
          <p:nvPr/>
        </p:nvSpPr>
        <p:spPr>
          <a:xfrm>
            <a:off x="8740859" y="6697679"/>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50</a:t>
            </a:r>
          </a:p>
        </p:txBody>
      </p:sp>
      <p:sp>
        <p:nvSpPr>
          <p:cNvPr id="204" name="Shape 204"/>
          <p:cNvSpPr/>
          <p:nvPr/>
        </p:nvSpPr>
        <p:spPr>
          <a:xfrm>
            <a:off x="8759475" y="725591"/>
            <a:ext cx="1784345" cy="67984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05" name="Shape 205"/>
          <p:cNvSpPr/>
          <p:nvPr/>
        </p:nvSpPr>
        <p:spPr>
          <a:xfrm>
            <a:off x="9089554" y="653237"/>
            <a:ext cx="1130950" cy="8245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40</a:t>
            </a:r>
          </a:p>
        </p:txBody>
      </p:sp>
      <p:sp>
        <p:nvSpPr>
          <p:cNvPr id="206" name="Shape 206"/>
          <p:cNvSpPr/>
          <p:nvPr/>
        </p:nvSpPr>
        <p:spPr>
          <a:xfrm>
            <a:off x="8755777" y="1405640"/>
            <a:ext cx="1784344"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07" name="Shape 207"/>
          <p:cNvSpPr/>
          <p:nvPr/>
        </p:nvSpPr>
        <p:spPr>
          <a:xfrm>
            <a:off x="9185513" y="1440154"/>
            <a:ext cx="932269" cy="6643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30</a:t>
            </a:r>
          </a:p>
        </p:txBody>
      </p:sp>
      <p:sp>
        <p:nvSpPr>
          <p:cNvPr id="208" name="Shape 208"/>
          <p:cNvSpPr/>
          <p:nvPr/>
        </p:nvSpPr>
        <p:spPr>
          <a:xfrm>
            <a:off x="8759475" y="2085690"/>
            <a:ext cx="1784345"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09" name="Shape 209"/>
          <p:cNvSpPr/>
          <p:nvPr/>
        </p:nvSpPr>
        <p:spPr>
          <a:xfrm>
            <a:off x="9238684" y="2120204"/>
            <a:ext cx="825294" cy="6643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20</a:t>
            </a:r>
          </a:p>
        </p:txBody>
      </p:sp>
      <p:sp>
        <p:nvSpPr>
          <p:cNvPr id="210" name="Shape 210"/>
          <p:cNvSpPr/>
          <p:nvPr/>
        </p:nvSpPr>
        <p:spPr>
          <a:xfrm>
            <a:off x="8762857" y="2765740"/>
            <a:ext cx="1784344"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11" name="Shape 211"/>
          <p:cNvSpPr/>
          <p:nvPr/>
        </p:nvSpPr>
        <p:spPr>
          <a:xfrm>
            <a:off x="9252526" y="2795646"/>
            <a:ext cx="82529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10</a:t>
            </a:r>
          </a:p>
        </p:txBody>
      </p:sp>
      <p:sp>
        <p:nvSpPr>
          <p:cNvPr id="212" name="Shape 212"/>
          <p:cNvSpPr/>
          <p:nvPr/>
        </p:nvSpPr>
        <p:spPr>
          <a:xfrm>
            <a:off x="8758106" y="3449021"/>
            <a:ext cx="1784345" cy="67984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13" name="Shape 213"/>
          <p:cNvSpPr/>
          <p:nvPr/>
        </p:nvSpPr>
        <p:spPr>
          <a:xfrm>
            <a:off x="9247775" y="3478926"/>
            <a:ext cx="82529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80</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nvSpPr>
        <p:spPr>
          <a:xfrm>
            <a:off x="2461297" y="725591"/>
            <a:ext cx="1784345" cy="67984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16" name="Shape 216"/>
          <p:cNvSpPr/>
          <p:nvPr/>
        </p:nvSpPr>
        <p:spPr>
          <a:xfrm>
            <a:off x="4258135" y="725591"/>
            <a:ext cx="4495610" cy="67984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17" name="Shape 217"/>
          <p:cNvSpPr/>
          <p:nvPr/>
        </p:nvSpPr>
        <p:spPr>
          <a:xfrm>
            <a:off x="2940822" y="791279"/>
            <a:ext cx="82529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50</a:t>
            </a:r>
          </a:p>
        </p:txBody>
      </p:sp>
      <p:sp>
        <p:nvSpPr>
          <p:cNvPr id="218" name="Shape 218"/>
          <p:cNvSpPr/>
          <p:nvPr/>
        </p:nvSpPr>
        <p:spPr>
          <a:xfrm>
            <a:off x="5003320" y="759974"/>
            <a:ext cx="308973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T1 writes P5</a:t>
            </a:r>
          </a:p>
        </p:txBody>
      </p:sp>
      <p:sp>
        <p:nvSpPr>
          <p:cNvPr id="219" name="Shape 219"/>
          <p:cNvSpPr/>
          <p:nvPr/>
        </p:nvSpPr>
        <p:spPr>
          <a:xfrm>
            <a:off x="2457599" y="1405640"/>
            <a:ext cx="1784344"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20" name="Shape 220"/>
          <p:cNvSpPr/>
          <p:nvPr/>
        </p:nvSpPr>
        <p:spPr>
          <a:xfrm>
            <a:off x="4254437" y="1405640"/>
            <a:ext cx="4495610"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21" name="Shape 221"/>
          <p:cNvSpPr/>
          <p:nvPr/>
        </p:nvSpPr>
        <p:spPr>
          <a:xfrm>
            <a:off x="2894098" y="1466806"/>
            <a:ext cx="932269" cy="6643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60</a:t>
            </a:r>
          </a:p>
        </p:txBody>
      </p:sp>
      <p:sp>
        <p:nvSpPr>
          <p:cNvPr id="222" name="Shape 222"/>
          <p:cNvSpPr/>
          <p:nvPr/>
        </p:nvSpPr>
        <p:spPr>
          <a:xfrm>
            <a:off x="5154500" y="1440024"/>
            <a:ext cx="269611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T2 Commit</a:t>
            </a:r>
          </a:p>
        </p:txBody>
      </p:sp>
      <p:sp>
        <p:nvSpPr>
          <p:cNvPr id="223" name="Shape 223"/>
          <p:cNvSpPr/>
          <p:nvPr/>
        </p:nvSpPr>
        <p:spPr>
          <a:xfrm>
            <a:off x="2461297" y="2085690"/>
            <a:ext cx="1784345"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24" name="Shape 224"/>
          <p:cNvSpPr/>
          <p:nvPr/>
        </p:nvSpPr>
        <p:spPr>
          <a:xfrm>
            <a:off x="4258135" y="2085690"/>
            <a:ext cx="4495610"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25" name="Shape 225"/>
          <p:cNvSpPr/>
          <p:nvPr/>
        </p:nvSpPr>
        <p:spPr>
          <a:xfrm>
            <a:off x="2940822" y="2173508"/>
            <a:ext cx="82529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70</a:t>
            </a:r>
          </a:p>
        </p:txBody>
      </p:sp>
      <p:sp>
        <p:nvSpPr>
          <p:cNvPr id="226" name="Shape 226"/>
          <p:cNvSpPr/>
          <p:nvPr/>
        </p:nvSpPr>
        <p:spPr>
          <a:xfrm>
            <a:off x="5157882" y="2173508"/>
            <a:ext cx="269611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T3 Abort</a:t>
            </a:r>
          </a:p>
        </p:txBody>
      </p:sp>
      <p:sp>
        <p:nvSpPr>
          <p:cNvPr id="227" name="Shape 227"/>
          <p:cNvSpPr/>
          <p:nvPr/>
        </p:nvSpPr>
        <p:spPr>
          <a:xfrm>
            <a:off x="2464678" y="2765740"/>
            <a:ext cx="1784345"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28" name="Shape 228"/>
          <p:cNvSpPr/>
          <p:nvPr/>
        </p:nvSpPr>
        <p:spPr>
          <a:xfrm>
            <a:off x="4261516" y="2765740"/>
            <a:ext cx="4495610"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29" name="Shape 229"/>
          <p:cNvSpPr/>
          <p:nvPr/>
        </p:nvSpPr>
        <p:spPr>
          <a:xfrm>
            <a:off x="3035463" y="2853558"/>
            <a:ext cx="64277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80</a:t>
            </a:r>
          </a:p>
        </p:txBody>
      </p:sp>
      <p:sp>
        <p:nvSpPr>
          <p:cNvPr id="230" name="Shape 230"/>
          <p:cNvSpPr/>
          <p:nvPr/>
        </p:nvSpPr>
        <p:spPr>
          <a:xfrm>
            <a:off x="5147833" y="2855173"/>
            <a:ext cx="2791209"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T4 Commit</a:t>
            </a:r>
          </a:p>
        </p:txBody>
      </p:sp>
      <p:sp>
        <p:nvSpPr>
          <p:cNvPr id="231" name="Shape 231"/>
          <p:cNvSpPr/>
          <p:nvPr/>
        </p:nvSpPr>
        <p:spPr>
          <a:xfrm rot="5414088">
            <a:off x="6514043" y="8007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a:t>
            </a:r>
          </a:p>
        </p:txBody>
      </p:sp>
      <p:sp>
        <p:nvSpPr>
          <p:cNvPr id="232" name="Shape 232"/>
          <p:cNvSpPr/>
          <p:nvPr/>
        </p:nvSpPr>
        <p:spPr>
          <a:xfrm>
            <a:off x="2459928" y="3449021"/>
            <a:ext cx="1784344" cy="67984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33" name="Shape 233"/>
          <p:cNvSpPr/>
          <p:nvPr/>
        </p:nvSpPr>
        <p:spPr>
          <a:xfrm>
            <a:off x="4256766" y="3449021"/>
            <a:ext cx="4495610" cy="67984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34" name="Shape 234"/>
          <p:cNvSpPr/>
          <p:nvPr/>
        </p:nvSpPr>
        <p:spPr>
          <a:xfrm>
            <a:off x="3030712" y="3536838"/>
            <a:ext cx="64277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90</a:t>
            </a:r>
          </a:p>
        </p:txBody>
      </p:sp>
      <p:sp>
        <p:nvSpPr>
          <p:cNvPr id="235" name="Shape 235"/>
          <p:cNvSpPr/>
          <p:nvPr/>
        </p:nvSpPr>
        <p:spPr>
          <a:xfrm>
            <a:off x="5482244" y="3536838"/>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T4 End</a:t>
            </a:r>
          </a:p>
        </p:txBody>
      </p:sp>
      <p:sp>
        <p:nvSpPr>
          <p:cNvPr id="236" name="Shape 236"/>
          <p:cNvSpPr/>
          <p:nvPr/>
        </p:nvSpPr>
        <p:spPr>
          <a:xfrm>
            <a:off x="4662099" y="5104417"/>
            <a:ext cx="368091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Transaction Table</a:t>
            </a:r>
          </a:p>
        </p:txBody>
      </p:sp>
      <p:sp>
        <p:nvSpPr>
          <p:cNvPr id="237" name="Shape 237"/>
          <p:cNvSpPr/>
          <p:nvPr/>
        </p:nvSpPr>
        <p:spPr>
          <a:xfrm>
            <a:off x="2461297" y="5966709"/>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38" name="Shape 238"/>
          <p:cNvSpPr/>
          <p:nvPr/>
        </p:nvSpPr>
        <p:spPr>
          <a:xfrm>
            <a:off x="4258135" y="5966709"/>
            <a:ext cx="4495609"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39" name="Shape 239"/>
          <p:cNvSpPr/>
          <p:nvPr/>
        </p:nvSpPr>
        <p:spPr>
          <a:xfrm>
            <a:off x="8759475" y="5966709"/>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40" name="Shape 240"/>
          <p:cNvSpPr/>
          <p:nvPr/>
        </p:nvSpPr>
        <p:spPr>
          <a:xfrm>
            <a:off x="2954477" y="6054526"/>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XID</a:t>
            </a:r>
          </a:p>
        </p:txBody>
      </p:sp>
      <p:sp>
        <p:nvSpPr>
          <p:cNvPr id="241" name="Shape 241"/>
          <p:cNvSpPr/>
          <p:nvPr/>
        </p:nvSpPr>
        <p:spPr>
          <a:xfrm>
            <a:off x="5483613" y="6054526"/>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State</a:t>
            </a:r>
          </a:p>
        </p:txBody>
      </p:sp>
      <p:sp>
        <p:nvSpPr>
          <p:cNvPr id="242" name="Shape 242"/>
          <p:cNvSpPr/>
          <p:nvPr/>
        </p:nvSpPr>
        <p:spPr>
          <a:xfrm>
            <a:off x="8740425" y="6008165"/>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LastLSN</a:t>
            </a:r>
          </a:p>
        </p:txBody>
      </p:sp>
      <p:sp>
        <p:nvSpPr>
          <p:cNvPr id="243" name="Shape 243"/>
          <p:cNvSpPr/>
          <p:nvPr/>
        </p:nvSpPr>
        <p:spPr>
          <a:xfrm>
            <a:off x="2461731" y="6656223"/>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44" name="Shape 244"/>
          <p:cNvSpPr/>
          <p:nvPr/>
        </p:nvSpPr>
        <p:spPr>
          <a:xfrm>
            <a:off x="4258569" y="6656223"/>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45" name="Shape 245"/>
          <p:cNvSpPr/>
          <p:nvPr/>
        </p:nvSpPr>
        <p:spPr>
          <a:xfrm>
            <a:off x="8759909" y="6656223"/>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46" name="Shape 246"/>
          <p:cNvSpPr/>
          <p:nvPr/>
        </p:nvSpPr>
        <p:spPr>
          <a:xfrm>
            <a:off x="2954912" y="6744041"/>
            <a:ext cx="797983"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a:t>
            </a:r>
          </a:p>
        </p:txBody>
      </p:sp>
      <p:sp>
        <p:nvSpPr>
          <p:cNvPr id="247" name="Shape 247"/>
          <p:cNvSpPr/>
          <p:nvPr/>
        </p:nvSpPr>
        <p:spPr>
          <a:xfrm>
            <a:off x="5484047" y="6744041"/>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248" name="Shape 248"/>
          <p:cNvSpPr/>
          <p:nvPr/>
        </p:nvSpPr>
        <p:spPr>
          <a:xfrm>
            <a:off x="8740859" y="6697679"/>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50</a:t>
            </a:r>
          </a:p>
        </p:txBody>
      </p:sp>
      <p:sp>
        <p:nvSpPr>
          <p:cNvPr id="249" name="Shape 249"/>
          <p:cNvSpPr/>
          <p:nvPr/>
        </p:nvSpPr>
        <p:spPr>
          <a:xfrm>
            <a:off x="2462165" y="7345738"/>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50" name="Shape 250"/>
          <p:cNvSpPr/>
          <p:nvPr/>
        </p:nvSpPr>
        <p:spPr>
          <a:xfrm>
            <a:off x="4259003" y="7345738"/>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51" name="Shape 251"/>
          <p:cNvSpPr/>
          <p:nvPr/>
        </p:nvSpPr>
        <p:spPr>
          <a:xfrm>
            <a:off x="8760343" y="7345738"/>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52" name="Shape 252"/>
          <p:cNvSpPr/>
          <p:nvPr/>
        </p:nvSpPr>
        <p:spPr>
          <a:xfrm>
            <a:off x="2955346" y="7433555"/>
            <a:ext cx="797983"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2</a:t>
            </a:r>
          </a:p>
        </p:txBody>
      </p:sp>
      <p:sp>
        <p:nvSpPr>
          <p:cNvPr id="253" name="Shape 253"/>
          <p:cNvSpPr/>
          <p:nvPr/>
        </p:nvSpPr>
        <p:spPr>
          <a:xfrm>
            <a:off x="5306238" y="7433555"/>
            <a:ext cx="2483901"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Committing</a:t>
            </a:r>
          </a:p>
        </p:txBody>
      </p:sp>
      <p:sp>
        <p:nvSpPr>
          <p:cNvPr id="254" name="Shape 254"/>
          <p:cNvSpPr/>
          <p:nvPr/>
        </p:nvSpPr>
        <p:spPr>
          <a:xfrm>
            <a:off x="8741293" y="7387194"/>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60</a:t>
            </a:r>
          </a:p>
        </p:txBody>
      </p:sp>
      <p:sp>
        <p:nvSpPr>
          <p:cNvPr id="255" name="Shape 255"/>
          <p:cNvSpPr/>
          <p:nvPr/>
        </p:nvSpPr>
        <p:spPr>
          <a:xfrm>
            <a:off x="8759475" y="725591"/>
            <a:ext cx="1784345" cy="67984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56" name="Shape 256"/>
          <p:cNvSpPr/>
          <p:nvPr/>
        </p:nvSpPr>
        <p:spPr>
          <a:xfrm>
            <a:off x="9089554" y="653237"/>
            <a:ext cx="1130950" cy="8245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40</a:t>
            </a:r>
          </a:p>
        </p:txBody>
      </p:sp>
      <p:sp>
        <p:nvSpPr>
          <p:cNvPr id="257" name="Shape 257"/>
          <p:cNvSpPr/>
          <p:nvPr/>
        </p:nvSpPr>
        <p:spPr>
          <a:xfrm>
            <a:off x="8755777" y="1405640"/>
            <a:ext cx="1784344"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58" name="Shape 258"/>
          <p:cNvSpPr/>
          <p:nvPr/>
        </p:nvSpPr>
        <p:spPr>
          <a:xfrm>
            <a:off x="9185513" y="1440154"/>
            <a:ext cx="932269" cy="6643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30</a:t>
            </a:r>
          </a:p>
        </p:txBody>
      </p:sp>
      <p:sp>
        <p:nvSpPr>
          <p:cNvPr id="259" name="Shape 259"/>
          <p:cNvSpPr/>
          <p:nvPr/>
        </p:nvSpPr>
        <p:spPr>
          <a:xfrm>
            <a:off x="8759475" y="2085690"/>
            <a:ext cx="1784345"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60" name="Shape 260"/>
          <p:cNvSpPr/>
          <p:nvPr/>
        </p:nvSpPr>
        <p:spPr>
          <a:xfrm>
            <a:off x="9238684" y="2120204"/>
            <a:ext cx="825294" cy="6643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20</a:t>
            </a:r>
          </a:p>
        </p:txBody>
      </p:sp>
      <p:sp>
        <p:nvSpPr>
          <p:cNvPr id="261" name="Shape 261"/>
          <p:cNvSpPr/>
          <p:nvPr/>
        </p:nvSpPr>
        <p:spPr>
          <a:xfrm>
            <a:off x="8762857" y="2765740"/>
            <a:ext cx="1784344"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62" name="Shape 262"/>
          <p:cNvSpPr/>
          <p:nvPr/>
        </p:nvSpPr>
        <p:spPr>
          <a:xfrm>
            <a:off x="9252526" y="2795646"/>
            <a:ext cx="82529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10</a:t>
            </a:r>
          </a:p>
        </p:txBody>
      </p:sp>
      <p:sp>
        <p:nvSpPr>
          <p:cNvPr id="263" name="Shape 263"/>
          <p:cNvSpPr/>
          <p:nvPr/>
        </p:nvSpPr>
        <p:spPr>
          <a:xfrm>
            <a:off x="8758106" y="3449021"/>
            <a:ext cx="1784345" cy="67984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64" name="Shape 264"/>
          <p:cNvSpPr/>
          <p:nvPr/>
        </p:nvSpPr>
        <p:spPr>
          <a:xfrm>
            <a:off x="9247775" y="3478926"/>
            <a:ext cx="82529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80</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nvSpPr>
        <p:spPr>
          <a:xfrm>
            <a:off x="2461297" y="725591"/>
            <a:ext cx="1784345" cy="67984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67" name="Shape 267"/>
          <p:cNvSpPr/>
          <p:nvPr/>
        </p:nvSpPr>
        <p:spPr>
          <a:xfrm>
            <a:off x="4258135" y="725591"/>
            <a:ext cx="4495610" cy="67984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68" name="Shape 268"/>
          <p:cNvSpPr/>
          <p:nvPr/>
        </p:nvSpPr>
        <p:spPr>
          <a:xfrm>
            <a:off x="2940822" y="791279"/>
            <a:ext cx="82529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50</a:t>
            </a:r>
          </a:p>
        </p:txBody>
      </p:sp>
      <p:sp>
        <p:nvSpPr>
          <p:cNvPr id="269" name="Shape 269"/>
          <p:cNvSpPr/>
          <p:nvPr/>
        </p:nvSpPr>
        <p:spPr>
          <a:xfrm>
            <a:off x="5003320" y="759974"/>
            <a:ext cx="308973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T1 writes P5</a:t>
            </a:r>
          </a:p>
        </p:txBody>
      </p:sp>
      <p:sp>
        <p:nvSpPr>
          <p:cNvPr id="270" name="Shape 270"/>
          <p:cNvSpPr/>
          <p:nvPr/>
        </p:nvSpPr>
        <p:spPr>
          <a:xfrm>
            <a:off x="2457599" y="1405640"/>
            <a:ext cx="1784344"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71" name="Shape 271"/>
          <p:cNvSpPr/>
          <p:nvPr/>
        </p:nvSpPr>
        <p:spPr>
          <a:xfrm>
            <a:off x="4254437" y="1405640"/>
            <a:ext cx="4495610"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72" name="Shape 272"/>
          <p:cNvSpPr/>
          <p:nvPr/>
        </p:nvSpPr>
        <p:spPr>
          <a:xfrm>
            <a:off x="2894098" y="1466806"/>
            <a:ext cx="932269" cy="6643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60</a:t>
            </a:r>
          </a:p>
        </p:txBody>
      </p:sp>
      <p:sp>
        <p:nvSpPr>
          <p:cNvPr id="273" name="Shape 273"/>
          <p:cNvSpPr/>
          <p:nvPr/>
        </p:nvSpPr>
        <p:spPr>
          <a:xfrm>
            <a:off x="5154500" y="1440024"/>
            <a:ext cx="269611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T2 Commit</a:t>
            </a:r>
          </a:p>
        </p:txBody>
      </p:sp>
      <p:sp>
        <p:nvSpPr>
          <p:cNvPr id="274" name="Shape 274"/>
          <p:cNvSpPr/>
          <p:nvPr/>
        </p:nvSpPr>
        <p:spPr>
          <a:xfrm>
            <a:off x="2461297" y="2085690"/>
            <a:ext cx="1784345"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75" name="Shape 275"/>
          <p:cNvSpPr/>
          <p:nvPr/>
        </p:nvSpPr>
        <p:spPr>
          <a:xfrm>
            <a:off x="4258135" y="2085690"/>
            <a:ext cx="4495610"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76" name="Shape 276"/>
          <p:cNvSpPr/>
          <p:nvPr/>
        </p:nvSpPr>
        <p:spPr>
          <a:xfrm>
            <a:off x="2940822" y="2173508"/>
            <a:ext cx="82529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70</a:t>
            </a:r>
          </a:p>
        </p:txBody>
      </p:sp>
      <p:sp>
        <p:nvSpPr>
          <p:cNvPr id="277" name="Shape 277"/>
          <p:cNvSpPr/>
          <p:nvPr/>
        </p:nvSpPr>
        <p:spPr>
          <a:xfrm>
            <a:off x="5157882" y="2173508"/>
            <a:ext cx="269611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T3 Abort</a:t>
            </a:r>
          </a:p>
        </p:txBody>
      </p:sp>
      <p:sp>
        <p:nvSpPr>
          <p:cNvPr id="278" name="Shape 278"/>
          <p:cNvSpPr/>
          <p:nvPr/>
        </p:nvSpPr>
        <p:spPr>
          <a:xfrm>
            <a:off x="2464678" y="2765740"/>
            <a:ext cx="1784345"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79" name="Shape 279"/>
          <p:cNvSpPr/>
          <p:nvPr/>
        </p:nvSpPr>
        <p:spPr>
          <a:xfrm>
            <a:off x="4261516" y="2765740"/>
            <a:ext cx="4495610"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80" name="Shape 280"/>
          <p:cNvSpPr/>
          <p:nvPr/>
        </p:nvSpPr>
        <p:spPr>
          <a:xfrm>
            <a:off x="3035463" y="2853558"/>
            <a:ext cx="64277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80</a:t>
            </a:r>
          </a:p>
        </p:txBody>
      </p:sp>
      <p:sp>
        <p:nvSpPr>
          <p:cNvPr id="281" name="Shape 281"/>
          <p:cNvSpPr/>
          <p:nvPr/>
        </p:nvSpPr>
        <p:spPr>
          <a:xfrm>
            <a:off x="5147833" y="2855173"/>
            <a:ext cx="2791209"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T4 Commit</a:t>
            </a:r>
          </a:p>
        </p:txBody>
      </p:sp>
      <p:sp>
        <p:nvSpPr>
          <p:cNvPr id="282" name="Shape 282"/>
          <p:cNvSpPr/>
          <p:nvPr/>
        </p:nvSpPr>
        <p:spPr>
          <a:xfrm rot="5414088">
            <a:off x="6514043" y="8007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a:t>
            </a:r>
          </a:p>
        </p:txBody>
      </p:sp>
      <p:sp>
        <p:nvSpPr>
          <p:cNvPr id="283" name="Shape 283"/>
          <p:cNvSpPr/>
          <p:nvPr/>
        </p:nvSpPr>
        <p:spPr>
          <a:xfrm>
            <a:off x="2459928" y="3449021"/>
            <a:ext cx="1784344" cy="67984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84" name="Shape 284"/>
          <p:cNvSpPr/>
          <p:nvPr/>
        </p:nvSpPr>
        <p:spPr>
          <a:xfrm>
            <a:off x="4256766" y="3449021"/>
            <a:ext cx="4495610" cy="67984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85" name="Shape 285"/>
          <p:cNvSpPr/>
          <p:nvPr/>
        </p:nvSpPr>
        <p:spPr>
          <a:xfrm>
            <a:off x="3030712" y="3536838"/>
            <a:ext cx="64277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90</a:t>
            </a:r>
          </a:p>
        </p:txBody>
      </p:sp>
      <p:sp>
        <p:nvSpPr>
          <p:cNvPr id="286" name="Shape 286"/>
          <p:cNvSpPr/>
          <p:nvPr/>
        </p:nvSpPr>
        <p:spPr>
          <a:xfrm>
            <a:off x="5482244" y="3536838"/>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T4 End</a:t>
            </a:r>
          </a:p>
        </p:txBody>
      </p:sp>
      <p:sp>
        <p:nvSpPr>
          <p:cNvPr id="287" name="Shape 287"/>
          <p:cNvSpPr/>
          <p:nvPr/>
        </p:nvSpPr>
        <p:spPr>
          <a:xfrm>
            <a:off x="4662099" y="5104417"/>
            <a:ext cx="368091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Transaction Table</a:t>
            </a:r>
          </a:p>
        </p:txBody>
      </p:sp>
      <p:sp>
        <p:nvSpPr>
          <p:cNvPr id="288" name="Shape 288"/>
          <p:cNvSpPr/>
          <p:nvPr/>
        </p:nvSpPr>
        <p:spPr>
          <a:xfrm>
            <a:off x="2461297" y="5966709"/>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89" name="Shape 289"/>
          <p:cNvSpPr/>
          <p:nvPr/>
        </p:nvSpPr>
        <p:spPr>
          <a:xfrm>
            <a:off x="4258135" y="5966709"/>
            <a:ext cx="4495609"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90" name="Shape 290"/>
          <p:cNvSpPr/>
          <p:nvPr/>
        </p:nvSpPr>
        <p:spPr>
          <a:xfrm>
            <a:off x="8759475" y="5966709"/>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91" name="Shape 291"/>
          <p:cNvSpPr/>
          <p:nvPr/>
        </p:nvSpPr>
        <p:spPr>
          <a:xfrm>
            <a:off x="2954477" y="6054526"/>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XID</a:t>
            </a:r>
          </a:p>
        </p:txBody>
      </p:sp>
      <p:sp>
        <p:nvSpPr>
          <p:cNvPr id="292" name="Shape 292"/>
          <p:cNvSpPr/>
          <p:nvPr/>
        </p:nvSpPr>
        <p:spPr>
          <a:xfrm>
            <a:off x="5483613" y="6054526"/>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State</a:t>
            </a:r>
          </a:p>
        </p:txBody>
      </p:sp>
      <p:sp>
        <p:nvSpPr>
          <p:cNvPr id="293" name="Shape 293"/>
          <p:cNvSpPr/>
          <p:nvPr/>
        </p:nvSpPr>
        <p:spPr>
          <a:xfrm>
            <a:off x="8740425" y="6008165"/>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LastLSN</a:t>
            </a:r>
          </a:p>
        </p:txBody>
      </p:sp>
      <p:sp>
        <p:nvSpPr>
          <p:cNvPr id="294" name="Shape 294"/>
          <p:cNvSpPr/>
          <p:nvPr/>
        </p:nvSpPr>
        <p:spPr>
          <a:xfrm>
            <a:off x="2461731" y="6656223"/>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95" name="Shape 295"/>
          <p:cNvSpPr/>
          <p:nvPr/>
        </p:nvSpPr>
        <p:spPr>
          <a:xfrm>
            <a:off x="4258569" y="6656223"/>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96" name="Shape 296"/>
          <p:cNvSpPr/>
          <p:nvPr/>
        </p:nvSpPr>
        <p:spPr>
          <a:xfrm>
            <a:off x="8759909" y="6656223"/>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97" name="Shape 297"/>
          <p:cNvSpPr/>
          <p:nvPr/>
        </p:nvSpPr>
        <p:spPr>
          <a:xfrm>
            <a:off x="2954912" y="6744041"/>
            <a:ext cx="797983"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a:t>
            </a:r>
          </a:p>
        </p:txBody>
      </p:sp>
      <p:sp>
        <p:nvSpPr>
          <p:cNvPr id="298" name="Shape 298"/>
          <p:cNvSpPr/>
          <p:nvPr/>
        </p:nvSpPr>
        <p:spPr>
          <a:xfrm>
            <a:off x="5484047" y="6744041"/>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299" name="Shape 299"/>
          <p:cNvSpPr/>
          <p:nvPr/>
        </p:nvSpPr>
        <p:spPr>
          <a:xfrm>
            <a:off x="8740859" y="6697679"/>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50</a:t>
            </a:r>
          </a:p>
        </p:txBody>
      </p:sp>
      <p:sp>
        <p:nvSpPr>
          <p:cNvPr id="300" name="Shape 300"/>
          <p:cNvSpPr/>
          <p:nvPr/>
        </p:nvSpPr>
        <p:spPr>
          <a:xfrm>
            <a:off x="2462165" y="7345738"/>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301" name="Shape 301"/>
          <p:cNvSpPr/>
          <p:nvPr/>
        </p:nvSpPr>
        <p:spPr>
          <a:xfrm>
            <a:off x="4259003" y="7345738"/>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302" name="Shape 302"/>
          <p:cNvSpPr/>
          <p:nvPr/>
        </p:nvSpPr>
        <p:spPr>
          <a:xfrm>
            <a:off x="8760343" y="7345738"/>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303" name="Shape 303"/>
          <p:cNvSpPr/>
          <p:nvPr/>
        </p:nvSpPr>
        <p:spPr>
          <a:xfrm>
            <a:off x="2955346" y="7433555"/>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2</a:t>
            </a:r>
          </a:p>
        </p:txBody>
      </p:sp>
      <p:sp>
        <p:nvSpPr>
          <p:cNvPr id="304" name="Shape 304"/>
          <p:cNvSpPr/>
          <p:nvPr/>
        </p:nvSpPr>
        <p:spPr>
          <a:xfrm>
            <a:off x="5306238" y="7433555"/>
            <a:ext cx="2483901"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Committing</a:t>
            </a:r>
          </a:p>
        </p:txBody>
      </p:sp>
      <p:sp>
        <p:nvSpPr>
          <p:cNvPr id="305" name="Shape 305"/>
          <p:cNvSpPr/>
          <p:nvPr/>
        </p:nvSpPr>
        <p:spPr>
          <a:xfrm>
            <a:off x="8741293" y="7387194"/>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60</a:t>
            </a:r>
          </a:p>
        </p:txBody>
      </p:sp>
      <p:sp>
        <p:nvSpPr>
          <p:cNvPr id="306" name="Shape 306"/>
          <p:cNvSpPr/>
          <p:nvPr/>
        </p:nvSpPr>
        <p:spPr>
          <a:xfrm>
            <a:off x="2461731" y="8048447"/>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307" name="Shape 307"/>
          <p:cNvSpPr/>
          <p:nvPr/>
        </p:nvSpPr>
        <p:spPr>
          <a:xfrm>
            <a:off x="4258569" y="8048447"/>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308" name="Shape 308"/>
          <p:cNvSpPr/>
          <p:nvPr/>
        </p:nvSpPr>
        <p:spPr>
          <a:xfrm>
            <a:off x="8759909" y="8048447"/>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309" name="Shape 309"/>
          <p:cNvSpPr/>
          <p:nvPr/>
        </p:nvSpPr>
        <p:spPr>
          <a:xfrm>
            <a:off x="2954912" y="8136265"/>
            <a:ext cx="797983"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3</a:t>
            </a:r>
          </a:p>
        </p:txBody>
      </p:sp>
      <p:sp>
        <p:nvSpPr>
          <p:cNvPr id="310" name="Shape 310"/>
          <p:cNvSpPr/>
          <p:nvPr/>
        </p:nvSpPr>
        <p:spPr>
          <a:xfrm>
            <a:off x="5484047" y="8136265"/>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Aborting</a:t>
            </a:r>
          </a:p>
        </p:txBody>
      </p:sp>
      <p:sp>
        <p:nvSpPr>
          <p:cNvPr id="311" name="Shape 311"/>
          <p:cNvSpPr/>
          <p:nvPr/>
        </p:nvSpPr>
        <p:spPr>
          <a:xfrm>
            <a:off x="8740859" y="8089903"/>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70</a:t>
            </a:r>
          </a:p>
        </p:txBody>
      </p:sp>
      <p:sp>
        <p:nvSpPr>
          <p:cNvPr id="312" name="Shape 312"/>
          <p:cNvSpPr/>
          <p:nvPr/>
        </p:nvSpPr>
        <p:spPr>
          <a:xfrm>
            <a:off x="8759475" y="725591"/>
            <a:ext cx="1784345" cy="67984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313" name="Shape 313"/>
          <p:cNvSpPr/>
          <p:nvPr/>
        </p:nvSpPr>
        <p:spPr>
          <a:xfrm>
            <a:off x="9089554" y="653237"/>
            <a:ext cx="1130950" cy="8245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40</a:t>
            </a:r>
          </a:p>
        </p:txBody>
      </p:sp>
      <p:sp>
        <p:nvSpPr>
          <p:cNvPr id="314" name="Shape 314"/>
          <p:cNvSpPr/>
          <p:nvPr/>
        </p:nvSpPr>
        <p:spPr>
          <a:xfrm>
            <a:off x="8755777" y="1405640"/>
            <a:ext cx="1784344"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315" name="Shape 315"/>
          <p:cNvSpPr/>
          <p:nvPr/>
        </p:nvSpPr>
        <p:spPr>
          <a:xfrm>
            <a:off x="9185513" y="1440154"/>
            <a:ext cx="932269" cy="6643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30</a:t>
            </a:r>
          </a:p>
        </p:txBody>
      </p:sp>
      <p:sp>
        <p:nvSpPr>
          <p:cNvPr id="316" name="Shape 316"/>
          <p:cNvSpPr/>
          <p:nvPr/>
        </p:nvSpPr>
        <p:spPr>
          <a:xfrm>
            <a:off x="8759475" y="2085690"/>
            <a:ext cx="1784345"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317" name="Shape 317"/>
          <p:cNvSpPr/>
          <p:nvPr/>
        </p:nvSpPr>
        <p:spPr>
          <a:xfrm>
            <a:off x="9238684" y="2120204"/>
            <a:ext cx="825294" cy="6643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20</a:t>
            </a:r>
          </a:p>
        </p:txBody>
      </p:sp>
      <p:sp>
        <p:nvSpPr>
          <p:cNvPr id="318" name="Shape 318"/>
          <p:cNvSpPr/>
          <p:nvPr/>
        </p:nvSpPr>
        <p:spPr>
          <a:xfrm>
            <a:off x="8762857" y="2765740"/>
            <a:ext cx="1784344"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319" name="Shape 319"/>
          <p:cNvSpPr/>
          <p:nvPr/>
        </p:nvSpPr>
        <p:spPr>
          <a:xfrm>
            <a:off x="9252526" y="2795646"/>
            <a:ext cx="82529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10</a:t>
            </a:r>
          </a:p>
        </p:txBody>
      </p:sp>
      <p:sp>
        <p:nvSpPr>
          <p:cNvPr id="320" name="Shape 320"/>
          <p:cNvSpPr/>
          <p:nvPr/>
        </p:nvSpPr>
        <p:spPr>
          <a:xfrm>
            <a:off x="8758106" y="3449021"/>
            <a:ext cx="1784345" cy="67984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321" name="Shape 321"/>
          <p:cNvSpPr/>
          <p:nvPr/>
        </p:nvSpPr>
        <p:spPr>
          <a:xfrm>
            <a:off x="9247775" y="3478926"/>
            <a:ext cx="82529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80</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 name="Shape 323"/>
          <p:cNvSpPr/>
          <p:nvPr>
            <p:ph type="title"/>
          </p:nvPr>
        </p:nvSpPr>
        <p:spPr>
          <a:prstGeom prst="rect">
            <a:avLst/>
          </a:prstGeom>
        </p:spPr>
        <p:txBody>
          <a:bodyPr/>
          <a:lstStyle/>
          <a:p>
            <a:pPr lvl="0">
              <a:defRPr sz="1800"/>
            </a:pPr>
            <a:r>
              <a:rPr sz="8000"/>
              <a:t>Dirty Page Table</a:t>
            </a:r>
          </a:p>
        </p:txBody>
      </p:sp>
      <p:sp>
        <p:nvSpPr>
          <p:cNvPr id="324" name="Shape 324"/>
          <p:cNvSpPr/>
          <p:nvPr>
            <p:ph type="body" idx="1"/>
          </p:nvPr>
        </p:nvSpPr>
        <p:spPr>
          <a:xfrm>
            <a:off x="952499" y="2609850"/>
            <a:ext cx="11099801" cy="6286501"/>
          </a:xfrm>
          <a:prstGeom prst="rect">
            <a:avLst/>
          </a:prstGeom>
        </p:spPr>
        <p:txBody>
          <a:bodyPr anchor="t"/>
          <a:lstStyle/>
          <a:p>
            <a:pPr lvl="0">
              <a:defRPr sz="1800"/>
            </a:pPr>
            <a:r>
              <a:rPr sz="3600"/>
              <a:t>Tells which buffer pages are dirty</a:t>
            </a:r>
            <a:endParaRPr sz="3600"/>
          </a:p>
          <a:p>
            <a:pPr lvl="0">
              <a:defRPr sz="1800"/>
            </a:pPr>
            <a:r>
              <a:rPr sz="3600"/>
              <a:t>Contains:</a:t>
            </a:r>
            <a:endParaRPr sz="3600"/>
          </a:p>
          <a:p>
            <a:pPr lvl="1">
              <a:spcBef>
                <a:spcPts val="1500"/>
              </a:spcBef>
              <a:defRPr sz="1800"/>
            </a:pPr>
            <a:r>
              <a:rPr sz="3600"/>
              <a:t>PageID</a:t>
            </a:r>
            <a:endParaRPr sz="3600"/>
          </a:p>
          <a:p>
            <a:pPr lvl="1">
              <a:spcBef>
                <a:spcPts val="1500"/>
              </a:spcBef>
              <a:defRPr sz="1800"/>
            </a:pPr>
            <a:r>
              <a:rPr sz="3600"/>
              <a:t>recLSN: LSN of first update that dirtied this page</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 name="Shape 326"/>
          <p:cNvSpPr/>
          <p:nvPr>
            <p:ph type="title"/>
          </p:nvPr>
        </p:nvSpPr>
        <p:spPr>
          <a:prstGeom prst="rect">
            <a:avLst/>
          </a:prstGeom>
        </p:spPr>
        <p:txBody>
          <a:bodyPr/>
          <a:lstStyle/>
          <a:p>
            <a:pPr lvl="0">
              <a:defRPr sz="1800"/>
            </a:pPr>
            <a:r>
              <a:rPr sz="8000"/>
              <a:t>Checkpoints</a:t>
            </a:r>
          </a:p>
        </p:txBody>
      </p:sp>
      <p:sp>
        <p:nvSpPr>
          <p:cNvPr id="327" name="Shape 327"/>
          <p:cNvSpPr/>
          <p:nvPr>
            <p:ph type="body" idx="1"/>
          </p:nvPr>
        </p:nvSpPr>
        <p:spPr>
          <a:prstGeom prst="rect">
            <a:avLst/>
          </a:prstGeom>
        </p:spPr>
        <p:txBody>
          <a:bodyPr anchor="t"/>
          <a:lstStyle/>
          <a:p>
            <a:pPr lvl="0">
              <a:defRPr sz="1800"/>
            </a:pPr>
            <a:r>
              <a:rPr sz="3600"/>
              <a:t>begin_checkpoint: Indicates when checkpt began</a:t>
            </a:r>
            <a:endParaRPr sz="3600"/>
          </a:p>
          <a:p>
            <a:pPr lvl="0">
              <a:defRPr sz="1800"/>
            </a:pPr>
            <a:r>
              <a:rPr sz="3600"/>
              <a:t>end_checkpoint: </a:t>
            </a:r>
            <a:endParaRPr sz="3600"/>
          </a:p>
          <a:p>
            <a:pPr lvl="1">
              <a:spcBef>
                <a:spcPts val="1500"/>
              </a:spcBef>
              <a:defRPr sz="1800"/>
            </a:pPr>
            <a:r>
              <a:rPr sz="3600"/>
              <a:t>Record contains current xact table and dirty page table</a:t>
            </a:r>
            <a:endParaRPr sz="3600"/>
          </a:p>
          <a:p>
            <a:pPr lvl="1">
              <a:spcBef>
                <a:spcPts val="1500"/>
              </a:spcBef>
              <a:defRPr sz="1800"/>
            </a:pPr>
            <a:r>
              <a:rPr sz="3600"/>
              <a:t>Accurate only as of time of begin_checkpoint</a:t>
            </a:r>
            <a:endParaRPr sz="3600"/>
          </a:p>
          <a:p>
            <a:pPr lvl="0">
              <a:defRPr sz="1800"/>
            </a:pPr>
            <a:r>
              <a:rPr sz="3600"/>
              <a:t>Store LSN of most recent checkpoint</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Shape 329"/>
          <p:cNvSpPr/>
          <p:nvPr>
            <p:ph type="title"/>
          </p:nvPr>
        </p:nvSpPr>
        <p:spPr>
          <a:prstGeom prst="rect">
            <a:avLst/>
          </a:prstGeom>
        </p:spPr>
        <p:txBody>
          <a:bodyPr/>
          <a:lstStyle>
            <a:lvl1pPr defTabSz="554990">
              <a:defRPr sz="7600"/>
            </a:lvl1pPr>
          </a:lstStyle>
          <a:p>
            <a:pPr lvl="0">
              <a:defRPr sz="1800"/>
            </a:pPr>
            <a:r>
              <a:rPr sz="7600"/>
              <a:t>Normal Execution of Xact</a:t>
            </a:r>
          </a:p>
        </p:txBody>
      </p:sp>
      <p:sp>
        <p:nvSpPr>
          <p:cNvPr id="330" name="Shape 330"/>
          <p:cNvSpPr/>
          <p:nvPr>
            <p:ph type="body" idx="1"/>
          </p:nvPr>
        </p:nvSpPr>
        <p:spPr>
          <a:prstGeom prst="rect">
            <a:avLst/>
          </a:prstGeom>
        </p:spPr>
        <p:txBody>
          <a:bodyPr anchor="t"/>
          <a:lstStyle/>
          <a:p>
            <a:pPr lvl="0">
              <a:defRPr sz="1800"/>
            </a:pPr>
            <a:r>
              <a:rPr sz="3600"/>
              <a:t>Series of reads and writes followed by commit or abort</a:t>
            </a:r>
            <a:endParaRPr sz="3600"/>
          </a:p>
          <a:p>
            <a:pPr lvl="0">
              <a:defRPr sz="1800"/>
            </a:pPr>
            <a:r>
              <a:rPr sz="3600"/>
              <a:t>Commit: Flush logs to disk</a:t>
            </a:r>
            <a:endParaRPr sz="3600"/>
          </a:p>
          <a:p>
            <a:pPr lvl="0">
              <a:defRPr sz="1800"/>
            </a:pPr>
            <a:r>
              <a:rPr sz="3600"/>
              <a:t>Abort: Undo all of xact’s changes</a:t>
            </a:r>
            <a:endParaRPr sz="3600"/>
          </a:p>
          <a:p>
            <a:pPr lvl="1">
              <a:spcBef>
                <a:spcPts val="1500"/>
              </a:spcBef>
              <a:defRPr sz="1800"/>
            </a:pPr>
            <a:r>
              <a:rPr sz="3600"/>
              <a:t>Get lastLSN of xact and follow chain of prevLSNs</a:t>
            </a:r>
            <a:endParaRPr sz="3600"/>
          </a:p>
          <a:p>
            <a:pPr lvl="1">
              <a:spcBef>
                <a:spcPts val="1500"/>
              </a:spcBef>
              <a:defRPr sz="1800"/>
            </a:pPr>
            <a:r>
              <a:rPr sz="3600"/>
              <a:t>Write a CLR (“compensation log record”) for each UNDO</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 name="Shape 332"/>
          <p:cNvSpPr/>
          <p:nvPr>
            <p:ph type="title"/>
          </p:nvPr>
        </p:nvSpPr>
        <p:spPr>
          <a:prstGeom prst="rect">
            <a:avLst/>
          </a:prstGeom>
        </p:spPr>
        <p:txBody>
          <a:bodyPr/>
          <a:lstStyle/>
          <a:p>
            <a:pPr lvl="0">
              <a:defRPr sz="1800"/>
            </a:pPr>
            <a:r>
              <a:rPr sz="8000"/>
              <a:t>Example Abort</a:t>
            </a:r>
          </a:p>
        </p:txBody>
      </p:sp>
      <p:sp>
        <p:nvSpPr>
          <p:cNvPr id="333" name="Shape 333"/>
          <p:cNvSpPr/>
          <p:nvPr/>
        </p:nvSpPr>
        <p:spPr>
          <a:xfrm>
            <a:off x="1568162" y="2556291"/>
            <a:ext cx="2292154" cy="873320"/>
          </a:xfrm>
          <a:prstGeom prst="rect">
            <a:avLst/>
          </a:prstGeom>
          <a:solidFill>
            <a:srgbClr val="51A7F9">
              <a:alpha val="89114"/>
            </a:srgbClr>
          </a:solidFill>
          <a:ln w="38100">
            <a:solidFill>
              <a:srgbClr val="000000">
                <a:alpha val="89114"/>
              </a:srgbClr>
            </a:solidFill>
            <a:miter lim="400000"/>
          </a:ln>
        </p:spPr>
        <p:txBody>
          <a:bodyPr lIns="0" tIns="0" rIns="0" bIns="0" anchor="ctr"/>
          <a:lstStyle/>
          <a:p>
            <a:pPr lvl="0">
              <a:defRPr sz="2400">
                <a:solidFill>
                  <a:srgbClr val="FFFFFF"/>
                </a:solidFill>
              </a:defRPr>
            </a:pPr>
          </a:p>
        </p:txBody>
      </p:sp>
      <p:sp>
        <p:nvSpPr>
          <p:cNvPr id="334" name="Shape 334"/>
          <p:cNvSpPr/>
          <p:nvPr/>
        </p:nvSpPr>
        <p:spPr>
          <a:xfrm>
            <a:off x="3876366" y="2556291"/>
            <a:ext cx="5775024" cy="873320"/>
          </a:xfrm>
          <a:prstGeom prst="rect">
            <a:avLst/>
          </a:prstGeom>
          <a:solidFill>
            <a:srgbClr val="51A7F9">
              <a:alpha val="89000"/>
            </a:srgbClr>
          </a:solidFill>
          <a:ln w="38100">
            <a:solidFill>
              <a:srgbClr val="000000">
                <a:alpha val="89000"/>
              </a:srgbClr>
            </a:solidFill>
            <a:miter lim="400000"/>
          </a:ln>
        </p:spPr>
        <p:txBody>
          <a:bodyPr lIns="0" tIns="0" rIns="0" bIns="0" anchor="ctr"/>
          <a:lstStyle/>
          <a:p>
            <a:pPr lvl="0">
              <a:defRPr sz="2400">
                <a:solidFill>
                  <a:srgbClr val="FFFFFF"/>
                </a:solidFill>
              </a:defRPr>
            </a:pPr>
          </a:p>
        </p:txBody>
      </p:sp>
      <p:sp>
        <p:nvSpPr>
          <p:cNvPr id="335" name="Shape 335"/>
          <p:cNvSpPr/>
          <p:nvPr/>
        </p:nvSpPr>
        <p:spPr>
          <a:xfrm>
            <a:off x="9658752" y="2556291"/>
            <a:ext cx="2292154" cy="873320"/>
          </a:xfrm>
          <a:prstGeom prst="rect">
            <a:avLst/>
          </a:prstGeom>
          <a:solidFill>
            <a:srgbClr val="51A7F9">
              <a:alpha val="89000"/>
            </a:srgbClr>
          </a:solidFill>
          <a:ln w="38100">
            <a:solidFill>
              <a:srgbClr val="000000">
                <a:alpha val="89000"/>
              </a:srgbClr>
            </a:solidFill>
            <a:miter lim="400000"/>
          </a:ln>
        </p:spPr>
        <p:txBody>
          <a:bodyPr lIns="0" tIns="0" rIns="0" bIns="0" anchor="ctr"/>
          <a:lstStyle/>
          <a:p>
            <a:pPr lvl="0">
              <a:defRPr sz="2400">
                <a:solidFill>
                  <a:srgbClr val="FFFFFF"/>
                </a:solidFill>
              </a:defRPr>
            </a:pPr>
          </a:p>
        </p:txBody>
      </p:sp>
      <p:sp>
        <p:nvSpPr>
          <p:cNvPr id="336" name="Shape 336"/>
          <p:cNvSpPr/>
          <p:nvPr/>
        </p:nvSpPr>
        <p:spPr>
          <a:xfrm>
            <a:off x="2225263" y="2669101"/>
            <a:ext cx="97795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LSN</a:t>
            </a:r>
          </a:p>
        </p:txBody>
      </p:sp>
      <p:sp>
        <p:nvSpPr>
          <p:cNvPr id="337" name="Shape 337"/>
          <p:cNvSpPr/>
          <p:nvPr/>
        </p:nvSpPr>
        <p:spPr>
          <a:xfrm>
            <a:off x="6308506" y="2669101"/>
            <a:ext cx="90205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Log</a:t>
            </a:r>
          </a:p>
        </p:txBody>
      </p:sp>
      <p:sp>
        <p:nvSpPr>
          <p:cNvPr id="338" name="Shape 338"/>
          <p:cNvSpPr/>
          <p:nvPr/>
        </p:nvSpPr>
        <p:spPr>
          <a:xfrm>
            <a:off x="9862769" y="2669101"/>
            <a:ext cx="188412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prevLSN</a:t>
            </a:r>
          </a:p>
        </p:txBody>
      </p:sp>
      <p:sp>
        <p:nvSpPr>
          <p:cNvPr id="339" name="Shape 339"/>
          <p:cNvSpPr/>
          <p:nvPr/>
        </p:nvSpPr>
        <p:spPr>
          <a:xfrm>
            <a:off x="1563615" y="3401452"/>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340" name="Shape 340"/>
          <p:cNvSpPr/>
          <p:nvPr/>
        </p:nvSpPr>
        <p:spPr>
          <a:xfrm>
            <a:off x="3871818" y="3401452"/>
            <a:ext cx="5775025"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341" name="Shape 341"/>
          <p:cNvSpPr/>
          <p:nvPr/>
        </p:nvSpPr>
        <p:spPr>
          <a:xfrm>
            <a:off x="9654204" y="3401452"/>
            <a:ext cx="2292155"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342" name="Shape 342"/>
          <p:cNvSpPr/>
          <p:nvPr/>
        </p:nvSpPr>
        <p:spPr>
          <a:xfrm>
            <a:off x="2398338" y="3514261"/>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20</a:t>
            </a:r>
          </a:p>
        </p:txBody>
      </p:sp>
      <p:sp>
        <p:nvSpPr>
          <p:cNvPr id="343" name="Shape 343"/>
          <p:cNvSpPr/>
          <p:nvPr/>
        </p:nvSpPr>
        <p:spPr>
          <a:xfrm>
            <a:off x="5452880" y="3514261"/>
            <a:ext cx="26042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T1 writes P5</a:t>
            </a:r>
          </a:p>
        </p:txBody>
      </p:sp>
      <p:sp>
        <p:nvSpPr>
          <p:cNvPr id="344" name="Shape 344"/>
          <p:cNvSpPr/>
          <p:nvPr/>
        </p:nvSpPr>
        <p:spPr>
          <a:xfrm>
            <a:off x="10387430" y="3514261"/>
            <a:ext cx="82570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null</a:t>
            </a:r>
          </a:p>
        </p:txBody>
      </p:sp>
      <p:sp>
        <p:nvSpPr>
          <p:cNvPr id="345" name="Shape 345"/>
          <p:cNvSpPr/>
          <p:nvPr/>
        </p:nvSpPr>
        <p:spPr>
          <a:xfrm>
            <a:off x="1568365" y="4275038"/>
            <a:ext cx="2292155"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346" name="Shape 346"/>
          <p:cNvSpPr/>
          <p:nvPr/>
        </p:nvSpPr>
        <p:spPr>
          <a:xfrm>
            <a:off x="3876569" y="4275038"/>
            <a:ext cx="5775025"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347" name="Shape 347"/>
          <p:cNvSpPr/>
          <p:nvPr/>
        </p:nvSpPr>
        <p:spPr>
          <a:xfrm>
            <a:off x="9658955" y="4275038"/>
            <a:ext cx="2292155"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348" name="Shape 348"/>
          <p:cNvSpPr/>
          <p:nvPr/>
        </p:nvSpPr>
        <p:spPr>
          <a:xfrm>
            <a:off x="2403089" y="4387848"/>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30</a:t>
            </a:r>
          </a:p>
        </p:txBody>
      </p:sp>
      <p:sp>
        <p:nvSpPr>
          <p:cNvPr id="349" name="Shape 349"/>
          <p:cNvSpPr/>
          <p:nvPr/>
        </p:nvSpPr>
        <p:spPr>
          <a:xfrm>
            <a:off x="5457631" y="4387848"/>
            <a:ext cx="26042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T1 writes P6</a:t>
            </a:r>
          </a:p>
        </p:txBody>
      </p:sp>
      <p:sp>
        <p:nvSpPr>
          <p:cNvPr id="350" name="Shape 350"/>
          <p:cNvSpPr/>
          <p:nvPr/>
        </p:nvSpPr>
        <p:spPr>
          <a:xfrm>
            <a:off x="10493679" y="4387848"/>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20</a:t>
            </a:r>
          </a:p>
        </p:txBody>
      </p:sp>
      <p:sp>
        <p:nvSpPr>
          <p:cNvPr id="351" name="Shape 351"/>
          <p:cNvSpPr/>
          <p:nvPr/>
        </p:nvSpPr>
        <p:spPr>
          <a:xfrm>
            <a:off x="1572709" y="5148625"/>
            <a:ext cx="2292155"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352" name="Shape 352"/>
          <p:cNvSpPr/>
          <p:nvPr/>
        </p:nvSpPr>
        <p:spPr>
          <a:xfrm>
            <a:off x="3880913" y="5148625"/>
            <a:ext cx="577502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353" name="Shape 353"/>
          <p:cNvSpPr/>
          <p:nvPr/>
        </p:nvSpPr>
        <p:spPr>
          <a:xfrm>
            <a:off x="9663299" y="5148625"/>
            <a:ext cx="2292155"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354" name="Shape 354"/>
          <p:cNvSpPr/>
          <p:nvPr/>
        </p:nvSpPr>
        <p:spPr>
          <a:xfrm>
            <a:off x="2407433" y="5261434"/>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40</a:t>
            </a:r>
          </a:p>
        </p:txBody>
      </p:sp>
      <p:sp>
        <p:nvSpPr>
          <p:cNvPr id="355" name="Shape 355"/>
          <p:cNvSpPr/>
          <p:nvPr/>
        </p:nvSpPr>
        <p:spPr>
          <a:xfrm>
            <a:off x="5826135" y="5261434"/>
            <a:ext cx="187589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C82506"/>
                </a:solidFill>
              </a:defRPr>
            </a:lvl1pPr>
          </a:lstStyle>
          <a:p>
            <a:pPr lvl="0">
              <a:defRPr sz="1800">
                <a:solidFill>
                  <a:srgbClr val="000000"/>
                </a:solidFill>
              </a:defRPr>
            </a:pPr>
            <a:r>
              <a:rPr sz="3600">
                <a:solidFill>
                  <a:srgbClr val="C82506"/>
                </a:solidFill>
              </a:rPr>
              <a:t>T1 Abort</a:t>
            </a:r>
          </a:p>
        </p:txBody>
      </p:sp>
      <p:sp>
        <p:nvSpPr>
          <p:cNvPr id="356" name="Shape 356"/>
          <p:cNvSpPr/>
          <p:nvPr/>
        </p:nvSpPr>
        <p:spPr>
          <a:xfrm>
            <a:off x="10498023" y="5261434"/>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30</a:t>
            </a:r>
          </a:p>
        </p:txBody>
      </p:sp>
      <p:sp>
        <p:nvSpPr>
          <p:cNvPr id="357" name="Shape 357"/>
          <p:cNvSpPr/>
          <p:nvPr/>
        </p:nvSpPr>
        <p:spPr>
          <a:xfrm>
            <a:off x="1572709" y="7769385"/>
            <a:ext cx="2292155"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358" name="Shape 358"/>
          <p:cNvSpPr/>
          <p:nvPr/>
        </p:nvSpPr>
        <p:spPr>
          <a:xfrm>
            <a:off x="3880913" y="7769385"/>
            <a:ext cx="5775025"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359" name="Shape 359"/>
          <p:cNvSpPr/>
          <p:nvPr/>
        </p:nvSpPr>
        <p:spPr>
          <a:xfrm>
            <a:off x="9663299" y="7769385"/>
            <a:ext cx="2292155"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360" name="Shape 360"/>
          <p:cNvSpPr/>
          <p:nvPr/>
        </p:nvSpPr>
        <p:spPr>
          <a:xfrm>
            <a:off x="2407433" y="7882194"/>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70</a:t>
            </a:r>
          </a:p>
        </p:txBody>
      </p:sp>
      <p:sp>
        <p:nvSpPr>
          <p:cNvPr id="361" name="Shape 361"/>
          <p:cNvSpPr/>
          <p:nvPr/>
        </p:nvSpPr>
        <p:spPr>
          <a:xfrm>
            <a:off x="6123543" y="7932994"/>
            <a:ext cx="1281076"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lvl="0">
              <a:defRPr sz="1800"/>
            </a:pPr>
            <a:r>
              <a:rPr sz="2900"/>
              <a:t>T1 End</a:t>
            </a:r>
          </a:p>
        </p:txBody>
      </p:sp>
      <p:sp>
        <p:nvSpPr>
          <p:cNvPr id="362" name="Shape 362"/>
          <p:cNvSpPr/>
          <p:nvPr/>
        </p:nvSpPr>
        <p:spPr>
          <a:xfrm>
            <a:off x="10498023" y="7882194"/>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60</a:t>
            </a:r>
          </a:p>
        </p:txBody>
      </p:sp>
      <p:sp>
        <p:nvSpPr>
          <p:cNvPr id="363" name="Shape 363"/>
          <p:cNvSpPr/>
          <p:nvPr/>
        </p:nvSpPr>
        <p:spPr>
          <a:xfrm>
            <a:off x="1572709" y="6022211"/>
            <a:ext cx="2292155"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364" name="Shape 364"/>
          <p:cNvSpPr/>
          <p:nvPr/>
        </p:nvSpPr>
        <p:spPr>
          <a:xfrm>
            <a:off x="3880913" y="6022211"/>
            <a:ext cx="5775025"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365" name="Shape 365"/>
          <p:cNvSpPr/>
          <p:nvPr/>
        </p:nvSpPr>
        <p:spPr>
          <a:xfrm>
            <a:off x="9663299" y="6022211"/>
            <a:ext cx="2292155"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366" name="Shape 366"/>
          <p:cNvSpPr/>
          <p:nvPr/>
        </p:nvSpPr>
        <p:spPr>
          <a:xfrm>
            <a:off x="2407433" y="6135021"/>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50</a:t>
            </a:r>
          </a:p>
        </p:txBody>
      </p:sp>
      <p:sp>
        <p:nvSpPr>
          <p:cNvPr id="367" name="Shape 367"/>
          <p:cNvSpPr/>
          <p:nvPr/>
        </p:nvSpPr>
        <p:spPr>
          <a:xfrm>
            <a:off x="10498023" y="6135021"/>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40</a:t>
            </a:r>
          </a:p>
        </p:txBody>
      </p:sp>
      <p:sp>
        <p:nvSpPr>
          <p:cNvPr id="368" name="Shape 368"/>
          <p:cNvSpPr/>
          <p:nvPr/>
        </p:nvSpPr>
        <p:spPr>
          <a:xfrm>
            <a:off x="1568365" y="6895798"/>
            <a:ext cx="2292155"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369" name="Shape 369"/>
          <p:cNvSpPr/>
          <p:nvPr/>
        </p:nvSpPr>
        <p:spPr>
          <a:xfrm>
            <a:off x="3876569" y="6895798"/>
            <a:ext cx="5775025"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370" name="Shape 370"/>
          <p:cNvSpPr/>
          <p:nvPr/>
        </p:nvSpPr>
        <p:spPr>
          <a:xfrm>
            <a:off x="9658955" y="6895798"/>
            <a:ext cx="2292155"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371" name="Shape 371"/>
          <p:cNvSpPr/>
          <p:nvPr/>
        </p:nvSpPr>
        <p:spPr>
          <a:xfrm>
            <a:off x="2403089" y="7008607"/>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60</a:t>
            </a:r>
          </a:p>
        </p:txBody>
      </p:sp>
      <p:sp>
        <p:nvSpPr>
          <p:cNvPr id="372" name="Shape 372"/>
          <p:cNvSpPr/>
          <p:nvPr/>
        </p:nvSpPr>
        <p:spPr>
          <a:xfrm>
            <a:off x="3888057" y="7103857"/>
            <a:ext cx="574336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CLR: Undo T1 LSN=20, undoNextLSN=null</a:t>
            </a:r>
          </a:p>
        </p:txBody>
      </p:sp>
      <p:sp>
        <p:nvSpPr>
          <p:cNvPr id="373" name="Shape 373"/>
          <p:cNvSpPr/>
          <p:nvPr/>
        </p:nvSpPr>
        <p:spPr>
          <a:xfrm>
            <a:off x="10493679" y="7008607"/>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50</a:t>
            </a:r>
          </a:p>
        </p:txBody>
      </p:sp>
      <p:sp>
        <p:nvSpPr>
          <p:cNvPr id="374" name="Shape 374"/>
          <p:cNvSpPr/>
          <p:nvPr/>
        </p:nvSpPr>
        <p:spPr>
          <a:xfrm>
            <a:off x="3957247" y="6230271"/>
            <a:ext cx="561366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CLR: Undo T1 LSN=30, undoNextLSN=20</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6" name="Shape 376"/>
          <p:cNvSpPr/>
          <p:nvPr>
            <p:ph type="title"/>
          </p:nvPr>
        </p:nvSpPr>
        <p:spPr>
          <a:prstGeom prst="rect">
            <a:avLst/>
          </a:prstGeom>
        </p:spPr>
        <p:txBody>
          <a:bodyPr/>
          <a:lstStyle/>
          <a:p>
            <a:pPr lvl="0">
              <a:defRPr sz="1800"/>
            </a:pPr>
            <a:r>
              <a:rPr sz="8000"/>
              <a:t>ARIES</a:t>
            </a:r>
          </a:p>
        </p:txBody>
      </p:sp>
      <p:sp>
        <p:nvSpPr>
          <p:cNvPr id="377" name="Shape 377"/>
          <p:cNvSpPr/>
          <p:nvPr>
            <p:ph type="body" idx="1"/>
          </p:nvPr>
        </p:nvSpPr>
        <p:spPr>
          <a:prstGeom prst="rect">
            <a:avLst/>
          </a:prstGeom>
        </p:spPr>
        <p:txBody>
          <a:bodyPr anchor="t"/>
          <a:lstStyle/>
          <a:p>
            <a:pPr lvl="0">
              <a:defRPr sz="1800"/>
            </a:pPr>
            <a:r>
              <a:rPr sz="3600"/>
              <a:t>Find failed and committed xacts since checkpoint</a:t>
            </a:r>
            <a:endParaRPr sz="3600"/>
          </a:p>
          <a:p>
            <a:pPr lvl="0">
              <a:defRPr sz="1800"/>
            </a:pPr>
            <a:r>
              <a:rPr sz="3600"/>
              <a:t>Re-apply changes made by committed xacts</a:t>
            </a:r>
            <a:endParaRPr sz="3600"/>
          </a:p>
          <a:p>
            <a:pPr lvl="0">
              <a:defRPr sz="1800"/>
            </a:pPr>
            <a:r>
              <a:rPr sz="3600"/>
              <a:t>Undo changes made by failed xacts</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9" name="Shape 379"/>
          <p:cNvSpPr/>
          <p:nvPr>
            <p:ph type="title"/>
          </p:nvPr>
        </p:nvSpPr>
        <p:spPr>
          <a:prstGeom prst="rect">
            <a:avLst/>
          </a:prstGeom>
        </p:spPr>
        <p:txBody>
          <a:bodyPr/>
          <a:lstStyle/>
          <a:p>
            <a:pPr lvl="0">
              <a:defRPr sz="1800"/>
            </a:pPr>
            <a:r>
              <a:rPr sz="8000"/>
              <a:t>Analyze - DPT</a:t>
            </a:r>
          </a:p>
        </p:txBody>
      </p:sp>
      <p:sp>
        <p:nvSpPr>
          <p:cNvPr id="380" name="Shape 380"/>
          <p:cNvSpPr/>
          <p:nvPr>
            <p:ph type="body" idx="1"/>
          </p:nvPr>
        </p:nvSpPr>
        <p:spPr>
          <a:prstGeom prst="rect">
            <a:avLst/>
          </a:prstGeom>
        </p:spPr>
        <p:txBody>
          <a:bodyPr anchor="t"/>
          <a:lstStyle/>
          <a:p>
            <a:pPr lvl="0">
              <a:defRPr sz="1800"/>
            </a:pPr>
            <a:r>
              <a:rPr sz="3600"/>
              <a:t>Rebuilding dirty page table:</a:t>
            </a:r>
            <a:endParaRPr sz="3600"/>
          </a:p>
          <a:p>
            <a:pPr lvl="1">
              <a:spcBef>
                <a:spcPts val="2000"/>
              </a:spcBef>
              <a:defRPr sz="1800"/>
            </a:pPr>
            <a:r>
              <a:rPr sz="3600"/>
              <a:t>Start from checkpoint DPT</a:t>
            </a:r>
            <a:endParaRPr sz="3600"/>
          </a:p>
          <a:p>
            <a:pPr lvl="1">
              <a:spcBef>
                <a:spcPts val="2000"/>
              </a:spcBef>
              <a:defRPr sz="1800"/>
            </a:pPr>
            <a:r>
              <a:rPr sz="3600"/>
              <a:t>Add new entry for every dirtied page</a:t>
            </a:r>
            <a:endParaRPr sz="3600"/>
          </a:p>
          <a:p>
            <a:pPr lvl="2">
              <a:spcBef>
                <a:spcPts val="2000"/>
              </a:spcBef>
              <a:defRPr sz="1800"/>
            </a:pPr>
            <a:r>
              <a:rPr sz="3600"/>
              <a:t>recLSN = LSN</a:t>
            </a:r>
            <a:endParaRPr sz="3600"/>
          </a:p>
          <a:p>
            <a:pPr lvl="1">
              <a:spcBef>
                <a:spcPts val="2000"/>
              </a:spcBef>
              <a:defRPr sz="1800"/>
            </a:pPr>
            <a:r>
              <a:rPr sz="3600"/>
              <a:t>Create conservative approximation of DPT</a:t>
            </a:r>
            <a:endParaRPr sz="3600"/>
          </a:p>
          <a:p>
            <a:pPr lvl="2">
              <a:spcBef>
                <a:spcPts val="2000"/>
              </a:spcBef>
              <a:defRPr sz="1800"/>
            </a:pPr>
            <a:r>
              <a:rPr sz="3600"/>
              <a:t>Entries may have already been flushed</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title"/>
          </p:nvPr>
        </p:nvSpPr>
        <p:spPr>
          <a:prstGeom prst="rect">
            <a:avLst/>
          </a:prstGeom>
        </p:spPr>
        <p:txBody>
          <a:bodyPr/>
          <a:lstStyle/>
          <a:p>
            <a:pPr lvl="0">
              <a:defRPr sz="1800"/>
            </a:pPr>
            <a:r>
              <a:rPr sz="8000"/>
              <a:t>ACID</a:t>
            </a:r>
          </a:p>
        </p:txBody>
      </p:sp>
      <p:sp>
        <p:nvSpPr>
          <p:cNvPr id="36" name="Shape 36"/>
          <p:cNvSpPr/>
          <p:nvPr>
            <p:ph type="body" idx="1"/>
          </p:nvPr>
        </p:nvSpPr>
        <p:spPr>
          <a:prstGeom prst="rect">
            <a:avLst/>
          </a:prstGeom>
        </p:spPr>
        <p:txBody>
          <a:bodyPr anchor="t"/>
          <a:lstStyle/>
          <a:p>
            <a:pPr lvl="0">
              <a:defRPr sz="1800"/>
            </a:pPr>
            <a:r>
              <a:rPr sz="3600"/>
              <a:t>Atomicity: </a:t>
            </a:r>
            <a:r>
              <a:rPr sz="3600"/>
              <a:t>either none or all instructions committed</a:t>
            </a:r>
            <a:endParaRPr sz="3600"/>
          </a:p>
          <a:p>
            <a:pPr lvl="0">
              <a:spcBef>
                <a:spcPts val="3500"/>
              </a:spcBef>
              <a:defRPr sz="1800"/>
            </a:pPr>
            <a:r>
              <a:rPr sz="3600">
                <a:solidFill>
                  <a:srgbClr val="A6AAA9"/>
                </a:solidFill>
              </a:rPr>
              <a:t>Consistency: database remains in consistent state</a:t>
            </a:r>
            <a:endParaRPr sz="3600">
              <a:solidFill>
                <a:srgbClr val="A6AAA9"/>
              </a:solidFill>
            </a:endParaRPr>
          </a:p>
          <a:p>
            <a:pPr lvl="0">
              <a:spcBef>
                <a:spcPts val="3500"/>
              </a:spcBef>
              <a:defRPr sz="1800"/>
            </a:pPr>
            <a:r>
              <a:rPr sz="3600">
                <a:solidFill>
                  <a:srgbClr val="A6AAA9"/>
                </a:solidFill>
              </a:rPr>
              <a:t>Isolation: runs as if it is only transaction</a:t>
            </a:r>
            <a:endParaRPr sz="3600">
              <a:solidFill>
                <a:srgbClr val="A6AAA9"/>
              </a:solidFill>
            </a:endParaRPr>
          </a:p>
          <a:p>
            <a:pPr lvl="0">
              <a:defRPr sz="1800"/>
            </a:pPr>
            <a:r>
              <a:rPr sz="3600"/>
              <a:t>Durability: </a:t>
            </a:r>
            <a:r>
              <a:rPr sz="3600"/>
              <a:t>committed changes are never lost</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2" name="Shape 382"/>
          <p:cNvSpPr/>
          <p:nvPr/>
        </p:nvSpPr>
        <p:spPr>
          <a:xfrm>
            <a:off x="1313403" y="320295"/>
            <a:ext cx="2292154" cy="873320"/>
          </a:xfrm>
          <a:prstGeom prst="rect">
            <a:avLst/>
          </a:prstGeom>
          <a:solidFill>
            <a:srgbClr val="51A7F9">
              <a:alpha val="89114"/>
            </a:srgbClr>
          </a:solidFill>
          <a:ln w="38100">
            <a:solidFill>
              <a:srgbClr val="000000">
                <a:alpha val="89114"/>
              </a:srgbClr>
            </a:solidFill>
            <a:miter lim="400000"/>
          </a:ln>
        </p:spPr>
        <p:txBody>
          <a:bodyPr lIns="0" tIns="0" rIns="0" bIns="0" anchor="ctr"/>
          <a:lstStyle/>
          <a:p>
            <a:pPr lvl="0">
              <a:defRPr sz="2400">
                <a:solidFill>
                  <a:srgbClr val="FFFFFF"/>
                </a:solidFill>
              </a:defRPr>
            </a:pPr>
          </a:p>
        </p:txBody>
      </p:sp>
      <p:sp>
        <p:nvSpPr>
          <p:cNvPr id="383" name="Shape 383"/>
          <p:cNvSpPr/>
          <p:nvPr/>
        </p:nvSpPr>
        <p:spPr>
          <a:xfrm>
            <a:off x="3621607" y="320295"/>
            <a:ext cx="5775024" cy="873320"/>
          </a:xfrm>
          <a:prstGeom prst="rect">
            <a:avLst/>
          </a:prstGeom>
          <a:solidFill>
            <a:srgbClr val="51A7F9">
              <a:alpha val="89000"/>
            </a:srgbClr>
          </a:solidFill>
          <a:ln w="38100">
            <a:solidFill>
              <a:srgbClr val="000000">
                <a:alpha val="89000"/>
              </a:srgbClr>
            </a:solidFill>
            <a:miter lim="400000"/>
          </a:ln>
        </p:spPr>
        <p:txBody>
          <a:bodyPr lIns="0" tIns="0" rIns="0" bIns="0" anchor="ctr"/>
          <a:lstStyle/>
          <a:p>
            <a:pPr lvl="0">
              <a:defRPr sz="2400">
                <a:solidFill>
                  <a:srgbClr val="FFFFFF"/>
                </a:solidFill>
              </a:defRPr>
            </a:pPr>
          </a:p>
        </p:txBody>
      </p:sp>
      <p:sp>
        <p:nvSpPr>
          <p:cNvPr id="384" name="Shape 384"/>
          <p:cNvSpPr/>
          <p:nvPr/>
        </p:nvSpPr>
        <p:spPr>
          <a:xfrm>
            <a:off x="9403993" y="320295"/>
            <a:ext cx="2292154" cy="873320"/>
          </a:xfrm>
          <a:prstGeom prst="rect">
            <a:avLst/>
          </a:prstGeom>
          <a:solidFill>
            <a:srgbClr val="51A7F9">
              <a:alpha val="89000"/>
            </a:srgbClr>
          </a:solidFill>
          <a:ln w="38100">
            <a:solidFill>
              <a:srgbClr val="000000">
                <a:alpha val="89000"/>
              </a:srgbClr>
            </a:solidFill>
            <a:miter lim="400000"/>
          </a:ln>
        </p:spPr>
        <p:txBody>
          <a:bodyPr lIns="0" tIns="0" rIns="0" bIns="0" anchor="ctr"/>
          <a:lstStyle/>
          <a:p>
            <a:pPr lvl="0">
              <a:defRPr sz="2400">
                <a:solidFill>
                  <a:srgbClr val="FFFFFF"/>
                </a:solidFill>
              </a:defRPr>
            </a:pPr>
          </a:p>
        </p:txBody>
      </p:sp>
      <p:sp>
        <p:nvSpPr>
          <p:cNvPr id="385" name="Shape 385"/>
          <p:cNvSpPr/>
          <p:nvPr/>
        </p:nvSpPr>
        <p:spPr>
          <a:xfrm>
            <a:off x="1970504" y="433104"/>
            <a:ext cx="97795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LSN</a:t>
            </a:r>
          </a:p>
        </p:txBody>
      </p:sp>
      <p:sp>
        <p:nvSpPr>
          <p:cNvPr id="386" name="Shape 386"/>
          <p:cNvSpPr/>
          <p:nvPr/>
        </p:nvSpPr>
        <p:spPr>
          <a:xfrm>
            <a:off x="6053747" y="433104"/>
            <a:ext cx="90205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Log</a:t>
            </a:r>
          </a:p>
        </p:txBody>
      </p:sp>
      <p:sp>
        <p:nvSpPr>
          <p:cNvPr id="387" name="Shape 387"/>
          <p:cNvSpPr/>
          <p:nvPr/>
        </p:nvSpPr>
        <p:spPr>
          <a:xfrm>
            <a:off x="9608010" y="433104"/>
            <a:ext cx="188412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prevLSN</a:t>
            </a:r>
          </a:p>
        </p:txBody>
      </p:sp>
      <p:sp>
        <p:nvSpPr>
          <p:cNvPr id="388" name="Shape 388"/>
          <p:cNvSpPr/>
          <p:nvPr/>
        </p:nvSpPr>
        <p:spPr>
          <a:xfrm>
            <a:off x="1310811" y="1209333"/>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389" name="Shape 389"/>
          <p:cNvSpPr/>
          <p:nvPr/>
        </p:nvSpPr>
        <p:spPr>
          <a:xfrm>
            <a:off x="3619014" y="1209333"/>
            <a:ext cx="5775025"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390" name="Shape 390"/>
          <p:cNvSpPr/>
          <p:nvPr/>
        </p:nvSpPr>
        <p:spPr>
          <a:xfrm>
            <a:off x="9401400" y="1209333"/>
            <a:ext cx="2292155"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391" name="Shape 391"/>
          <p:cNvSpPr/>
          <p:nvPr/>
        </p:nvSpPr>
        <p:spPr>
          <a:xfrm>
            <a:off x="2145534" y="1322142"/>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30</a:t>
            </a:r>
          </a:p>
        </p:txBody>
      </p:sp>
      <p:sp>
        <p:nvSpPr>
          <p:cNvPr id="392" name="Shape 392"/>
          <p:cNvSpPr/>
          <p:nvPr/>
        </p:nvSpPr>
        <p:spPr>
          <a:xfrm>
            <a:off x="5200076" y="1322142"/>
            <a:ext cx="26042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T1 writes P5</a:t>
            </a:r>
          </a:p>
        </p:txBody>
      </p:sp>
      <p:sp>
        <p:nvSpPr>
          <p:cNvPr id="393" name="Shape 393"/>
          <p:cNvSpPr/>
          <p:nvPr/>
        </p:nvSpPr>
        <p:spPr>
          <a:xfrm>
            <a:off x="10236124" y="1322142"/>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10</a:t>
            </a:r>
          </a:p>
        </p:txBody>
      </p:sp>
      <p:sp>
        <p:nvSpPr>
          <p:cNvPr id="394" name="Shape 394"/>
          <p:cNvSpPr/>
          <p:nvPr/>
        </p:nvSpPr>
        <p:spPr>
          <a:xfrm>
            <a:off x="1315561" y="2082919"/>
            <a:ext cx="2292155"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395" name="Shape 395"/>
          <p:cNvSpPr/>
          <p:nvPr/>
        </p:nvSpPr>
        <p:spPr>
          <a:xfrm>
            <a:off x="3623765" y="2082919"/>
            <a:ext cx="5775025"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396" name="Shape 396"/>
          <p:cNvSpPr/>
          <p:nvPr/>
        </p:nvSpPr>
        <p:spPr>
          <a:xfrm>
            <a:off x="9406151" y="2082919"/>
            <a:ext cx="2292155"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397" name="Shape 397"/>
          <p:cNvSpPr/>
          <p:nvPr/>
        </p:nvSpPr>
        <p:spPr>
          <a:xfrm>
            <a:off x="2150285" y="2195729"/>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40</a:t>
            </a:r>
          </a:p>
        </p:txBody>
      </p:sp>
      <p:sp>
        <p:nvSpPr>
          <p:cNvPr id="398" name="Shape 398"/>
          <p:cNvSpPr/>
          <p:nvPr/>
        </p:nvSpPr>
        <p:spPr>
          <a:xfrm>
            <a:off x="5204827" y="2195729"/>
            <a:ext cx="26042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T1 writes P6</a:t>
            </a:r>
          </a:p>
        </p:txBody>
      </p:sp>
      <p:sp>
        <p:nvSpPr>
          <p:cNvPr id="399" name="Shape 399"/>
          <p:cNvSpPr/>
          <p:nvPr/>
        </p:nvSpPr>
        <p:spPr>
          <a:xfrm>
            <a:off x="10240875" y="2195729"/>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30</a:t>
            </a:r>
          </a:p>
        </p:txBody>
      </p:sp>
      <p:sp>
        <p:nvSpPr>
          <p:cNvPr id="400" name="Shape 400"/>
          <p:cNvSpPr/>
          <p:nvPr/>
        </p:nvSpPr>
        <p:spPr>
          <a:xfrm>
            <a:off x="1315995" y="2969314"/>
            <a:ext cx="2292155"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401" name="Shape 401"/>
          <p:cNvSpPr/>
          <p:nvPr/>
        </p:nvSpPr>
        <p:spPr>
          <a:xfrm>
            <a:off x="3624199" y="2969314"/>
            <a:ext cx="5775025"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402" name="Shape 402"/>
          <p:cNvSpPr/>
          <p:nvPr/>
        </p:nvSpPr>
        <p:spPr>
          <a:xfrm>
            <a:off x="9406585" y="2969314"/>
            <a:ext cx="2292155"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403" name="Shape 403"/>
          <p:cNvSpPr/>
          <p:nvPr/>
        </p:nvSpPr>
        <p:spPr>
          <a:xfrm>
            <a:off x="2150719" y="3082124"/>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50</a:t>
            </a:r>
          </a:p>
        </p:txBody>
      </p:sp>
      <p:sp>
        <p:nvSpPr>
          <p:cNvPr id="404" name="Shape 404"/>
          <p:cNvSpPr/>
          <p:nvPr/>
        </p:nvSpPr>
        <p:spPr>
          <a:xfrm>
            <a:off x="5205261" y="3082124"/>
            <a:ext cx="26042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T2 writes P1</a:t>
            </a:r>
          </a:p>
        </p:txBody>
      </p:sp>
      <p:sp>
        <p:nvSpPr>
          <p:cNvPr id="405" name="Shape 405"/>
          <p:cNvSpPr/>
          <p:nvPr/>
        </p:nvSpPr>
        <p:spPr>
          <a:xfrm>
            <a:off x="10241309" y="3082124"/>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20</a:t>
            </a:r>
          </a:p>
        </p:txBody>
      </p:sp>
      <p:sp>
        <p:nvSpPr>
          <p:cNvPr id="406" name="Shape 406"/>
          <p:cNvSpPr/>
          <p:nvPr/>
        </p:nvSpPr>
        <p:spPr>
          <a:xfrm>
            <a:off x="3285699" y="5104417"/>
            <a:ext cx="643371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Dirty Page Table @ Checkpoint</a:t>
            </a:r>
          </a:p>
        </p:txBody>
      </p:sp>
      <p:sp>
        <p:nvSpPr>
          <p:cNvPr id="407" name="Shape 407"/>
          <p:cNvSpPr/>
          <p:nvPr/>
        </p:nvSpPr>
        <p:spPr>
          <a:xfrm>
            <a:off x="3365842" y="6022960"/>
            <a:ext cx="4495610"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408" name="Shape 408"/>
          <p:cNvSpPr/>
          <p:nvPr/>
        </p:nvSpPr>
        <p:spPr>
          <a:xfrm>
            <a:off x="7867183" y="6022960"/>
            <a:ext cx="1784344"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409" name="Shape 409"/>
          <p:cNvSpPr/>
          <p:nvPr/>
        </p:nvSpPr>
        <p:spPr>
          <a:xfrm>
            <a:off x="4591321" y="6110777"/>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Page ID</a:t>
            </a:r>
          </a:p>
        </p:txBody>
      </p:sp>
      <p:sp>
        <p:nvSpPr>
          <p:cNvPr id="410" name="Shape 410"/>
          <p:cNvSpPr/>
          <p:nvPr/>
        </p:nvSpPr>
        <p:spPr>
          <a:xfrm>
            <a:off x="7848133" y="6064416"/>
            <a:ext cx="182244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recLSN</a:t>
            </a:r>
          </a:p>
        </p:txBody>
      </p:sp>
      <p:sp>
        <p:nvSpPr>
          <p:cNvPr id="411" name="Shape 411"/>
          <p:cNvSpPr/>
          <p:nvPr/>
        </p:nvSpPr>
        <p:spPr>
          <a:xfrm>
            <a:off x="3366277" y="6712475"/>
            <a:ext cx="4495609"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412" name="Shape 412"/>
          <p:cNvSpPr/>
          <p:nvPr/>
        </p:nvSpPr>
        <p:spPr>
          <a:xfrm>
            <a:off x="7867617" y="6712475"/>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413" name="Shape 413"/>
          <p:cNvSpPr/>
          <p:nvPr/>
        </p:nvSpPr>
        <p:spPr>
          <a:xfrm>
            <a:off x="4591755" y="6800292"/>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a:t>
            </a:r>
          </a:p>
        </p:txBody>
      </p:sp>
      <p:sp>
        <p:nvSpPr>
          <p:cNvPr id="414" name="Shape 414"/>
          <p:cNvSpPr/>
          <p:nvPr/>
        </p:nvSpPr>
        <p:spPr>
          <a:xfrm>
            <a:off x="7848567" y="675393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10</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6" name="Shape 416"/>
          <p:cNvSpPr/>
          <p:nvPr/>
        </p:nvSpPr>
        <p:spPr>
          <a:xfrm>
            <a:off x="4764512" y="5104417"/>
            <a:ext cx="347609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Dirty Page Table</a:t>
            </a:r>
          </a:p>
        </p:txBody>
      </p:sp>
      <p:sp>
        <p:nvSpPr>
          <p:cNvPr id="417" name="Shape 417"/>
          <p:cNvSpPr/>
          <p:nvPr/>
        </p:nvSpPr>
        <p:spPr>
          <a:xfrm>
            <a:off x="3365843" y="6022960"/>
            <a:ext cx="4495609"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418" name="Shape 418"/>
          <p:cNvSpPr/>
          <p:nvPr/>
        </p:nvSpPr>
        <p:spPr>
          <a:xfrm>
            <a:off x="7867183" y="6022960"/>
            <a:ext cx="1784344"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419" name="Shape 419"/>
          <p:cNvSpPr/>
          <p:nvPr/>
        </p:nvSpPr>
        <p:spPr>
          <a:xfrm>
            <a:off x="4591321" y="6110777"/>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Page ID</a:t>
            </a:r>
          </a:p>
        </p:txBody>
      </p:sp>
      <p:sp>
        <p:nvSpPr>
          <p:cNvPr id="420" name="Shape 420"/>
          <p:cNvSpPr/>
          <p:nvPr/>
        </p:nvSpPr>
        <p:spPr>
          <a:xfrm>
            <a:off x="7848133" y="6064416"/>
            <a:ext cx="182244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recLSN</a:t>
            </a:r>
          </a:p>
        </p:txBody>
      </p:sp>
      <p:sp>
        <p:nvSpPr>
          <p:cNvPr id="421" name="Shape 421"/>
          <p:cNvSpPr/>
          <p:nvPr/>
        </p:nvSpPr>
        <p:spPr>
          <a:xfrm>
            <a:off x="3366277" y="6712475"/>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422" name="Shape 422"/>
          <p:cNvSpPr/>
          <p:nvPr/>
        </p:nvSpPr>
        <p:spPr>
          <a:xfrm>
            <a:off x="7867617" y="6712475"/>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423" name="Shape 423"/>
          <p:cNvSpPr/>
          <p:nvPr/>
        </p:nvSpPr>
        <p:spPr>
          <a:xfrm>
            <a:off x="4591755" y="6800292"/>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a:t>
            </a:r>
          </a:p>
        </p:txBody>
      </p:sp>
      <p:sp>
        <p:nvSpPr>
          <p:cNvPr id="424" name="Shape 424"/>
          <p:cNvSpPr/>
          <p:nvPr/>
        </p:nvSpPr>
        <p:spPr>
          <a:xfrm>
            <a:off x="7848567" y="675393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10</a:t>
            </a:r>
          </a:p>
        </p:txBody>
      </p:sp>
      <p:sp>
        <p:nvSpPr>
          <p:cNvPr id="425" name="Shape 425"/>
          <p:cNvSpPr/>
          <p:nvPr/>
        </p:nvSpPr>
        <p:spPr>
          <a:xfrm>
            <a:off x="3366711" y="7401990"/>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426" name="Shape 426"/>
          <p:cNvSpPr/>
          <p:nvPr/>
        </p:nvSpPr>
        <p:spPr>
          <a:xfrm>
            <a:off x="7868051" y="7401990"/>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427" name="Shape 427"/>
          <p:cNvSpPr/>
          <p:nvPr/>
        </p:nvSpPr>
        <p:spPr>
          <a:xfrm>
            <a:off x="4592189" y="7489807"/>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5</a:t>
            </a:r>
          </a:p>
        </p:txBody>
      </p:sp>
      <p:sp>
        <p:nvSpPr>
          <p:cNvPr id="428" name="Shape 428"/>
          <p:cNvSpPr/>
          <p:nvPr/>
        </p:nvSpPr>
        <p:spPr>
          <a:xfrm>
            <a:off x="7849001" y="7443445"/>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30</a:t>
            </a:r>
          </a:p>
        </p:txBody>
      </p:sp>
      <p:sp>
        <p:nvSpPr>
          <p:cNvPr id="429" name="Shape 429"/>
          <p:cNvSpPr/>
          <p:nvPr/>
        </p:nvSpPr>
        <p:spPr>
          <a:xfrm>
            <a:off x="1313403" y="320295"/>
            <a:ext cx="2292154" cy="873320"/>
          </a:xfrm>
          <a:prstGeom prst="rect">
            <a:avLst/>
          </a:prstGeom>
          <a:solidFill>
            <a:srgbClr val="51A7F9">
              <a:alpha val="89114"/>
            </a:srgbClr>
          </a:solidFill>
          <a:ln w="38100">
            <a:solidFill>
              <a:srgbClr val="000000">
                <a:alpha val="89114"/>
              </a:srgbClr>
            </a:solidFill>
            <a:miter lim="400000"/>
          </a:ln>
        </p:spPr>
        <p:txBody>
          <a:bodyPr lIns="0" tIns="0" rIns="0" bIns="0" anchor="ctr"/>
          <a:lstStyle/>
          <a:p>
            <a:pPr lvl="0">
              <a:defRPr sz="2400">
                <a:solidFill>
                  <a:srgbClr val="FFFFFF"/>
                </a:solidFill>
              </a:defRPr>
            </a:pPr>
          </a:p>
        </p:txBody>
      </p:sp>
      <p:sp>
        <p:nvSpPr>
          <p:cNvPr id="430" name="Shape 430"/>
          <p:cNvSpPr/>
          <p:nvPr/>
        </p:nvSpPr>
        <p:spPr>
          <a:xfrm>
            <a:off x="3621607" y="320295"/>
            <a:ext cx="5775024" cy="873320"/>
          </a:xfrm>
          <a:prstGeom prst="rect">
            <a:avLst/>
          </a:prstGeom>
          <a:solidFill>
            <a:srgbClr val="51A7F9">
              <a:alpha val="89000"/>
            </a:srgbClr>
          </a:solidFill>
          <a:ln w="38100">
            <a:solidFill>
              <a:srgbClr val="000000">
                <a:alpha val="89000"/>
              </a:srgbClr>
            </a:solidFill>
            <a:miter lim="400000"/>
          </a:ln>
        </p:spPr>
        <p:txBody>
          <a:bodyPr lIns="0" tIns="0" rIns="0" bIns="0" anchor="ctr"/>
          <a:lstStyle/>
          <a:p>
            <a:pPr lvl="0">
              <a:defRPr sz="2400">
                <a:solidFill>
                  <a:srgbClr val="FFFFFF"/>
                </a:solidFill>
              </a:defRPr>
            </a:pPr>
          </a:p>
        </p:txBody>
      </p:sp>
      <p:sp>
        <p:nvSpPr>
          <p:cNvPr id="431" name="Shape 431"/>
          <p:cNvSpPr/>
          <p:nvPr/>
        </p:nvSpPr>
        <p:spPr>
          <a:xfrm>
            <a:off x="9403993" y="320295"/>
            <a:ext cx="2292154" cy="873320"/>
          </a:xfrm>
          <a:prstGeom prst="rect">
            <a:avLst/>
          </a:prstGeom>
          <a:solidFill>
            <a:srgbClr val="51A7F9">
              <a:alpha val="89000"/>
            </a:srgbClr>
          </a:solidFill>
          <a:ln w="38100">
            <a:solidFill>
              <a:srgbClr val="000000">
                <a:alpha val="89000"/>
              </a:srgbClr>
            </a:solidFill>
            <a:miter lim="400000"/>
          </a:ln>
        </p:spPr>
        <p:txBody>
          <a:bodyPr lIns="0" tIns="0" rIns="0" bIns="0" anchor="ctr"/>
          <a:lstStyle/>
          <a:p>
            <a:pPr lvl="0">
              <a:defRPr sz="2400">
                <a:solidFill>
                  <a:srgbClr val="FFFFFF"/>
                </a:solidFill>
              </a:defRPr>
            </a:pPr>
          </a:p>
        </p:txBody>
      </p:sp>
      <p:sp>
        <p:nvSpPr>
          <p:cNvPr id="432" name="Shape 432"/>
          <p:cNvSpPr/>
          <p:nvPr/>
        </p:nvSpPr>
        <p:spPr>
          <a:xfrm>
            <a:off x="1970504" y="433104"/>
            <a:ext cx="97795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LSN</a:t>
            </a:r>
          </a:p>
        </p:txBody>
      </p:sp>
      <p:sp>
        <p:nvSpPr>
          <p:cNvPr id="433" name="Shape 433"/>
          <p:cNvSpPr/>
          <p:nvPr/>
        </p:nvSpPr>
        <p:spPr>
          <a:xfrm>
            <a:off x="6053747" y="433104"/>
            <a:ext cx="90205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Log</a:t>
            </a:r>
          </a:p>
        </p:txBody>
      </p:sp>
      <p:sp>
        <p:nvSpPr>
          <p:cNvPr id="434" name="Shape 434"/>
          <p:cNvSpPr/>
          <p:nvPr/>
        </p:nvSpPr>
        <p:spPr>
          <a:xfrm>
            <a:off x="9608010" y="433104"/>
            <a:ext cx="188412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prevLSN</a:t>
            </a:r>
          </a:p>
        </p:txBody>
      </p:sp>
      <p:sp>
        <p:nvSpPr>
          <p:cNvPr id="435" name="Shape 435"/>
          <p:cNvSpPr/>
          <p:nvPr/>
        </p:nvSpPr>
        <p:spPr>
          <a:xfrm>
            <a:off x="1310811" y="1209333"/>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436" name="Shape 436"/>
          <p:cNvSpPr/>
          <p:nvPr/>
        </p:nvSpPr>
        <p:spPr>
          <a:xfrm>
            <a:off x="3619014" y="1209333"/>
            <a:ext cx="5775025"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437" name="Shape 437"/>
          <p:cNvSpPr/>
          <p:nvPr/>
        </p:nvSpPr>
        <p:spPr>
          <a:xfrm>
            <a:off x="9401400" y="1209333"/>
            <a:ext cx="2292155"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438" name="Shape 438"/>
          <p:cNvSpPr/>
          <p:nvPr/>
        </p:nvSpPr>
        <p:spPr>
          <a:xfrm>
            <a:off x="2145535" y="1322142"/>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30</a:t>
            </a:r>
          </a:p>
        </p:txBody>
      </p:sp>
      <p:sp>
        <p:nvSpPr>
          <p:cNvPr id="439" name="Shape 439"/>
          <p:cNvSpPr/>
          <p:nvPr/>
        </p:nvSpPr>
        <p:spPr>
          <a:xfrm>
            <a:off x="5200076" y="1322142"/>
            <a:ext cx="26042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T1 writes P5</a:t>
            </a:r>
          </a:p>
        </p:txBody>
      </p:sp>
      <p:sp>
        <p:nvSpPr>
          <p:cNvPr id="440" name="Shape 440"/>
          <p:cNvSpPr/>
          <p:nvPr/>
        </p:nvSpPr>
        <p:spPr>
          <a:xfrm>
            <a:off x="10236124" y="1322142"/>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10</a:t>
            </a:r>
          </a:p>
        </p:txBody>
      </p:sp>
      <p:sp>
        <p:nvSpPr>
          <p:cNvPr id="441" name="Shape 441"/>
          <p:cNvSpPr/>
          <p:nvPr/>
        </p:nvSpPr>
        <p:spPr>
          <a:xfrm>
            <a:off x="1315561" y="2082919"/>
            <a:ext cx="2292155"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442" name="Shape 442"/>
          <p:cNvSpPr/>
          <p:nvPr/>
        </p:nvSpPr>
        <p:spPr>
          <a:xfrm>
            <a:off x="3623765" y="2082919"/>
            <a:ext cx="5775025"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443" name="Shape 443"/>
          <p:cNvSpPr/>
          <p:nvPr/>
        </p:nvSpPr>
        <p:spPr>
          <a:xfrm>
            <a:off x="9406151" y="2082919"/>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444" name="Shape 444"/>
          <p:cNvSpPr/>
          <p:nvPr/>
        </p:nvSpPr>
        <p:spPr>
          <a:xfrm>
            <a:off x="2150285" y="2195729"/>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40</a:t>
            </a:r>
          </a:p>
        </p:txBody>
      </p:sp>
      <p:sp>
        <p:nvSpPr>
          <p:cNvPr id="445" name="Shape 445"/>
          <p:cNvSpPr/>
          <p:nvPr/>
        </p:nvSpPr>
        <p:spPr>
          <a:xfrm>
            <a:off x="5204827" y="2195729"/>
            <a:ext cx="26042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T1 writes P6</a:t>
            </a:r>
          </a:p>
        </p:txBody>
      </p:sp>
      <p:sp>
        <p:nvSpPr>
          <p:cNvPr id="446" name="Shape 446"/>
          <p:cNvSpPr/>
          <p:nvPr/>
        </p:nvSpPr>
        <p:spPr>
          <a:xfrm>
            <a:off x="10240875" y="2195729"/>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30</a:t>
            </a:r>
          </a:p>
        </p:txBody>
      </p:sp>
      <p:sp>
        <p:nvSpPr>
          <p:cNvPr id="447" name="Shape 447"/>
          <p:cNvSpPr/>
          <p:nvPr/>
        </p:nvSpPr>
        <p:spPr>
          <a:xfrm>
            <a:off x="1315996" y="2969314"/>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448" name="Shape 448"/>
          <p:cNvSpPr/>
          <p:nvPr/>
        </p:nvSpPr>
        <p:spPr>
          <a:xfrm>
            <a:off x="3624200" y="2969314"/>
            <a:ext cx="577502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449" name="Shape 449"/>
          <p:cNvSpPr/>
          <p:nvPr/>
        </p:nvSpPr>
        <p:spPr>
          <a:xfrm>
            <a:off x="9406585" y="2969314"/>
            <a:ext cx="2292155"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450" name="Shape 450"/>
          <p:cNvSpPr/>
          <p:nvPr/>
        </p:nvSpPr>
        <p:spPr>
          <a:xfrm>
            <a:off x="2150719" y="3082124"/>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50</a:t>
            </a:r>
          </a:p>
        </p:txBody>
      </p:sp>
      <p:sp>
        <p:nvSpPr>
          <p:cNvPr id="451" name="Shape 451"/>
          <p:cNvSpPr/>
          <p:nvPr/>
        </p:nvSpPr>
        <p:spPr>
          <a:xfrm>
            <a:off x="5205261" y="3082124"/>
            <a:ext cx="26042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T2 writes P1</a:t>
            </a:r>
          </a:p>
        </p:txBody>
      </p:sp>
      <p:sp>
        <p:nvSpPr>
          <p:cNvPr id="452" name="Shape 452"/>
          <p:cNvSpPr/>
          <p:nvPr/>
        </p:nvSpPr>
        <p:spPr>
          <a:xfrm>
            <a:off x="10241309" y="3082124"/>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20</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4" name="Shape 454"/>
          <p:cNvSpPr/>
          <p:nvPr/>
        </p:nvSpPr>
        <p:spPr>
          <a:xfrm>
            <a:off x="4764512" y="5104417"/>
            <a:ext cx="347609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Dirty Page Table</a:t>
            </a:r>
          </a:p>
        </p:txBody>
      </p:sp>
      <p:sp>
        <p:nvSpPr>
          <p:cNvPr id="455" name="Shape 455"/>
          <p:cNvSpPr/>
          <p:nvPr/>
        </p:nvSpPr>
        <p:spPr>
          <a:xfrm>
            <a:off x="3365843" y="6022960"/>
            <a:ext cx="4495609"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456" name="Shape 456"/>
          <p:cNvSpPr/>
          <p:nvPr/>
        </p:nvSpPr>
        <p:spPr>
          <a:xfrm>
            <a:off x="7867183" y="6022960"/>
            <a:ext cx="1784344"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457" name="Shape 457"/>
          <p:cNvSpPr/>
          <p:nvPr/>
        </p:nvSpPr>
        <p:spPr>
          <a:xfrm>
            <a:off x="4591321" y="6110777"/>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Page ID</a:t>
            </a:r>
          </a:p>
        </p:txBody>
      </p:sp>
      <p:sp>
        <p:nvSpPr>
          <p:cNvPr id="458" name="Shape 458"/>
          <p:cNvSpPr/>
          <p:nvPr/>
        </p:nvSpPr>
        <p:spPr>
          <a:xfrm>
            <a:off x="7848133" y="6064416"/>
            <a:ext cx="182244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recLSN</a:t>
            </a:r>
          </a:p>
        </p:txBody>
      </p:sp>
      <p:sp>
        <p:nvSpPr>
          <p:cNvPr id="459" name="Shape 459"/>
          <p:cNvSpPr/>
          <p:nvPr/>
        </p:nvSpPr>
        <p:spPr>
          <a:xfrm>
            <a:off x="3366277" y="6712475"/>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460" name="Shape 460"/>
          <p:cNvSpPr/>
          <p:nvPr/>
        </p:nvSpPr>
        <p:spPr>
          <a:xfrm>
            <a:off x="7867617" y="6712475"/>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461" name="Shape 461"/>
          <p:cNvSpPr/>
          <p:nvPr/>
        </p:nvSpPr>
        <p:spPr>
          <a:xfrm>
            <a:off x="4591755" y="6800292"/>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a:t>
            </a:r>
          </a:p>
        </p:txBody>
      </p:sp>
      <p:sp>
        <p:nvSpPr>
          <p:cNvPr id="462" name="Shape 462"/>
          <p:cNvSpPr/>
          <p:nvPr/>
        </p:nvSpPr>
        <p:spPr>
          <a:xfrm>
            <a:off x="7848567" y="675393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10</a:t>
            </a:r>
          </a:p>
        </p:txBody>
      </p:sp>
      <p:sp>
        <p:nvSpPr>
          <p:cNvPr id="463" name="Shape 463"/>
          <p:cNvSpPr/>
          <p:nvPr/>
        </p:nvSpPr>
        <p:spPr>
          <a:xfrm>
            <a:off x="3366711" y="7401990"/>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464" name="Shape 464"/>
          <p:cNvSpPr/>
          <p:nvPr/>
        </p:nvSpPr>
        <p:spPr>
          <a:xfrm>
            <a:off x="7868051" y="7401990"/>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465" name="Shape 465"/>
          <p:cNvSpPr/>
          <p:nvPr/>
        </p:nvSpPr>
        <p:spPr>
          <a:xfrm>
            <a:off x="4592189" y="7489807"/>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5</a:t>
            </a:r>
          </a:p>
        </p:txBody>
      </p:sp>
      <p:sp>
        <p:nvSpPr>
          <p:cNvPr id="466" name="Shape 466"/>
          <p:cNvSpPr/>
          <p:nvPr/>
        </p:nvSpPr>
        <p:spPr>
          <a:xfrm>
            <a:off x="7849001" y="7443445"/>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30</a:t>
            </a:r>
          </a:p>
        </p:txBody>
      </p:sp>
      <p:sp>
        <p:nvSpPr>
          <p:cNvPr id="467" name="Shape 467"/>
          <p:cNvSpPr/>
          <p:nvPr/>
        </p:nvSpPr>
        <p:spPr>
          <a:xfrm>
            <a:off x="3361933" y="8077523"/>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468" name="Shape 468"/>
          <p:cNvSpPr/>
          <p:nvPr/>
        </p:nvSpPr>
        <p:spPr>
          <a:xfrm>
            <a:off x="7863273" y="8077523"/>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469" name="Shape 469"/>
          <p:cNvSpPr/>
          <p:nvPr/>
        </p:nvSpPr>
        <p:spPr>
          <a:xfrm>
            <a:off x="4587411" y="8165340"/>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6</a:t>
            </a:r>
          </a:p>
        </p:txBody>
      </p:sp>
      <p:sp>
        <p:nvSpPr>
          <p:cNvPr id="470" name="Shape 470"/>
          <p:cNvSpPr/>
          <p:nvPr/>
        </p:nvSpPr>
        <p:spPr>
          <a:xfrm>
            <a:off x="7844223" y="8118978"/>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40</a:t>
            </a:r>
          </a:p>
        </p:txBody>
      </p:sp>
      <p:sp>
        <p:nvSpPr>
          <p:cNvPr id="471" name="Shape 471"/>
          <p:cNvSpPr/>
          <p:nvPr/>
        </p:nvSpPr>
        <p:spPr>
          <a:xfrm>
            <a:off x="1313403" y="320295"/>
            <a:ext cx="2292154" cy="873320"/>
          </a:xfrm>
          <a:prstGeom prst="rect">
            <a:avLst/>
          </a:prstGeom>
          <a:solidFill>
            <a:srgbClr val="51A7F9">
              <a:alpha val="89114"/>
            </a:srgbClr>
          </a:solidFill>
          <a:ln w="38100">
            <a:solidFill>
              <a:srgbClr val="000000">
                <a:alpha val="89114"/>
              </a:srgbClr>
            </a:solidFill>
            <a:miter lim="400000"/>
          </a:ln>
        </p:spPr>
        <p:txBody>
          <a:bodyPr lIns="0" tIns="0" rIns="0" bIns="0" anchor="ctr"/>
          <a:lstStyle/>
          <a:p>
            <a:pPr lvl="0">
              <a:defRPr sz="2400">
                <a:solidFill>
                  <a:srgbClr val="FFFFFF"/>
                </a:solidFill>
              </a:defRPr>
            </a:pPr>
          </a:p>
        </p:txBody>
      </p:sp>
      <p:sp>
        <p:nvSpPr>
          <p:cNvPr id="472" name="Shape 472"/>
          <p:cNvSpPr/>
          <p:nvPr/>
        </p:nvSpPr>
        <p:spPr>
          <a:xfrm>
            <a:off x="3621607" y="320295"/>
            <a:ext cx="5775024" cy="873320"/>
          </a:xfrm>
          <a:prstGeom prst="rect">
            <a:avLst/>
          </a:prstGeom>
          <a:solidFill>
            <a:srgbClr val="51A7F9">
              <a:alpha val="89000"/>
            </a:srgbClr>
          </a:solidFill>
          <a:ln w="38100">
            <a:solidFill>
              <a:srgbClr val="000000">
                <a:alpha val="89000"/>
              </a:srgbClr>
            </a:solidFill>
            <a:miter lim="400000"/>
          </a:ln>
        </p:spPr>
        <p:txBody>
          <a:bodyPr lIns="0" tIns="0" rIns="0" bIns="0" anchor="ctr"/>
          <a:lstStyle/>
          <a:p>
            <a:pPr lvl="0">
              <a:defRPr sz="2400">
                <a:solidFill>
                  <a:srgbClr val="FFFFFF"/>
                </a:solidFill>
              </a:defRPr>
            </a:pPr>
          </a:p>
        </p:txBody>
      </p:sp>
      <p:sp>
        <p:nvSpPr>
          <p:cNvPr id="473" name="Shape 473"/>
          <p:cNvSpPr/>
          <p:nvPr/>
        </p:nvSpPr>
        <p:spPr>
          <a:xfrm>
            <a:off x="9403993" y="320295"/>
            <a:ext cx="2292154" cy="873320"/>
          </a:xfrm>
          <a:prstGeom prst="rect">
            <a:avLst/>
          </a:prstGeom>
          <a:solidFill>
            <a:srgbClr val="51A7F9">
              <a:alpha val="89000"/>
            </a:srgbClr>
          </a:solidFill>
          <a:ln w="38100">
            <a:solidFill>
              <a:srgbClr val="000000">
                <a:alpha val="89000"/>
              </a:srgbClr>
            </a:solidFill>
            <a:miter lim="400000"/>
          </a:ln>
        </p:spPr>
        <p:txBody>
          <a:bodyPr lIns="0" tIns="0" rIns="0" bIns="0" anchor="ctr"/>
          <a:lstStyle/>
          <a:p>
            <a:pPr lvl="0">
              <a:defRPr sz="2400">
                <a:solidFill>
                  <a:srgbClr val="FFFFFF"/>
                </a:solidFill>
              </a:defRPr>
            </a:pPr>
          </a:p>
        </p:txBody>
      </p:sp>
      <p:sp>
        <p:nvSpPr>
          <p:cNvPr id="474" name="Shape 474"/>
          <p:cNvSpPr/>
          <p:nvPr/>
        </p:nvSpPr>
        <p:spPr>
          <a:xfrm>
            <a:off x="1970504" y="433104"/>
            <a:ext cx="97795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LSN</a:t>
            </a:r>
          </a:p>
        </p:txBody>
      </p:sp>
      <p:sp>
        <p:nvSpPr>
          <p:cNvPr id="475" name="Shape 475"/>
          <p:cNvSpPr/>
          <p:nvPr/>
        </p:nvSpPr>
        <p:spPr>
          <a:xfrm>
            <a:off x="6053747" y="433104"/>
            <a:ext cx="90205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Log</a:t>
            </a:r>
          </a:p>
        </p:txBody>
      </p:sp>
      <p:sp>
        <p:nvSpPr>
          <p:cNvPr id="476" name="Shape 476"/>
          <p:cNvSpPr/>
          <p:nvPr/>
        </p:nvSpPr>
        <p:spPr>
          <a:xfrm>
            <a:off x="9608010" y="433104"/>
            <a:ext cx="188412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prevLSN</a:t>
            </a:r>
          </a:p>
        </p:txBody>
      </p:sp>
      <p:sp>
        <p:nvSpPr>
          <p:cNvPr id="477" name="Shape 477"/>
          <p:cNvSpPr/>
          <p:nvPr/>
        </p:nvSpPr>
        <p:spPr>
          <a:xfrm>
            <a:off x="1310811" y="1209333"/>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478" name="Shape 478"/>
          <p:cNvSpPr/>
          <p:nvPr/>
        </p:nvSpPr>
        <p:spPr>
          <a:xfrm>
            <a:off x="3619014" y="1209333"/>
            <a:ext cx="5775025"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479" name="Shape 479"/>
          <p:cNvSpPr/>
          <p:nvPr/>
        </p:nvSpPr>
        <p:spPr>
          <a:xfrm>
            <a:off x="9401400" y="1209333"/>
            <a:ext cx="2292155"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480" name="Shape 480"/>
          <p:cNvSpPr/>
          <p:nvPr/>
        </p:nvSpPr>
        <p:spPr>
          <a:xfrm>
            <a:off x="2145535" y="1322142"/>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30</a:t>
            </a:r>
          </a:p>
        </p:txBody>
      </p:sp>
      <p:sp>
        <p:nvSpPr>
          <p:cNvPr id="481" name="Shape 481"/>
          <p:cNvSpPr/>
          <p:nvPr/>
        </p:nvSpPr>
        <p:spPr>
          <a:xfrm>
            <a:off x="5200076" y="1322142"/>
            <a:ext cx="26042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T1 writes P5</a:t>
            </a:r>
          </a:p>
        </p:txBody>
      </p:sp>
      <p:sp>
        <p:nvSpPr>
          <p:cNvPr id="482" name="Shape 482"/>
          <p:cNvSpPr/>
          <p:nvPr/>
        </p:nvSpPr>
        <p:spPr>
          <a:xfrm>
            <a:off x="10236124" y="1322142"/>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10</a:t>
            </a:r>
          </a:p>
        </p:txBody>
      </p:sp>
      <p:sp>
        <p:nvSpPr>
          <p:cNvPr id="483" name="Shape 483"/>
          <p:cNvSpPr/>
          <p:nvPr/>
        </p:nvSpPr>
        <p:spPr>
          <a:xfrm>
            <a:off x="1315561" y="2082919"/>
            <a:ext cx="2292155"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484" name="Shape 484"/>
          <p:cNvSpPr/>
          <p:nvPr/>
        </p:nvSpPr>
        <p:spPr>
          <a:xfrm>
            <a:off x="3623765" y="2082919"/>
            <a:ext cx="5775025"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485" name="Shape 485"/>
          <p:cNvSpPr/>
          <p:nvPr/>
        </p:nvSpPr>
        <p:spPr>
          <a:xfrm>
            <a:off x="9406151" y="2082919"/>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486" name="Shape 486"/>
          <p:cNvSpPr/>
          <p:nvPr/>
        </p:nvSpPr>
        <p:spPr>
          <a:xfrm>
            <a:off x="2150285" y="2195729"/>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40</a:t>
            </a:r>
          </a:p>
        </p:txBody>
      </p:sp>
      <p:sp>
        <p:nvSpPr>
          <p:cNvPr id="487" name="Shape 487"/>
          <p:cNvSpPr/>
          <p:nvPr/>
        </p:nvSpPr>
        <p:spPr>
          <a:xfrm>
            <a:off x="5204827" y="2195729"/>
            <a:ext cx="26042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T1 writes P6</a:t>
            </a:r>
          </a:p>
        </p:txBody>
      </p:sp>
      <p:sp>
        <p:nvSpPr>
          <p:cNvPr id="488" name="Shape 488"/>
          <p:cNvSpPr/>
          <p:nvPr/>
        </p:nvSpPr>
        <p:spPr>
          <a:xfrm>
            <a:off x="10240875" y="2195729"/>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30</a:t>
            </a:r>
          </a:p>
        </p:txBody>
      </p:sp>
      <p:sp>
        <p:nvSpPr>
          <p:cNvPr id="489" name="Shape 489"/>
          <p:cNvSpPr/>
          <p:nvPr/>
        </p:nvSpPr>
        <p:spPr>
          <a:xfrm>
            <a:off x="1315996" y="2969314"/>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490" name="Shape 490"/>
          <p:cNvSpPr/>
          <p:nvPr/>
        </p:nvSpPr>
        <p:spPr>
          <a:xfrm>
            <a:off x="3624200" y="2969314"/>
            <a:ext cx="577502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491" name="Shape 491"/>
          <p:cNvSpPr/>
          <p:nvPr/>
        </p:nvSpPr>
        <p:spPr>
          <a:xfrm>
            <a:off x="9406585" y="2969314"/>
            <a:ext cx="2292155"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492" name="Shape 492"/>
          <p:cNvSpPr/>
          <p:nvPr/>
        </p:nvSpPr>
        <p:spPr>
          <a:xfrm>
            <a:off x="2150719" y="3082124"/>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50</a:t>
            </a:r>
          </a:p>
        </p:txBody>
      </p:sp>
      <p:sp>
        <p:nvSpPr>
          <p:cNvPr id="493" name="Shape 493"/>
          <p:cNvSpPr/>
          <p:nvPr/>
        </p:nvSpPr>
        <p:spPr>
          <a:xfrm>
            <a:off x="5205261" y="3082124"/>
            <a:ext cx="26042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T2 writes P1</a:t>
            </a:r>
          </a:p>
        </p:txBody>
      </p:sp>
      <p:sp>
        <p:nvSpPr>
          <p:cNvPr id="494" name="Shape 494"/>
          <p:cNvSpPr/>
          <p:nvPr/>
        </p:nvSpPr>
        <p:spPr>
          <a:xfrm>
            <a:off x="10241309" y="3082124"/>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20</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6" name="Shape 496"/>
          <p:cNvSpPr/>
          <p:nvPr>
            <p:ph type="title"/>
          </p:nvPr>
        </p:nvSpPr>
        <p:spPr>
          <a:prstGeom prst="rect">
            <a:avLst/>
          </a:prstGeom>
        </p:spPr>
        <p:txBody>
          <a:bodyPr/>
          <a:lstStyle/>
          <a:p>
            <a:pPr lvl="0">
              <a:defRPr sz="1800"/>
            </a:pPr>
            <a:r>
              <a:rPr sz="8000"/>
              <a:t>Analyze - Xact Table</a:t>
            </a:r>
          </a:p>
        </p:txBody>
      </p:sp>
      <p:sp>
        <p:nvSpPr>
          <p:cNvPr id="497" name="Shape 497"/>
          <p:cNvSpPr/>
          <p:nvPr>
            <p:ph type="body" idx="1"/>
          </p:nvPr>
        </p:nvSpPr>
        <p:spPr>
          <a:prstGeom prst="rect">
            <a:avLst/>
          </a:prstGeom>
        </p:spPr>
        <p:txBody>
          <a:bodyPr anchor="t"/>
          <a:lstStyle/>
          <a:p>
            <a:pPr lvl="0">
              <a:spcBef>
                <a:spcPts val="2000"/>
              </a:spcBef>
              <a:defRPr sz="1800"/>
            </a:pPr>
            <a:r>
              <a:rPr sz="3600"/>
              <a:t>Rebuilding xact table:</a:t>
            </a:r>
            <a:endParaRPr sz="3600"/>
          </a:p>
          <a:p>
            <a:pPr lvl="1">
              <a:spcBef>
                <a:spcPts val="2000"/>
              </a:spcBef>
              <a:defRPr sz="1800"/>
            </a:pPr>
            <a:r>
              <a:rPr sz="3600"/>
              <a:t>Remove xacts when you see END</a:t>
            </a:r>
            <a:endParaRPr sz="3600"/>
          </a:p>
          <a:p>
            <a:pPr lvl="1">
              <a:spcBef>
                <a:spcPts val="2000"/>
              </a:spcBef>
              <a:defRPr sz="1800"/>
            </a:pPr>
            <a:r>
              <a:rPr sz="3600"/>
              <a:t>Add/change xact states and lastLSNs as you go</a:t>
            </a:r>
            <a:endParaRPr sz="3600"/>
          </a:p>
          <a:p>
            <a:pPr lvl="1">
              <a:spcBef>
                <a:spcPts val="2000"/>
              </a:spcBef>
              <a:defRPr sz="1800"/>
            </a:pPr>
            <a:r>
              <a:rPr sz="3600"/>
              <a:t>Table will be precisely correct to last log flush before crash</a:t>
            </a: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9" name="Shape 499"/>
          <p:cNvSpPr/>
          <p:nvPr/>
        </p:nvSpPr>
        <p:spPr>
          <a:xfrm>
            <a:off x="1308856" y="170369"/>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00" name="Shape 500"/>
          <p:cNvSpPr/>
          <p:nvPr/>
        </p:nvSpPr>
        <p:spPr>
          <a:xfrm>
            <a:off x="3617060" y="170369"/>
            <a:ext cx="577502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01" name="Shape 501"/>
          <p:cNvSpPr/>
          <p:nvPr/>
        </p:nvSpPr>
        <p:spPr>
          <a:xfrm>
            <a:off x="9399446" y="170369"/>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02" name="Shape 502"/>
          <p:cNvSpPr/>
          <p:nvPr/>
        </p:nvSpPr>
        <p:spPr>
          <a:xfrm>
            <a:off x="2143580" y="283179"/>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30</a:t>
            </a:r>
          </a:p>
        </p:txBody>
      </p:sp>
      <p:sp>
        <p:nvSpPr>
          <p:cNvPr id="503" name="Shape 503"/>
          <p:cNvSpPr/>
          <p:nvPr/>
        </p:nvSpPr>
        <p:spPr>
          <a:xfrm>
            <a:off x="5198122" y="283179"/>
            <a:ext cx="26042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T1 writes P6</a:t>
            </a:r>
          </a:p>
        </p:txBody>
      </p:sp>
      <p:sp>
        <p:nvSpPr>
          <p:cNvPr id="504" name="Shape 504"/>
          <p:cNvSpPr/>
          <p:nvPr/>
        </p:nvSpPr>
        <p:spPr>
          <a:xfrm>
            <a:off x="10234170" y="283179"/>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20</a:t>
            </a:r>
          </a:p>
        </p:txBody>
      </p:sp>
      <p:sp>
        <p:nvSpPr>
          <p:cNvPr id="505" name="Shape 505"/>
          <p:cNvSpPr/>
          <p:nvPr/>
        </p:nvSpPr>
        <p:spPr>
          <a:xfrm>
            <a:off x="1313200" y="1043956"/>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06" name="Shape 506"/>
          <p:cNvSpPr/>
          <p:nvPr/>
        </p:nvSpPr>
        <p:spPr>
          <a:xfrm>
            <a:off x="3621403" y="1043956"/>
            <a:ext cx="5775025"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07" name="Shape 507"/>
          <p:cNvSpPr/>
          <p:nvPr/>
        </p:nvSpPr>
        <p:spPr>
          <a:xfrm>
            <a:off x="9403790" y="1043956"/>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08" name="Shape 508"/>
          <p:cNvSpPr/>
          <p:nvPr/>
        </p:nvSpPr>
        <p:spPr>
          <a:xfrm>
            <a:off x="2147923" y="1156765"/>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40</a:t>
            </a:r>
          </a:p>
        </p:txBody>
      </p:sp>
      <p:sp>
        <p:nvSpPr>
          <p:cNvPr id="509" name="Shape 509"/>
          <p:cNvSpPr/>
          <p:nvPr/>
        </p:nvSpPr>
        <p:spPr>
          <a:xfrm>
            <a:off x="5566625" y="1156765"/>
            <a:ext cx="187589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C82506"/>
                </a:solidFill>
              </a:defRPr>
            </a:lvl1pPr>
          </a:lstStyle>
          <a:p>
            <a:pPr lvl="0">
              <a:defRPr sz="1800">
                <a:solidFill>
                  <a:srgbClr val="000000"/>
                </a:solidFill>
              </a:defRPr>
            </a:pPr>
            <a:r>
              <a:rPr sz="3600">
                <a:solidFill>
                  <a:srgbClr val="C82506"/>
                </a:solidFill>
              </a:rPr>
              <a:t>T1 Abort</a:t>
            </a:r>
          </a:p>
        </p:txBody>
      </p:sp>
      <p:sp>
        <p:nvSpPr>
          <p:cNvPr id="510" name="Shape 510"/>
          <p:cNvSpPr/>
          <p:nvPr/>
        </p:nvSpPr>
        <p:spPr>
          <a:xfrm>
            <a:off x="10238514" y="1156765"/>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30</a:t>
            </a:r>
          </a:p>
        </p:txBody>
      </p:sp>
      <p:sp>
        <p:nvSpPr>
          <p:cNvPr id="511" name="Shape 511"/>
          <p:cNvSpPr/>
          <p:nvPr/>
        </p:nvSpPr>
        <p:spPr>
          <a:xfrm>
            <a:off x="1313200" y="1917542"/>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12" name="Shape 512"/>
          <p:cNvSpPr/>
          <p:nvPr/>
        </p:nvSpPr>
        <p:spPr>
          <a:xfrm>
            <a:off x="9403790" y="1917542"/>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13" name="Shape 513"/>
          <p:cNvSpPr/>
          <p:nvPr/>
        </p:nvSpPr>
        <p:spPr>
          <a:xfrm>
            <a:off x="2147924" y="2030352"/>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50</a:t>
            </a:r>
          </a:p>
        </p:txBody>
      </p:sp>
      <p:sp>
        <p:nvSpPr>
          <p:cNvPr id="514" name="Shape 514"/>
          <p:cNvSpPr/>
          <p:nvPr/>
        </p:nvSpPr>
        <p:spPr>
          <a:xfrm>
            <a:off x="10238514" y="2030352"/>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40</a:t>
            </a:r>
          </a:p>
        </p:txBody>
      </p:sp>
      <p:sp>
        <p:nvSpPr>
          <p:cNvPr id="515" name="Shape 515"/>
          <p:cNvSpPr/>
          <p:nvPr/>
        </p:nvSpPr>
        <p:spPr>
          <a:xfrm>
            <a:off x="1308856" y="2791129"/>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16" name="Shape 516"/>
          <p:cNvSpPr/>
          <p:nvPr/>
        </p:nvSpPr>
        <p:spPr>
          <a:xfrm>
            <a:off x="9399446" y="2791129"/>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17" name="Shape 517"/>
          <p:cNvSpPr/>
          <p:nvPr/>
        </p:nvSpPr>
        <p:spPr>
          <a:xfrm>
            <a:off x="2143580" y="2903938"/>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60</a:t>
            </a:r>
          </a:p>
        </p:txBody>
      </p:sp>
      <p:sp>
        <p:nvSpPr>
          <p:cNvPr id="518" name="Shape 518"/>
          <p:cNvSpPr/>
          <p:nvPr/>
        </p:nvSpPr>
        <p:spPr>
          <a:xfrm>
            <a:off x="10234170" y="2903938"/>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50</a:t>
            </a:r>
          </a:p>
        </p:txBody>
      </p:sp>
      <p:sp>
        <p:nvSpPr>
          <p:cNvPr id="519" name="Shape 519"/>
          <p:cNvSpPr/>
          <p:nvPr/>
        </p:nvSpPr>
        <p:spPr>
          <a:xfrm>
            <a:off x="1313200" y="3664716"/>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20" name="Shape 520"/>
          <p:cNvSpPr/>
          <p:nvPr/>
        </p:nvSpPr>
        <p:spPr>
          <a:xfrm>
            <a:off x="3621404" y="3664716"/>
            <a:ext cx="577502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21" name="Shape 521"/>
          <p:cNvSpPr/>
          <p:nvPr/>
        </p:nvSpPr>
        <p:spPr>
          <a:xfrm>
            <a:off x="9403790" y="3664716"/>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22" name="Shape 522"/>
          <p:cNvSpPr/>
          <p:nvPr/>
        </p:nvSpPr>
        <p:spPr>
          <a:xfrm>
            <a:off x="2143579" y="3777525"/>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70</a:t>
            </a:r>
          </a:p>
        </p:txBody>
      </p:sp>
      <p:sp>
        <p:nvSpPr>
          <p:cNvPr id="523" name="Shape 523"/>
          <p:cNvSpPr/>
          <p:nvPr/>
        </p:nvSpPr>
        <p:spPr>
          <a:xfrm>
            <a:off x="10247201" y="3777525"/>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10</a:t>
            </a:r>
          </a:p>
        </p:txBody>
      </p:sp>
      <p:sp>
        <p:nvSpPr>
          <p:cNvPr id="524" name="Shape 524"/>
          <p:cNvSpPr/>
          <p:nvPr/>
        </p:nvSpPr>
        <p:spPr>
          <a:xfrm>
            <a:off x="5727560" y="3777525"/>
            <a:ext cx="156271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T2 End</a:t>
            </a:r>
          </a:p>
        </p:txBody>
      </p:sp>
      <p:sp>
        <p:nvSpPr>
          <p:cNvPr id="525" name="Shape 525"/>
          <p:cNvSpPr/>
          <p:nvPr/>
        </p:nvSpPr>
        <p:spPr>
          <a:xfrm>
            <a:off x="2461297" y="5966709"/>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526" name="Shape 526"/>
          <p:cNvSpPr/>
          <p:nvPr/>
        </p:nvSpPr>
        <p:spPr>
          <a:xfrm>
            <a:off x="4258135" y="5966709"/>
            <a:ext cx="4495609"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527" name="Shape 527"/>
          <p:cNvSpPr/>
          <p:nvPr/>
        </p:nvSpPr>
        <p:spPr>
          <a:xfrm>
            <a:off x="8759475" y="5966709"/>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528" name="Shape 528"/>
          <p:cNvSpPr/>
          <p:nvPr/>
        </p:nvSpPr>
        <p:spPr>
          <a:xfrm>
            <a:off x="2954477" y="6054526"/>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XID</a:t>
            </a:r>
          </a:p>
        </p:txBody>
      </p:sp>
      <p:sp>
        <p:nvSpPr>
          <p:cNvPr id="529" name="Shape 529"/>
          <p:cNvSpPr/>
          <p:nvPr/>
        </p:nvSpPr>
        <p:spPr>
          <a:xfrm>
            <a:off x="5483613" y="6054526"/>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State</a:t>
            </a:r>
          </a:p>
        </p:txBody>
      </p:sp>
      <p:sp>
        <p:nvSpPr>
          <p:cNvPr id="530" name="Shape 530"/>
          <p:cNvSpPr/>
          <p:nvPr/>
        </p:nvSpPr>
        <p:spPr>
          <a:xfrm>
            <a:off x="8740425" y="6008165"/>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LastLSN</a:t>
            </a:r>
          </a:p>
        </p:txBody>
      </p:sp>
      <p:sp>
        <p:nvSpPr>
          <p:cNvPr id="531" name="Shape 531"/>
          <p:cNvSpPr/>
          <p:nvPr/>
        </p:nvSpPr>
        <p:spPr>
          <a:xfrm>
            <a:off x="2461731" y="6656223"/>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532" name="Shape 532"/>
          <p:cNvSpPr/>
          <p:nvPr/>
        </p:nvSpPr>
        <p:spPr>
          <a:xfrm>
            <a:off x="4258569" y="6656223"/>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533" name="Shape 533"/>
          <p:cNvSpPr/>
          <p:nvPr/>
        </p:nvSpPr>
        <p:spPr>
          <a:xfrm>
            <a:off x="8759909" y="6656223"/>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534" name="Shape 534"/>
          <p:cNvSpPr/>
          <p:nvPr/>
        </p:nvSpPr>
        <p:spPr>
          <a:xfrm>
            <a:off x="2954912" y="6744041"/>
            <a:ext cx="797983"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a:t>
            </a:r>
          </a:p>
        </p:txBody>
      </p:sp>
      <p:sp>
        <p:nvSpPr>
          <p:cNvPr id="535" name="Shape 535"/>
          <p:cNvSpPr/>
          <p:nvPr/>
        </p:nvSpPr>
        <p:spPr>
          <a:xfrm>
            <a:off x="5484047" y="6744041"/>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536" name="Shape 536"/>
          <p:cNvSpPr/>
          <p:nvPr/>
        </p:nvSpPr>
        <p:spPr>
          <a:xfrm>
            <a:off x="8740859" y="6697679"/>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20</a:t>
            </a:r>
          </a:p>
        </p:txBody>
      </p:sp>
      <p:sp>
        <p:nvSpPr>
          <p:cNvPr id="537" name="Shape 537"/>
          <p:cNvSpPr/>
          <p:nvPr/>
        </p:nvSpPr>
        <p:spPr>
          <a:xfrm>
            <a:off x="2462165" y="7345738"/>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538" name="Shape 538"/>
          <p:cNvSpPr/>
          <p:nvPr/>
        </p:nvSpPr>
        <p:spPr>
          <a:xfrm>
            <a:off x="4259003" y="7345738"/>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539" name="Shape 539"/>
          <p:cNvSpPr/>
          <p:nvPr/>
        </p:nvSpPr>
        <p:spPr>
          <a:xfrm>
            <a:off x="8760343" y="7345738"/>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540" name="Shape 540"/>
          <p:cNvSpPr/>
          <p:nvPr/>
        </p:nvSpPr>
        <p:spPr>
          <a:xfrm>
            <a:off x="2955346" y="7433555"/>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2</a:t>
            </a:r>
          </a:p>
        </p:txBody>
      </p:sp>
      <p:sp>
        <p:nvSpPr>
          <p:cNvPr id="541" name="Shape 541"/>
          <p:cNvSpPr/>
          <p:nvPr/>
        </p:nvSpPr>
        <p:spPr>
          <a:xfrm>
            <a:off x="5306238" y="7433555"/>
            <a:ext cx="2483901"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542" name="Shape 542"/>
          <p:cNvSpPr/>
          <p:nvPr/>
        </p:nvSpPr>
        <p:spPr>
          <a:xfrm>
            <a:off x="8741293" y="7387194"/>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10</a:t>
            </a:r>
          </a:p>
        </p:txBody>
      </p:sp>
      <p:sp>
        <p:nvSpPr>
          <p:cNvPr id="543" name="Shape 543"/>
          <p:cNvSpPr/>
          <p:nvPr/>
        </p:nvSpPr>
        <p:spPr>
          <a:xfrm>
            <a:off x="3183286" y="5104417"/>
            <a:ext cx="663854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Transaction Table @ Checkpoint</a:t>
            </a:r>
          </a:p>
        </p:txBody>
      </p:sp>
      <p:sp>
        <p:nvSpPr>
          <p:cNvPr id="544" name="Shape 544"/>
          <p:cNvSpPr/>
          <p:nvPr/>
        </p:nvSpPr>
        <p:spPr>
          <a:xfrm>
            <a:off x="3614888" y="1917542"/>
            <a:ext cx="577502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45" name="Shape 545"/>
          <p:cNvSpPr/>
          <p:nvPr/>
        </p:nvSpPr>
        <p:spPr>
          <a:xfrm>
            <a:off x="3610544" y="2791129"/>
            <a:ext cx="577502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46" name="Shape 546"/>
          <p:cNvSpPr/>
          <p:nvPr/>
        </p:nvSpPr>
        <p:spPr>
          <a:xfrm>
            <a:off x="3622032" y="2999188"/>
            <a:ext cx="574336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CLR: Undo T1 LSN=20, undoNextLSN=null</a:t>
            </a:r>
          </a:p>
        </p:txBody>
      </p:sp>
      <p:sp>
        <p:nvSpPr>
          <p:cNvPr id="547" name="Shape 547"/>
          <p:cNvSpPr/>
          <p:nvPr/>
        </p:nvSpPr>
        <p:spPr>
          <a:xfrm>
            <a:off x="3691222" y="2125602"/>
            <a:ext cx="561366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CLR: Undo T1 LSN=30, undoNextLSN=20</a:t>
            </a:r>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9" name="Shape 549"/>
          <p:cNvSpPr/>
          <p:nvPr/>
        </p:nvSpPr>
        <p:spPr>
          <a:xfrm>
            <a:off x="1308856" y="170369"/>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50" name="Shape 550"/>
          <p:cNvSpPr/>
          <p:nvPr/>
        </p:nvSpPr>
        <p:spPr>
          <a:xfrm>
            <a:off x="3617060" y="170369"/>
            <a:ext cx="577502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51" name="Shape 551"/>
          <p:cNvSpPr/>
          <p:nvPr/>
        </p:nvSpPr>
        <p:spPr>
          <a:xfrm>
            <a:off x="9399446" y="170369"/>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52" name="Shape 552"/>
          <p:cNvSpPr/>
          <p:nvPr/>
        </p:nvSpPr>
        <p:spPr>
          <a:xfrm>
            <a:off x="2143580" y="283179"/>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30</a:t>
            </a:r>
          </a:p>
        </p:txBody>
      </p:sp>
      <p:sp>
        <p:nvSpPr>
          <p:cNvPr id="553" name="Shape 553"/>
          <p:cNvSpPr/>
          <p:nvPr/>
        </p:nvSpPr>
        <p:spPr>
          <a:xfrm>
            <a:off x="5198122" y="283179"/>
            <a:ext cx="26042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T1 writes P6</a:t>
            </a:r>
          </a:p>
        </p:txBody>
      </p:sp>
      <p:sp>
        <p:nvSpPr>
          <p:cNvPr id="554" name="Shape 554"/>
          <p:cNvSpPr/>
          <p:nvPr/>
        </p:nvSpPr>
        <p:spPr>
          <a:xfrm>
            <a:off x="10234170" y="283179"/>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20</a:t>
            </a:r>
          </a:p>
        </p:txBody>
      </p:sp>
      <p:sp>
        <p:nvSpPr>
          <p:cNvPr id="555" name="Shape 555"/>
          <p:cNvSpPr/>
          <p:nvPr/>
        </p:nvSpPr>
        <p:spPr>
          <a:xfrm>
            <a:off x="1313200" y="1043956"/>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56" name="Shape 556"/>
          <p:cNvSpPr/>
          <p:nvPr/>
        </p:nvSpPr>
        <p:spPr>
          <a:xfrm>
            <a:off x="3621403" y="1043956"/>
            <a:ext cx="5775025"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57" name="Shape 557"/>
          <p:cNvSpPr/>
          <p:nvPr/>
        </p:nvSpPr>
        <p:spPr>
          <a:xfrm>
            <a:off x="9403790" y="1043956"/>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58" name="Shape 558"/>
          <p:cNvSpPr/>
          <p:nvPr/>
        </p:nvSpPr>
        <p:spPr>
          <a:xfrm>
            <a:off x="2147924" y="1156765"/>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40</a:t>
            </a:r>
          </a:p>
        </p:txBody>
      </p:sp>
      <p:sp>
        <p:nvSpPr>
          <p:cNvPr id="559" name="Shape 559"/>
          <p:cNvSpPr/>
          <p:nvPr/>
        </p:nvSpPr>
        <p:spPr>
          <a:xfrm>
            <a:off x="5566626" y="1156765"/>
            <a:ext cx="187589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C82506"/>
                </a:solidFill>
              </a:defRPr>
            </a:lvl1pPr>
          </a:lstStyle>
          <a:p>
            <a:pPr lvl="0">
              <a:defRPr sz="1800">
                <a:solidFill>
                  <a:srgbClr val="000000"/>
                </a:solidFill>
              </a:defRPr>
            </a:pPr>
            <a:r>
              <a:rPr sz="3600">
                <a:solidFill>
                  <a:srgbClr val="C82506"/>
                </a:solidFill>
              </a:rPr>
              <a:t>T1 Abort</a:t>
            </a:r>
          </a:p>
        </p:txBody>
      </p:sp>
      <p:sp>
        <p:nvSpPr>
          <p:cNvPr id="560" name="Shape 560"/>
          <p:cNvSpPr/>
          <p:nvPr/>
        </p:nvSpPr>
        <p:spPr>
          <a:xfrm>
            <a:off x="10238514" y="1156765"/>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30</a:t>
            </a:r>
          </a:p>
        </p:txBody>
      </p:sp>
      <p:sp>
        <p:nvSpPr>
          <p:cNvPr id="561" name="Shape 561"/>
          <p:cNvSpPr/>
          <p:nvPr/>
        </p:nvSpPr>
        <p:spPr>
          <a:xfrm>
            <a:off x="1313200" y="1917542"/>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62" name="Shape 562"/>
          <p:cNvSpPr/>
          <p:nvPr/>
        </p:nvSpPr>
        <p:spPr>
          <a:xfrm>
            <a:off x="9403790" y="1917542"/>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63" name="Shape 563"/>
          <p:cNvSpPr/>
          <p:nvPr/>
        </p:nvSpPr>
        <p:spPr>
          <a:xfrm>
            <a:off x="2147924" y="2030352"/>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50</a:t>
            </a:r>
          </a:p>
        </p:txBody>
      </p:sp>
      <p:sp>
        <p:nvSpPr>
          <p:cNvPr id="564" name="Shape 564"/>
          <p:cNvSpPr/>
          <p:nvPr/>
        </p:nvSpPr>
        <p:spPr>
          <a:xfrm>
            <a:off x="10238514" y="2030352"/>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40</a:t>
            </a:r>
          </a:p>
        </p:txBody>
      </p:sp>
      <p:sp>
        <p:nvSpPr>
          <p:cNvPr id="565" name="Shape 565"/>
          <p:cNvSpPr/>
          <p:nvPr/>
        </p:nvSpPr>
        <p:spPr>
          <a:xfrm>
            <a:off x="1308856" y="2791129"/>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66" name="Shape 566"/>
          <p:cNvSpPr/>
          <p:nvPr/>
        </p:nvSpPr>
        <p:spPr>
          <a:xfrm>
            <a:off x="9399446" y="2791129"/>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67" name="Shape 567"/>
          <p:cNvSpPr/>
          <p:nvPr/>
        </p:nvSpPr>
        <p:spPr>
          <a:xfrm>
            <a:off x="2143580" y="2903938"/>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60</a:t>
            </a:r>
          </a:p>
        </p:txBody>
      </p:sp>
      <p:sp>
        <p:nvSpPr>
          <p:cNvPr id="568" name="Shape 568"/>
          <p:cNvSpPr/>
          <p:nvPr/>
        </p:nvSpPr>
        <p:spPr>
          <a:xfrm>
            <a:off x="10234170" y="2903938"/>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50</a:t>
            </a:r>
          </a:p>
        </p:txBody>
      </p:sp>
      <p:sp>
        <p:nvSpPr>
          <p:cNvPr id="569" name="Shape 569"/>
          <p:cNvSpPr/>
          <p:nvPr/>
        </p:nvSpPr>
        <p:spPr>
          <a:xfrm>
            <a:off x="1313200" y="3664716"/>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70" name="Shape 570"/>
          <p:cNvSpPr/>
          <p:nvPr/>
        </p:nvSpPr>
        <p:spPr>
          <a:xfrm>
            <a:off x="3621404" y="3664716"/>
            <a:ext cx="577502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71" name="Shape 571"/>
          <p:cNvSpPr/>
          <p:nvPr/>
        </p:nvSpPr>
        <p:spPr>
          <a:xfrm>
            <a:off x="9403790" y="3664716"/>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72" name="Shape 572"/>
          <p:cNvSpPr/>
          <p:nvPr/>
        </p:nvSpPr>
        <p:spPr>
          <a:xfrm>
            <a:off x="2143579" y="3777525"/>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70</a:t>
            </a:r>
          </a:p>
        </p:txBody>
      </p:sp>
      <p:sp>
        <p:nvSpPr>
          <p:cNvPr id="573" name="Shape 573"/>
          <p:cNvSpPr/>
          <p:nvPr/>
        </p:nvSpPr>
        <p:spPr>
          <a:xfrm>
            <a:off x="10247201" y="3777525"/>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10</a:t>
            </a:r>
          </a:p>
        </p:txBody>
      </p:sp>
      <p:sp>
        <p:nvSpPr>
          <p:cNvPr id="574" name="Shape 574"/>
          <p:cNvSpPr/>
          <p:nvPr/>
        </p:nvSpPr>
        <p:spPr>
          <a:xfrm>
            <a:off x="5727561" y="3777525"/>
            <a:ext cx="156271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T2 End</a:t>
            </a:r>
          </a:p>
        </p:txBody>
      </p:sp>
      <p:sp>
        <p:nvSpPr>
          <p:cNvPr id="575" name="Shape 575"/>
          <p:cNvSpPr/>
          <p:nvPr/>
        </p:nvSpPr>
        <p:spPr>
          <a:xfrm>
            <a:off x="2461297" y="5966709"/>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576" name="Shape 576"/>
          <p:cNvSpPr/>
          <p:nvPr/>
        </p:nvSpPr>
        <p:spPr>
          <a:xfrm>
            <a:off x="4258135" y="5966709"/>
            <a:ext cx="4495609"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577" name="Shape 577"/>
          <p:cNvSpPr/>
          <p:nvPr/>
        </p:nvSpPr>
        <p:spPr>
          <a:xfrm>
            <a:off x="8759475" y="5966709"/>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578" name="Shape 578"/>
          <p:cNvSpPr/>
          <p:nvPr/>
        </p:nvSpPr>
        <p:spPr>
          <a:xfrm>
            <a:off x="2954477" y="6054526"/>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XID</a:t>
            </a:r>
          </a:p>
        </p:txBody>
      </p:sp>
      <p:sp>
        <p:nvSpPr>
          <p:cNvPr id="579" name="Shape 579"/>
          <p:cNvSpPr/>
          <p:nvPr/>
        </p:nvSpPr>
        <p:spPr>
          <a:xfrm>
            <a:off x="5483613" y="6054526"/>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State</a:t>
            </a:r>
          </a:p>
        </p:txBody>
      </p:sp>
      <p:sp>
        <p:nvSpPr>
          <p:cNvPr id="580" name="Shape 580"/>
          <p:cNvSpPr/>
          <p:nvPr/>
        </p:nvSpPr>
        <p:spPr>
          <a:xfrm>
            <a:off x="8740425" y="6008165"/>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LastLSN</a:t>
            </a:r>
          </a:p>
        </p:txBody>
      </p:sp>
      <p:sp>
        <p:nvSpPr>
          <p:cNvPr id="581" name="Shape 581"/>
          <p:cNvSpPr/>
          <p:nvPr/>
        </p:nvSpPr>
        <p:spPr>
          <a:xfrm>
            <a:off x="2461731" y="6656223"/>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582" name="Shape 582"/>
          <p:cNvSpPr/>
          <p:nvPr/>
        </p:nvSpPr>
        <p:spPr>
          <a:xfrm>
            <a:off x="4258569" y="6656223"/>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583" name="Shape 583"/>
          <p:cNvSpPr/>
          <p:nvPr/>
        </p:nvSpPr>
        <p:spPr>
          <a:xfrm>
            <a:off x="8759909" y="6656223"/>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584" name="Shape 584"/>
          <p:cNvSpPr/>
          <p:nvPr/>
        </p:nvSpPr>
        <p:spPr>
          <a:xfrm>
            <a:off x="2954912" y="6744041"/>
            <a:ext cx="797983"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a:t>
            </a:r>
          </a:p>
        </p:txBody>
      </p:sp>
      <p:sp>
        <p:nvSpPr>
          <p:cNvPr id="585" name="Shape 585"/>
          <p:cNvSpPr/>
          <p:nvPr/>
        </p:nvSpPr>
        <p:spPr>
          <a:xfrm>
            <a:off x="5484047" y="6744041"/>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586" name="Shape 586"/>
          <p:cNvSpPr/>
          <p:nvPr/>
        </p:nvSpPr>
        <p:spPr>
          <a:xfrm>
            <a:off x="8740859" y="6697679"/>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30</a:t>
            </a:r>
          </a:p>
        </p:txBody>
      </p:sp>
      <p:sp>
        <p:nvSpPr>
          <p:cNvPr id="587" name="Shape 587"/>
          <p:cNvSpPr/>
          <p:nvPr/>
        </p:nvSpPr>
        <p:spPr>
          <a:xfrm>
            <a:off x="2462165" y="7345738"/>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588" name="Shape 588"/>
          <p:cNvSpPr/>
          <p:nvPr/>
        </p:nvSpPr>
        <p:spPr>
          <a:xfrm>
            <a:off x="4259003" y="7345738"/>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589" name="Shape 589"/>
          <p:cNvSpPr/>
          <p:nvPr/>
        </p:nvSpPr>
        <p:spPr>
          <a:xfrm>
            <a:off x="8760343" y="7345738"/>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590" name="Shape 590"/>
          <p:cNvSpPr/>
          <p:nvPr/>
        </p:nvSpPr>
        <p:spPr>
          <a:xfrm>
            <a:off x="2955346" y="7433555"/>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2</a:t>
            </a:r>
          </a:p>
        </p:txBody>
      </p:sp>
      <p:sp>
        <p:nvSpPr>
          <p:cNvPr id="591" name="Shape 591"/>
          <p:cNvSpPr/>
          <p:nvPr/>
        </p:nvSpPr>
        <p:spPr>
          <a:xfrm>
            <a:off x="5306238" y="7433555"/>
            <a:ext cx="2483901"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592" name="Shape 592"/>
          <p:cNvSpPr/>
          <p:nvPr/>
        </p:nvSpPr>
        <p:spPr>
          <a:xfrm>
            <a:off x="8741293" y="7387194"/>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10</a:t>
            </a:r>
          </a:p>
        </p:txBody>
      </p:sp>
      <p:sp>
        <p:nvSpPr>
          <p:cNvPr id="593" name="Shape 593"/>
          <p:cNvSpPr/>
          <p:nvPr/>
        </p:nvSpPr>
        <p:spPr>
          <a:xfrm>
            <a:off x="4662099" y="5104417"/>
            <a:ext cx="368091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Transaction Table</a:t>
            </a:r>
          </a:p>
        </p:txBody>
      </p:sp>
      <p:sp>
        <p:nvSpPr>
          <p:cNvPr id="594" name="Shape 594"/>
          <p:cNvSpPr/>
          <p:nvPr/>
        </p:nvSpPr>
        <p:spPr>
          <a:xfrm>
            <a:off x="3614888" y="1917543"/>
            <a:ext cx="577502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95" name="Shape 595"/>
          <p:cNvSpPr/>
          <p:nvPr/>
        </p:nvSpPr>
        <p:spPr>
          <a:xfrm>
            <a:off x="3610544" y="2791129"/>
            <a:ext cx="577502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96" name="Shape 596"/>
          <p:cNvSpPr/>
          <p:nvPr/>
        </p:nvSpPr>
        <p:spPr>
          <a:xfrm>
            <a:off x="3622032" y="2999189"/>
            <a:ext cx="574336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CLR: Undo T1 LSN=20, undoNextLSN=null</a:t>
            </a:r>
          </a:p>
        </p:txBody>
      </p:sp>
      <p:sp>
        <p:nvSpPr>
          <p:cNvPr id="597" name="Shape 597"/>
          <p:cNvSpPr/>
          <p:nvPr/>
        </p:nvSpPr>
        <p:spPr>
          <a:xfrm>
            <a:off x="3691222" y="2125602"/>
            <a:ext cx="561366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CLR: Undo T1 LSN=30, undoNextLSN=20</a:t>
            </a:r>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9" name="Shape 599"/>
          <p:cNvSpPr/>
          <p:nvPr/>
        </p:nvSpPr>
        <p:spPr>
          <a:xfrm>
            <a:off x="1308856" y="170369"/>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00" name="Shape 600"/>
          <p:cNvSpPr/>
          <p:nvPr/>
        </p:nvSpPr>
        <p:spPr>
          <a:xfrm>
            <a:off x="3617060" y="170369"/>
            <a:ext cx="577502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01" name="Shape 601"/>
          <p:cNvSpPr/>
          <p:nvPr/>
        </p:nvSpPr>
        <p:spPr>
          <a:xfrm>
            <a:off x="9399446" y="170369"/>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02" name="Shape 602"/>
          <p:cNvSpPr/>
          <p:nvPr/>
        </p:nvSpPr>
        <p:spPr>
          <a:xfrm>
            <a:off x="2143580" y="283179"/>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30</a:t>
            </a:r>
          </a:p>
        </p:txBody>
      </p:sp>
      <p:sp>
        <p:nvSpPr>
          <p:cNvPr id="603" name="Shape 603"/>
          <p:cNvSpPr/>
          <p:nvPr/>
        </p:nvSpPr>
        <p:spPr>
          <a:xfrm>
            <a:off x="5198122" y="283179"/>
            <a:ext cx="26042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T1 writes P6</a:t>
            </a:r>
          </a:p>
        </p:txBody>
      </p:sp>
      <p:sp>
        <p:nvSpPr>
          <p:cNvPr id="604" name="Shape 604"/>
          <p:cNvSpPr/>
          <p:nvPr/>
        </p:nvSpPr>
        <p:spPr>
          <a:xfrm>
            <a:off x="10234170" y="283179"/>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20</a:t>
            </a:r>
          </a:p>
        </p:txBody>
      </p:sp>
      <p:sp>
        <p:nvSpPr>
          <p:cNvPr id="605" name="Shape 605"/>
          <p:cNvSpPr/>
          <p:nvPr/>
        </p:nvSpPr>
        <p:spPr>
          <a:xfrm>
            <a:off x="1313200" y="1043956"/>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06" name="Shape 606"/>
          <p:cNvSpPr/>
          <p:nvPr/>
        </p:nvSpPr>
        <p:spPr>
          <a:xfrm>
            <a:off x="3621403" y="1043956"/>
            <a:ext cx="5775025"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07" name="Shape 607"/>
          <p:cNvSpPr/>
          <p:nvPr/>
        </p:nvSpPr>
        <p:spPr>
          <a:xfrm>
            <a:off x="9403790" y="1043956"/>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08" name="Shape 608"/>
          <p:cNvSpPr/>
          <p:nvPr/>
        </p:nvSpPr>
        <p:spPr>
          <a:xfrm>
            <a:off x="2147924" y="1156765"/>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40</a:t>
            </a:r>
          </a:p>
        </p:txBody>
      </p:sp>
      <p:sp>
        <p:nvSpPr>
          <p:cNvPr id="609" name="Shape 609"/>
          <p:cNvSpPr/>
          <p:nvPr/>
        </p:nvSpPr>
        <p:spPr>
          <a:xfrm>
            <a:off x="5566626" y="1156765"/>
            <a:ext cx="187589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C82506"/>
                </a:solidFill>
              </a:defRPr>
            </a:lvl1pPr>
          </a:lstStyle>
          <a:p>
            <a:pPr lvl="0">
              <a:defRPr sz="1800">
                <a:solidFill>
                  <a:srgbClr val="000000"/>
                </a:solidFill>
              </a:defRPr>
            </a:pPr>
            <a:r>
              <a:rPr sz="3600">
                <a:solidFill>
                  <a:srgbClr val="C82506"/>
                </a:solidFill>
              </a:rPr>
              <a:t>T1 Abort</a:t>
            </a:r>
          </a:p>
        </p:txBody>
      </p:sp>
      <p:sp>
        <p:nvSpPr>
          <p:cNvPr id="610" name="Shape 610"/>
          <p:cNvSpPr/>
          <p:nvPr/>
        </p:nvSpPr>
        <p:spPr>
          <a:xfrm>
            <a:off x="10238514" y="1156765"/>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30</a:t>
            </a:r>
          </a:p>
        </p:txBody>
      </p:sp>
      <p:sp>
        <p:nvSpPr>
          <p:cNvPr id="611" name="Shape 611"/>
          <p:cNvSpPr/>
          <p:nvPr/>
        </p:nvSpPr>
        <p:spPr>
          <a:xfrm>
            <a:off x="1313200" y="1917542"/>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12" name="Shape 612"/>
          <p:cNvSpPr/>
          <p:nvPr/>
        </p:nvSpPr>
        <p:spPr>
          <a:xfrm>
            <a:off x="9403790" y="1917542"/>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13" name="Shape 613"/>
          <p:cNvSpPr/>
          <p:nvPr/>
        </p:nvSpPr>
        <p:spPr>
          <a:xfrm>
            <a:off x="2147924" y="2030352"/>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50</a:t>
            </a:r>
          </a:p>
        </p:txBody>
      </p:sp>
      <p:sp>
        <p:nvSpPr>
          <p:cNvPr id="614" name="Shape 614"/>
          <p:cNvSpPr/>
          <p:nvPr/>
        </p:nvSpPr>
        <p:spPr>
          <a:xfrm>
            <a:off x="10238514" y="2030352"/>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40</a:t>
            </a:r>
          </a:p>
        </p:txBody>
      </p:sp>
      <p:sp>
        <p:nvSpPr>
          <p:cNvPr id="615" name="Shape 615"/>
          <p:cNvSpPr/>
          <p:nvPr/>
        </p:nvSpPr>
        <p:spPr>
          <a:xfrm>
            <a:off x="1308856" y="2791129"/>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16" name="Shape 616"/>
          <p:cNvSpPr/>
          <p:nvPr/>
        </p:nvSpPr>
        <p:spPr>
          <a:xfrm>
            <a:off x="9399446" y="2791129"/>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17" name="Shape 617"/>
          <p:cNvSpPr/>
          <p:nvPr/>
        </p:nvSpPr>
        <p:spPr>
          <a:xfrm>
            <a:off x="2143580" y="2903938"/>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60</a:t>
            </a:r>
          </a:p>
        </p:txBody>
      </p:sp>
      <p:sp>
        <p:nvSpPr>
          <p:cNvPr id="618" name="Shape 618"/>
          <p:cNvSpPr/>
          <p:nvPr/>
        </p:nvSpPr>
        <p:spPr>
          <a:xfrm>
            <a:off x="10234170" y="2903938"/>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50</a:t>
            </a:r>
          </a:p>
        </p:txBody>
      </p:sp>
      <p:sp>
        <p:nvSpPr>
          <p:cNvPr id="619" name="Shape 619"/>
          <p:cNvSpPr/>
          <p:nvPr/>
        </p:nvSpPr>
        <p:spPr>
          <a:xfrm>
            <a:off x="1313200" y="3664716"/>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20" name="Shape 620"/>
          <p:cNvSpPr/>
          <p:nvPr/>
        </p:nvSpPr>
        <p:spPr>
          <a:xfrm>
            <a:off x="3621404" y="3664716"/>
            <a:ext cx="577502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21" name="Shape 621"/>
          <p:cNvSpPr/>
          <p:nvPr/>
        </p:nvSpPr>
        <p:spPr>
          <a:xfrm>
            <a:off x="9403790" y="3664716"/>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22" name="Shape 622"/>
          <p:cNvSpPr/>
          <p:nvPr/>
        </p:nvSpPr>
        <p:spPr>
          <a:xfrm>
            <a:off x="2143579" y="3777525"/>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70</a:t>
            </a:r>
          </a:p>
        </p:txBody>
      </p:sp>
      <p:sp>
        <p:nvSpPr>
          <p:cNvPr id="623" name="Shape 623"/>
          <p:cNvSpPr/>
          <p:nvPr/>
        </p:nvSpPr>
        <p:spPr>
          <a:xfrm>
            <a:off x="10247201" y="3777525"/>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10</a:t>
            </a:r>
          </a:p>
        </p:txBody>
      </p:sp>
      <p:sp>
        <p:nvSpPr>
          <p:cNvPr id="624" name="Shape 624"/>
          <p:cNvSpPr/>
          <p:nvPr/>
        </p:nvSpPr>
        <p:spPr>
          <a:xfrm>
            <a:off x="5727561" y="3777525"/>
            <a:ext cx="156271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T2 End</a:t>
            </a:r>
          </a:p>
        </p:txBody>
      </p:sp>
      <p:sp>
        <p:nvSpPr>
          <p:cNvPr id="625" name="Shape 625"/>
          <p:cNvSpPr/>
          <p:nvPr/>
        </p:nvSpPr>
        <p:spPr>
          <a:xfrm>
            <a:off x="2461297" y="5966709"/>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626" name="Shape 626"/>
          <p:cNvSpPr/>
          <p:nvPr/>
        </p:nvSpPr>
        <p:spPr>
          <a:xfrm>
            <a:off x="4258135" y="5966709"/>
            <a:ext cx="4495609"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627" name="Shape 627"/>
          <p:cNvSpPr/>
          <p:nvPr/>
        </p:nvSpPr>
        <p:spPr>
          <a:xfrm>
            <a:off x="8759475" y="5966709"/>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628" name="Shape 628"/>
          <p:cNvSpPr/>
          <p:nvPr/>
        </p:nvSpPr>
        <p:spPr>
          <a:xfrm>
            <a:off x="2954477" y="6054526"/>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XID</a:t>
            </a:r>
          </a:p>
        </p:txBody>
      </p:sp>
      <p:sp>
        <p:nvSpPr>
          <p:cNvPr id="629" name="Shape 629"/>
          <p:cNvSpPr/>
          <p:nvPr/>
        </p:nvSpPr>
        <p:spPr>
          <a:xfrm>
            <a:off x="5483613" y="6054526"/>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State</a:t>
            </a:r>
          </a:p>
        </p:txBody>
      </p:sp>
      <p:sp>
        <p:nvSpPr>
          <p:cNvPr id="630" name="Shape 630"/>
          <p:cNvSpPr/>
          <p:nvPr/>
        </p:nvSpPr>
        <p:spPr>
          <a:xfrm>
            <a:off x="8740425" y="6008165"/>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LastLSN</a:t>
            </a:r>
          </a:p>
        </p:txBody>
      </p:sp>
      <p:sp>
        <p:nvSpPr>
          <p:cNvPr id="631" name="Shape 631"/>
          <p:cNvSpPr/>
          <p:nvPr/>
        </p:nvSpPr>
        <p:spPr>
          <a:xfrm>
            <a:off x="2461731" y="6656223"/>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632" name="Shape 632"/>
          <p:cNvSpPr/>
          <p:nvPr/>
        </p:nvSpPr>
        <p:spPr>
          <a:xfrm>
            <a:off x="4258569" y="6656223"/>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633" name="Shape 633"/>
          <p:cNvSpPr/>
          <p:nvPr/>
        </p:nvSpPr>
        <p:spPr>
          <a:xfrm>
            <a:off x="8759909" y="6656223"/>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634" name="Shape 634"/>
          <p:cNvSpPr/>
          <p:nvPr/>
        </p:nvSpPr>
        <p:spPr>
          <a:xfrm>
            <a:off x="2954912" y="6744041"/>
            <a:ext cx="797983"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a:t>
            </a:r>
          </a:p>
        </p:txBody>
      </p:sp>
      <p:sp>
        <p:nvSpPr>
          <p:cNvPr id="635" name="Shape 635"/>
          <p:cNvSpPr/>
          <p:nvPr/>
        </p:nvSpPr>
        <p:spPr>
          <a:xfrm>
            <a:off x="5484047" y="6744041"/>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Aborting</a:t>
            </a:r>
          </a:p>
        </p:txBody>
      </p:sp>
      <p:sp>
        <p:nvSpPr>
          <p:cNvPr id="636" name="Shape 636"/>
          <p:cNvSpPr/>
          <p:nvPr/>
        </p:nvSpPr>
        <p:spPr>
          <a:xfrm>
            <a:off x="8740859" y="6697679"/>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40</a:t>
            </a:r>
          </a:p>
        </p:txBody>
      </p:sp>
      <p:sp>
        <p:nvSpPr>
          <p:cNvPr id="637" name="Shape 637"/>
          <p:cNvSpPr/>
          <p:nvPr/>
        </p:nvSpPr>
        <p:spPr>
          <a:xfrm>
            <a:off x="2462165" y="7345738"/>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638" name="Shape 638"/>
          <p:cNvSpPr/>
          <p:nvPr/>
        </p:nvSpPr>
        <p:spPr>
          <a:xfrm>
            <a:off x="4259003" y="7345738"/>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639" name="Shape 639"/>
          <p:cNvSpPr/>
          <p:nvPr/>
        </p:nvSpPr>
        <p:spPr>
          <a:xfrm>
            <a:off x="8760343" y="7345738"/>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640" name="Shape 640"/>
          <p:cNvSpPr/>
          <p:nvPr/>
        </p:nvSpPr>
        <p:spPr>
          <a:xfrm>
            <a:off x="2955346" y="7433555"/>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2</a:t>
            </a:r>
          </a:p>
        </p:txBody>
      </p:sp>
      <p:sp>
        <p:nvSpPr>
          <p:cNvPr id="641" name="Shape 641"/>
          <p:cNvSpPr/>
          <p:nvPr/>
        </p:nvSpPr>
        <p:spPr>
          <a:xfrm>
            <a:off x="5306238" y="7433555"/>
            <a:ext cx="2483901"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642" name="Shape 642"/>
          <p:cNvSpPr/>
          <p:nvPr/>
        </p:nvSpPr>
        <p:spPr>
          <a:xfrm>
            <a:off x="8741293" y="7387194"/>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10</a:t>
            </a:r>
          </a:p>
        </p:txBody>
      </p:sp>
      <p:sp>
        <p:nvSpPr>
          <p:cNvPr id="643" name="Shape 643"/>
          <p:cNvSpPr/>
          <p:nvPr/>
        </p:nvSpPr>
        <p:spPr>
          <a:xfrm>
            <a:off x="4662099" y="5104417"/>
            <a:ext cx="368091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Transaction Table</a:t>
            </a:r>
          </a:p>
        </p:txBody>
      </p:sp>
      <p:sp>
        <p:nvSpPr>
          <p:cNvPr id="644" name="Shape 644"/>
          <p:cNvSpPr/>
          <p:nvPr/>
        </p:nvSpPr>
        <p:spPr>
          <a:xfrm>
            <a:off x="3614888" y="1917543"/>
            <a:ext cx="577502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45" name="Shape 645"/>
          <p:cNvSpPr/>
          <p:nvPr/>
        </p:nvSpPr>
        <p:spPr>
          <a:xfrm>
            <a:off x="3610544" y="2791129"/>
            <a:ext cx="577502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46" name="Shape 646"/>
          <p:cNvSpPr/>
          <p:nvPr/>
        </p:nvSpPr>
        <p:spPr>
          <a:xfrm>
            <a:off x="3622032" y="2999188"/>
            <a:ext cx="574336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CLR: Undo T1 LSN=20, undoNextLSN=null</a:t>
            </a:r>
          </a:p>
        </p:txBody>
      </p:sp>
      <p:sp>
        <p:nvSpPr>
          <p:cNvPr id="647" name="Shape 647"/>
          <p:cNvSpPr/>
          <p:nvPr/>
        </p:nvSpPr>
        <p:spPr>
          <a:xfrm>
            <a:off x="3691222" y="2125602"/>
            <a:ext cx="561366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CLR: Undo T1 LSN=30, undoNextLSN=20</a:t>
            </a:r>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9" name="Shape 649"/>
          <p:cNvSpPr/>
          <p:nvPr/>
        </p:nvSpPr>
        <p:spPr>
          <a:xfrm>
            <a:off x="1308856" y="170369"/>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50" name="Shape 650"/>
          <p:cNvSpPr/>
          <p:nvPr/>
        </p:nvSpPr>
        <p:spPr>
          <a:xfrm>
            <a:off x="3617060" y="170369"/>
            <a:ext cx="577502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51" name="Shape 651"/>
          <p:cNvSpPr/>
          <p:nvPr/>
        </p:nvSpPr>
        <p:spPr>
          <a:xfrm>
            <a:off x="9399446" y="170369"/>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52" name="Shape 652"/>
          <p:cNvSpPr/>
          <p:nvPr/>
        </p:nvSpPr>
        <p:spPr>
          <a:xfrm>
            <a:off x="2143580" y="283179"/>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30</a:t>
            </a:r>
          </a:p>
        </p:txBody>
      </p:sp>
      <p:sp>
        <p:nvSpPr>
          <p:cNvPr id="653" name="Shape 653"/>
          <p:cNvSpPr/>
          <p:nvPr/>
        </p:nvSpPr>
        <p:spPr>
          <a:xfrm>
            <a:off x="5198122" y="283179"/>
            <a:ext cx="26042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T1 writes P6</a:t>
            </a:r>
          </a:p>
        </p:txBody>
      </p:sp>
      <p:sp>
        <p:nvSpPr>
          <p:cNvPr id="654" name="Shape 654"/>
          <p:cNvSpPr/>
          <p:nvPr/>
        </p:nvSpPr>
        <p:spPr>
          <a:xfrm>
            <a:off x="10234170" y="283179"/>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20</a:t>
            </a:r>
          </a:p>
        </p:txBody>
      </p:sp>
      <p:sp>
        <p:nvSpPr>
          <p:cNvPr id="655" name="Shape 655"/>
          <p:cNvSpPr/>
          <p:nvPr/>
        </p:nvSpPr>
        <p:spPr>
          <a:xfrm>
            <a:off x="1313200" y="1043956"/>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56" name="Shape 656"/>
          <p:cNvSpPr/>
          <p:nvPr/>
        </p:nvSpPr>
        <p:spPr>
          <a:xfrm>
            <a:off x="3621403" y="1043956"/>
            <a:ext cx="5775025"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57" name="Shape 657"/>
          <p:cNvSpPr/>
          <p:nvPr/>
        </p:nvSpPr>
        <p:spPr>
          <a:xfrm>
            <a:off x="9403790" y="1043956"/>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58" name="Shape 658"/>
          <p:cNvSpPr/>
          <p:nvPr/>
        </p:nvSpPr>
        <p:spPr>
          <a:xfrm>
            <a:off x="2147924" y="1156765"/>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40</a:t>
            </a:r>
          </a:p>
        </p:txBody>
      </p:sp>
      <p:sp>
        <p:nvSpPr>
          <p:cNvPr id="659" name="Shape 659"/>
          <p:cNvSpPr/>
          <p:nvPr/>
        </p:nvSpPr>
        <p:spPr>
          <a:xfrm>
            <a:off x="5566626" y="1156765"/>
            <a:ext cx="187589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C82506"/>
                </a:solidFill>
              </a:defRPr>
            </a:lvl1pPr>
          </a:lstStyle>
          <a:p>
            <a:pPr lvl="0">
              <a:defRPr sz="1800">
                <a:solidFill>
                  <a:srgbClr val="000000"/>
                </a:solidFill>
              </a:defRPr>
            </a:pPr>
            <a:r>
              <a:rPr sz="3600">
                <a:solidFill>
                  <a:srgbClr val="C82506"/>
                </a:solidFill>
              </a:rPr>
              <a:t>T1 Abort</a:t>
            </a:r>
          </a:p>
        </p:txBody>
      </p:sp>
      <p:sp>
        <p:nvSpPr>
          <p:cNvPr id="660" name="Shape 660"/>
          <p:cNvSpPr/>
          <p:nvPr/>
        </p:nvSpPr>
        <p:spPr>
          <a:xfrm>
            <a:off x="10238514" y="1156765"/>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30</a:t>
            </a:r>
          </a:p>
        </p:txBody>
      </p:sp>
      <p:sp>
        <p:nvSpPr>
          <p:cNvPr id="661" name="Shape 661"/>
          <p:cNvSpPr/>
          <p:nvPr/>
        </p:nvSpPr>
        <p:spPr>
          <a:xfrm>
            <a:off x="1313200" y="1917542"/>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62" name="Shape 662"/>
          <p:cNvSpPr/>
          <p:nvPr/>
        </p:nvSpPr>
        <p:spPr>
          <a:xfrm>
            <a:off x="9403790" y="1917542"/>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63" name="Shape 663"/>
          <p:cNvSpPr/>
          <p:nvPr/>
        </p:nvSpPr>
        <p:spPr>
          <a:xfrm>
            <a:off x="2147924" y="2030352"/>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50</a:t>
            </a:r>
          </a:p>
        </p:txBody>
      </p:sp>
      <p:sp>
        <p:nvSpPr>
          <p:cNvPr id="664" name="Shape 664"/>
          <p:cNvSpPr/>
          <p:nvPr/>
        </p:nvSpPr>
        <p:spPr>
          <a:xfrm>
            <a:off x="10238514" y="2030352"/>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40</a:t>
            </a:r>
          </a:p>
        </p:txBody>
      </p:sp>
      <p:sp>
        <p:nvSpPr>
          <p:cNvPr id="665" name="Shape 665"/>
          <p:cNvSpPr/>
          <p:nvPr/>
        </p:nvSpPr>
        <p:spPr>
          <a:xfrm>
            <a:off x="1308856" y="2791129"/>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66" name="Shape 666"/>
          <p:cNvSpPr/>
          <p:nvPr/>
        </p:nvSpPr>
        <p:spPr>
          <a:xfrm>
            <a:off x="9399446" y="2791129"/>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67" name="Shape 667"/>
          <p:cNvSpPr/>
          <p:nvPr/>
        </p:nvSpPr>
        <p:spPr>
          <a:xfrm>
            <a:off x="2143580" y="2903938"/>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60</a:t>
            </a:r>
          </a:p>
        </p:txBody>
      </p:sp>
      <p:sp>
        <p:nvSpPr>
          <p:cNvPr id="668" name="Shape 668"/>
          <p:cNvSpPr/>
          <p:nvPr/>
        </p:nvSpPr>
        <p:spPr>
          <a:xfrm>
            <a:off x="10234170" y="2903938"/>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50</a:t>
            </a:r>
          </a:p>
        </p:txBody>
      </p:sp>
      <p:sp>
        <p:nvSpPr>
          <p:cNvPr id="669" name="Shape 669"/>
          <p:cNvSpPr/>
          <p:nvPr/>
        </p:nvSpPr>
        <p:spPr>
          <a:xfrm>
            <a:off x="1313200" y="3664716"/>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70" name="Shape 670"/>
          <p:cNvSpPr/>
          <p:nvPr/>
        </p:nvSpPr>
        <p:spPr>
          <a:xfrm>
            <a:off x="3621404" y="3664716"/>
            <a:ext cx="577502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71" name="Shape 671"/>
          <p:cNvSpPr/>
          <p:nvPr/>
        </p:nvSpPr>
        <p:spPr>
          <a:xfrm>
            <a:off x="9403790" y="3664716"/>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72" name="Shape 672"/>
          <p:cNvSpPr/>
          <p:nvPr/>
        </p:nvSpPr>
        <p:spPr>
          <a:xfrm>
            <a:off x="2143579" y="3777525"/>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70</a:t>
            </a:r>
          </a:p>
        </p:txBody>
      </p:sp>
      <p:sp>
        <p:nvSpPr>
          <p:cNvPr id="673" name="Shape 673"/>
          <p:cNvSpPr/>
          <p:nvPr/>
        </p:nvSpPr>
        <p:spPr>
          <a:xfrm>
            <a:off x="10247201" y="3777525"/>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10</a:t>
            </a:r>
          </a:p>
        </p:txBody>
      </p:sp>
      <p:sp>
        <p:nvSpPr>
          <p:cNvPr id="674" name="Shape 674"/>
          <p:cNvSpPr/>
          <p:nvPr/>
        </p:nvSpPr>
        <p:spPr>
          <a:xfrm>
            <a:off x="5727561" y="3777525"/>
            <a:ext cx="156271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T2 End</a:t>
            </a:r>
          </a:p>
        </p:txBody>
      </p:sp>
      <p:sp>
        <p:nvSpPr>
          <p:cNvPr id="675" name="Shape 675"/>
          <p:cNvSpPr/>
          <p:nvPr/>
        </p:nvSpPr>
        <p:spPr>
          <a:xfrm>
            <a:off x="2461297" y="5966709"/>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676" name="Shape 676"/>
          <p:cNvSpPr/>
          <p:nvPr/>
        </p:nvSpPr>
        <p:spPr>
          <a:xfrm>
            <a:off x="4258135" y="5966709"/>
            <a:ext cx="4495609"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677" name="Shape 677"/>
          <p:cNvSpPr/>
          <p:nvPr/>
        </p:nvSpPr>
        <p:spPr>
          <a:xfrm>
            <a:off x="8759475" y="5966709"/>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678" name="Shape 678"/>
          <p:cNvSpPr/>
          <p:nvPr/>
        </p:nvSpPr>
        <p:spPr>
          <a:xfrm>
            <a:off x="2954477" y="6054526"/>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XID</a:t>
            </a:r>
          </a:p>
        </p:txBody>
      </p:sp>
      <p:sp>
        <p:nvSpPr>
          <p:cNvPr id="679" name="Shape 679"/>
          <p:cNvSpPr/>
          <p:nvPr/>
        </p:nvSpPr>
        <p:spPr>
          <a:xfrm>
            <a:off x="5483613" y="6054526"/>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State</a:t>
            </a:r>
          </a:p>
        </p:txBody>
      </p:sp>
      <p:sp>
        <p:nvSpPr>
          <p:cNvPr id="680" name="Shape 680"/>
          <p:cNvSpPr/>
          <p:nvPr/>
        </p:nvSpPr>
        <p:spPr>
          <a:xfrm>
            <a:off x="8740425" y="6008165"/>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LastLSN</a:t>
            </a:r>
          </a:p>
        </p:txBody>
      </p:sp>
      <p:sp>
        <p:nvSpPr>
          <p:cNvPr id="681" name="Shape 681"/>
          <p:cNvSpPr/>
          <p:nvPr/>
        </p:nvSpPr>
        <p:spPr>
          <a:xfrm>
            <a:off x="2461731" y="6656223"/>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682" name="Shape 682"/>
          <p:cNvSpPr/>
          <p:nvPr/>
        </p:nvSpPr>
        <p:spPr>
          <a:xfrm>
            <a:off x="4258569" y="6656223"/>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683" name="Shape 683"/>
          <p:cNvSpPr/>
          <p:nvPr/>
        </p:nvSpPr>
        <p:spPr>
          <a:xfrm>
            <a:off x="8759909" y="6656223"/>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684" name="Shape 684"/>
          <p:cNvSpPr/>
          <p:nvPr/>
        </p:nvSpPr>
        <p:spPr>
          <a:xfrm>
            <a:off x="2954912" y="6744041"/>
            <a:ext cx="797983"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a:t>
            </a:r>
          </a:p>
        </p:txBody>
      </p:sp>
      <p:sp>
        <p:nvSpPr>
          <p:cNvPr id="685" name="Shape 685"/>
          <p:cNvSpPr/>
          <p:nvPr/>
        </p:nvSpPr>
        <p:spPr>
          <a:xfrm>
            <a:off x="5484047" y="6744041"/>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Aborting</a:t>
            </a:r>
          </a:p>
        </p:txBody>
      </p:sp>
      <p:sp>
        <p:nvSpPr>
          <p:cNvPr id="686" name="Shape 686"/>
          <p:cNvSpPr/>
          <p:nvPr/>
        </p:nvSpPr>
        <p:spPr>
          <a:xfrm>
            <a:off x="8740859" y="6697679"/>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50</a:t>
            </a:r>
          </a:p>
        </p:txBody>
      </p:sp>
      <p:sp>
        <p:nvSpPr>
          <p:cNvPr id="687" name="Shape 687"/>
          <p:cNvSpPr/>
          <p:nvPr/>
        </p:nvSpPr>
        <p:spPr>
          <a:xfrm>
            <a:off x="2462165" y="7345738"/>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688" name="Shape 688"/>
          <p:cNvSpPr/>
          <p:nvPr/>
        </p:nvSpPr>
        <p:spPr>
          <a:xfrm>
            <a:off x="4259003" y="7345738"/>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689" name="Shape 689"/>
          <p:cNvSpPr/>
          <p:nvPr/>
        </p:nvSpPr>
        <p:spPr>
          <a:xfrm>
            <a:off x="8760343" y="7345738"/>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690" name="Shape 690"/>
          <p:cNvSpPr/>
          <p:nvPr/>
        </p:nvSpPr>
        <p:spPr>
          <a:xfrm>
            <a:off x="2955346" y="7433555"/>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2</a:t>
            </a:r>
          </a:p>
        </p:txBody>
      </p:sp>
      <p:sp>
        <p:nvSpPr>
          <p:cNvPr id="691" name="Shape 691"/>
          <p:cNvSpPr/>
          <p:nvPr/>
        </p:nvSpPr>
        <p:spPr>
          <a:xfrm>
            <a:off x="5306238" y="7433555"/>
            <a:ext cx="2483901"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692" name="Shape 692"/>
          <p:cNvSpPr/>
          <p:nvPr/>
        </p:nvSpPr>
        <p:spPr>
          <a:xfrm>
            <a:off x="8741293" y="7387194"/>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10</a:t>
            </a:r>
          </a:p>
        </p:txBody>
      </p:sp>
      <p:sp>
        <p:nvSpPr>
          <p:cNvPr id="693" name="Shape 693"/>
          <p:cNvSpPr/>
          <p:nvPr/>
        </p:nvSpPr>
        <p:spPr>
          <a:xfrm>
            <a:off x="4662099" y="5104417"/>
            <a:ext cx="368091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Transaction Table</a:t>
            </a:r>
          </a:p>
        </p:txBody>
      </p:sp>
      <p:sp>
        <p:nvSpPr>
          <p:cNvPr id="694" name="Shape 694"/>
          <p:cNvSpPr/>
          <p:nvPr/>
        </p:nvSpPr>
        <p:spPr>
          <a:xfrm>
            <a:off x="3623575" y="1917543"/>
            <a:ext cx="5775025"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95" name="Shape 695"/>
          <p:cNvSpPr/>
          <p:nvPr/>
        </p:nvSpPr>
        <p:spPr>
          <a:xfrm>
            <a:off x="3619231" y="2791129"/>
            <a:ext cx="5775025"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96" name="Shape 696"/>
          <p:cNvSpPr/>
          <p:nvPr/>
        </p:nvSpPr>
        <p:spPr>
          <a:xfrm>
            <a:off x="3630719" y="2999188"/>
            <a:ext cx="574336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CLR: Undo T1 LSN=20, undoNextLSN=null</a:t>
            </a:r>
          </a:p>
        </p:txBody>
      </p:sp>
      <p:sp>
        <p:nvSpPr>
          <p:cNvPr id="697" name="Shape 697"/>
          <p:cNvSpPr/>
          <p:nvPr/>
        </p:nvSpPr>
        <p:spPr>
          <a:xfrm>
            <a:off x="3699909" y="2125602"/>
            <a:ext cx="561366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CLR: Undo T1 LSN=30, undoNextLSN=20</a:t>
            </a:r>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9" name="Shape 699"/>
          <p:cNvSpPr/>
          <p:nvPr/>
        </p:nvSpPr>
        <p:spPr>
          <a:xfrm>
            <a:off x="1308856" y="170369"/>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00" name="Shape 700"/>
          <p:cNvSpPr/>
          <p:nvPr/>
        </p:nvSpPr>
        <p:spPr>
          <a:xfrm>
            <a:off x="3617060" y="170369"/>
            <a:ext cx="577502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01" name="Shape 701"/>
          <p:cNvSpPr/>
          <p:nvPr/>
        </p:nvSpPr>
        <p:spPr>
          <a:xfrm>
            <a:off x="9399446" y="170369"/>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02" name="Shape 702"/>
          <p:cNvSpPr/>
          <p:nvPr/>
        </p:nvSpPr>
        <p:spPr>
          <a:xfrm>
            <a:off x="2143580" y="283179"/>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30</a:t>
            </a:r>
          </a:p>
        </p:txBody>
      </p:sp>
      <p:sp>
        <p:nvSpPr>
          <p:cNvPr id="703" name="Shape 703"/>
          <p:cNvSpPr/>
          <p:nvPr/>
        </p:nvSpPr>
        <p:spPr>
          <a:xfrm>
            <a:off x="5198122" y="283179"/>
            <a:ext cx="26042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T1 writes P6</a:t>
            </a:r>
          </a:p>
        </p:txBody>
      </p:sp>
      <p:sp>
        <p:nvSpPr>
          <p:cNvPr id="704" name="Shape 704"/>
          <p:cNvSpPr/>
          <p:nvPr/>
        </p:nvSpPr>
        <p:spPr>
          <a:xfrm>
            <a:off x="10234170" y="283179"/>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20</a:t>
            </a:r>
          </a:p>
        </p:txBody>
      </p:sp>
      <p:sp>
        <p:nvSpPr>
          <p:cNvPr id="705" name="Shape 705"/>
          <p:cNvSpPr/>
          <p:nvPr/>
        </p:nvSpPr>
        <p:spPr>
          <a:xfrm>
            <a:off x="1313200" y="1043956"/>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06" name="Shape 706"/>
          <p:cNvSpPr/>
          <p:nvPr/>
        </p:nvSpPr>
        <p:spPr>
          <a:xfrm>
            <a:off x="3621403" y="1043956"/>
            <a:ext cx="5775025"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07" name="Shape 707"/>
          <p:cNvSpPr/>
          <p:nvPr/>
        </p:nvSpPr>
        <p:spPr>
          <a:xfrm>
            <a:off x="9403790" y="1043956"/>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08" name="Shape 708"/>
          <p:cNvSpPr/>
          <p:nvPr/>
        </p:nvSpPr>
        <p:spPr>
          <a:xfrm>
            <a:off x="2147924" y="1156765"/>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40</a:t>
            </a:r>
          </a:p>
        </p:txBody>
      </p:sp>
      <p:sp>
        <p:nvSpPr>
          <p:cNvPr id="709" name="Shape 709"/>
          <p:cNvSpPr/>
          <p:nvPr/>
        </p:nvSpPr>
        <p:spPr>
          <a:xfrm>
            <a:off x="5566626" y="1156765"/>
            <a:ext cx="187589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C82506"/>
                </a:solidFill>
              </a:defRPr>
            </a:lvl1pPr>
          </a:lstStyle>
          <a:p>
            <a:pPr lvl="0">
              <a:defRPr sz="1800">
                <a:solidFill>
                  <a:srgbClr val="000000"/>
                </a:solidFill>
              </a:defRPr>
            </a:pPr>
            <a:r>
              <a:rPr sz="3600">
                <a:solidFill>
                  <a:srgbClr val="C82506"/>
                </a:solidFill>
              </a:rPr>
              <a:t>T1 Abort</a:t>
            </a:r>
          </a:p>
        </p:txBody>
      </p:sp>
      <p:sp>
        <p:nvSpPr>
          <p:cNvPr id="710" name="Shape 710"/>
          <p:cNvSpPr/>
          <p:nvPr/>
        </p:nvSpPr>
        <p:spPr>
          <a:xfrm>
            <a:off x="10238514" y="1156765"/>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30</a:t>
            </a:r>
          </a:p>
        </p:txBody>
      </p:sp>
      <p:sp>
        <p:nvSpPr>
          <p:cNvPr id="711" name="Shape 711"/>
          <p:cNvSpPr/>
          <p:nvPr/>
        </p:nvSpPr>
        <p:spPr>
          <a:xfrm>
            <a:off x="1313200" y="1917542"/>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12" name="Shape 712"/>
          <p:cNvSpPr/>
          <p:nvPr/>
        </p:nvSpPr>
        <p:spPr>
          <a:xfrm>
            <a:off x="9403790" y="1917542"/>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13" name="Shape 713"/>
          <p:cNvSpPr/>
          <p:nvPr/>
        </p:nvSpPr>
        <p:spPr>
          <a:xfrm>
            <a:off x="2147924" y="2030352"/>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50</a:t>
            </a:r>
          </a:p>
        </p:txBody>
      </p:sp>
      <p:sp>
        <p:nvSpPr>
          <p:cNvPr id="714" name="Shape 714"/>
          <p:cNvSpPr/>
          <p:nvPr/>
        </p:nvSpPr>
        <p:spPr>
          <a:xfrm>
            <a:off x="10238514" y="2030352"/>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40</a:t>
            </a:r>
          </a:p>
        </p:txBody>
      </p:sp>
      <p:sp>
        <p:nvSpPr>
          <p:cNvPr id="715" name="Shape 715"/>
          <p:cNvSpPr/>
          <p:nvPr/>
        </p:nvSpPr>
        <p:spPr>
          <a:xfrm>
            <a:off x="1308856" y="2791129"/>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16" name="Shape 716"/>
          <p:cNvSpPr/>
          <p:nvPr/>
        </p:nvSpPr>
        <p:spPr>
          <a:xfrm>
            <a:off x="9399446" y="2791129"/>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17" name="Shape 717"/>
          <p:cNvSpPr/>
          <p:nvPr/>
        </p:nvSpPr>
        <p:spPr>
          <a:xfrm>
            <a:off x="2143580" y="2903938"/>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60</a:t>
            </a:r>
          </a:p>
        </p:txBody>
      </p:sp>
      <p:sp>
        <p:nvSpPr>
          <p:cNvPr id="718" name="Shape 718"/>
          <p:cNvSpPr/>
          <p:nvPr/>
        </p:nvSpPr>
        <p:spPr>
          <a:xfrm>
            <a:off x="10234170" y="2903938"/>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50</a:t>
            </a:r>
          </a:p>
        </p:txBody>
      </p:sp>
      <p:sp>
        <p:nvSpPr>
          <p:cNvPr id="719" name="Shape 719"/>
          <p:cNvSpPr/>
          <p:nvPr/>
        </p:nvSpPr>
        <p:spPr>
          <a:xfrm>
            <a:off x="1313200" y="3664716"/>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20" name="Shape 720"/>
          <p:cNvSpPr/>
          <p:nvPr/>
        </p:nvSpPr>
        <p:spPr>
          <a:xfrm>
            <a:off x="3621404" y="3664716"/>
            <a:ext cx="577502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21" name="Shape 721"/>
          <p:cNvSpPr/>
          <p:nvPr/>
        </p:nvSpPr>
        <p:spPr>
          <a:xfrm>
            <a:off x="9403790" y="3664716"/>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22" name="Shape 722"/>
          <p:cNvSpPr/>
          <p:nvPr/>
        </p:nvSpPr>
        <p:spPr>
          <a:xfrm>
            <a:off x="2143579" y="3777525"/>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70</a:t>
            </a:r>
          </a:p>
        </p:txBody>
      </p:sp>
      <p:sp>
        <p:nvSpPr>
          <p:cNvPr id="723" name="Shape 723"/>
          <p:cNvSpPr/>
          <p:nvPr/>
        </p:nvSpPr>
        <p:spPr>
          <a:xfrm>
            <a:off x="10247201" y="3777525"/>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10</a:t>
            </a:r>
          </a:p>
        </p:txBody>
      </p:sp>
      <p:sp>
        <p:nvSpPr>
          <p:cNvPr id="724" name="Shape 724"/>
          <p:cNvSpPr/>
          <p:nvPr/>
        </p:nvSpPr>
        <p:spPr>
          <a:xfrm>
            <a:off x="5727561" y="3777525"/>
            <a:ext cx="156271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T2 End</a:t>
            </a:r>
          </a:p>
        </p:txBody>
      </p:sp>
      <p:sp>
        <p:nvSpPr>
          <p:cNvPr id="725" name="Shape 725"/>
          <p:cNvSpPr/>
          <p:nvPr/>
        </p:nvSpPr>
        <p:spPr>
          <a:xfrm>
            <a:off x="2461297" y="5966709"/>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726" name="Shape 726"/>
          <p:cNvSpPr/>
          <p:nvPr/>
        </p:nvSpPr>
        <p:spPr>
          <a:xfrm>
            <a:off x="4258135" y="5966709"/>
            <a:ext cx="4495609"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727" name="Shape 727"/>
          <p:cNvSpPr/>
          <p:nvPr/>
        </p:nvSpPr>
        <p:spPr>
          <a:xfrm>
            <a:off x="8759475" y="5966709"/>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728" name="Shape 728"/>
          <p:cNvSpPr/>
          <p:nvPr/>
        </p:nvSpPr>
        <p:spPr>
          <a:xfrm>
            <a:off x="2954477" y="6054526"/>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XID</a:t>
            </a:r>
          </a:p>
        </p:txBody>
      </p:sp>
      <p:sp>
        <p:nvSpPr>
          <p:cNvPr id="729" name="Shape 729"/>
          <p:cNvSpPr/>
          <p:nvPr/>
        </p:nvSpPr>
        <p:spPr>
          <a:xfrm>
            <a:off x="5483613" y="6054526"/>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State</a:t>
            </a:r>
          </a:p>
        </p:txBody>
      </p:sp>
      <p:sp>
        <p:nvSpPr>
          <p:cNvPr id="730" name="Shape 730"/>
          <p:cNvSpPr/>
          <p:nvPr/>
        </p:nvSpPr>
        <p:spPr>
          <a:xfrm>
            <a:off x="8740425" y="6008165"/>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LastLSN</a:t>
            </a:r>
          </a:p>
        </p:txBody>
      </p:sp>
      <p:sp>
        <p:nvSpPr>
          <p:cNvPr id="731" name="Shape 731"/>
          <p:cNvSpPr/>
          <p:nvPr/>
        </p:nvSpPr>
        <p:spPr>
          <a:xfrm>
            <a:off x="2461731" y="6656223"/>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732" name="Shape 732"/>
          <p:cNvSpPr/>
          <p:nvPr/>
        </p:nvSpPr>
        <p:spPr>
          <a:xfrm>
            <a:off x="4258569" y="6656223"/>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733" name="Shape 733"/>
          <p:cNvSpPr/>
          <p:nvPr/>
        </p:nvSpPr>
        <p:spPr>
          <a:xfrm>
            <a:off x="8759909" y="6656223"/>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734" name="Shape 734"/>
          <p:cNvSpPr/>
          <p:nvPr/>
        </p:nvSpPr>
        <p:spPr>
          <a:xfrm>
            <a:off x="2954912" y="6744041"/>
            <a:ext cx="797983"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a:t>
            </a:r>
          </a:p>
        </p:txBody>
      </p:sp>
      <p:sp>
        <p:nvSpPr>
          <p:cNvPr id="735" name="Shape 735"/>
          <p:cNvSpPr/>
          <p:nvPr/>
        </p:nvSpPr>
        <p:spPr>
          <a:xfrm>
            <a:off x="5484047" y="6744041"/>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Aborting</a:t>
            </a:r>
          </a:p>
        </p:txBody>
      </p:sp>
      <p:sp>
        <p:nvSpPr>
          <p:cNvPr id="736" name="Shape 736"/>
          <p:cNvSpPr/>
          <p:nvPr/>
        </p:nvSpPr>
        <p:spPr>
          <a:xfrm>
            <a:off x="8740859" y="6697679"/>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60</a:t>
            </a:r>
          </a:p>
        </p:txBody>
      </p:sp>
      <p:sp>
        <p:nvSpPr>
          <p:cNvPr id="737" name="Shape 737"/>
          <p:cNvSpPr/>
          <p:nvPr/>
        </p:nvSpPr>
        <p:spPr>
          <a:xfrm>
            <a:off x="2462165" y="7345738"/>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738" name="Shape 738"/>
          <p:cNvSpPr/>
          <p:nvPr/>
        </p:nvSpPr>
        <p:spPr>
          <a:xfrm>
            <a:off x="4259003" y="7345738"/>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739" name="Shape 739"/>
          <p:cNvSpPr/>
          <p:nvPr/>
        </p:nvSpPr>
        <p:spPr>
          <a:xfrm>
            <a:off x="8760343" y="7345738"/>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740" name="Shape 740"/>
          <p:cNvSpPr/>
          <p:nvPr/>
        </p:nvSpPr>
        <p:spPr>
          <a:xfrm>
            <a:off x="2955346" y="7433555"/>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2</a:t>
            </a:r>
          </a:p>
        </p:txBody>
      </p:sp>
      <p:sp>
        <p:nvSpPr>
          <p:cNvPr id="741" name="Shape 741"/>
          <p:cNvSpPr/>
          <p:nvPr/>
        </p:nvSpPr>
        <p:spPr>
          <a:xfrm>
            <a:off x="5306238" y="7433555"/>
            <a:ext cx="2483901"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742" name="Shape 742"/>
          <p:cNvSpPr/>
          <p:nvPr/>
        </p:nvSpPr>
        <p:spPr>
          <a:xfrm>
            <a:off x="8741293" y="7387194"/>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10</a:t>
            </a:r>
          </a:p>
        </p:txBody>
      </p:sp>
      <p:sp>
        <p:nvSpPr>
          <p:cNvPr id="743" name="Shape 743"/>
          <p:cNvSpPr/>
          <p:nvPr/>
        </p:nvSpPr>
        <p:spPr>
          <a:xfrm>
            <a:off x="4662099" y="5104417"/>
            <a:ext cx="368091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Transaction Table</a:t>
            </a:r>
          </a:p>
        </p:txBody>
      </p:sp>
      <p:sp>
        <p:nvSpPr>
          <p:cNvPr id="744" name="Shape 744"/>
          <p:cNvSpPr/>
          <p:nvPr/>
        </p:nvSpPr>
        <p:spPr>
          <a:xfrm>
            <a:off x="3623575" y="1917543"/>
            <a:ext cx="5775025"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45" name="Shape 745"/>
          <p:cNvSpPr/>
          <p:nvPr/>
        </p:nvSpPr>
        <p:spPr>
          <a:xfrm>
            <a:off x="3619231" y="2791129"/>
            <a:ext cx="5775025"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46" name="Shape 746"/>
          <p:cNvSpPr/>
          <p:nvPr/>
        </p:nvSpPr>
        <p:spPr>
          <a:xfrm>
            <a:off x="3630719" y="2999188"/>
            <a:ext cx="574336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CLR: Undo T1 LSN=20, undoNextLSN=null</a:t>
            </a:r>
          </a:p>
        </p:txBody>
      </p:sp>
      <p:sp>
        <p:nvSpPr>
          <p:cNvPr id="747" name="Shape 747"/>
          <p:cNvSpPr/>
          <p:nvPr/>
        </p:nvSpPr>
        <p:spPr>
          <a:xfrm>
            <a:off x="3699909" y="2125602"/>
            <a:ext cx="561366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CLR: Undo T1 LSN=30, undoNextLSN=20</a:t>
            </a:r>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9" name="Shape 749"/>
          <p:cNvSpPr/>
          <p:nvPr/>
        </p:nvSpPr>
        <p:spPr>
          <a:xfrm>
            <a:off x="1308856" y="170369"/>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50" name="Shape 750"/>
          <p:cNvSpPr/>
          <p:nvPr/>
        </p:nvSpPr>
        <p:spPr>
          <a:xfrm>
            <a:off x="3617060" y="170369"/>
            <a:ext cx="577502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51" name="Shape 751"/>
          <p:cNvSpPr/>
          <p:nvPr/>
        </p:nvSpPr>
        <p:spPr>
          <a:xfrm>
            <a:off x="9399446" y="170369"/>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52" name="Shape 752"/>
          <p:cNvSpPr/>
          <p:nvPr/>
        </p:nvSpPr>
        <p:spPr>
          <a:xfrm>
            <a:off x="2143580" y="283179"/>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30</a:t>
            </a:r>
          </a:p>
        </p:txBody>
      </p:sp>
      <p:sp>
        <p:nvSpPr>
          <p:cNvPr id="753" name="Shape 753"/>
          <p:cNvSpPr/>
          <p:nvPr/>
        </p:nvSpPr>
        <p:spPr>
          <a:xfrm>
            <a:off x="5198122" y="283179"/>
            <a:ext cx="26042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T1 writes P6</a:t>
            </a:r>
          </a:p>
        </p:txBody>
      </p:sp>
      <p:sp>
        <p:nvSpPr>
          <p:cNvPr id="754" name="Shape 754"/>
          <p:cNvSpPr/>
          <p:nvPr/>
        </p:nvSpPr>
        <p:spPr>
          <a:xfrm>
            <a:off x="10234170" y="283179"/>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20</a:t>
            </a:r>
          </a:p>
        </p:txBody>
      </p:sp>
      <p:sp>
        <p:nvSpPr>
          <p:cNvPr id="755" name="Shape 755"/>
          <p:cNvSpPr/>
          <p:nvPr/>
        </p:nvSpPr>
        <p:spPr>
          <a:xfrm>
            <a:off x="1313200" y="1043956"/>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56" name="Shape 756"/>
          <p:cNvSpPr/>
          <p:nvPr/>
        </p:nvSpPr>
        <p:spPr>
          <a:xfrm>
            <a:off x="3621403" y="1043956"/>
            <a:ext cx="5775025"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57" name="Shape 757"/>
          <p:cNvSpPr/>
          <p:nvPr/>
        </p:nvSpPr>
        <p:spPr>
          <a:xfrm>
            <a:off x="9403790" y="1043956"/>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58" name="Shape 758"/>
          <p:cNvSpPr/>
          <p:nvPr/>
        </p:nvSpPr>
        <p:spPr>
          <a:xfrm>
            <a:off x="2147924" y="1156765"/>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40</a:t>
            </a:r>
          </a:p>
        </p:txBody>
      </p:sp>
      <p:sp>
        <p:nvSpPr>
          <p:cNvPr id="759" name="Shape 759"/>
          <p:cNvSpPr/>
          <p:nvPr/>
        </p:nvSpPr>
        <p:spPr>
          <a:xfrm>
            <a:off x="5566626" y="1156765"/>
            <a:ext cx="187589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C82506"/>
                </a:solidFill>
              </a:defRPr>
            </a:lvl1pPr>
          </a:lstStyle>
          <a:p>
            <a:pPr lvl="0">
              <a:defRPr sz="1800">
                <a:solidFill>
                  <a:srgbClr val="000000"/>
                </a:solidFill>
              </a:defRPr>
            </a:pPr>
            <a:r>
              <a:rPr sz="3600">
                <a:solidFill>
                  <a:srgbClr val="C82506"/>
                </a:solidFill>
              </a:rPr>
              <a:t>T1 Abort</a:t>
            </a:r>
          </a:p>
        </p:txBody>
      </p:sp>
      <p:sp>
        <p:nvSpPr>
          <p:cNvPr id="760" name="Shape 760"/>
          <p:cNvSpPr/>
          <p:nvPr/>
        </p:nvSpPr>
        <p:spPr>
          <a:xfrm>
            <a:off x="10238514" y="1156765"/>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30</a:t>
            </a:r>
          </a:p>
        </p:txBody>
      </p:sp>
      <p:sp>
        <p:nvSpPr>
          <p:cNvPr id="761" name="Shape 761"/>
          <p:cNvSpPr/>
          <p:nvPr/>
        </p:nvSpPr>
        <p:spPr>
          <a:xfrm>
            <a:off x="1313200" y="1917542"/>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62" name="Shape 762"/>
          <p:cNvSpPr/>
          <p:nvPr/>
        </p:nvSpPr>
        <p:spPr>
          <a:xfrm>
            <a:off x="9403790" y="1917542"/>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63" name="Shape 763"/>
          <p:cNvSpPr/>
          <p:nvPr/>
        </p:nvSpPr>
        <p:spPr>
          <a:xfrm>
            <a:off x="2147924" y="2030352"/>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50</a:t>
            </a:r>
          </a:p>
        </p:txBody>
      </p:sp>
      <p:sp>
        <p:nvSpPr>
          <p:cNvPr id="764" name="Shape 764"/>
          <p:cNvSpPr/>
          <p:nvPr/>
        </p:nvSpPr>
        <p:spPr>
          <a:xfrm>
            <a:off x="10238514" y="2030352"/>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40</a:t>
            </a:r>
          </a:p>
        </p:txBody>
      </p:sp>
      <p:sp>
        <p:nvSpPr>
          <p:cNvPr id="765" name="Shape 765"/>
          <p:cNvSpPr/>
          <p:nvPr/>
        </p:nvSpPr>
        <p:spPr>
          <a:xfrm>
            <a:off x="1308856" y="2791129"/>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66" name="Shape 766"/>
          <p:cNvSpPr/>
          <p:nvPr/>
        </p:nvSpPr>
        <p:spPr>
          <a:xfrm>
            <a:off x="9399446" y="2791129"/>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67" name="Shape 767"/>
          <p:cNvSpPr/>
          <p:nvPr/>
        </p:nvSpPr>
        <p:spPr>
          <a:xfrm>
            <a:off x="2143580" y="2903938"/>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60</a:t>
            </a:r>
          </a:p>
        </p:txBody>
      </p:sp>
      <p:sp>
        <p:nvSpPr>
          <p:cNvPr id="768" name="Shape 768"/>
          <p:cNvSpPr/>
          <p:nvPr/>
        </p:nvSpPr>
        <p:spPr>
          <a:xfrm>
            <a:off x="10234170" y="2903938"/>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50</a:t>
            </a:r>
          </a:p>
        </p:txBody>
      </p:sp>
      <p:sp>
        <p:nvSpPr>
          <p:cNvPr id="769" name="Shape 769"/>
          <p:cNvSpPr/>
          <p:nvPr/>
        </p:nvSpPr>
        <p:spPr>
          <a:xfrm>
            <a:off x="1313200" y="3664716"/>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70" name="Shape 770"/>
          <p:cNvSpPr/>
          <p:nvPr/>
        </p:nvSpPr>
        <p:spPr>
          <a:xfrm>
            <a:off x="3621404" y="3664716"/>
            <a:ext cx="577502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71" name="Shape 771"/>
          <p:cNvSpPr/>
          <p:nvPr/>
        </p:nvSpPr>
        <p:spPr>
          <a:xfrm>
            <a:off x="9403790" y="3664716"/>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72" name="Shape 772"/>
          <p:cNvSpPr/>
          <p:nvPr/>
        </p:nvSpPr>
        <p:spPr>
          <a:xfrm>
            <a:off x="2143579" y="3777525"/>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70</a:t>
            </a:r>
          </a:p>
        </p:txBody>
      </p:sp>
      <p:sp>
        <p:nvSpPr>
          <p:cNvPr id="773" name="Shape 773"/>
          <p:cNvSpPr/>
          <p:nvPr/>
        </p:nvSpPr>
        <p:spPr>
          <a:xfrm>
            <a:off x="10247201" y="3777525"/>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10</a:t>
            </a:r>
          </a:p>
        </p:txBody>
      </p:sp>
      <p:sp>
        <p:nvSpPr>
          <p:cNvPr id="774" name="Shape 774"/>
          <p:cNvSpPr/>
          <p:nvPr/>
        </p:nvSpPr>
        <p:spPr>
          <a:xfrm>
            <a:off x="5727561" y="3777525"/>
            <a:ext cx="156271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T2 End</a:t>
            </a:r>
          </a:p>
        </p:txBody>
      </p:sp>
      <p:sp>
        <p:nvSpPr>
          <p:cNvPr id="775" name="Shape 775"/>
          <p:cNvSpPr/>
          <p:nvPr/>
        </p:nvSpPr>
        <p:spPr>
          <a:xfrm>
            <a:off x="2461297" y="5966709"/>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776" name="Shape 776"/>
          <p:cNvSpPr/>
          <p:nvPr/>
        </p:nvSpPr>
        <p:spPr>
          <a:xfrm>
            <a:off x="4258135" y="5966709"/>
            <a:ext cx="4495609"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777" name="Shape 777"/>
          <p:cNvSpPr/>
          <p:nvPr/>
        </p:nvSpPr>
        <p:spPr>
          <a:xfrm>
            <a:off x="8759475" y="5966709"/>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778" name="Shape 778"/>
          <p:cNvSpPr/>
          <p:nvPr/>
        </p:nvSpPr>
        <p:spPr>
          <a:xfrm>
            <a:off x="2954477" y="6054526"/>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XID</a:t>
            </a:r>
          </a:p>
        </p:txBody>
      </p:sp>
      <p:sp>
        <p:nvSpPr>
          <p:cNvPr id="779" name="Shape 779"/>
          <p:cNvSpPr/>
          <p:nvPr/>
        </p:nvSpPr>
        <p:spPr>
          <a:xfrm>
            <a:off x="5483613" y="6054526"/>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State</a:t>
            </a:r>
          </a:p>
        </p:txBody>
      </p:sp>
      <p:sp>
        <p:nvSpPr>
          <p:cNvPr id="780" name="Shape 780"/>
          <p:cNvSpPr/>
          <p:nvPr/>
        </p:nvSpPr>
        <p:spPr>
          <a:xfrm>
            <a:off x="8740425" y="6008165"/>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LastLSN</a:t>
            </a:r>
          </a:p>
        </p:txBody>
      </p:sp>
      <p:sp>
        <p:nvSpPr>
          <p:cNvPr id="781" name="Shape 781"/>
          <p:cNvSpPr/>
          <p:nvPr/>
        </p:nvSpPr>
        <p:spPr>
          <a:xfrm>
            <a:off x="2461731" y="6656223"/>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782" name="Shape 782"/>
          <p:cNvSpPr/>
          <p:nvPr/>
        </p:nvSpPr>
        <p:spPr>
          <a:xfrm>
            <a:off x="4258569" y="6656223"/>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783" name="Shape 783"/>
          <p:cNvSpPr/>
          <p:nvPr/>
        </p:nvSpPr>
        <p:spPr>
          <a:xfrm>
            <a:off x="8759909" y="6656223"/>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784" name="Shape 784"/>
          <p:cNvSpPr/>
          <p:nvPr/>
        </p:nvSpPr>
        <p:spPr>
          <a:xfrm>
            <a:off x="2954912" y="6744041"/>
            <a:ext cx="797983"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a:t>
            </a:r>
          </a:p>
        </p:txBody>
      </p:sp>
      <p:sp>
        <p:nvSpPr>
          <p:cNvPr id="785" name="Shape 785"/>
          <p:cNvSpPr/>
          <p:nvPr/>
        </p:nvSpPr>
        <p:spPr>
          <a:xfrm>
            <a:off x="5484047" y="6744041"/>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Aborting</a:t>
            </a:r>
          </a:p>
        </p:txBody>
      </p:sp>
      <p:sp>
        <p:nvSpPr>
          <p:cNvPr id="786" name="Shape 786"/>
          <p:cNvSpPr/>
          <p:nvPr/>
        </p:nvSpPr>
        <p:spPr>
          <a:xfrm>
            <a:off x="8740859" y="6697679"/>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60</a:t>
            </a:r>
          </a:p>
        </p:txBody>
      </p:sp>
      <p:sp>
        <p:nvSpPr>
          <p:cNvPr id="787" name="Shape 787"/>
          <p:cNvSpPr/>
          <p:nvPr/>
        </p:nvSpPr>
        <p:spPr>
          <a:xfrm>
            <a:off x="4662099" y="5104417"/>
            <a:ext cx="368091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Transaction Table</a:t>
            </a:r>
          </a:p>
        </p:txBody>
      </p:sp>
      <p:sp>
        <p:nvSpPr>
          <p:cNvPr id="788" name="Shape 788"/>
          <p:cNvSpPr/>
          <p:nvPr/>
        </p:nvSpPr>
        <p:spPr>
          <a:xfrm>
            <a:off x="3623575" y="1917543"/>
            <a:ext cx="5775025"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89" name="Shape 789"/>
          <p:cNvSpPr/>
          <p:nvPr/>
        </p:nvSpPr>
        <p:spPr>
          <a:xfrm>
            <a:off x="3619231" y="2791129"/>
            <a:ext cx="5775025"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90" name="Shape 790"/>
          <p:cNvSpPr/>
          <p:nvPr/>
        </p:nvSpPr>
        <p:spPr>
          <a:xfrm>
            <a:off x="3630719" y="2999188"/>
            <a:ext cx="574336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CLR: Undo T1 LSN=20, undoNextLSN=null</a:t>
            </a:r>
          </a:p>
        </p:txBody>
      </p:sp>
      <p:sp>
        <p:nvSpPr>
          <p:cNvPr id="791" name="Shape 791"/>
          <p:cNvSpPr/>
          <p:nvPr/>
        </p:nvSpPr>
        <p:spPr>
          <a:xfrm>
            <a:off x="3699909" y="2125602"/>
            <a:ext cx="561366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lvl="0">
              <a:defRPr sz="1800"/>
            </a:pPr>
            <a:r>
              <a:rPr sz="2300"/>
              <a:t>CLR: Undo T1 LSN=30, undoNextLSN=20</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lvl="0">
              <a:defRPr sz="1800"/>
            </a:pPr>
            <a:r>
              <a:rPr sz="8000"/>
              <a:t>Buffer Policies</a:t>
            </a:r>
          </a:p>
        </p:txBody>
      </p:sp>
      <p:sp>
        <p:nvSpPr>
          <p:cNvPr id="39" name="Shape 39"/>
          <p:cNvSpPr/>
          <p:nvPr>
            <p:ph type="body" idx="1"/>
          </p:nvPr>
        </p:nvSpPr>
        <p:spPr>
          <a:prstGeom prst="rect">
            <a:avLst/>
          </a:prstGeom>
        </p:spPr>
        <p:txBody>
          <a:bodyPr anchor="t"/>
          <a:lstStyle/>
          <a:p>
            <a:pPr lvl="0">
              <a:defRPr sz="1800"/>
            </a:pPr>
            <a:r>
              <a:rPr sz="3600"/>
              <a:t>NO STEAL: Don’t let system “steal” pages with uncommitted updates from buffer pool and write them to disk</a:t>
            </a:r>
            <a:endParaRPr sz="3600"/>
          </a:p>
          <a:p>
            <a:pPr lvl="0">
              <a:defRPr sz="1800"/>
            </a:pPr>
            <a:r>
              <a:rPr sz="3600"/>
              <a:t>STEAL: </a:t>
            </a:r>
            <a:endParaRPr sz="3600"/>
          </a:p>
          <a:p>
            <a:pPr lvl="1">
              <a:spcBef>
                <a:spcPts val="1500"/>
              </a:spcBef>
              <a:defRPr sz="1800"/>
            </a:pPr>
            <a:r>
              <a:rPr sz="3600"/>
              <a:t>Allow uncommitted data in disk</a:t>
            </a:r>
            <a:endParaRPr sz="3600"/>
          </a:p>
          <a:p>
            <a:pPr lvl="1">
              <a:spcBef>
                <a:spcPts val="1500"/>
              </a:spcBef>
              <a:defRPr sz="1800"/>
            </a:pPr>
            <a:r>
              <a:rPr sz="3600"/>
              <a:t>Requires UNDO to preserve atomicity</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3" name="Shape 793"/>
          <p:cNvSpPr/>
          <p:nvPr>
            <p:ph type="title"/>
          </p:nvPr>
        </p:nvSpPr>
        <p:spPr>
          <a:prstGeom prst="rect">
            <a:avLst/>
          </a:prstGeom>
        </p:spPr>
        <p:txBody>
          <a:bodyPr/>
          <a:lstStyle/>
          <a:p>
            <a:pPr lvl="0">
              <a:defRPr sz="1800"/>
            </a:pPr>
            <a:r>
              <a:rPr sz="8000"/>
              <a:t>Worksheet #1a,b</a:t>
            </a: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5" name="Shape 795"/>
          <p:cNvSpPr/>
          <p:nvPr>
            <p:ph type="title"/>
          </p:nvPr>
        </p:nvSpPr>
        <p:spPr>
          <a:prstGeom prst="rect">
            <a:avLst/>
          </a:prstGeom>
        </p:spPr>
        <p:txBody>
          <a:bodyPr/>
          <a:lstStyle>
            <a:lvl1pPr defTabSz="303783">
              <a:defRPr sz="4160"/>
            </a:lvl1pPr>
          </a:lstStyle>
          <a:p>
            <a:pPr lvl="0">
              <a:defRPr sz="1800"/>
            </a:pPr>
            <a:r>
              <a:rPr sz="4160"/>
              <a:t>The log record at LSN 60 says that transaction 2 updated page 5. Was this update to page 5 successfully written to disk?</a:t>
            </a:r>
          </a:p>
        </p:txBody>
      </p:sp>
      <p:pic>
        <p:nvPicPr>
          <p:cNvPr id="796" name="pasted-image.png"/>
          <p:cNvPicPr/>
          <p:nvPr/>
        </p:nvPicPr>
        <p:blipFill>
          <a:blip r:embed="rId2">
            <a:extLst/>
          </a:blip>
          <a:stretch>
            <a:fillRect/>
          </a:stretch>
        </p:blipFill>
        <p:spPr>
          <a:xfrm>
            <a:off x="0" y="3517021"/>
            <a:ext cx="13004800" cy="2719558"/>
          </a:xfrm>
          <a:prstGeom prst="rect">
            <a:avLst/>
          </a:prstGeom>
          <a:ln w="12700">
            <a:miter lim="400000"/>
          </a:ln>
        </p:spPr>
      </p:pic>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8" name="Shape 798"/>
          <p:cNvSpPr/>
          <p:nvPr>
            <p:ph type="title"/>
          </p:nvPr>
        </p:nvSpPr>
        <p:spPr>
          <a:prstGeom prst="rect">
            <a:avLst/>
          </a:prstGeom>
        </p:spPr>
        <p:txBody>
          <a:bodyPr/>
          <a:lstStyle>
            <a:lvl1pPr defTabSz="303783">
              <a:defRPr sz="4160"/>
            </a:lvl1pPr>
          </a:lstStyle>
          <a:p>
            <a:pPr lvl="0">
              <a:defRPr sz="1800"/>
            </a:pPr>
            <a:r>
              <a:rPr sz="4160"/>
              <a:t>The log record at LSN 60 says that transaction 2 updated page 5. Was this update to page 5 successfully written to disk?</a:t>
            </a:r>
          </a:p>
        </p:txBody>
      </p:sp>
      <p:pic>
        <p:nvPicPr>
          <p:cNvPr id="799" name="pasted-image.png"/>
          <p:cNvPicPr/>
          <p:nvPr/>
        </p:nvPicPr>
        <p:blipFill>
          <a:blip r:embed="rId2">
            <a:extLst/>
          </a:blip>
          <a:stretch>
            <a:fillRect/>
          </a:stretch>
        </p:blipFill>
        <p:spPr>
          <a:xfrm>
            <a:off x="0" y="3517021"/>
            <a:ext cx="13004800" cy="2719558"/>
          </a:xfrm>
          <a:prstGeom prst="rect">
            <a:avLst/>
          </a:prstGeom>
          <a:ln w="12700">
            <a:miter lim="400000"/>
          </a:ln>
        </p:spPr>
      </p:pic>
      <p:sp>
        <p:nvSpPr>
          <p:cNvPr id="800" name="Shape 800"/>
          <p:cNvSpPr/>
          <p:nvPr/>
        </p:nvSpPr>
        <p:spPr>
          <a:xfrm>
            <a:off x="7760541" y="4497603"/>
            <a:ext cx="5089221" cy="398261"/>
          </a:xfrm>
          <a:prstGeom prst="rect">
            <a:avLst/>
          </a:prstGeom>
          <a:solidFill>
            <a:srgbClr val="F5D328">
              <a:alpha val="32088"/>
            </a:srgbClr>
          </a:solidFill>
          <a:ln w="12700">
            <a:miter lim="400000"/>
          </a:ln>
        </p:spPr>
        <p:txBody>
          <a:bodyPr lIns="0" tIns="0" rIns="0" bIns="0" anchor="ctr"/>
          <a:lstStyle/>
          <a:p>
            <a:pPr lvl="0">
              <a:defRPr sz="2400">
                <a:solidFill>
                  <a:srgbClr val="FFFFFF"/>
                </a:solidFill>
              </a:defRPr>
            </a:pPr>
          </a:p>
        </p:txBody>
      </p:sp>
      <p:sp>
        <p:nvSpPr>
          <p:cNvPr id="801" name="Shape 801"/>
          <p:cNvSpPr/>
          <p:nvPr/>
        </p:nvSpPr>
        <p:spPr>
          <a:xfrm>
            <a:off x="300253" y="6805260"/>
            <a:ext cx="12404294" cy="173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Update at LSN 60 MAY have been written to disk. The page was not yet flushed at the time of the checkpoint, but may have flushed later, because of the NO FORCE policy.</a:t>
            </a:r>
          </a:p>
        </p:txBody>
      </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3" name="Shape 803"/>
          <p:cNvSpPr/>
          <p:nvPr>
            <p:ph type="title"/>
          </p:nvPr>
        </p:nvSpPr>
        <p:spPr>
          <a:prstGeom prst="rect">
            <a:avLst/>
          </a:prstGeom>
        </p:spPr>
        <p:txBody>
          <a:bodyPr/>
          <a:lstStyle>
            <a:lvl1pPr defTabSz="303783">
              <a:defRPr sz="4160"/>
            </a:lvl1pPr>
          </a:lstStyle>
          <a:p>
            <a:pPr lvl="0">
              <a:defRPr sz="1800"/>
            </a:pPr>
            <a:r>
              <a:rPr sz="4160"/>
              <a:t>The log record at LSN 70 says that transaction 1 updated page 2. Was this update to page 2 successfully written to disk?</a:t>
            </a:r>
          </a:p>
        </p:txBody>
      </p:sp>
      <p:pic>
        <p:nvPicPr>
          <p:cNvPr id="804" name="pasted-image.png"/>
          <p:cNvPicPr/>
          <p:nvPr/>
        </p:nvPicPr>
        <p:blipFill>
          <a:blip r:embed="rId2">
            <a:extLst/>
          </a:blip>
          <a:stretch>
            <a:fillRect/>
          </a:stretch>
        </p:blipFill>
        <p:spPr>
          <a:xfrm>
            <a:off x="0" y="3517021"/>
            <a:ext cx="13004800" cy="2719558"/>
          </a:xfrm>
          <a:prstGeom prst="rect">
            <a:avLst/>
          </a:prstGeom>
          <a:ln w="12700">
            <a:miter lim="400000"/>
          </a:ln>
        </p:spPr>
      </p:pic>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6" name="Shape 806"/>
          <p:cNvSpPr/>
          <p:nvPr>
            <p:ph type="title"/>
          </p:nvPr>
        </p:nvSpPr>
        <p:spPr>
          <a:prstGeom prst="rect">
            <a:avLst/>
          </a:prstGeom>
        </p:spPr>
        <p:txBody>
          <a:bodyPr/>
          <a:lstStyle>
            <a:lvl1pPr defTabSz="303783">
              <a:defRPr sz="4160"/>
            </a:lvl1pPr>
          </a:lstStyle>
          <a:p>
            <a:pPr lvl="0">
              <a:defRPr sz="1800"/>
            </a:pPr>
            <a:r>
              <a:rPr sz="4160"/>
              <a:t>The log record at LSN 70 says that transaction 1 updated page 2. Was this update to page 2 successfully written to disk?</a:t>
            </a:r>
          </a:p>
        </p:txBody>
      </p:sp>
      <p:pic>
        <p:nvPicPr>
          <p:cNvPr id="807" name="pasted-image.png"/>
          <p:cNvPicPr/>
          <p:nvPr/>
        </p:nvPicPr>
        <p:blipFill>
          <a:blip r:embed="rId2">
            <a:extLst/>
          </a:blip>
          <a:stretch>
            <a:fillRect/>
          </a:stretch>
        </p:blipFill>
        <p:spPr>
          <a:xfrm>
            <a:off x="0" y="3517021"/>
            <a:ext cx="13004800" cy="2719558"/>
          </a:xfrm>
          <a:prstGeom prst="rect">
            <a:avLst/>
          </a:prstGeom>
          <a:ln w="12700">
            <a:miter lim="400000"/>
          </a:ln>
        </p:spPr>
      </p:pic>
      <p:sp>
        <p:nvSpPr>
          <p:cNvPr id="808" name="Shape 808"/>
          <p:cNvSpPr/>
          <p:nvPr/>
        </p:nvSpPr>
        <p:spPr>
          <a:xfrm>
            <a:off x="156235" y="7078310"/>
            <a:ext cx="12692330"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Update at LSN 70 was flushed to disk because P2 was not in the dirty page table at the time of the checkpoint.</a:t>
            </a:r>
          </a:p>
        </p:txBody>
      </p:sp>
      <p:sp>
        <p:nvSpPr>
          <p:cNvPr id="809" name="Shape 809"/>
          <p:cNvSpPr/>
          <p:nvPr/>
        </p:nvSpPr>
        <p:spPr>
          <a:xfrm>
            <a:off x="7760541" y="3708233"/>
            <a:ext cx="5089221" cy="2337134"/>
          </a:xfrm>
          <a:prstGeom prst="rect">
            <a:avLst/>
          </a:prstGeom>
          <a:solidFill>
            <a:srgbClr val="F5D328">
              <a:alpha val="32088"/>
            </a:srgbClr>
          </a:solidFill>
          <a:ln w="12700">
            <a:miter lim="400000"/>
          </a:ln>
        </p:spPr>
        <p:txBody>
          <a:bodyPr lIns="0" tIns="0" rIns="0" bIns="0" anchor="ctr"/>
          <a:lstStyle/>
          <a:p>
            <a:pPr lvl="0">
              <a:defRPr sz="2400">
                <a:solidFill>
                  <a:srgbClr val="FFFFFF"/>
                </a:solidFill>
              </a:defRPr>
            </a:pPr>
          </a:p>
        </p:txBody>
      </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1" name="Shape 811"/>
          <p:cNvSpPr/>
          <p:nvPr/>
        </p:nvSpPr>
        <p:spPr>
          <a:xfrm>
            <a:off x="4661507" y="76484"/>
            <a:ext cx="368091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Transaction Table</a:t>
            </a:r>
          </a:p>
        </p:txBody>
      </p:sp>
      <p:sp>
        <p:nvSpPr>
          <p:cNvPr id="812" name="Shape 812"/>
          <p:cNvSpPr/>
          <p:nvPr/>
        </p:nvSpPr>
        <p:spPr>
          <a:xfrm>
            <a:off x="2460705" y="938776"/>
            <a:ext cx="1784344"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13" name="Shape 813"/>
          <p:cNvSpPr/>
          <p:nvPr/>
        </p:nvSpPr>
        <p:spPr>
          <a:xfrm>
            <a:off x="6041647" y="945848"/>
            <a:ext cx="4495610"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14" name="Shape 814"/>
          <p:cNvSpPr/>
          <p:nvPr/>
        </p:nvSpPr>
        <p:spPr>
          <a:xfrm>
            <a:off x="4247013" y="938776"/>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15" name="Shape 815"/>
          <p:cNvSpPr/>
          <p:nvPr/>
        </p:nvSpPr>
        <p:spPr>
          <a:xfrm>
            <a:off x="2953885" y="1026593"/>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XID</a:t>
            </a:r>
          </a:p>
        </p:txBody>
      </p:sp>
      <p:sp>
        <p:nvSpPr>
          <p:cNvPr id="816" name="Shape 816"/>
          <p:cNvSpPr/>
          <p:nvPr/>
        </p:nvSpPr>
        <p:spPr>
          <a:xfrm>
            <a:off x="7267126" y="1033665"/>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Status</a:t>
            </a:r>
          </a:p>
        </p:txBody>
      </p:sp>
      <p:sp>
        <p:nvSpPr>
          <p:cNvPr id="817" name="Shape 817"/>
          <p:cNvSpPr/>
          <p:nvPr/>
        </p:nvSpPr>
        <p:spPr>
          <a:xfrm>
            <a:off x="4227963" y="980232"/>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LastLSN</a:t>
            </a:r>
          </a:p>
        </p:txBody>
      </p:sp>
      <p:sp>
        <p:nvSpPr>
          <p:cNvPr id="818" name="Shape 818"/>
          <p:cNvSpPr/>
          <p:nvPr/>
        </p:nvSpPr>
        <p:spPr>
          <a:xfrm>
            <a:off x="2461139" y="1628291"/>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19" name="Shape 819"/>
          <p:cNvSpPr/>
          <p:nvPr/>
        </p:nvSpPr>
        <p:spPr>
          <a:xfrm>
            <a:off x="6042082" y="1635363"/>
            <a:ext cx="4495609"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20" name="Shape 820"/>
          <p:cNvSpPr/>
          <p:nvPr/>
        </p:nvSpPr>
        <p:spPr>
          <a:xfrm>
            <a:off x="4247447" y="1628291"/>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21" name="Shape 821"/>
          <p:cNvSpPr/>
          <p:nvPr/>
        </p:nvSpPr>
        <p:spPr>
          <a:xfrm>
            <a:off x="2954319" y="1716108"/>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T1</a:t>
            </a:r>
          </a:p>
        </p:txBody>
      </p:sp>
      <p:sp>
        <p:nvSpPr>
          <p:cNvPr id="822" name="Shape 822"/>
          <p:cNvSpPr/>
          <p:nvPr/>
        </p:nvSpPr>
        <p:spPr>
          <a:xfrm>
            <a:off x="7267560" y="1723180"/>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823" name="Shape 823"/>
          <p:cNvSpPr/>
          <p:nvPr/>
        </p:nvSpPr>
        <p:spPr>
          <a:xfrm>
            <a:off x="4228397" y="1669746"/>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70</a:t>
            </a:r>
          </a:p>
        </p:txBody>
      </p:sp>
      <p:sp>
        <p:nvSpPr>
          <p:cNvPr id="824" name="Shape 824"/>
          <p:cNvSpPr/>
          <p:nvPr/>
        </p:nvSpPr>
        <p:spPr>
          <a:xfrm>
            <a:off x="2461573" y="2317805"/>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25" name="Shape 825"/>
          <p:cNvSpPr/>
          <p:nvPr/>
        </p:nvSpPr>
        <p:spPr>
          <a:xfrm>
            <a:off x="6042516" y="2324877"/>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26" name="Shape 826"/>
          <p:cNvSpPr/>
          <p:nvPr/>
        </p:nvSpPr>
        <p:spPr>
          <a:xfrm>
            <a:off x="4247881" y="2317805"/>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27" name="Shape 827"/>
          <p:cNvSpPr/>
          <p:nvPr/>
        </p:nvSpPr>
        <p:spPr>
          <a:xfrm>
            <a:off x="2954754" y="2405622"/>
            <a:ext cx="797983"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T2</a:t>
            </a:r>
          </a:p>
        </p:txBody>
      </p:sp>
      <p:sp>
        <p:nvSpPr>
          <p:cNvPr id="828" name="Shape 828"/>
          <p:cNvSpPr/>
          <p:nvPr/>
        </p:nvSpPr>
        <p:spPr>
          <a:xfrm>
            <a:off x="7089751" y="2412694"/>
            <a:ext cx="2483901"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829" name="Shape 829"/>
          <p:cNvSpPr/>
          <p:nvPr/>
        </p:nvSpPr>
        <p:spPr>
          <a:xfrm>
            <a:off x="4228831" y="235926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60</a:t>
            </a:r>
          </a:p>
        </p:txBody>
      </p:sp>
      <p:sp>
        <p:nvSpPr>
          <p:cNvPr id="830" name="Shape 830"/>
          <p:cNvSpPr/>
          <p:nvPr/>
        </p:nvSpPr>
        <p:spPr>
          <a:xfrm>
            <a:off x="2461139" y="3020515"/>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31" name="Shape 831"/>
          <p:cNvSpPr/>
          <p:nvPr/>
        </p:nvSpPr>
        <p:spPr>
          <a:xfrm>
            <a:off x="6042082" y="3027587"/>
            <a:ext cx="4495609"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32" name="Shape 832"/>
          <p:cNvSpPr/>
          <p:nvPr/>
        </p:nvSpPr>
        <p:spPr>
          <a:xfrm>
            <a:off x="4247447" y="3020515"/>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33" name="Shape 833"/>
          <p:cNvSpPr/>
          <p:nvPr/>
        </p:nvSpPr>
        <p:spPr>
          <a:xfrm>
            <a:off x="2954319" y="3108332"/>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T3</a:t>
            </a:r>
          </a:p>
        </p:txBody>
      </p:sp>
      <p:sp>
        <p:nvSpPr>
          <p:cNvPr id="834" name="Shape 834"/>
          <p:cNvSpPr/>
          <p:nvPr/>
        </p:nvSpPr>
        <p:spPr>
          <a:xfrm>
            <a:off x="7267560" y="3115404"/>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835" name="Shape 835"/>
          <p:cNvSpPr/>
          <p:nvPr/>
        </p:nvSpPr>
        <p:spPr>
          <a:xfrm>
            <a:off x="4228397" y="3061970"/>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30</a:t>
            </a:r>
          </a:p>
        </p:txBody>
      </p:sp>
      <p:sp>
        <p:nvSpPr>
          <p:cNvPr id="836" name="Shape 836"/>
          <p:cNvSpPr/>
          <p:nvPr/>
        </p:nvSpPr>
        <p:spPr>
          <a:xfrm>
            <a:off x="4760508" y="5392842"/>
            <a:ext cx="347609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Dirty Page Table</a:t>
            </a:r>
          </a:p>
        </p:txBody>
      </p:sp>
      <p:sp>
        <p:nvSpPr>
          <p:cNvPr id="837" name="Shape 837"/>
          <p:cNvSpPr/>
          <p:nvPr/>
        </p:nvSpPr>
        <p:spPr>
          <a:xfrm>
            <a:off x="3361839" y="6311385"/>
            <a:ext cx="4495610"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38" name="Shape 838"/>
          <p:cNvSpPr/>
          <p:nvPr/>
        </p:nvSpPr>
        <p:spPr>
          <a:xfrm>
            <a:off x="7863179" y="6311385"/>
            <a:ext cx="1784345"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39" name="Shape 839"/>
          <p:cNvSpPr/>
          <p:nvPr/>
        </p:nvSpPr>
        <p:spPr>
          <a:xfrm>
            <a:off x="4587317" y="6399202"/>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Page ID</a:t>
            </a:r>
          </a:p>
        </p:txBody>
      </p:sp>
      <p:sp>
        <p:nvSpPr>
          <p:cNvPr id="840" name="Shape 840"/>
          <p:cNvSpPr/>
          <p:nvPr/>
        </p:nvSpPr>
        <p:spPr>
          <a:xfrm>
            <a:off x="7844129" y="635284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recLSN</a:t>
            </a:r>
          </a:p>
        </p:txBody>
      </p:sp>
      <p:sp>
        <p:nvSpPr>
          <p:cNvPr id="841" name="Shape 841"/>
          <p:cNvSpPr/>
          <p:nvPr/>
        </p:nvSpPr>
        <p:spPr>
          <a:xfrm>
            <a:off x="3362273" y="7000900"/>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42" name="Shape 842"/>
          <p:cNvSpPr/>
          <p:nvPr/>
        </p:nvSpPr>
        <p:spPr>
          <a:xfrm>
            <a:off x="7863613" y="7000900"/>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43" name="Shape 843"/>
          <p:cNvSpPr/>
          <p:nvPr/>
        </p:nvSpPr>
        <p:spPr>
          <a:xfrm>
            <a:off x="4587752" y="7088717"/>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P5</a:t>
            </a:r>
          </a:p>
        </p:txBody>
      </p:sp>
      <p:sp>
        <p:nvSpPr>
          <p:cNvPr id="844" name="Shape 844"/>
          <p:cNvSpPr/>
          <p:nvPr/>
        </p:nvSpPr>
        <p:spPr>
          <a:xfrm>
            <a:off x="7844563" y="7042356"/>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50</a:t>
            </a:r>
          </a:p>
        </p:txBody>
      </p:sp>
      <p:sp>
        <p:nvSpPr>
          <p:cNvPr id="845" name="Shape 845"/>
          <p:cNvSpPr/>
          <p:nvPr/>
        </p:nvSpPr>
        <p:spPr>
          <a:xfrm>
            <a:off x="3355974" y="7660289"/>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46" name="Shape 846"/>
          <p:cNvSpPr/>
          <p:nvPr/>
        </p:nvSpPr>
        <p:spPr>
          <a:xfrm>
            <a:off x="7857314" y="7660289"/>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47" name="Shape 847"/>
          <p:cNvSpPr/>
          <p:nvPr/>
        </p:nvSpPr>
        <p:spPr>
          <a:xfrm>
            <a:off x="4581453" y="7748106"/>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P1</a:t>
            </a:r>
          </a:p>
        </p:txBody>
      </p:sp>
      <p:sp>
        <p:nvSpPr>
          <p:cNvPr id="848" name="Shape 848"/>
          <p:cNvSpPr/>
          <p:nvPr/>
        </p:nvSpPr>
        <p:spPr>
          <a:xfrm>
            <a:off x="7838264" y="7701744"/>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40</a:t>
            </a:r>
          </a:p>
        </p:txBody>
      </p:sp>
      <p:sp>
        <p:nvSpPr>
          <p:cNvPr id="849" name="Shape 849"/>
          <p:cNvSpPr/>
          <p:nvPr/>
        </p:nvSpPr>
        <p:spPr>
          <a:xfrm>
            <a:off x="2460705" y="3697838"/>
            <a:ext cx="1784344"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50" name="Shape 850"/>
          <p:cNvSpPr/>
          <p:nvPr/>
        </p:nvSpPr>
        <p:spPr>
          <a:xfrm>
            <a:off x="6041647" y="3704910"/>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51" name="Shape 851"/>
          <p:cNvSpPr/>
          <p:nvPr/>
        </p:nvSpPr>
        <p:spPr>
          <a:xfrm>
            <a:off x="4247013" y="3697838"/>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52" name="Shape 852"/>
          <p:cNvSpPr/>
          <p:nvPr/>
        </p:nvSpPr>
        <p:spPr>
          <a:xfrm>
            <a:off x="2953885" y="3785655"/>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T4</a:t>
            </a:r>
          </a:p>
        </p:txBody>
      </p:sp>
      <p:sp>
        <p:nvSpPr>
          <p:cNvPr id="853" name="Shape 853"/>
          <p:cNvSpPr/>
          <p:nvPr/>
        </p:nvSpPr>
        <p:spPr>
          <a:xfrm>
            <a:off x="7267126" y="3792727"/>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854" name="Shape 854"/>
          <p:cNvSpPr/>
          <p:nvPr/>
        </p:nvSpPr>
        <p:spPr>
          <a:xfrm>
            <a:off x="4227963" y="3739294"/>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50</a:t>
            </a:r>
          </a:p>
        </p:txBody>
      </p:sp>
    </p:spTree>
  </p:cSld>
  <p:clrMapOvr>
    <a:masterClrMapping/>
  </p:clrMapOvr>
  <p:transitio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6" name="Shape 856"/>
          <p:cNvSpPr/>
          <p:nvPr/>
        </p:nvSpPr>
        <p:spPr>
          <a:xfrm>
            <a:off x="4661507" y="76484"/>
            <a:ext cx="368091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Transaction Table</a:t>
            </a:r>
          </a:p>
        </p:txBody>
      </p:sp>
      <p:sp>
        <p:nvSpPr>
          <p:cNvPr id="857" name="Shape 857"/>
          <p:cNvSpPr/>
          <p:nvPr/>
        </p:nvSpPr>
        <p:spPr>
          <a:xfrm>
            <a:off x="2460705" y="938776"/>
            <a:ext cx="1784344"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58" name="Shape 858"/>
          <p:cNvSpPr/>
          <p:nvPr/>
        </p:nvSpPr>
        <p:spPr>
          <a:xfrm>
            <a:off x="6041647" y="945848"/>
            <a:ext cx="4495610"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59" name="Shape 859"/>
          <p:cNvSpPr/>
          <p:nvPr/>
        </p:nvSpPr>
        <p:spPr>
          <a:xfrm>
            <a:off x="4247013" y="938776"/>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60" name="Shape 860"/>
          <p:cNvSpPr/>
          <p:nvPr/>
        </p:nvSpPr>
        <p:spPr>
          <a:xfrm>
            <a:off x="2953885" y="1026593"/>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XID</a:t>
            </a:r>
          </a:p>
        </p:txBody>
      </p:sp>
      <p:sp>
        <p:nvSpPr>
          <p:cNvPr id="861" name="Shape 861"/>
          <p:cNvSpPr/>
          <p:nvPr/>
        </p:nvSpPr>
        <p:spPr>
          <a:xfrm>
            <a:off x="7267126" y="1033665"/>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Status</a:t>
            </a:r>
          </a:p>
        </p:txBody>
      </p:sp>
      <p:sp>
        <p:nvSpPr>
          <p:cNvPr id="862" name="Shape 862"/>
          <p:cNvSpPr/>
          <p:nvPr/>
        </p:nvSpPr>
        <p:spPr>
          <a:xfrm>
            <a:off x="4227963" y="980232"/>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LastLSN</a:t>
            </a:r>
          </a:p>
        </p:txBody>
      </p:sp>
      <p:sp>
        <p:nvSpPr>
          <p:cNvPr id="863" name="Shape 863"/>
          <p:cNvSpPr/>
          <p:nvPr/>
        </p:nvSpPr>
        <p:spPr>
          <a:xfrm>
            <a:off x="2461139" y="1628291"/>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64" name="Shape 864"/>
          <p:cNvSpPr/>
          <p:nvPr/>
        </p:nvSpPr>
        <p:spPr>
          <a:xfrm>
            <a:off x="6042081" y="1635363"/>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65" name="Shape 865"/>
          <p:cNvSpPr/>
          <p:nvPr/>
        </p:nvSpPr>
        <p:spPr>
          <a:xfrm>
            <a:off x="4247447" y="1628291"/>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66" name="Shape 866"/>
          <p:cNvSpPr/>
          <p:nvPr/>
        </p:nvSpPr>
        <p:spPr>
          <a:xfrm>
            <a:off x="2954319" y="1716108"/>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T1</a:t>
            </a:r>
          </a:p>
        </p:txBody>
      </p:sp>
      <p:sp>
        <p:nvSpPr>
          <p:cNvPr id="867" name="Shape 867"/>
          <p:cNvSpPr/>
          <p:nvPr/>
        </p:nvSpPr>
        <p:spPr>
          <a:xfrm>
            <a:off x="7267561" y="1723180"/>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868" name="Shape 868"/>
          <p:cNvSpPr/>
          <p:nvPr/>
        </p:nvSpPr>
        <p:spPr>
          <a:xfrm>
            <a:off x="4228397" y="1669746"/>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90</a:t>
            </a:r>
          </a:p>
        </p:txBody>
      </p:sp>
      <p:sp>
        <p:nvSpPr>
          <p:cNvPr id="869" name="Shape 869"/>
          <p:cNvSpPr/>
          <p:nvPr/>
        </p:nvSpPr>
        <p:spPr>
          <a:xfrm>
            <a:off x="2461573" y="2317805"/>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70" name="Shape 870"/>
          <p:cNvSpPr/>
          <p:nvPr/>
        </p:nvSpPr>
        <p:spPr>
          <a:xfrm>
            <a:off x="6042516" y="2324877"/>
            <a:ext cx="4495609"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71" name="Shape 871"/>
          <p:cNvSpPr/>
          <p:nvPr/>
        </p:nvSpPr>
        <p:spPr>
          <a:xfrm>
            <a:off x="4247881" y="2317805"/>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72" name="Shape 872"/>
          <p:cNvSpPr/>
          <p:nvPr/>
        </p:nvSpPr>
        <p:spPr>
          <a:xfrm>
            <a:off x="2954753" y="2405622"/>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T2</a:t>
            </a:r>
          </a:p>
        </p:txBody>
      </p:sp>
      <p:sp>
        <p:nvSpPr>
          <p:cNvPr id="873" name="Shape 873"/>
          <p:cNvSpPr/>
          <p:nvPr/>
        </p:nvSpPr>
        <p:spPr>
          <a:xfrm>
            <a:off x="7089750" y="2412694"/>
            <a:ext cx="2483902"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874" name="Shape 874"/>
          <p:cNvSpPr/>
          <p:nvPr/>
        </p:nvSpPr>
        <p:spPr>
          <a:xfrm>
            <a:off x="4228831" y="235926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60</a:t>
            </a:r>
          </a:p>
        </p:txBody>
      </p:sp>
      <p:sp>
        <p:nvSpPr>
          <p:cNvPr id="875" name="Shape 875"/>
          <p:cNvSpPr/>
          <p:nvPr/>
        </p:nvSpPr>
        <p:spPr>
          <a:xfrm>
            <a:off x="2461139" y="3020515"/>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76" name="Shape 876"/>
          <p:cNvSpPr/>
          <p:nvPr/>
        </p:nvSpPr>
        <p:spPr>
          <a:xfrm>
            <a:off x="6042081" y="3027587"/>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77" name="Shape 877"/>
          <p:cNvSpPr/>
          <p:nvPr/>
        </p:nvSpPr>
        <p:spPr>
          <a:xfrm>
            <a:off x="4247447" y="3020515"/>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78" name="Shape 878"/>
          <p:cNvSpPr/>
          <p:nvPr/>
        </p:nvSpPr>
        <p:spPr>
          <a:xfrm>
            <a:off x="2954319" y="3108332"/>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T3</a:t>
            </a:r>
          </a:p>
        </p:txBody>
      </p:sp>
      <p:sp>
        <p:nvSpPr>
          <p:cNvPr id="879" name="Shape 879"/>
          <p:cNvSpPr/>
          <p:nvPr/>
        </p:nvSpPr>
        <p:spPr>
          <a:xfrm>
            <a:off x="7267561" y="3115404"/>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880" name="Shape 880"/>
          <p:cNvSpPr/>
          <p:nvPr/>
        </p:nvSpPr>
        <p:spPr>
          <a:xfrm>
            <a:off x="4228397" y="306197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30</a:t>
            </a:r>
          </a:p>
        </p:txBody>
      </p:sp>
      <p:sp>
        <p:nvSpPr>
          <p:cNvPr id="881" name="Shape 881"/>
          <p:cNvSpPr/>
          <p:nvPr/>
        </p:nvSpPr>
        <p:spPr>
          <a:xfrm>
            <a:off x="4760508" y="5392842"/>
            <a:ext cx="347609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Dirty Page Table</a:t>
            </a:r>
          </a:p>
        </p:txBody>
      </p:sp>
      <p:sp>
        <p:nvSpPr>
          <p:cNvPr id="882" name="Shape 882"/>
          <p:cNvSpPr/>
          <p:nvPr/>
        </p:nvSpPr>
        <p:spPr>
          <a:xfrm>
            <a:off x="3361839" y="6311385"/>
            <a:ext cx="4495610"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83" name="Shape 883"/>
          <p:cNvSpPr/>
          <p:nvPr/>
        </p:nvSpPr>
        <p:spPr>
          <a:xfrm>
            <a:off x="7863179" y="6311385"/>
            <a:ext cx="1784345"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84" name="Shape 884"/>
          <p:cNvSpPr/>
          <p:nvPr/>
        </p:nvSpPr>
        <p:spPr>
          <a:xfrm>
            <a:off x="4587318" y="6399202"/>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Page ID</a:t>
            </a:r>
          </a:p>
        </p:txBody>
      </p:sp>
      <p:sp>
        <p:nvSpPr>
          <p:cNvPr id="885" name="Shape 885"/>
          <p:cNvSpPr/>
          <p:nvPr/>
        </p:nvSpPr>
        <p:spPr>
          <a:xfrm>
            <a:off x="7844129" y="635284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recLSN</a:t>
            </a:r>
          </a:p>
        </p:txBody>
      </p:sp>
      <p:sp>
        <p:nvSpPr>
          <p:cNvPr id="886" name="Shape 886"/>
          <p:cNvSpPr/>
          <p:nvPr/>
        </p:nvSpPr>
        <p:spPr>
          <a:xfrm>
            <a:off x="3362273" y="7000900"/>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87" name="Shape 887"/>
          <p:cNvSpPr/>
          <p:nvPr/>
        </p:nvSpPr>
        <p:spPr>
          <a:xfrm>
            <a:off x="7863613" y="7000900"/>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88" name="Shape 888"/>
          <p:cNvSpPr/>
          <p:nvPr/>
        </p:nvSpPr>
        <p:spPr>
          <a:xfrm>
            <a:off x="4587752" y="7088717"/>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P5</a:t>
            </a:r>
          </a:p>
        </p:txBody>
      </p:sp>
      <p:sp>
        <p:nvSpPr>
          <p:cNvPr id="889" name="Shape 889"/>
          <p:cNvSpPr/>
          <p:nvPr/>
        </p:nvSpPr>
        <p:spPr>
          <a:xfrm>
            <a:off x="7844563" y="7042356"/>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50</a:t>
            </a:r>
          </a:p>
        </p:txBody>
      </p:sp>
      <p:sp>
        <p:nvSpPr>
          <p:cNvPr id="890" name="Shape 890"/>
          <p:cNvSpPr/>
          <p:nvPr/>
        </p:nvSpPr>
        <p:spPr>
          <a:xfrm>
            <a:off x="3355974" y="7660289"/>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91" name="Shape 891"/>
          <p:cNvSpPr/>
          <p:nvPr/>
        </p:nvSpPr>
        <p:spPr>
          <a:xfrm>
            <a:off x="7857314" y="7660289"/>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92" name="Shape 892"/>
          <p:cNvSpPr/>
          <p:nvPr/>
        </p:nvSpPr>
        <p:spPr>
          <a:xfrm>
            <a:off x="4581453" y="7748106"/>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P1</a:t>
            </a:r>
          </a:p>
        </p:txBody>
      </p:sp>
      <p:sp>
        <p:nvSpPr>
          <p:cNvPr id="893" name="Shape 893"/>
          <p:cNvSpPr/>
          <p:nvPr/>
        </p:nvSpPr>
        <p:spPr>
          <a:xfrm>
            <a:off x="7838264" y="7701744"/>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40</a:t>
            </a:r>
          </a:p>
        </p:txBody>
      </p:sp>
      <p:sp>
        <p:nvSpPr>
          <p:cNvPr id="894" name="Shape 894"/>
          <p:cNvSpPr/>
          <p:nvPr/>
        </p:nvSpPr>
        <p:spPr>
          <a:xfrm>
            <a:off x="2460705" y="3697838"/>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95" name="Shape 895"/>
          <p:cNvSpPr/>
          <p:nvPr/>
        </p:nvSpPr>
        <p:spPr>
          <a:xfrm>
            <a:off x="6041647" y="3704910"/>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96" name="Shape 896"/>
          <p:cNvSpPr/>
          <p:nvPr/>
        </p:nvSpPr>
        <p:spPr>
          <a:xfrm>
            <a:off x="4247013" y="3697838"/>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897" name="Shape 897"/>
          <p:cNvSpPr/>
          <p:nvPr/>
        </p:nvSpPr>
        <p:spPr>
          <a:xfrm>
            <a:off x="2953885" y="3785655"/>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T4</a:t>
            </a:r>
          </a:p>
        </p:txBody>
      </p:sp>
      <p:sp>
        <p:nvSpPr>
          <p:cNvPr id="898" name="Shape 898"/>
          <p:cNvSpPr/>
          <p:nvPr/>
        </p:nvSpPr>
        <p:spPr>
          <a:xfrm>
            <a:off x="7267126" y="3792727"/>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899" name="Shape 899"/>
          <p:cNvSpPr/>
          <p:nvPr/>
        </p:nvSpPr>
        <p:spPr>
          <a:xfrm>
            <a:off x="4227963" y="3739294"/>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50</a:t>
            </a:r>
          </a:p>
        </p:txBody>
      </p:sp>
      <p:sp>
        <p:nvSpPr>
          <p:cNvPr id="900" name="Shape 900"/>
          <p:cNvSpPr/>
          <p:nvPr/>
        </p:nvSpPr>
        <p:spPr>
          <a:xfrm>
            <a:off x="3359558" y="8318097"/>
            <a:ext cx="4495609"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01" name="Shape 901"/>
          <p:cNvSpPr/>
          <p:nvPr/>
        </p:nvSpPr>
        <p:spPr>
          <a:xfrm>
            <a:off x="7860898" y="8318097"/>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02" name="Shape 902"/>
          <p:cNvSpPr/>
          <p:nvPr/>
        </p:nvSpPr>
        <p:spPr>
          <a:xfrm>
            <a:off x="4585036" y="8405914"/>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P3</a:t>
            </a:r>
          </a:p>
        </p:txBody>
      </p:sp>
      <p:sp>
        <p:nvSpPr>
          <p:cNvPr id="903" name="Shape 903"/>
          <p:cNvSpPr/>
          <p:nvPr/>
        </p:nvSpPr>
        <p:spPr>
          <a:xfrm>
            <a:off x="7841848" y="8359552"/>
            <a:ext cx="182244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90</a:t>
            </a:r>
          </a:p>
        </p:txBody>
      </p:sp>
    </p:spTree>
  </p:cSld>
  <p:clrMapOvr>
    <a:masterClrMapping/>
  </p:clrMapOvr>
  <p:transitio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5" name="Shape 905"/>
          <p:cNvSpPr/>
          <p:nvPr/>
        </p:nvSpPr>
        <p:spPr>
          <a:xfrm>
            <a:off x="4661507" y="76484"/>
            <a:ext cx="368091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Transaction Table</a:t>
            </a:r>
          </a:p>
        </p:txBody>
      </p:sp>
      <p:sp>
        <p:nvSpPr>
          <p:cNvPr id="906" name="Shape 906"/>
          <p:cNvSpPr/>
          <p:nvPr/>
        </p:nvSpPr>
        <p:spPr>
          <a:xfrm>
            <a:off x="2460705" y="938776"/>
            <a:ext cx="1784344"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07" name="Shape 907"/>
          <p:cNvSpPr/>
          <p:nvPr/>
        </p:nvSpPr>
        <p:spPr>
          <a:xfrm>
            <a:off x="6041647" y="945848"/>
            <a:ext cx="4495610"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08" name="Shape 908"/>
          <p:cNvSpPr/>
          <p:nvPr/>
        </p:nvSpPr>
        <p:spPr>
          <a:xfrm>
            <a:off x="4247013" y="938776"/>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09" name="Shape 909"/>
          <p:cNvSpPr/>
          <p:nvPr/>
        </p:nvSpPr>
        <p:spPr>
          <a:xfrm>
            <a:off x="2953885" y="1026593"/>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XID</a:t>
            </a:r>
          </a:p>
        </p:txBody>
      </p:sp>
      <p:sp>
        <p:nvSpPr>
          <p:cNvPr id="910" name="Shape 910"/>
          <p:cNvSpPr/>
          <p:nvPr/>
        </p:nvSpPr>
        <p:spPr>
          <a:xfrm>
            <a:off x="7267126" y="1033665"/>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Status</a:t>
            </a:r>
          </a:p>
        </p:txBody>
      </p:sp>
      <p:sp>
        <p:nvSpPr>
          <p:cNvPr id="911" name="Shape 911"/>
          <p:cNvSpPr/>
          <p:nvPr/>
        </p:nvSpPr>
        <p:spPr>
          <a:xfrm>
            <a:off x="4227963" y="980232"/>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LastLSN</a:t>
            </a:r>
          </a:p>
        </p:txBody>
      </p:sp>
      <p:sp>
        <p:nvSpPr>
          <p:cNvPr id="912" name="Shape 912"/>
          <p:cNvSpPr/>
          <p:nvPr/>
        </p:nvSpPr>
        <p:spPr>
          <a:xfrm>
            <a:off x="2461139" y="1628291"/>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13" name="Shape 913"/>
          <p:cNvSpPr/>
          <p:nvPr/>
        </p:nvSpPr>
        <p:spPr>
          <a:xfrm>
            <a:off x="6042081" y="1635363"/>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14" name="Shape 914"/>
          <p:cNvSpPr/>
          <p:nvPr/>
        </p:nvSpPr>
        <p:spPr>
          <a:xfrm>
            <a:off x="4247447" y="1628291"/>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15" name="Shape 915"/>
          <p:cNvSpPr/>
          <p:nvPr/>
        </p:nvSpPr>
        <p:spPr>
          <a:xfrm>
            <a:off x="2954319" y="1716108"/>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T1</a:t>
            </a:r>
          </a:p>
        </p:txBody>
      </p:sp>
      <p:sp>
        <p:nvSpPr>
          <p:cNvPr id="916" name="Shape 916"/>
          <p:cNvSpPr/>
          <p:nvPr/>
        </p:nvSpPr>
        <p:spPr>
          <a:xfrm>
            <a:off x="7267561" y="1723180"/>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917" name="Shape 917"/>
          <p:cNvSpPr/>
          <p:nvPr/>
        </p:nvSpPr>
        <p:spPr>
          <a:xfrm>
            <a:off x="4228397" y="1669746"/>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90</a:t>
            </a:r>
          </a:p>
        </p:txBody>
      </p:sp>
      <p:sp>
        <p:nvSpPr>
          <p:cNvPr id="918" name="Shape 918"/>
          <p:cNvSpPr/>
          <p:nvPr/>
        </p:nvSpPr>
        <p:spPr>
          <a:xfrm>
            <a:off x="2461573" y="2317805"/>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19" name="Shape 919"/>
          <p:cNvSpPr/>
          <p:nvPr/>
        </p:nvSpPr>
        <p:spPr>
          <a:xfrm>
            <a:off x="6042516" y="2324877"/>
            <a:ext cx="4495609"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20" name="Shape 920"/>
          <p:cNvSpPr/>
          <p:nvPr/>
        </p:nvSpPr>
        <p:spPr>
          <a:xfrm>
            <a:off x="4247881" y="2317805"/>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21" name="Shape 921"/>
          <p:cNvSpPr/>
          <p:nvPr/>
        </p:nvSpPr>
        <p:spPr>
          <a:xfrm>
            <a:off x="2954753" y="2405622"/>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T2</a:t>
            </a:r>
          </a:p>
        </p:txBody>
      </p:sp>
      <p:sp>
        <p:nvSpPr>
          <p:cNvPr id="922" name="Shape 922"/>
          <p:cNvSpPr/>
          <p:nvPr/>
        </p:nvSpPr>
        <p:spPr>
          <a:xfrm>
            <a:off x="7089750" y="2412694"/>
            <a:ext cx="2483902"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923" name="Shape 923"/>
          <p:cNvSpPr/>
          <p:nvPr/>
        </p:nvSpPr>
        <p:spPr>
          <a:xfrm>
            <a:off x="4228831" y="235926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110</a:t>
            </a:r>
          </a:p>
        </p:txBody>
      </p:sp>
      <p:sp>
        <p:nvSpPr>
          <p:cNvPr id="924" name="Shape 924"/>
          <p:cNvSpPr/>
          <p:nvPr/>
        </p:nvSpPr>
        <p:spPr>
          <a:xfrm>
            <a:off x="2461139" y="3020515"/>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25" name="Shape 925"/>
          <p:cNvSpPr/>
          <p:nvPr/>
        </p:nvSpPr>
        <p:spPr>
          <a:xfrm>
            <a:off x="6042081" y="3027587"/>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26" name="Shape 926"/>
          <p:cNvSpPr/>
          <p:nvPr/>
        </p:nvSpPr>
        <p:spPr>
          <a:xfrm>
            <a:off x="4247447" y="3020515"/>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27" name="Shape 927"/>
          <p:cNvSpPr/>
          <p:nvPr/>
        </p:nvSpPr>
        <p:spPr>
          <a:xfrm>
            <a:off x="2954319" y="3108332"/>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T3</a:t>
            </a:r>
          </a:p>
        </p:txBody>
      </p:sp>
      <p:sp>
        <p:nvSpPr>
          <p:cNvPr id="928" name="Shape 928"/>
          <p:cNvSpPr/>
          <p:nvPr/>
        </p:nvSpPr>
        <p:spPr>
          <a:xfrm>
            <a:off x="7267561" y="3115404"/>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929" name="Shape 929"/>
          <p:cNvSpPr/>
          <p:nvPr/>
        </p:nvSpPr>
        <p:spPr>
          <a:xfrm>
            <a:off x="4228397" y="306197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30</a:t>
            </a:r>
          </a:p>
        </p:txBody>
      </p:sp>
      <p:sp>
        <p:nvSpPr>
          <p:cNvPr id="930" name="Shape 930"/>
          <p:cNvSpPr/>
          <p:nvPr/>
        </p:nvSpPr>
        <p:spPr>
          <a:xfrm>
            <a:off x="4760508" y="5392842"/>
            <a:ext cx="347609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Dirty Page Table</a:t>
            </a:r>
          </a:p>
        </p:txBody>
      </p:sp>
      <p:sp>
        <p:nvSpPr>
          <p:cNvPr id="931" name="Shape 931"/>
          <p:cNvSpPr/>
          <p:nvPr/>
        </p:nvSpPr>
        <p:spPr>
          <a:xfrm>
            <a:off x="3361839" y="6311385"/>
            <a:ext cx="4495610"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32" name="Shape 932"/>
          <p:cNvSpPr/>
          <p:nvPr/>
        </p:nvSpPr>
        <p:spPr>
          <a:xfrm>
            <a:off x="7863179" y="6311385"/>
            <a:ext cx="1784345"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33" name="Shape 933"/>
          <p:cNvSpPr/>
          <p:nvPr/>
        </p:nvSpPr>
        <p:spPr>
          <a:xfrm>
            <a:off x="4587318" y="6399202"/>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Page ID</a:t>
            </a:r>
          </a:p>
        </p:txBody>
      </p:sp>
      <p:sp>
        <p:nvSpPr>
          <p:cNvPr id="934" name="Shape 934"/>
          <p:cNvSpPr/>
          <p:nvPr/>
        </p:nvSpPr>
        <p:spPr>
          <a:xfrm>
            <a:off x="7844129" y="635284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recLSN</a:t>
            </a:r>
          </a:p>
        </p:txBody>
      </p:sp>
      <p:sp>
        <p:nvSpPr>
          <p:cNvPr id="935" name="Shape 935"/>
          <p:cNvSpPr/>
          <p:nvPr/>
        </p:nvSpPr>
        <p:spPr>
          <a:xfrm>
            <a:off x="3362273" y="7000900"/>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36" name="Shape 936"/>
          <p:cNvSpPr/>
          <p:nvPr/>
        </p:nvSpPr>
        <p:spPr>
          <a:xfrm>
            <a:off x="7863613" y="7000900"/>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37" name="Shape 937"/>
          <p:cNvSpPr/>
          <p:nvPr/>
        </p:nvSpPr>
        <p:spPr>
          <a:xfrm>
            <a:off x="4587752" y="7088717"/>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P5</a:t>
            </a:r>
          </a:p>
        </p:txBody>
      </p:sp>
      <p:sp>
        <p:nvSpPr>
          <p:cNvPr id="938" name="Shape 938"/>
          <p:cNvSpPr/>
          <p:nvPr/>
        </p:nvSpPr>
        <p:spPr>
          <a:xfrm>
            <a:off x="7844563" y="7042356"/>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50</a:t>
            </a:r>
          </a:p>
        </p:txBody>
      </p:sp>
      <p:sp>
        <p:nvSpPr>
          <p:cNvPr id="939" name="Shape 939"/>
          <p:cNvSpPr/>
          <p:nvPr/>
        </p:nvSpPr>
        <p:spPr>
          <a:xfrm>
            <a:off x="3355974" y="7660289"/>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40" name="Shape 940"/>
          <p:cNvSpPr/>
          <p:nvPr/>
        </p:nvSpPr>
        <p:spPr>
          <a:xfrm>
            <a:off x="7857314" y="7660289"/>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41" name="Shape 941"/>
          <p:cNvSpPr/>
          <p:nvPr/>
        </p:nvSpPr>
        <p:spPr>
          <a:xfrm>
            <a:off x="4581453" y="7748106"/>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P1</a:t>
            </a:r>
          </a:p>
        </p:txBody>
      </p:sp>
      <p:sp>
        <p:nvSpPr>
          <p:cNvPr id="942" name="Shape 942"/>
          <p:cNvSpPr/>
          <p:nvPr/>
        </p:nvSpPr>
        <p:spPr>
          <a:xfrm>
            <a:off x="7838264" y="7701744"/>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40</a:t>
            </a:r>
          </a:p>
        </p:txBody>
      </p:sp>
      <p:sp>
        <p:nvSpPr>
          <p:cNvPr id="943" name="Shape 943"/>
          <p:cNvSpPr/>
          <p:nvPr/>
        </p:nvSpPr>
        <p:spPr>
          <a:xfrm>
            <a:off x="2460705" y="3697838"/>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44" name="Shape 944"/>
          <p:cNvSpPr/>
          <p:nvPr/>
        </p:nvSpPr>
        <p:spPr>
          <a:xfrm>
            <a:off x="6041647" y="3704910"/>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45" name="Shape 945"/>
          <p:cNvSpPr/>
          <p:nvPr/>
        </p:nvSpPr>
        <p:spPr>
          <a:xfrm>
            <a:off x="4247013" y="3697838"/>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46" name="Shape 946"/>
          <p:cNvSpPr/>
          <p:nvPr/>
        </p:nvSpPr>
        <p:spPr>
          <a:xfrm>
            <a:off x="2953885" y="3785655"/>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T4</a:t>
            </a:r>
          </a:p>
        </p:txBody>
      </p:sp>
      <p:sp>
        <p:nvSpPr>
          <p:cNvPr id="947" name="Shape 947"/>
          <p:cNvSpPr/>
          <p:nvPr/>
        </p:nvSpPr>
        <p:spPr>
          <a:xfrm>
            <a:off x="7267126" y="3792727"/>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948" name="Shape 948"/>
          <p:cNvSpPr/>
          <p:nvPr/>
        </p:nvSpPr>
        <p:spPr>
          <a:xfrm>
            <a:off x="4227963" y="3739294"/>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50</a:t>
            </a:r>
          </a:p>
        </p:txBody>
      </p:sp>
      <p:sp>
        <p:nvSpPr>
          <p:cNvPr id="949" name="Shape 949"/>
          <p:cNvSpPr/>
          <p:nvPr/>
        </p:nvSpPr>
        <p:spPr>
          <a:xfrm>
            <a:off x="3359558" y="8318096"/>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50" name="Shape 950"/>
          <p:cNvSpPr/>
          <p:nvPr/>
        </p:nvSpPr>
        <p:spPr>
          <a:xfrm>
            <a:off x="7860898" y="8318096"/>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51" name="Shape 951"/>
          <p:cNvSpPr/>
          <p:nvPr/>
        </p:nvSpPr>
        <p:spPr>
          <a:xfrm>
            <a:off x="4585036" y="8405914"/>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P3</a:t>
            </a:r>
          </a:p>
        </p:txBody>
      </p:sp>
      <p:sp>
        <p:nvSpPr>
          <p:cNvPr id="952" name="Shape 952"/>
          <p:cNvSpPr/>
          <p:nvPr/>
        </p:nvSpPr>
        <p:spPr>
          <a:xfrm>
            <a:off x="7841848" y="8359552"/>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90</a:t>
            </a:r>
          </a:p>
        </p:txBody>
      </p:sp>
    </p:spTree>
  </p:cSld>
  <p:clrMapOvr>
    <a:masterClrMapping/>
  </p:clrMapOvr>
  <p:transitio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4" name="Shape 954"/>
          <p:cNvSpPr/>
          <p:nvPr/>
        </p:nvSpPr>
        <p:spPr>
          <a:xfrm>
            <a:off x="4661507" y="76484"/>
            <a:ext cx="368091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Transaction Table</a:t>
            </a:r>
          </a:p>
        </p:txBody>
      </p:sp>
      <p:sp>
        <p:nvSpPr>
          <p:cNvPr id="955" name="Shape 955"/>
          <p:cNvSpPr/>
          <p:nvPr/>
        </p:nvSpPr>
        <p:spPr>
          <a:xfrm>
            <a:off x="2460705" y="938776"/>
            <a:ext cx="1784344"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56" name="Shape 956"/>
          <p:cNvSpPr/>
          <p:nvPr/>
        </p:nvSpPr>
        <p:spPr>
          <a:xfrm>
            <a:off x="6041647" y="945848"/>
            <a:ext cx="4495610"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57" name="Shape 957"/>
          <p:cNvSpPr/>
          <p:nvPr/>
        </p:nvSpPr>
        <p:spPr>
          <a:xfrm>
            <a:off x="4247013" y="938776"/>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58" name="Shape 958"/>
          <p:cNvSpPr/>
          <p:nvPr/>
        </p:nvSpPr>
        <p:spPr>
          <a:xfrm>
            <a:off x="2953885" y="1026593"/>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XID</a:t>
            </a:r>
          </a:p>
        </p:txBody>
      </p:sp>
      <p:sp>
        <p:nvSpPr>
          <p:cNvPr id="959" name="Shape 959"/>
          <p:cNvSpPr/>
          <p:nvPr/>
        </p:nvSpPr>
        <p:spPr>
          <a:xfrm>
            <a:off x="7267126" y="1033665"/>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Status</a:t>
            </a:r>
          </a:p>
        </p:txBody>
      </p:sp>
      <p:sp>
        <p:nvSpPr>
          <p:cNvPr id="960" name="Shape 960"/>
          <p:cNvSpPr/>
          <p:nvPr/>
        </p:nvSpPr>
        <p:spPr>
          <a:xfrm>
            <a:off x="4227963" y="980232"/>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LastLSN</a:t>
            </a:r>
          </a:p>
        </p:txBody>
      </p:sp>
      <p:sp>
        <p:nvSpPr>
          <p:cNvPr id="961" name="Shape 961"/>
          <p:cNvSpPr/>
          <p:nvPr/>
        </p:nvSpPr>
        <p:spPr>
          <a:xfrm>
            <a:off x="2461139" y="1628291"/>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62" name="Shape 962"/>
          <p:cNvSpPr/>
          <p:nvPr/>
        </p:nvSpPr>
        <p:spPr>
          <a:xfrm>
            <a:off x="6042081" y="1635363"/>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63" name="Shape 963"/>
          <p:cNvSpPr/>
          <p:nvPr/>
        </p:nvSpPr>
        <p:spPr>
          <a:xfrm>
            <a:off x="4247447" y="1628291"/>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64" name="Shape 964"/>
          <p:cNvSpPr/>
          <p:nvPr/>
        </p:nvSpPr>
        <p:spPr>
          <a:xfrm>
            <a:off x="2954319" y="1716108"/>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T1</a:t>
            </a:r>
          </a:p>
        </p:txBody>
      </p:sp>
      <p:sp>
        <p:nvSpPr>
          <p:cNvPr id="965" name="Shape 965"/>
          <p:cNvSpPr/>
          <p:nvPr/>
        </p:nvSpPr>
        <p:spPr>
          <a:xfrm>
            <a:off x="7267561" y="1723180"/>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966" name="Shape 966"/>
          <p:cNvSpPr/>
          <p:nvPr/>
        </p:nvSpPr>
        <p:spPr>
          <a:xfrm>
            <a:off x="4228397" y="1669746"/>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90</a:t>
            </a:r>
          </a:p>
        </p:txBody>
      </p:sp>
      <p:sp>
        <p:nvSpPr>
          <p:cNvPr id="967" name="Shape 967"/>
          <p:cNvSpPr/>
          <p:nvPr/>
        </p:nvSpPr>
        <p:spPr>
          <a:xfrm>
            <a:off x="2461573" y="2317805"/>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68" name="Shape 968"/>
          <p:cNvSpPr/>
          <p:nvPr/>
        </p:nvSpPr>
        <p:spPr>
          <a:xfrm>
            <a:off x="6042516" y="2324877"/>
            <a:ext cx="4495609"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69" name="Shape 969"/>
          <p:cNvSpPr/>
          <p:nvPr/>
        </p:nvSpPr>
        <p:spPr>
          <a:xfrm>
            <a:off x="4247881" y="2317805"/>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70" name="Shape 970"/>
          <p:cNvSpPr/>
          <p:nvPr/>
        </p:nvSpPr>
        <p:spPr>
          <a:xfrm>
            <a:off x="2954753" y="2405622"/>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T2</a:t>
            </a:r>
          </a:p>
        </p:txBody>
      </p:sp>
      <p:sp>
        <p:nvSpPr>
          <p:cNvPr id="971" name="Shape 971"/>
          <p:cNvSpPr/>
          <p:nvPr/>
        </p:nvSpPr>
        <p:spPr>
          <a:xfrm>
            <a:off x="7089750" y="2412694"/>
            <a:ext cx="2483902"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Committing</a:t>
            </a:r>
          </a:p>
        </p:txBody>
      </p:sp>
      <p:sp>
        <p:nvSpPr>
          <p:cNvPr id="972" name="Shape 972"/>
          <p:cNvSpPr/>
          <p:nvPr/>
        </p:nvSpPr>
        <p:spPr>
          <a:xfrm>
            <a:off x="4228831" y="235926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120</a:t>
            </a:r>
          </a:p>
        </p:txBody>
      </p:sp>
      <p:sp>
        <p:nvSpPr>
          <p:cNvPr id="973" name="Shape 973"/>
          <p:cNvSpPr/>
          <p:nvPr/>
        </p:nvSpPr>
        <p:spPr>
          <a:xfrm>
            <a:off x="2461139" y="3020515"/>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74" name="Shape 974"/>
          <p:cNvSpPr/>
          <p:nvPr/>
        </p:nvSpPr>
        <p:spPr>
          <a:xfrm>
            <a:off x="6042081" y="3027587"/>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75" name="Shape 975"/>
          <p:cNvSpPr/>
          <p:nvPr/>
        </p:nvSpPr>
        <p:spPr>
          <a:xfrm>
            <a:off x="4247447" y="3020515"/>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76" name="Shape 976"/>
          <p:cNvSpPr/>
          <p:nvPr/>
        </p:nvSpPr>
        <p:spPr>
          <a:xfrm>
            <a:off x="2954319" y="3108332"/>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T3</a:t>
            </a:r>
          </a:p>
        </p:txBody>
      </p:sp>
      <p:sp>
        <p:nvSpPr>
          <p:cNvPr id="977" name="Shape 977"/>
          <p:cNvSpPr/>
          <p:nvPr/>
        </p:nvSpPr>
        <p:spPr>
          <a:xfrm>
            <a:off x="7267561" y="3115404"/>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978" name="Shape 978"/>
          <p:cNvSpPr/>
          <p:nvPr/>
        </p:nvSpPr>
        <p:spPr>
          <a:xfrm>
            <a:off x="4228397" y="306197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30</a:t>
            </a:r>
          </a:p>
        </p:txBody>
      </p:sp>
      <p:sp>
        <p:nvSpPr>
          <p:cNvPr id="979" name="Shape 979"/>
          <p:cNvSpPr/>
          <p:nvPr/>
        </p:nvSpPr>
        <p:spPr>
          <a:xfrm>
            <a:off x="4760508" y="5392842"/>
            <a:ext cx="347609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Dirty Page Table</a:t>
            </a:r>
          </a:p>
        </p:txBody>
      </p:sp>
      <p:sp>
        <p:nvSpPr>
          <p:cNvPr id="980" name="Shape 980"/>
          <p:cNvSpPr/>
          <p:nvPr/>
        </p:nvSpPr>
        <p:spPr>
          <a:xfrm>
            <a:off x="3361839" y="6311385"/>
            <a:ext cx="4495610"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81" name="Shape 981"/>
          <p:cNvSpPr/>
          <p:nvPr/>
        </p:nvSpPr>
        <p:spPr>
          <a:xfrm>
            <a:off x="7863179" y="6311385"/>
            <a:ext cx="1784345"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82" name="Shape 982"/>
          <p:cNvSpPr/>
          <p:nvPr/>
        </p:nvSpPr>
        <p:spPr>
          <a:xfrm>
            <a:off x="4587318" y="6399202"/>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Page ID</a:t>
            </a:r>
          </a:p>
        </p:txBody>
      </p:sp>
      <p:sp>
        <p:nvSpPr>
          <p:cNvPr id="983" name="Shape 983"/>
          <p:cNvSpPr/>
          <p:nvPr/>
        </p:nvSpPr>
        <p:spPr>
          <a:xfrm>
            <a:off x="7844129" y="635284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recLSN</a:t>
            </a:r>
          </a:p>
        </p:txBody>
      </p:sp>
      <p:sp>
        <p:nvSpPr>
          <p:cNvPr id="984" name="Shape 984"/>
          <p:cNvSpPr/>
          <p:nvPr/>
        </p:nvSpPr>
        <p:spPr>
          <a:xfrm>
            <a:off x="3362273" y="7000900"/>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85" name="Shape 985"/>
          <p:cNvSpPr/>
          <p:nvPr/>
        </p:nvSpPr>
        <p:spPr>
          <a:xfrm>
            <a:off x="7863613" y="7000900"/>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86" name="Shape 986"/>
          <p:cNvSpPr/>
          <p:nvPr/>
        </p:nvSpPr>
        <p:spPr>
          <a:xfrm>
            <a:off x="4587752" y="7088717"/>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P5</a:t>
            </a:r>
          </a:p>
        </p:txBody>
      </p:sp>
      <p:sp>
        <p:nvSpPr>
          <p:cNvPr id="987" name="Shape 987"/>
          <p:cNvSpPr/>
          <p:nvPr/>
        </p:nvSpPr>
        <p:spPr>
          <a:xfrm>
            <a:off x="7844563" y="7042356"/>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50</a:t>
            </a:r>
          </a:p>
        </p:txBody>
      </p:sp>
      <p:sp>
        <p:nvSpPr>
          <p:cNvPr id="988" name="Shape 988"/>
          <p:cNvSpPr/>
          <p:nvPr/>
        </p:nvSpPr>
        <p:spPr>
          <a:xfrm>
            <a:off x="3355974" y="7660289"/>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89" name="Shape 989"/>
          <p:cNvSpPr/>
          <p:nvPr/>
        </p:nvSpPr>
        <p:spPr>
          <a:xfrm>
            <a:off x="7857314" y="7660289"/>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90" name="Shape 990"/>
          <p:cNvSpPr/>
          <p:nvPr/>
        </p:nvSpPr>
        <p:spPr>
          <a:xfrm>
            <a:off x="4581453" y="7748106"/>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P1</a:t>
            </a:r>
          </a:p>
        </p:txBody>
      </p:sp>
      <p:sp>
        <p:nvSpPr>
          <p:cNvPr id="991" name="Shape 991"/>
          <p:cNvSpPr/>
          <p:nvPr/>
        </p:nvSpPr>
        <p:spPr>
          <a:xfrm>
            <a:off x="7838264" y="7701744"/>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40</a:t>
            </a:r>
          </a:p>
        </p:txBody>
      </p:sp>
      <p:sp>
        <p:nvSpPr>
          <p:cNvPr id="992" name="Shape 992"/>
          <p:cNvSpPr/>
          <p:nvPr/>
        </p:nvSpPr>
        <p:spPr>
          <a:xfrm>
            <a:off x="2460705" y="3697838"/>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93" name="Shape 993"/>
          <p:cNvSpPr/>
          <p:nvPr/>
        </p:nvSpPr>
        <p:spPr>
          <a:xfrm>
            <a:off x="6041647" y="3704910"/>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94" name="Shape 994"/>
          <p:cNvSpPr/>
          <p:nvPr/>
        </p:nvSpPr>
        <p:spPr>
          <a:xfrm>
            <a:off x="4247013" y="3697838"/>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95" name="Shape 995"/>
          <p:cNvSpPr/>
          <p:nvPr/>
        </p:nvSpPr>
        <p:spPr>
          <a:xfrm>
            <a:off x="2953885" y="3785655"/>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T4</a:t>
            </a:r>
          </a:p>
        </p:txBody>
      </p:sp>
      <p:sp>
        <p:nvSpPr>
          <p:cNvPr id="996" name="Shape 996"/>
          <p:cNvSpPr/>
          <p:nvPr/>
        </p:nvSpPr>
        <p:spPr>
          <a:xfrm>
            <a:off x="7267126" y="3792727"/>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997" name="Shape 997"/>
          <p:cNvSpPr/>
          <p:nvPr/>
        </p:nvSpPr>
        <p:spPr>
          <a:xfrm>
            <a:off x="4227963" y="3739294"/>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50</a:t>
            </a:r>
          </a:p>
        </p:txBody>
      </p:sp>
      <p:sp>
        <p:nvSpPr>
          <p:cNvPr id="998" name="Shape 998"/>
          <p:cNvSpPr/>
          <p:nvPr/>
        </p:nvSpPr>
        <p:spPr>
          <a:xfrm>
            <a:off x="3359558" y="8318096"/>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999" name="Shape 999"/>
          <p:cNvSpPr/>
          <p:nvPr/>
        </p:nvSpPr>
        <p:spPr>
          <a:xfrm>
            <a:off x="7860898" y="8318096"/>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00" name="Shape 1000"/>
          <p:cNvSpPr/>
          <p:nvPr/>
        </p:nvSpPr>
        <p:spPr>
          <a:xfrm>
            <a:off x="4585036" y="8405914"/>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P3</a:t>
            </a:r>
          </a:p>
        </p:txBody>
      </p:sp>
      <p:sp>
        <p:nvSpPr>
          <p:cNvPr id="1001" name="Shape 1001"/>
          <p:cNvSpPr/>
          <p:nvPr/>
        </p:nvSpPr>
        <p:spPr>
          <a:xfrm>
            <a:off x="7841848" y="8359552"/>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90</a:t>
            </a:r>
          </a:p>
        </p:txBody>
      </p:sp>
    </p:spTree>
  </p:cSld>
  <p:clrMapOvr>
    <a:masterClrMapping/>
  </p:clrMapOvr>
  <p:transitio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3" name="Shape 1003"/>
          <p:cNvSpPr/>
          <p:nvPr/>
        </p:nvSpPr>
        <p:spPr>
          <a:xfrm>
            <a:off x="4661507" y="76484"/>
            <a:ext cx="368091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Transaction Table</a:t>
            </a:r>
          </a:p>
        </p:txBody>
      </p:sp>
      <p:sp>
        <p:nvSpPr>
          <p:cNvPr id="1004" name="Shape 1004"/>
          <p:cNvSpPr/>
          <p:nvPr/>
        </p:nvSpPr>
        <p:spPr>
          <a:xfrm>
            <a:off x="2460705" y="938776"/>
            <a:ext cx="1784344"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05" name="Shape 1005"/>
          <p:cNvSpPr/>
          <p:nvPr/>
        </p:nvSpPr>
        <p:spPr>
          <a:xfrm>
            <a:off x="6041647" y="945848"/>
            <a:ext cx="4495610"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06" name="Shape 1006"/>
          <p:cNvSpPr/>
          <p:nvPr/>
        </p:nvSpPr>
        <p:spPr>
          <a:xfrm>
            <a:off x="4247013" y="938776"/>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07" name="Shape 1007"/>
          <p:cNvSpPr/>
          <p:nvPr/>
        </p:nvSpPr>
        <p:spPr>
          <a:xfrm>
            <a:off x="2953885" y="1026593"/>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XID</a:t>
            </a:r>
          </a:p>
        </p:txBody>
      </p:sp>
      <p:sp>
        <p:nvSpPr>
          <p:cNvPr id="1008" name="Shape 1008"/>
          <p:cNvSpPr/>
          <p:nvPr/>
        </p:nvSpPr>
        <p:spPr>
          <a:xfrm>
            <a:off x="7267126" y="1033665"/>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Status</a:t>
            </a:r>
          </a:p>
        </p:txBody>
      </p:sp>
      <p:sp>
        <p:nvSpPr>
          <p:cNvPr id="1009" name="Shape 1009"/>
          <p:cNvSpPr/>
          <p:nvPr/>
        </p:nvSpPr>
        <p:spPr>
          <a:xfrm>
            <a:off x="4227963" y="980232"/>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LastLSN</a:t>
            </a:r>
          </a:p>
        </p:txBody>
      </p:sp>
      <p:sp>
        <p:nvSpPr>
          <p:cNvPr id="1010" name="Shape 1010"/>
          <p:cNvSpPr/>
          <p:nvPr/>
        </p:nvSpPr>
        <p:spPr>
          <a:xfrm>
            <a:off x="2461139" y="1628291"/>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11" name="Shape 1011"/>
          <p:cNvSpPr/>
          <p:nvPr/>
        </p:nvSpPr>
        <p:spPr>
          <a:xfrm>
            <a:off x="6042081" y="1635363"/>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12" name="Shape 1012"/>
          <p:cNvSpPr/>
          <p:nvPr/>
        </p:nvSpPr>
        <p:spPr>
          <a:xfrm>
            <a:off x="4247447" y="1628291"/>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13" name="Shape 1013"/>
          <p:cNvSpPr/>
          <p:nvPr/>
        </p:nvSpPr>
        <p:spPr>
          <a:xfrm>
            <a:off x="2954319" y="1716108"/>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T1</a:t>
            </a:r>
          </a:p>
        </p:txBody>
      </p:sp>
      <p:sp>
        <p:nvSpPr>
          <p:cNvPr id="1014" name="Shape 1014"/>
          <p:cNvSpPr/>
          <p:nvPr/>
        </p:nvSpPr>
        <p:spPr>
          <a:xfrm>
            <a:off x="7267561" y="1723180"/>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1015" name="Shape 1015"/>
          <p:cNvSpPr/>
          <p:nvPr/>
        </p:nvSpPr>
        <p:spPr>
          <a:xfrm>
            <a:off x="4228397" y="1669746"/>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90</a:t>
            </a:r>
          </a:p>
        </p:txBody>
      </p:sp>
      <p:sp>
        <p:nvSpPr>
          <p:cNvPr id="1016" name="Shape 1016"/>
          <p:cNvSpPr/>
          <p:nvPr/>
        </p:nvSpPr>
        <p:spPr>
          <a:xfrm>
            <a:off x="2461573" y="2317805"/>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17" name="Shape 1017"/>
          <p:cNvSpPr/>
          <p:nvPr/>
        </p:nvSpPr>
        <p:spPr>
          <a:xfrm>
            <a:off x="6042516" y="2324877"/>
            <a:ext cx="4495609"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18" name="Shape 1018"/>
          <p:cNvSpPr/>
          <p:nvPr/>
        </p:nvSpPr>
        <p:spPr>
          <a:xfrm>
            <a:off x="4247881" y="2317805"/>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19" name="Shape 1019"/>
          <p:cNvSpPr/>
          <p:nvPr/>
        </p:nvSpPr>
        <p:spPr>
          <a:xfrm>
            <a:off x="2954753" y="2405622"/>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T2</a:t>
            </a:r>
          </a:p>
        </p:txBody>
      </p:sp>
      <p:sp>
        <p:nvSpPr>
          <p:cNvPr id="1020" name="Shape 1020"/>
          <p:cNvSpPr/>
          <p:nvPr/>
        </p:nvSpPr>
        <p:spPr>
          <a:xfrm>
            <a:off x="7089750" y="2412694"/>
            <a:ext cx="2483902"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Committing</a:t>
            </a:r>
          </a:p>
        </p:txBody>
      </p:sp>
      <p:sp>
        <p:nvSpPr>
          <p:cNvPr id="1021" name="Shape 1021"/>
          <p:cNvSpPr/>
          <p:nvPr/>
        </p:nvSpPr>
        <p:spPr>
          <a:xfrm>
            <a:off x="4228831" y="235926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120</a:t>
            </a:r>
          </a:p>
        </p:txBody>
      </p:sp>
      <p:sp>
        <p:nvSpPr>
          <p:cNvPr id="1022" name="Shape 1022"/>
          <p:cNvSpPr/>
          <p:nvPr/>
        </p:nvSpPr>
        <p:spPr>
          <a:xfrm>
            <a:off x="2461139" y="3020515"/>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23" name="Shape 1023"/>
          <p:cNvSpPr/>
          <p:nvPr/>
        </p:nvSpPr>
        <p:spPr>
          <a:xfrm>
            <a:off x="6042081" y="3027587"/>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24" name="Shape 1024"/>
          <p:cNvSpPr/>
          <p:nvPr/>
        </p:nvSpPr>
        <p:spPr>
          <a:xfrm>
            <a:off x="4247447" y="3020515"/>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25" name="Shape 1025"/>
          <p:cNvSpPr/>
          <p:nvPr/>
        </p:nvSpPr>
        <p:spPr>
          <a:xfrm>
            <a:off x="2954319" y="3108332"/>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T3</a:t>
            </a:r>
          </a:p>
        </p:txBody>
      </p:sp>
      <p:sp>
        <p:nvSpPr>
          <p:cNvPr id="1026" name="Shape 1026"/>
          <p:cNvSpPr/>
          <p:nvPr/>
        </p:nvSpPr>
        <p:spPr>
          <a:xfrm>
            <a:off x="7267561" y="3115404"/>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1027" name="Shape 1027"/>
          <p:cNvSpPr/>
          <p:nvPr/>
        </p:nvSpPr>
        <p:spPr>
          <a:xfrm>
            <a:off x="4228397" y="306197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30</a:t>
            </a:r>
          </a:p>
        </p:txBody>
      </p:sp>
      <p:sp>
        <p:nvSpPr>
          <p:cNvPr id="1028" name="Shape 1028"/>
          <p:cNvSpPr/>
          <p:nvPr/>
        </p:nvSpPr>
        <p:spPr>
          <a:xfrm>
            <a:off x="4760508" y="5392842"/>
            <a:ext cx="347609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Dirty Page Table</a:t>
            </a:r>
          </a:p>
        </p:txBody>
      </p:sp>
      <p:sp>
        <p:nvSpPr>
          <p:cNvPr id="1029" name="Shape 1029"/>
          <p:cNvSpPr/>
          <p:nvPr/>
        </p:nvSpPr>
        <p:spPr>
          <a:xfrm>
            <a:off x="3361839" y="6311385"/>
            <a:ext cx="4495610"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30" name="Shape 1030"/>
          <p:cNvSpPr/>
          <p:nvPr/>
        </p:nvSpPr>
        <p:spPr>
          <a:xfrm>
            <a:off x="7863179" y="6311385"/>
            <a:ext cx="1784345"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31" name="Shape 1031"/>
          <p:cNvSpPr/>
          <p:nvPr/>
        </p:nvSpPr>
        <p:spPr>
          <a:xfrm>
            <a:off x="4587318" y="6399202"/>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Page ID</a:t>
            </a:r>
          </a:p>
        </p:txBody>
      </p:sp>
      <p:sp>
        <p:nvSpPr>
          <p:cNvPr id="1032" name="Shape 1032"/>
          <p:cNvSpPr/>
          <p:nvPr/>
        </p:nvSpPr>
        <p:spPr>
          <a:xfrm>
            <a:off x="7844129" y="635284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recLSN</a:t>
            </a:r>
          </a:p>
        </p:txBody>
      </p:sp>
      <p:sp>
        <p:nvSpPr>
          <p:cNvPr id="1033" name="Shape 1033"/>
          <p:cNvSpPr/>
          <p:nvPr/>
        </p:nvSpPr>
        <p:spPr>
          <a:xfrm>
            <a:off x="3362273" y="7000900"/>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34" name="Shape 1034"/>
          <p:cNvSpPr/>
          <p:nvPr/>
        </p:nvSpPr>
        <p:spPr>
          <a:xfrm>
            <a:off x="7863613" y="7000900"/>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35" name="Shape 1035"/>
          <p:cNvSpPr/>
          <p:nvPr/>
        </p:nvSpPr>
        <p:spPr>
          <a:xfrm>
            <a:off x="4587752" y="7088717"/>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P5</a:t>
            </a:r>
          </a:p>
        </p:txBody>
      </p:sp>
      <p:sp>
        <p:nvSpPr>
          <p:cNvPr id="1036" name="Shape 1036"/>
          <p:cNvSpPr/>
          <p:nvPr/>
        </p:nvSpPr>
        <p:spPr>
          <a:xfrm>
            <a:off x="7844563" y="7042356"/>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50</a:t>
            </a:r>
          </a:p>
        </p:txBody>
      </p:sp>
      <p:sp>
        <p:nvSpPr>
          <p:cNvPr id="1037" name="Shape 1037"/>
          <p:cNvSpPr/>
          <p:nvPr/>
        </p:nvSpPr>
        <p:spPr>
          <a:xfrm>
            <a:off x="3355974" y="7660289"/>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38" name="Shape 1038"/>
          <p:cNvSpPr/>
          <p:nvPr/>
        </p:nvSpPr>
        <p:spPr>
          <a:xfrm>
            <a:off x="7857314" y="7660289"/>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39" name="Shape 1039"/>
          <p:cNvSpPr/>
          <p:nvPr/>
        </p:nvSpPr>
        <p:spPr>
          <a:xfrm>
            <a:off x="4581453" y="7748106"/>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P1</a:t>
            </a:r>
          </a:p>
        </p:txBody>
      </p:sp>
      <p:sp>
        <p:nvSpPr>
          <p:cNvPr id="1040" name="Shape 1040"/>
          <p:cNvSpPr/>
          <p:nvPr/>
        </p:nvSpPr>
        <p:spPr>
          <a:xfrm>
            <a:off x="7838264" y="7701744"/>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40</a:t>
            </a:r>
          </a:p>
        </p:txBody>
      </p:sp>
      <p:sp>
        <p:nvSpPr>
          <p:cNvPr id="1041" name="Shape 1041"/>
          <p:cNvSpPr/>
          <p:nvPr/>
        </p:nvSpPr>
        <p:spPr>
          <a:xfrm>
            <a:off x="2460705" y="3697838"/>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42" name="Shape 1042"/>
          <p:cNvSpPr/>
          <p:nvPr/>
        </p:nvSpPr>
        <p:spPr>
          <a:xfrm>
            <a:off x="6041647" y="3704910"/>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43" name="Shape 1043"/>
          <p:cNvSpPr/>
          <p:nvPr/>
        </p:nvSpPr>
        <p:spPr>
          <a:xfrm>
            <a:off x="4247013" y="3697838"/>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44" name="Shape 1044"/>
          <p:cNvSpPr/>
          <p:nvPr/>
        </p:nvSpPr>
        <p:spPr>
          <a:xfrm>
            <a:off x="2953885" y="3785655"/>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T4</a:t>
            </a:r>
          </a:p>
        </p:txBody>
      </p:sp>
      <p:sp>
        <p:nvSpPr>
          <p:cNvPr id="1045" name="Shape 1045"/>
          <p:cNvSpPr/>
          <p:nvPr/>
        </p:nvSpPr>
        <p:spPr>
          <a:xfrm>
            <a:off x="7267126" y="3792727"/>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1046" name="Shape 1046"/>
          <p:cNvSpPr/>
          <p:nvPr/>
        </p:nvSpPr>
        <p:spPr>
          <a:xfrm>
            <a:off x="4227963" y="3739294"/>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130</a:t>
            </a:r>
          </a:p>
        </p:txBody>
      </p:sp>
      <p:sp>
        <p:nvSpPr>
          <p:cNvPr id="1047" name="Shape 1047"/>
          <p:cNvSpPr/>
          <p:nvPr/>
        </p:nvSpPr>
        <p:spPr>
          <a:xfrm>
            <a:off x="3359558" y="8318096"/>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48" name="Shape 1048"/>
          <p:cNvSpPr/>
          <p:nvPr/>
        </p:nvSpPr>
        <p:spPr>
          <a:xfrm>
            <a:off x="7860898" y="8318096"/>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49" name="Shape 1049"/>
          <p:cNvSpPr/>
          <p:nvPr/>
        </p:nvSpPr>
        <p:spPr>
          <a:xfrm>
            <a:off x="4585036" y="8405914"/>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P3</a:t>
            </a:r>
          </a:p>
        </p:txBody>
      </p:sp>
      <p:sp>
        <p:nvSpPr>
          <p:cNvPr id="1050" name="Shape 1050"/>
          <p:cNvSpPr/>
          <p:nvPr/>
        </p:nvSpPr>
        <p:spPr>
          <a:xfrm>
            <a:off x="7841848" y="8359552"/>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90</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p:nvPr>
        </p:nvSpPr>
        <p:spPr>
          <a:prstGeom prst="rect">
            <a:avLst/>
          </a:prstGeom>
        </p:spPr>
        <p:txBody>
          <a:bodyPr/>
          <a:lstStyle/>
          <a:p>
            <a:pPr lvl="0">
              <a:defRPr sz="1800"/>
            </a:pPr>
            <a:r>
              <a:rPr sz="8000"/>
              <a:t>Buffer Policies</a:t>
            </a:r>
          </a:p>
        </p:txBody>
      </p:sp>
      <p:sp>
        <p:nvSpPr>
          <p:cNvPr id="42" name="Shape 42"/>
          <p:cNvSpPr/>
          <p:nvPr>
            <p:ph type="body" idx="1"/>
          </p:nvPr>
        </p:nvSpPr>
        <p:spPr>
          <a:prstGeom prst="rect">
            <a:avLst/>
          </a:prstGeom>
        </p:spPr>
        <p:txBody>
          <a:bodyPr anchor="t"/>
          <a:lstStyle/>
          <a:p>
            <a:pPr lvl="0">
              <a:defRPr sz="1800"/>
            </a:pPr>
            <a:r>
              <a:rPr sz="3600"/>
              <a:t>FORCE: “Force” buffer manager to write dirty pages to disk before committing</a:t>
            </a:r>
            <a:endParaRPr sz="3600"/>
          </a:p>
          <a:p>
            <a:pPr lvl="0">
              <a:defRPr sz="1800"/>
            </a:pPr>
            <a:r>
              <a:rPr sz="3600"/>
              <a:t>NO FORCE: </a:t>
            </a:r>
            <a:endParaRPr sz="3600"/>
          </a:p>
          <a:p>
            <a:pPr lvl="1">
              <a:spcBef>
                <a:spcPts val="1500"/>
              </a:spcBef>
              <a:defRPr sz="1800"/>
            </a:pPr>
            <a:r>
              <a:rPr sz="3600"/>
              <a:t>Allow commits before updates are written to disk</a:t>
            </a:r>
            <a:endParaRPr sz="3600"/>
          </a:p>
          <a:p>
            <a:pPr lvl="1">
              <a:spcBef>
                <a:spcPts val="1500"/>
              </a:spcBef>
              <a:defRPr sz="1800"/>
            </a:pPr>
            <a:r>
              <a:rPr sz="3600"/>
              <a:t>Requires REDO to preserve durability</a:t>
            </a:r>
          </a:p>
        </p:txBody>
      </p:sp>
    </p:spTree>
  </p:cSld>
  <p:clrMapOvr>
    <a:masterClrMapping/>
  </p:clrMapOvr>
  <p:transitio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2" name="Shape 1052"/>
          <p:cNvSpPr/>
          <p:nvPr/>
        </p:nvSpPr>
        <p:spPr>
          <a:xfrm>
            <a:off x="4661507" y="76484"/>
            <a:ext cx="368091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Transaction Table</a:t>
            </a:r>
          </a:p>
        </p:txBody>
      </p:sp>
      <p:sp>
        <p:nvSpPr>
          <p:cNvPr id="1053" name="Shape 1053"/>
          <p:cNvSpPr/>
          <p:nvPr/>
        </p:nvSpPr>
        <p:spPr>
          <a:xfrm>
            <a:off x="2460705" y="938776"/>
            <a:ext cx="1784344"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54" name="Shape 1054"/>
          <p:cNvSpPr/>
          <p:nvPr/>
        </p:nvSpPr>
        <p:spPr>
          <a:xfrm>
            <a:off x="6041647" y="945848"/>
            <a:ext cx="4495610"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55" name="Shape 1055"/>
          <p:cNvSpPr/>
          <p:nvPr/>
        </p:nvSpPr>
        <p:spPr>
          <a:xfrm>
            <a:off x="4247013" y="938776"/>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56" name="Shape 1056"/>
          <p:cNvSpPr/>
          <p:nvPr/>
        </p:nvSpPr>
        <p:spPr>
          <a:xfrm>
            <a:off x="2953885" y="1026593"/>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XID</a:t>
            </a:r>
          </a:p>
        </p:txBody>
      </p:sp>
      <p:sp>
        <p:nvSpPr>
          <p:cNvPr id="1057" name="Shape 1057"/>
          <p:cNvSpPr/>
          <p:nvPr/>
        </p:nvSpPr>
        <p:spPr>
          <a:xfrm>
            <a:off x="7267126" y="1033665"/>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Status</a:t>
            </a:r>
          </a:p>
        </p:txBody>
      </p:sp>
      <p:sp>
        <p:nvSpPr>
          <p:cNvPr id="1058" name="Shape 1058"/>
          <p:cNvSpPr/>
          <p:nvPr/>
        </p:nvSpPr>
        <p:spPr>
          <a:xfrm>
            <a:off x="4227963" y="980232"/>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LastLSN</a:t>
            </a:r>
          </a:p>
        </p:txBody>
      </p:sp>
      <p:sp>
        <p:nvSpPr>
          <p:cNvPr id="1059" name="Shape 1059"/>
          <p:cNvSpPr/>
          <p:nvPr/>
        </p:nvSpPr>
        <p:spPr>
          <a:xfrm>
            <a:off x="2461139" y="1628291"/>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60" name="Shape 1060"/>
          <p:cNvSpPr/>
          <p:nvPr/>
        </p:nvSpPr>
        <p:spPr>
          <a:xfrm>
            <a:off x="6042081" y="1635363"/>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61" name="Shape 1061"/>
          <p:cNvSpPr/>
          <p:nvPr/>
        </p:nvSpPr>
        <p:spPr>
          <a:xfrm>
            <a:off x="4247447" y="1628291"/>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62" name="Shape 1062"/>
          <p:cNvSpPr/>
          <p:nvPr/>
        </p:nvSpPr>
        <p:spPr>
          <a:xfrm>
            <a:off x="2954319" y="1716108"/>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T1</a:t>
            </a:r>
          </a:p>
        </p:txBody>
      </p:sp>
      <p:sp>
        <p:nvSpPr>
          <p:cNvPr id="1063" name="Shape 1063"/>
          <p:cNvSpPr/>
          <p:nvPr/>
        </p:nvSpPr>
        <p:spPr>
          <a:xfrm>
            <a:off x="7267561" y="1723180"/>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1064" name="Shape 1064"/>
          <p:cNvSpPr/>
          <p:nvPr/>
        </p:nvSpPr>
        <p:spPr>
          <a:xfrm>
            <a:off x="4228397" y="1669746"/>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90</a:t>
            </a:r>
          </a:p>
        </p:txBody>
      </p:sp>
      <p:sp>
        <p:nvSpPr>
          <p:cNvPr id="1065" name="Shape 1065"/>
          <p:cNvSpPr/>
          <p:nvPr/>
        </p:nvSpPr>
        <p:spPr>
          <a:xfrm>
            <a:off x="2464341" y="2331949"/>
            <a:ext cx="1784344"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66" name="Shape 1066"/>
          <p:cNvSpPr/>
          <p:nvPr/>
        </p:nvSpPr>
        <p:spPr>
          <a:xfrm>
            <a:off x="6045284" y="2339022"/>
            <a:ext cx="4495609"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67" name="Shape 1067"/>
          <p:cNvSpPr/>
          <p:nvPr/>
        </p:nvSpPr>
        <p:spPr>
          <a:xfrm>
            <a:off x="4250649" y="2331949"/>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68" name="Shape 1068"/>
          <p:cNvSpPr/>
          <p:nvPr/>
        </p:nvSpPr>
        <p:spPr>
          <a:xfrm>
            <a:off x="2957521" y="2419767"/>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T3</a:t>
            </a:r>
          </a:p>
        </p:txBody>
      </p:sp>
      <p:sp>
        <p:nvSpPr>
          <p:cNvPr id="1069" name="Shape 1069"/>
          <p:cNvSpPr/>
          <p:nvPr/>
        </p:nvSpPr>
        <p:spPr>
          <a:xfrm>
            <a:off x="7270763" y="2426839"/>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1070" name="Shape 1070"/>
          <p:cNvSpPr/>
          <p:nvPr/>
        </p:nvSpPr>
        <p:spPr>
          <a:xfrm>
            <a:off x="4231599" y="2373405"/>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30</a:t>
            </a:r>
          </a:p>
        </p:txBody>
      </p:sp>
      <p:sp>
        <p:nvSpPr>
          <p:cNvPr id="1071" name="Shape 1071"/>
          <p:cNvSpPr/>
          <p:nvPr/>
        </p:nvSpPr>
        <p:spPr>
          <a:xfrm>
            <a:off x="4760508" y="5392842"/>
            <a:ext cx="347609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Dirty Page Table</a:t>
            </a:r>
          </a:p>
        </p:txBody>
      </p:sp>
      <p:sp>
        <p:nvSpPr>
          <p:cNvPr id="1072" name="Shape 1072"/>
          <p:cNvSpPr/>
          <p:nvPr/>
        </p:nvSpPr>
        <p:spPr>
          <a:xfrm>
            <a:off x="3361839" y="6311385"/>
            <a:ext cx="4495610"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73" name="Shape 1073"/>
          <p:cNvSpPr/>
          <p:nvPr/>
        </p:nvSpPr>
        <p:spPr>
          <a:xfrm>
            <a:off x="7863179" y="6311385"/>
            <a:ext cx="1784345"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74" name="Shape 1074"/>
          <p:cNvSpPr/>
          <p:nvPr/>
        </p:nvSpPr>
        <p:spPr>
          <a:xfrm>
            <a:off x="4587318" y="6399202"/>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Page ID</a:t>
            </a:r>
          </a:p>
        </p:txBody>
      </p:sp>
      <p:sp>
        <p:nvSpPr>
          <p:cNvPr id="1075" name="Shape 1075"/>
          <p:cNvSpPr/>
          <p:nvPr/>
        </p:nvSpPr>
        <p:spPr>
          <a:xfrm>
            <a:off x="7844129" y="635284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recLSN</a:t>
            </a:r>
          </a:p>
        </p:txBody>
      </p:sp>
      <p:sp>
        <p:nvSpPr>
          <p:cNvPr id="1076" name="Shape 1076"/>
          <p:cNvSpPr/>
          <p:nvPr/>
        </p:nvSpPr>
        <p:spPr>
          <a:xfrm>
            <a:off x="3362273" y="7000900"/>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77" name="Shape 1077"/>
          <p:cNvSpPr/>
          <p:nvPr/>
        </p:nvSpPr>
        <p:spPr>
          <a:xfrm>
            <a:off x="7863613" y="7000900"/>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78" name="Shape 1078"/>
          <p:cNvSpPr/>
          <p:nvPr/>
        </p:nvSpPr>
        <p:spPr>
          <a:xfrm>
            <a:off x="4587752" y="7088717"/>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P5</a:t>
            </a:r>
          </a:p>
        </p:txBody>
      </p:sp>
      <p:sp>
        <p:nvSpPr>
          <p:cNvPr id="1079" name="Shape 1079"/>
          <p:cNvSpPr/>
          <p:nvPr/>
        </p:nvSpPr>
        <p:spPr>
          <a:xfrm>
            <a:off x="7844563" y="7042356"/>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50</a:t>
            </a:r>
          </a:p>
        </p:txBody>
      </p:sp>
      <p:sp>
        <p:nvSpPr>
          <p:cNvPr id="1080" name="Shape 1080"/>
          <p:cNvSpPr/>
          <p:nvPr/>
        </p:nvSpPr>
        <p:spPr>
          <a:xfrm>
            <a:off x="3355974" y="7660289"/>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81" name="Shape 1081"/>
          <p:cNvSpPr/>
          <p:nvPr/>
        </p:nvSpPr>
        <p:spPr>
          <a:xfrm>
            <a:off x="7857314" y="7660289"/>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82" name="Shape 1082"/>
          <p:cNvSpPr/>
          <p:nvPr/>
        </p:nvSpPr>
        <p:spPr>
          <a:xfrm>
            <a:off x="4581453" y="7748106"/>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P1</a:t>
            </a:r>
          </a:p>
        </p:txBody>
      </p:sp>
      <p:sp>
        <p:nvSpPr>
          <p:cNvPr id="1083" name="Shape 1083"/>
          <p:cNvSpPr/>
          <p:nvPr/>
        </p:nvSpPr>
        <p:spPr>
          <a:xfrm>
            <a:off x="7838264" y="7701744"/>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40</a:t>
            </a:r>
          </a:p>
        </p:txBody>
      </p:sp>
      <p:sp>
        <p:nvSpPr>
          <p:cNvPr id="1084" name="Shape 1084"/>
          <p:cNvSpPr/>
          <p:nvPr/>
        </p:nvSpPr>
        <p:spPr>
          <a:xfrm>
            <a:off x="2463907" y="3009273"/>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85" name="Shape 1085"/>
          <p:cNvSpPr/>
          <p:nvPr/>
        </p:nvSpPr>
        <p:spPr>
          <a:xfrm>
            <a:off x="6044849" y="3016345"/>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86" name="Shape 1086"/>
          <p:cNvSpPr/>
          <p:nvPr/>
        </p:nvSpPr>
        <p:spPr>
          <a:xfrm>
            <a:off x="4250215" y="3009273"/>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87" name="Shape 1087"/>
          <p:cNvSpPr/>
          <p:nvPr/>
        </p:nvSpPr>
        <p:spPr>
          <a:xfrm>
            <a:off x="2957087" y="3097090"/>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T4</a:t>
            </a:r>
          </a:p>
        </p:txBody>
      </p:sp>
      <p:sp>
        <p:nvSpPr>
          <p:cNvPr id="1088" name="Shape 1088"/>
          <p:cNvSpPr/>
          <p:nvPr/>
        </p:nvSpPr>
        <p:spPr>
          <a:xfrm>
            <a:off x="7270329" y="3104162"/>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1089" name="Shape 1089"/>
          <p:cNvSpPr/>
          <p:nvPr/>
        </p:nvSpPr>
        <p:spPr>
          <a:xfrm>
            <a:off x="4231165" y="3050728"/>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130</a:t>
            </a:r>
          </a:p>
        </p:txBody>
      </p:sp>
      <p:sp>
        <p:nvSpPr>
          <p:cNvPr id="1090" name="Shape 1090"/>
          <p:cNvSpPr/>
          <p:nvPr/>
        </p:nvSpPr>
        <p:spPr>
          <a:xfrm>
            <a:off x="3359558" y="8318096"/>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91" name="Shape 1091"/>
          <p:cNvSpPr/>
          <p:nvPr/>
        </p:nvSpPr>
        <p:spPr>
          <a:xfrm>
            <a:off x="7860898" y="8318096"/>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92" name="Shape 1092"/>
          <p:cNvSpPr/>
          <p:nvPr/>
        </p:nvSpPr>
        <p:spPr>
          <a:xfrm>
            <a:off x="4585036" y="8405914"/>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P3</a:t>
            </a:r>
          </a:p>
        </p:txBody>
      </p:sp>
      <p:sp>
        <p:nvSpPr>
          <p:cNvPr id="1093" name="Shape 1093"/>
          <p:cNvSpPr/>
          <p:nvPr/>
        </p:nvSpPr>
        <p:spPr>
          <a:xfrm>
            <a:off x="7841848" y="8359552"/>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90</a:t>
            </a:r>
          </a:p>
        </p:txBody>
      </p:sp>
    </p:spTree>
  </p:cSld>
  <p:clrMapOvr>
    <a:masterClrMapping/>
  </p:clrMapOvr>
  <p:transitio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5" name="Shape 1095"/>
          <p:cNvSpPr/>
          <p:nvPr/>
        </p:nvSpPr>
        <p:spPr>
          <a:xfrm>
            <a:off x="4661507" y="76484"/>
            <a:ext cx="368091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Transaction Table</a:t>
            </a:r>
          </a:p>
        </p:txBody>
      </p:sp>
      <p:sp>
        <p:nvSpPr>
          <p:cNvPr id="1096" name="Shape 1096"/>
          <p:cNvSpPr/>
          <p:nvPr/>
        </p:nvSpPr>
        <p:spPr>
          <a:xfrm>
            <a:off x="2460705" y="938776"/>
            <a:ext cx="1784344"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97" name="Shape 1097"/>
          <p:cNvSpPr/>
          <p:nvPr/>
        </p:nvSpPr>
        <p:spPr>
          <a:xfrm>
            <a:off x="6041647" y="945848"/>
            <a:ext cx="4495610"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98" name="Shape 1098"/>
          <p:cNvSpPr/>
          <p:nvPr/>
        </p:nvSpPr>
        <p:spPr>
          <a:xfrm>
            <a:off x="4247013" y="938776"/>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99" name="Shape 1099"/>
          <p:cNvSpPr/>
          <p:nvPr/>
        </p:nvSpPr>
        <p:spPr>
          <a:xfrm>
            <a:off x="2953885" y="1026593"/>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XID</a:t>
            </a:r>
          </a:p>
        </p:txBody>
      </p:sp>
      <p:sp>
        <p:nvSpPr>
          <p:cNvPr id="1100" name="Shape 1100"/>
          <p:cNvSpPr/>
          <p:nvPr/>
        </p:nvSpPr>
        <p:spPr>
          <a:xfrm>
            <a:off x="7267126" y="1033665"/>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Status</a:t>
            </a:r>
          </a:p>
        </p:txBody>
      </p:sp>
      <p:sp>
        <p:nvSpPr>
          <p:cNvPr id="1101" name="Shape 1101"/>
          <p:cNvSpPr/>
          <p:nvPr/>
        </p:nvSpPr>
        <p:spPr>
          <a:xfrm>
            <a:off x="4227963" y="980232"/>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LastLSN</a:t>
            </a:r>
          </a:p>
        </p:txBody>
      </p:sp>
      <p:sp>
        <p:nvSpPr>
          <p:cNvPr id="1102" name="Shape 1102"/>
          <p:cNvSpPr/>
          <p:nvPr/>
        </p:nvSpPr>
        <p:spPr>
          <a:xfrm>
            <a:off x="2461139" y="1628291"/>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03" name="Shape 1103"/>
          <p:cNvSpPr/>
          <p:nvPr/>
        </p:nvSpPr>
        <p:spPr>
          <a:xfrm>
            <a:off x="6042081" y="1635363"/>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04" name="Shape 1104"/>
          <p:cNvSpPr/>
          <p:nvPr/>
        </p:nvSpPr>
        <p:spPr>
          <a:xfrm>
            <a:off x="4247447" y="1628291"/>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05" name="Shape 1105"/>
          <p:cNvSpPr/>
          <p:nvPr/>
        </p:nvSpPr>
        <p:spPr>
          <a:xfrm>
            <a:off x="2954319" y="1716108"/>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T1</a:t>
            </a:r>
          </a:p>
        </p:txBody>
      </p:sp>
      <p:sp>
        <p:nvSpPr>
          <p:cNvPr id="1106" name="Shape 1106"/>
          <p:cNvSpPr/>
          <p:nvPr/>
        </p:nvSpPr>
        <p:spPr>
          <a:xfrm>
            <a:off x="7267561" y="1723180"/>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1107" name="Shape 1107"/>
          <p:cNvSpPr/>
          <p:nvPr/>
        </p:nvSpPr>
        <p:spPr>
          <a:xfrm>
            <a:off x="4228397" y="1669746"/>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90</a:t>
            </a:r>
          </a:p>
        </p:txBody>
      </p:sp>
      <p:sp>
        <p:nvSpPr>
          <p:cNvPr id="1108" name="Shape 1108"/>
          <p:cNvSpPr/>
          <p:nvPr/>
        </p:nvSpPr>
        <p:spPr>
          <a:xfrm>
            <a:off x="2464341" y="2331949"/>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09" name="Shape 1109"/>
          <p:cNvSpPr/>
          <p:nvPr/>
        </p:nvSpPr>
        <p:spPr>
          <a:xfrm>
            <a:off x="6045284" y="2339021"/>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10" name="Shape 1110"/>
          <p:cNvSpPr/>
          <p:nvPr/>
        </p:nvSpPr>
        <p:spPr>
          <a:xfrm>
            <a:off x="4250649" y="2331949"/>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11" name="Shape 1111"/>
          <p:cNvSpPr/>
          <p:nvPr/>
        </p:nvSpPr>
        <p:spPr>
          <a:xfrm>
            <a:off x="2957521" y="2419767"/>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T3</a:t>
            </a:r>
          </a:p>
        </p:txBody>
      </p:sp>
      <p:sp>
        <p:nvSpPr>
          <p:cNvPr id="1112" name="Shape 1112"/>
          <p:cNvSpPr/>
          <p:nvPr/>
        </p:nvSpPr>
        <p:spPr>
          <a:xfrm>
            <a:off x="7270763" y="2426839"/>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1113" name="Shape 1113"/>
          <p:cNvSpPr/>
          <p:nvPr/>
        </p:nvSpPr>
        <p:spPr>
          <a:xfrm>
            <a:off x="4231599" y="2373405"/>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30</a:t>
            </a:r>
          </a:p>
        </p:txBody>
      </p:sp>
      <p:sp>
        <p:nvSpPr>
          <p:cNvPr id="1114" name="Shape 1114"/>
          <p:cNvSpPr/>
          <p:nvPr/>
        </p:nvSpPr>
        <p:spPr>
          <a:xfrm>
            <a:off x="4760508" y="5392842"/>
            <a:ext cx="347609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Dirty Page Table</a:t>
            </a:r>
          </a:p>
        </p:txBody>
      </p:sp>
      <p:sp>
        <p:nvSpPr>
          <p:cNvPr id="1115" name="Shape 1115"/>
          <p:cNvSpPr/>
          <p:nvPr/>
        </p:nvSpPr>
        <p:spPr>
          <a:xfrm>
            <a:off x="3361839" y="6311385"/>
            <a:ext cx="4495610"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16" name="Shape 1116"/>
          <p:cNvSpPr/>
          <p:nvPr/>
        </p:nvSpPr>
        <p:spPr>
          <a:xfrm>
            <a:off x="7863179" y="6311385"/>
            <a:ext cx="1784345"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17" name="Shape 1117"/>
          <p:cNvSpPr/>
          <p:nvPr/>
        </p:nvSpPr>
        <p:spPr>
          <a:xfrm>
            <a:off x="4587318" y="6399202"/>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Page ID</a:t>
            </a:r>
          </a:p>
        </p:txBody>
      </p:sp>
      <p:sp>
        <p:nvSpPr>
          <p:cNvPr id="1118" name="Shape 1118"/>
          <p:cNvSpPr/>
          <p:nvPr/>
        </p:nvSpPr>
        <p:spPr>
          <a:xfrm>
            <a:off x="7844129" y="635284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recLSN</a:t>
            </a:r>
          </a:p>
        </p:txBody>
      </p:sp>
      <p:sp>
        <p:nvSpPr>
          <p:cNvPr id="1119" name="Shape 1119"/>
          <p:cNvSpPr/>
          <p:nvPr/>
        </p:nvSpPr>
        <p:spPr>
          <a:xfrm>
            <a:off x="3362273" y="7000900"/>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20" name="Shape 1120"/>
          <p:cNvSpPr/>
          <p:nvPr/>
        </p:nvSpPr>
        <p:spPr>
          <a:xfrm>
            <a:off x="7863613" y="7000900"/>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21" name="Shape 1121"/>
          <p:cNvSpPr/>
          <p:nvPr/>
        </p:nvSpPr>
        <p:spPr>
          <a:xfrm>
            <a:off x="4587752" y="7088717"/>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P5</a:t>
            </a:r>
          </a:p>
        </p:txBody>
      </p:sp>
      <p:sp>
        <p:nvSpPr>
          <p:cNvPr id="1122" name="Shape 1122"/>
          <p:cNvSpPr/>
          <p:nvPr/>
        </p:nvSpPr>
        <p:spPr>
          <a:xfrm>
            <a:off x="7844563" y="7042356"/>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50</a:t>
            </a:r>
          </a:p>
        </p:txBody>
      </p:sp>
      <p:sp>
        <p:nvSpPr>
          <p:cNvPr id="1123" name="Shape 1123"/>
          <p:cNvSpPr/>
          <p:nvPr/>
        </p:nvSpPr>
        <p:spPr>
          <a:xfrm>
            <a:off x="3355974" y="7660289"/>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24" name="Shape 1124"/>
          <p:cNvSpPr/>
          <p:nvPr/>
        </p:nvSpPr>
        <p:spPr>
          <a:xfrm>
            <a:off x="7857314" y="7660289"/>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25" name="Shape 1125"/>
          <p:cNvSpPr/>
          <p:nvPr/>
        </p:nvSpPr>
        <p:spPr>
          <a:xfrm>
            <a:off x="4581453" y="7748106"/>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P1</a:t>
            </a:r>
          </a:p>
        </p:txBody>
      </p:sp>
      <p:sp>
        <p:nvSpPr>
          <p:cNvPr id="1126" name="Shape 1126"/>
          <p:cNvSpPr/>
          <p:nvPr/>
        </p:nvSpPr>
        <p:spPr>
          <a:xfrm>
            <a:off x="7838264" y="7701744"/>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40</a:t>
            </a:r>
          </a:p>
        </p:txBody>
      </p:sp>
      <p:sp>
        <p:nvSpPr>
          <p:cNvPr id="1127" name="Shape 1127"/>
          <p:cNvSpPr/>
          <p:nvPr/>
        </p:nvSpPr>
        <p:spPr>
          <a:xfrm>
            <a:off x="2463907" y="3009273"/>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28" name="Shape 1128"/>
          <p:cNvSpPr/>
          <p:nvPr/>
        </p:nvSpPr>
        <p:spPr>
          <a:xfrm>
            <a:off x="6044850" y="3016345"/>
            <a:ext cx="4495609"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29" name="Shape 1129"/>
          <p:cNvSpPr/>
          <p:nvPr/>
        </p:nvSpPr>
        <p:spPr>
          <a:xfrm>
            <a:off x="4250215" y="3009273"/>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30" name="Shape 1130"/>
          <p:cNvSpPr/>
          <p:nvPr/>
        </p:nvSpPr>
        <p:spPr>
          <a:xfrm>
            <a:off x="2957087" y="3097090"/>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T4</a:t>
            </a:r>
          </a:p>
        </p:txBody>
      </p:sp>
      <p:sp>
        <p:nvSpPr>
          <p:cNvPr id="1131" name="Shape 1131"/>
          <p:cNvSpPr/>
          <p:nvPr/>
        </p:nvSpPr>
        <p:spPr>
          <a:xfrm>
            <a:off x="7270329" y="3104162"/>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Aborting</a:t>
            </a:r>
          </a:p>
        </p:txBody>
      </p:sp>
      <p:sp>
        <p:nvSpPr>
          <p:cNvPr id="1132" name="Shape 1132"/>
          <p:cNvSpPr/>
          <p:nvPr/>
        </p:nvSpPr>
        <p:spPr>
          <a:xfrm>
            <a:off x="4231165" y="3050728"/>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150</a:t>
            </a:r>
          </a:p>
        </p:txBody>
      </p:sp>
      <p:sp>
        <p:nvSpPr>
          <p:cNvPr id="1133" name="Shape 1133"/>
          <p:cNvSpPr/>
          <p:nvPr/>
        </p:nvSpPr>
        <p:spPr>
          <a:xfrm>
            <a:off x="3359558" y="8318096"/>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34" name="Shape 1134"/>
          <p:cNvSpPr/>
          <p:nvPr/>
        </p:nvSpPr>
        <p:spPr>
          <a:xfrm>
            <a:off x="7860898" y="8318096"/>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35" name="Shape 1135"/>
          <p:cNvSpPr/>
          <p:nvPr/>
        </p:nvSpPr>
        <p:spPr>
          <a:xfrm>
            <a:off x="4585036" y="8405914"/>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P3</a:t>
            </a:r>
          </a:p>
        </p:txBody>
      </p:sp>
      <p:sp>
        <p:nvSpPr>
          <p:cNvPr id="1136" name="Shape 1136"/>
          <p:cNvSpPr/>
          <p:nvPr/>
        </p:nvSpPr>
        <p:spPr>
          <a:xfrm>
            <a:off x="7841848" y="8359552"/>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90</a:t>
            </a:r>
          </a:p>
        </p:txBody>
      </p:sp>
    </p:spTree>
  </p:cSld>
  <p:clrMapOvr>
    <a:masterClrMapping/>
  </p:clrMapOvr>
  <p:transitio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8" name="Shape 1138"/>
          <p:cNvSpPr/>
          <p:nvPr/>
        </p:nvSpPr>
        <p:spPr>
          <a:xfrm>
            <a:off x="4661507" y="76484"/>
            <a:ext cx="368091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Transaction Table</a:t>
            </a:r>
          </a:p>
        </p:txBody>
      </p:sp>
      <p:sp>
        <p:nvSpPr>
          <p:cNvPr id="1139" name="Shape 1139"/>
          <p:cNvSpPr/>
          <p:nvPr/>
        </p:nvSpPr>
        <p:spPr>
          <a:xfrm>
            <a:off x="2460705" y="938776"/>
            <a:ext cx="1784344"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40" name="Shape 1140"/>
          <p:cNvSpPr/>
          <p:nvPr/>
        </p:nvSpPr>
        <p:spPr>
          <a:xfrm>
            <a:off x="6041647" y="945848"/>
            <a:ext cx="4495610"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41" name="Shape 1141"/>
          <p:cNvSpPr/>
          <p:nvPr/>
        </p:nvSpPr>
        <p:spPr>
          <a:xfrm>
            <a:off x="4247013" y="938776"/>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42" name="Shape 1142"/>
          <p:cNvSpPr/>
          <p:nvPr/>
        </p:nvSpPr>
        <p:spPr>
          <a:xfrm>
            <a:off x="2953885" y="1026593"/>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XID</a:t>
            </a:r>
          </a:p>
        </p:txBody>
      </p:sp>
      <p:sp>
        <p:nvSpPr>
          <p:cNvPr id="1143" name="Shape 1143"/>
          <p:cNvSpPr/>
          <p:nvPr/>
        </p:nvSpPr>
        <p:spPr>
          <a:xfrm>
            <a:off x="7267126" y="1033665"/>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Status</a:t>
            </a:r>
          </a:p>
        </p:txBody>
      </p:sp>
      <p:sp>
        <p:nvSpPr>
          <p:cNvPr id="1144" name="Shape 1144"/>
          <p:cNvSpPr/>
          <p:nvPr/>
        </p:nvSpPr>
        <p:spPr>
          <a:xfrm>
            <a:off x="4227963" y="980232"/>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LastLSN</a:t>
            </a:r>
          </a:p>
        </p:txBody>
      </p:sp>
      <p:sp>
        <p:nvSpPr>
          <p:cNvPr id="1145" name="Shape 1145"/>
          <p:cNvSpPr/>
          <p:nvPr/>
        </p:nvSpPr>
        <p:spPr>
          <a:xfrm>
            <a:off x="2461139" y="1628291"/>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46" name="Shape 1146"/>
          <p:cNvSpPr/>
          <p:nvPr/>
        </p:nvSpPr>
        <p:spPr>
          <a:xfrm>
            <a:off x="6042081" y="1635363"/>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47" name="Shape 1147"/>
          <p:cNvSpPr/>
          <p:nvPr/>
        </p:nvSpPr>
        <p:spPr>
          <a:xfrm>
            <a:off x="4247447" y="1628291"/>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48" name="Shape 1148"/>
          <p:cNvSpPr/>
          <p:nvPr/>
        </p:nvSpPr>
        <p:spPr>
          <a:xfrm>
            <a:off x="2954319" y="1716108"/>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T1</a:t>
            </a:r>
          </a:p>
        </p:txBody>
      </p:sp>
      <p:sp>
        <p:nvSpPr>
          <p:cNvPr id="1149" name="Shape 1149"/>
          <p:cNvSpPr/>
          <p:nvPr/>
        </p:nvSpPr>
        <p:spPr>
          <a:xfrm>
            <a:off x="7267561" y="1723180"/>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1150" name="Shape 1150"/>
          <p:cNvSpPr/>
          <p:nvPr/>
        </p:nvSpPr>
        <p:spPr>
          <a:xfrm>
            <a:off x="4228397" y="1669746"/>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90</a:t>
            </a:r>
          </a:p>
        </p:txBody>
      </p:sp>
      <p:sp>
        <p:nvSpPr>
          <p:cNvPr id="1151" name="Shape 1151"/>
          <p:cNvSpPr/>
          <p:nvPr/>
        </p:nvSpPr>
        <p:spPr>
          <a:xfrm>
            <a:off x="2464341" y="2331949"/>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52" name="Shape 1152"/>
          <p:cNvSpPr/>
          <p:nvPr/>
        </p:nvSpPr>
        <p:spPr>
          <a:xfrm>
            <a:off x="6045284" y="2339021"/>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53" name="Shape 1153"/>
          <p:cNvSpPr/>
          <p:nvPr/>
        </p:nvSpPr>
        <p:spPr>
          <a:xfrm>
            <a:off x="4250649" y="2331949"/>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54" name="Shape 1154"/>
          <p:cNvSpPr/>
          <p:nvPr/>
        </p:nvSpPr>
        <p:spPr>
          <a:xfrm>
            <a:off x="2957521" y="2419767"/>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T3</a:t>
            </a:r>
          </a:p>
        </p:txBody>
      </p:sp>
      <p:sp>
        <p:nvSpPr>
          <p:cNvPr id="1155" name="Shape 1155"/>
          <p:cNvSpPr/>
          <p:nvPr/>
        </p:nvSpPr>
        <p:spPr>
          <a:xfrm>
            <a:off x="7270763" y="2426839"/>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1156" name="Shape 1156"/>
          <p:cNvSpPr/>
          <p:nvPr/>
        </p:nvSpPr>
        <p:spPr>
          <a:xfrm>
            <a:off x="4231599" y="2373405"/>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30</a:t>
            </a:r>
          </a:p>
        </p:txBody>
      </p:sp>
      <p:sp>
        <p:nvSpPr>
          <p:cNvPr id="1157" name="Shape 1157"/>
          <p:cNvSpPr/>
          <p:nvPr/>
        </p:nvSpPr>
        <p:spPr>
          <a:xfrm>
            <a:off x="4760508" y="5392842"/>
            <a:ext cx="347609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Dirty Page Table</a:t>
            </a:r>
          </a:p>
        </p:txBody>
      </p:sp>
      <p:sp>
        <p:nvSpPr>
          <p:cNvPr id="1158" name="Shape 1158"/>
          <p:cNvSpPr/>
          <p:nvPr/>
        </p:nvSpPr>
        <p:spPr>
          <a:xfrm>
            <a:off x="3361839" y="6311385"/>
            <a:ext cx="4495610"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59" name="Shape 1159"/>
          <p:cNvSpPr/>
          <p:nvPr/>
        </p:nvSpPr>
        <p:spPr>
          <a:xfrm>
            <a:off x="7863179" y="6311385"/>
            <a:ext cx="1784345"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60" name="Shape 1160"/>
          <p:cNvSpPr/>
          <p:nvPr/>
        </p:nvSpPr>
        <p:spPr>
          <a:xfrm>
            <a:off x="4587318" y="6399202"/>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Page ID</a:t>
            </a:r>
          </a:p>
        </p:txBody>
      </p:sp>
      <p:sp>
        <p:nvSpPr>
          <p:cNvPr id="1161" name="Shape 1161"/>
          <p:cNvSpPr/>
          <p:nvPr/>
        </p:nvSpPr>
        <p:spPr>
          <a:xfrm>
            <a:off x="7844129" y="635284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recLSN</a:t>
            </a:r>
          </a:p>
        </p:txBody>
      </p:sp>
      <p:sp>
        <p:nvSpPr>
          <p:cNvPr id="1162" name="Shape 1162"/>
          <p:cNvSpPr/>
          <p:nvPr/>
        </p:nvSpPr>
        <p:spPr>
          <a:xfrm>
            <a:off x="3362273" y="7000900"/>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63" name="Shape 1163"/>
          <p:cNvSpPr/>
          <p:nvPr/>
        </p:nvSpPr>
        <p:spPr>
          <a:xfrm>
            <a:off x="7863613" y="7000900"/>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64" name="Shape 1164"/>
          <p:cNvSpPr/>
          <p:nvPr/>
        </p:nvSpPr>
        <p:spPr>
          <a:xfrm>
            <a:off x="4587752" y="7088717"/>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P5</a:t>
            </a:r>
          </a:p>
        </p:txBody>
      </p:sp>
      <p:sp>
        <p:nvSpPr>
          <p:cNvPr id="1165" name="Shape 1165"/>
          <p:cNvSpPr/>
          <p:nvPr/>
        </p:nvSpPr>
        <p:spPr>
          <a:xfrm>
            <a:off x="7844563" y="7042356"/>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50</a:t>
            </a:r>
          </a:p>
        </p:txBody>
      </p:sp>
      <p:sp>
        <p:nvSpPr>
          <p:cNvPr id="1166" name="Shape 1166"/>
          <p:cNvSpPr/>
          <p:nvPr/>
        </p:nvSpPr>
        <p:spPr>
          <a:xfrm>
            <a:off x="3355974" y="7660289"/>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67" name="Shape 1167"/>
          <p:cNvSpPr/>
          <p:nvPr/>
        </p:nvSpPr>
        <p:spPr>
          <a:xfrm>
            <a:off x="7857314" y="7660289"/>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68" name="Shape 1168"/>
          <p:cNvSpPr/>
          <p:nvPr/>
        </p:nvSpPr>
        <p:spPr>
          <a:xfrm>
            <a:off x="4581453" y="7748106"/>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P1</a:t>
            </a:r>
          </a:p>
        </p:txBody>
      </p:sp>
      <p:sp>
        <p:nvSpPr>
          <p:cNvPr id="1169" name="Shape 1169"/>
          <p:cNvSpPr/>
          <p:nvPr/>
        </p:nvSpPr>
        <p:spPr>
          <a:xfrm>
            <a:off x="7838264" y="7701744"/>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40</a:t>
            </a:r>
          </a:p>
        </p:txBody>
      </p:sp>
      <p:sp>
        <p:nvSpPr>
          <p:cNvPr id="1170" name="Shape 1170"/>
          <p:cNvSpPr/>
          <p:nvPr/>
        </p:nvSpPr>
        <p:spPr>
          <a:xfrm>
            <a:off x="2463907" y="3009273"/>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71" name="Shape 1171"/>
          <p:cNvSpPr/>
          <p:nvPr/>
        </p:nvSpPr>
        <p:spPr>
          <a:xfrm>
            <a:off x="6044850" y="3016345"/>
            <a:ext cx="4495609"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72" name="Shape 1172"/>
          <p:cNvSpPr/>
          <p:nvPr/>
        </p:nvSpPr>
        <p:spPr>
          <a:xfrm>
            <a:off x="4250215" y="3009273"/>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73" name="Shape 1173"/>
          <p:cNvSpPr/>
          <p:nvPr/>
        </p:nvSpPr>
        <p:spPr>
          <a:xfrm>
            <a:off x="2957087" y="3097090"/>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T4</a:t>
            </a:r>
          </a:p>
        </p:txBody>
      </p:sp>
      <p:sp>
        <p:nvSpPr>
          <p:cNvPr id="1174" name="Shape 1174"/>
          <p:cNvSpPr/>
          <p:nvPr/>
        </p:nvSpPr>
        <p:spPr>
          <a:xfrm>
            <a:off x="7270329" y="3104162"/>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Aborting</a:t>
            </a:r>
          </a:p>
        </p:txBody>
      </p:sp>
      <p:sp>
        <p:nvSpPr>
          <p:cNvPr id="1175" name="Shape 1175"/>
          <p:cNvSpPr/>
          <p:nvPr/>
        </p:nvSpPr>
        <p:spPr>
          <a:xfrm>
            <a:off x="4231165" y="3050728"/>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150</a:t>
            </a:r>
          </a:p>
        </p:txBody>
      </p:sp>
      <p:sp>
        <p:nvSpPr>
          <p:cNvPr id="1176" name="Shape 1176"/>
          <p:cNvSpPr/>
          <p:nvPr/>
        </p:nvSpPr>
        <p:spPr>
          <a:xfrm>
            <a:off x="3359558" y="8318096"/>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77" name="Shape 1177"/>
          <p:cNvSpPr/>
          <p:nvPr/>
        </p:nvSpPr>
        <p:spPr>
          <a:xfrm>
            <a:off x="7860898" y="8318096"/>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78" name="Shape 1178"/>
          <p:cNvSpPr/>
          <p:nvPr/>
        </p:nvSpPr>
        <p:spPr>
          <a:xfrm>
            <a:off x="4585036" y="8405914"/>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P3</a:t>
            </a:r>
          </a:p>
        </p:txBody>
      </p:sp>
      <p:sp>
        <p:nvSpPr>
          <p:cNvPr id="1179" name="Shape 1179"/>
          <p:cNvSpPr/>
          <p:nvPr/>
        </p:nvSpPr>
        <p:spPr>
          <a:xfrm>
            <a:off x="7841848" y="8359552"/>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90</a:t>
            </a:r>
          </a:p>
        </p:txBody>
      </p:sp>
      <p:sp>
        <p:nvSpPr>
          <p:cNvPr id="1180" name="Shape 1180"/>
          <p:cNvSpPr/>
          <p:nvPr/>
        </p:nvSpPr>
        <p:spPr>
          <a:xfrm>
            <a:off x="2464124" y="3698787"/>
            <a:ext cx="1784344"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81" name="Shape 1181"/>
          <p:cNvSpPr/>
          <p:nvPr/>
        </p:nvSpPr>
        <p:spPr>
          <a:xfrm>
            <a:off x="6045066" y="3705859"/>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82" name="Shape 1182"/>
          <p:cNvSpPr/>
          <p:nvPr/>
        </p:nvSpPr>
        <p:spPr>
          <a:xfrm>
            <a:off x="4250432" y="3698787"/>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83" name="Shape 1183"/>
          <p:cNvSpPr/>
          <p:nvPr/>
        </p:nvSpPr>
        <p:spPr>
          <a:xfrm>
            <a:off x="2957304" y="3786604"/>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T5</a:t>
            </a:r>
          </a:p>
        </p:txBody>
      </p:sp>
      <p:sp>
        <p:nvSpPr>
          <p:cNvPr id="1184" name="Shape 1184"/>
          <p:cNvSpPr/>
          <p:nvPr/>
        </p:nvSpPr>
        <p:spPr>
          <a:xfrm>
            <a:off x="7270546" y="3793676"/>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1185" name="Shape 1185"/>
          <p:cNvSpPr/>
          <p:nvPr/>
        </p:nvSpPr>
        <p:spPr>
          <a:xfrm>
            <a:off x="4231382" y="3740243"/>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160</a:t>
            </a:r>
          </a:p>
        </p:txBody>
      </p:sp>
      <p:sp>
        <p:nvSpPr>
          <p:cNvPr id="1186" name="Shape 1186"/>
          <p:cNvSpPr/>
          <p:nvPr/>
        </p:nvSpPr>
        <p:spPr>
          <a:xfrm>
            <a:off x="3359558" y="8970345"/>
            <a:ext cx="4495609"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87" name="Shape 1187"/>
          <p:cNvSpPr/>
          <p:nvPr/>
        </p:nvSpPr>
        <p:spPr>
          <a:xfrm>
            <a:off x="7860898" y="8970345"/>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88" name="Shape 1188"/>
          <p:cNvSpPr/>
          <p:nvPr/>
        </p:nvSpPr>
        <p:spPr>
          <a:xfrm>
            <a:off x="4585036" y="9058162"/>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P2</a:t>
            </a:r>
          </a:p>
        </p:txBody>
      </p:sp>
      <p:sp>
        <p:nvSpPr>
          <p:cNvPr id="1189" name="Shape 1189"/>
          <p:cNvSpPr/>
          <p:nvPr/>
        </p:nvSpPr>
        <p:spPr>
          <a:xfrm>
            <a:off x="7841848" y="9011801"/>
            <a:ext cx="182244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160</a:t>
            </a:r>
          </a:p>
        </p:txBody>
      </p:sp>
    </p:spTree>
  </p:cSld>
  <p:clrMapOvr>
    <a:masterClrMapping/>
  </p:clrMapOvr>
  <p:transitio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1" name="Shape 1191"/>
          <p:cNvSpPr/>
          <p:nvPr/>
        </p:nvSpPr>
        <p:spPr>
          <a:xfrm>
            <a:off x="4661507" y="76484"/>
            <a:ext cx="368091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Transaction Table</a:t>
            </a:r>
          </a:p>
        </p:txBody>
      </p:sp>
      <p:sp>
        <p:nvSpPr>
          <p:cNvPr id="1192" name="Shape 1192"/>
          <p:cNvSpPr/>
          <p:nvPr/>
        </p:nvSpPr>
        <p:spPr>
          <a:xfrm>
            <a:off x="2460705" y="938776"/>
            <a:ext cx="1784344"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93" name="Shape 1193"/>
          <p:cNvSpPr/>
          <p:nvPr/>
        </p:nvSpPr>
        <p:spPr>
          <a:xfrm>
            <a:off x="6041647" y="945848"/>
            <a:ext cx="4495610"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94" name="Shape 1194"/>
          <p:cNvSpPr/>
          <p:nvPr/>
        </p:nvSpPr>
        <p:spPr>
          <a:xfrm>
            <a:off x="4247013" y="938776"/>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95" name="Shape 1195"/>
          <p:cNvSpPr/>
          <p:nvPr/>
        </p:nvSpPr>
        <p:spPr>
          <a:xfrm>
            <a:off x="2953885" y="1026593"/>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XID</a:t>
            </a:r>
          </a:p>
        </p:txBody>
      </p:sp>
      <p:sp>
        <p:nvSpPr>
          <p:cNvPr id="1196" name="Shape 1196"/>
          <p:cNvSpPr/>
          <p:nvPr/>
        </p:nvSpPr>
        <p:spPr>
          <a:xfrm>
            <a:off x="7267126" y="1033665"/>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Status</a:t>
            </a:r>
          </a:p>
        </p:txBody>
      </p:sp>
      <p:sp>
        <p:nvSpPr>
          <p:cNvPr id="1197" name="Shape 1197"/>
          <p:cNvSpPr/>
          <p:nvPr/>
        </p:nvSpPr>
        <p:spPr>
          <a:xfrm>
            <a:off x="4227963" y="980232"/>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LastLSN</a:t>
            </a:r>
          </a:p>
        </p:txBody>
      </p:sp>
      <p:sp>
        <p:nvSpPr>
          <p:cNvPr id="1198" name="Shape 1198"/>
          <p:cNvSpPr/>
          <p:nvPr/>
        </p:nvSpPr>
        <p:spPr>
          <a:xfrm>
            <a:off x="2461139" y="1628291"/>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99" name="Shape 1199"/>
          <p:cNvSpPr/>
          <p:nvPr/>
        </p:nvSpPr>
        <p:spPr>
          <a:xfrm>
            <a:off x="6042081" y="1635363"/>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00" name="Shape 1200"/>
          <p:cNvSpPr/>
          <p:nvPr/>
        </p:nvSpPr>
        <p:spPr>
          <a:xfrm>
            <a:off x="4247447" y="1628291"/>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01" name="Shape 1201"/>
          <p:cNvSpPr/>
          <p:nvPr/>
        </p:nvSpPr>
        <p:spPr>
          <a:xfrm>
            <a:off x="2954319" y="1716108"/>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T1</a:t>
            </a:r>
          </a:p>
        </p:txBody>
      </p:sp>
      <p:sp>
        <p:nvSpPr>
          <p:cNvPr id="1202" name="Shape 1202"/>
          <p:cNvSpPr/>
          <p:nvPr/>
        </p:nvSpPr>
        <p:spPr>
          <a:xfrm>
            <a:off x="7267561" y="1723180"/>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1203" name="Shape 1203"/>
          <p:cNvSpPr/>
          <p:nvPr/>
        </p:nvSpPr>
        <p:spPr>
          <a:xfrm>
            <a:off x="4228397" y="1669746"/>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90</a:t>
            </a:r>
          </a:p>
        </p:txBody>
      </p:sp>
      <p:sp>
        <p:nvSpPr>
          <p:cNvPr id="1204" name="Shape 1204"/>
          <p:cNvSpPr/>
          <p:nvPr/>
        </p:nvSpPr>
        <p:spPr>
          <a:xfrm>
            <a:off x="2464341" y="2331949"/>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05" name="Shape 1205"/>
          <p:cNvSpPr/>
          <p:nvPr/>
        </p:nvSpPr>
        <p:spPr>
          <a:xfrm>
            <a:off x="6045284" y="2339021"/>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06" name="Shape 1206"/>
          <p:cNvSpPr/>
          <p:nvPr/>
        </p:nvSpPr>
        <p:spPr>
          <a:xfrm>
            <a:off x="4250649" y="2331949"/>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07" name="Shape 1207"/>
          <p:cNvSpPr/>
          <p:nvPr/>
        </p:nvSpPr>
        <p:spPr>
          <a:xfrm>
            <a:off x="2957521" y="2419767"/>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T3</a:t>
            </a:r>
          </a:p>
        </p:txBody>
      </p:sp>
      <p:sp>
        <p:nvSpPr>
          <p:cNvPr id="1208" name="Shape 1208"/>
          <p:cNvSpPr/>
          <p:nvPr/>
        </p:nvSpPr>
        <p:spPr>
          <a:xfrm>
            <a:off x="7270763" y="2426839"/>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1209" name="Shape 1209"/>
          <p:cNvSpPr/>
          <p:nvPr/>
        </p:nvSpPr>
        <p:spPr>
          <a:xfrm>
            <a:off x="4231599" y="2373405"/>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30</a:t>
            </a:r>
          </a:p>
        </p:txBody>
      </p:sp>
      <p:sp>
        <p:nvSpPr>
          <p:cNvPr id="1210" name="Shape 1210"/>
          <p:cNvSpPr/>
          <p:nvPr/>
        </p:nvSpPr>
        <p:spPr>
          <a:xfrm>
            <a:off x="4760508" y="5392842"/>
            <a:ext cx="347609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Dirty Page Table</a:t>
            </a:r>
          </a:p>
        </p:txBody>
      </p:sp>
      <p:sp>
        <p:nvSpPr>
          <p:cNvPr id="1211" name="Shape 1211"/>
          <p:cNvSpPr/>
          <p:nvPr/>
        </p:nvSpPr>
        <p:spPr>
          <a:xfrm>
            <a:off x="3361839" y="6311385"/>
            <a:ext cx="4495610"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12" name="Shape 1212"/>
          <p:cNvSpPr/>
          <p:nvPr/>
        </p:nvSpPr>
        <p:spPr>
          <a:xfrm>
            <a:off x="7863179" y="6311385"/>
            <a:ext cx="1784345"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13" name="Shape 1213"/>
          <p:cNvSpPr/>
          <p:nvPr/>
        </p:nvSpPr>
        <p:spPr>
          <a:xfrm>
            <a:off x="4587318" y="6399202"/>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Page ID</a:t>
            </a:r>
          </a:p>
        </p:txBody>
      </p:sp>
      <p:sp>
        <p:nvSpPr>
          <p:cNvPr id="1214" name="Shape 1214"/>
          <p:cNvSpPr/>
          <p:nvPr/>
        </p:nvSpPr>
        <p:spPr>
          <a:xfrm>
            <a:off x="7844129" y="635284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recLSN</a:t>
            </a:r>
          </a:p>
        </p:txBody>
      </p:sp>
      <p:sp>
        <p:nvSpPr>
          <p:cNvPr id="1215" name="Shape 1215"/>
          <p:cNvSpPr/>
          <p:nvPr/>
        </p:nvSpPr>
        <p:spPr>
          <a:xfrm>
            <a:off x="3362273" y="7000900"/>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16" name="Shape 1216"/>
          <p:cNvSpPr/>
          <p:nvPr/>
        </p:nvSpPr>
        <p:spPr>
          <a:xfrm>
            <a:off x="7863613" y="7000900"/>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17" name="Shape 1217"/>
          <p:cNvSpPr/>
          <p:nvPr/>
        </p:nvSpPr>
        <p:spPr>
          <a:xfrm>
            <a:off x="4587752" y="7088717"/>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P5</a:t>
            </a:r>
          </a:p>
        </p:txBody>
      </p:sp>
      <p:sp>
        <p:nvSpPr>
          <p:cNvPr id="1218" name="Shape 1218"/>
          <p:cNvSpPr/>
          <p:nvPr/>
        </p:nvSpPr>
        <p:spPr>
          <a:xfrm>
            <a:off x="7844563" y="7042356"/>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50</a:t>
            </a:r>
          </a:p>
        </p:txBody>
      </p:sp>
      <p:sp>
        <p:nvSpPr>
          <p:cNvPr id="1219" name="Shape 1219"/>
          <p:cNvSpPr/>
          <p:nvPr/>
        </p:nvSpPr>
        <p:spPr>
          <a:xfrm>
            <a:off x="3355974" y="7660289"/>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20" name="Shape 1220"/>
          <p:cNvSpPr/>
          <p:nvPr/>
        </p:nvSpPr>
        <p:spPr>
          <a:xfrm>
            <a:off x="7857314" y="7660289"/>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21" name="Shape 1221"/>
          <p:cNvSpPr/>
          <p:nvPr/>
        </p:nvSpPr>
        <p:spPr>
          <a:xfrm>
            <a:off x="4581453" y="7748106"/>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P1</a:t>
            </a:r>
          </a:p>
        </p:txBody>
      </p:sp>
      <p:sp>
        <p:nvSpPr>
          <p:cNvPr id="1222" name="Shape 1222"/>
          <p:cNvSpPr/>
          <p:nvPr/>
        </p:nvSpPr>
        <p:spPr>
          <a:xfrm>
            <a:off x="7838264" y="7701744"/>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40</a:t>
            </a:r>
          </a:p>
        </p:txBody>
      </p:sp>
      <p:sp>
        <p:nvSpPr>
          <p:cNvPr id="1223" name="Shape 1223"/>
          <p:cNvSpPr/>
          <p:nvPr/>
        </p:nvSpPr>
        <p:spPr>
          <a:xfrm>
            <a:off x="2463907" y="3009273"/>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24" name="Shape 1224"/>
          <p:cNvSpPr/>
          <p:nvPr/>
        </p:nvSpPr>
        <p:spPr>
          <a:xfrm>
            <a:off x="6044850" y="3016345"/>
            <a:ext cx="4495609"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25" name="Shape 1225"/>
          <p:cNvSpPr/>
          <p:nvPr/>
        </p:nvSpPr>
        <p:spPr>
          <a:xfrm>
            <a:off x="4250215" y="3009273"/>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26" name="Shape 1226"/>
          <p:cNvSpPr/>
          <p:nvPr/>
        </p:nvSpPr>
        <p:spPr>
          <a:xfrm>
            <a:off x="2957087" y="3097090"/>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T4</a:t>
            </a:r>
          </a:p>
        </p:txBody>
      </p:sp>
      <p:sp>
        <p:nvSpPr>
          <p:cNvPr id="1227" name="Shape 1227"/>
          <p:cNvSpPr/>
          <p:nvPr/>
        </p:nvSpPr>
        <p:spPr>
          <a:xfrm>
            <a:off x="7270329" y="3104162"/>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Aborting</a:t>
            </a:r>
          </a:p>
        </p:txBody>
      </p:sp>
      <p:sp>
        <p:nvSpPr>
          <p:cNvPr id="1228" name="Shape 1228"/>
          <p:cNvSpPr/>
          <p:nvPr/>
        </p:nvSpPr>
        <p:spPr>
          <a:xfrm>
            <a:off x="4231165" y="3050728"/>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180</a:t>
            </a:r>
          </a:p>
        </p:txBody>
      </p:sp>
      <p:sp>
        <p:nvSpPr>
          <p:cNvPr id="1229" name="Shape 1229"/>
          <p:cNvSpPr/>
          <p:nvPr/>
        </p:nvSpPr>
        <p:spPr>
          <a:xfrm>
            <a:off x="3359558" y="8318096"/>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30" name="Shape 1230"/>
          <p:cNvSpPr/>
          <p:nvPr/>
        </p:nvSpPr>
        <p:spPr>
          <a:xfrm>
            <a:off x="7860898" y="8318096"/>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31" name="Shape 1231"/>
          <p:cNvSpPr/>
          <p:nvPr/>
        </p:nvSpPr>
        <p:spPr>
          <a:xfrm>
            <a:off x="4585036" y="8405914"/>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P3</a:t>
            </a:r>
          </a:p>
        </p:txBody>
      </p:sp>
      <p:sp>
        <p:nvSpPr>
          <p:cNvPr id="1232" name="Shape 1232"/>
          <p:cNvSpPr/>
          <p:nvPr/>
        </p:nvSpPr>
        <p:spPr>
          <a:xfrm>
            <a:off x="7841848" y="8359552"/>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90</a:t>
            </a:r>
          </a:p>
        </p:txBody>
      </p:sp>
      <p:sp>
        <p:nvSpPr>
          <p:cNvPr id="1233" name="Shape 1233"/>
          <p:cNvSpPr/>
          <p:nvPr/>
        </p:nvSpPr>
        <p:spPr>
          <a:xfrm>
            <a:off x="2464124" y="3698787"/>
            <a:ext cx="1784344"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34" name="Shape 1234"/>
          <p:cNvSpPr/>
          <p:nvPr/>
        </p:nvSpPr>
        <p:spPr>
          <a:xfrm>
            <a:off x="6045067" y="3705859"/>
            <a:ext cx="4495609"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35" name="Shape 1235"/>
          <p:cNvSpPr/>
          <p:nvPr/>
        </p:nvSpPr>
        <p:spPr>
          <a:xfrm>
            <a:off x="4250432" y="3698787"/>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36" name="Shape 1236"/>
          <p:cNvSpPr/>
          <p:nvPr/>
        </p:nvSpPr>
        <p:spPr>
          <a:xfrm>
            <a:off x="2957304" y="3786604"/>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T5</a:t>
            </a:r>
          </a:p>
        </p:txBody>
      </p:sp>
      <p:sp>
        <p:nvSpPr>
          <p:cNvPr id="1237" name="Shape 1237"/>
          <p:cNvSpPr/>
          <p:nvPr/>
        </p:nvSpPr>
        <p:spPr>
          <a:xfrm>
            <a:off x="7270546" y="3793676"/>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1238" name="Shape 1238"/>
          <p:cNvSpPr/>
          <p:nvPr/>
        </p:nvSpPr>
        <p:spPr>
          <a:xfrm>
            <a:off x="4231382" y="3740243"/>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160</a:t>
            </a:r>
          </a:p>
        </p:txBody>
      </p:sp>
      <p:sp>
        <p:nvSpPr>
          <p:cNvPr id="1239" name="Shape 1239"/>
          <p:cNvSpPr/>
          <p:nvPr/>
        </p:nvSpPr>
        <p:spPr>
          <a:xfrm>
            <a:off x="3359558" y="8970345"/>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40" name="Shape 1240"/>
          <p:cNvSpPr/>
          <p:nvPr/>
        </p:nvSpPr>
        <p:spPr>
          <a:xfrm>
            <a:off x="7860898" y="8970345"/>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41" name="Shape 1241"/>
          <p:cNvSpPr/>
          <p:nvPr/>
        </p:nvSpPr>
        <p:spPr>
          <a:xfrm>
            <a:off x="4585036" y="9058162"/>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P2</a:t>
            </a:r>
          </a:p>
        </p:txBody>
      </p:sp>
      <p:sp>
        <p:nvSpPr>
          <p:cNvPr id="1242" name="Shape 1242"/>
          <p:cNvSpPr/>
          <p:nvPr/>
        </p:nvSpPr>
        <p:spPr>
          <a:xfrm>
            <a:off x="7841848" y="901180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160</a:t>
            </a:r>
          </a:p>
        </p:txBody>
      </p:sp>
    </p:spTree>
  </p:cSld>
  <p:clrMapOvr>
    <a:masterClrMapping/>
  </p:clrMapOvr>
  <p:transitio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4" name="Shape 1244"/>
          <p:cNvSpPr/>
          <p:nvPr>
            <p:ph type="title"/>
          </p:nvPr>
        </p:nvSpPr>
        <p:spPr>
          <a:prstGeom prst="rect">
            <a:avLst/>
          </a:prstGeom>
        </p:spPr>
        <p:txBody>
          <a:bodyPr/>
          <a:lstStyle/>
          <a:p>
            <a:pPr lvl="0">
              <a:defRPr sz="1800"/>
            </a:pPr>
            <a:r>
              <a:rPr sz="8000"/>
              <a:t>REDO</a:t>
            </a:r>
          </a:p>
        </p:txBody>
      </p:sp>
      <p:sp>
        <p:nvSpPr>
          <p:cNvPr id="1245" name="Shape 1245"/>
          <p:cNvSpPr/>
          <p:nvPr>
            <p:ph type="body" idx="1"/>
          </p:nvPr>
        </p:nvSpPr>
        <p:spPr>
          <a:prstGeom prst="rect">
            <a:avLst/>
          </a:prstGeom>
        </p:spPr>
        <p:txBody>
          <a:bodyPr anchor="t"/>
          <a:lstStyle/>
          <a:p>
            <a:pPr lvl="0">
              <a:defRPr sz="1800"/>
            </a:pPr>
            <a:r>
              <a:rPr sz="3600"/>
              <a:t>Start at the smallest recLSN in DPT</a:t>
            </a:r>
            <a:endParaRPr sz="3600"/>
          </a:p>
          <a:p>
            <a:pPr lvl="0">
              <a:defRPr sz="1800"/>
            </a:pPr>
            <a:r>
              <a:rPr sz="3600"/>
              <a:t>Redo each log record or CLR except if:</a:t>
            </a:r>
            <a:endParaRPr sz="3600"/>
          </a:p>
          <a:p>
            <a:pPr lvl="1">
              <a:spcBef>
                <a:spcPts val="1500"/>
              </a:spcBef>
              <a:defRPr sz="1800"/>
            </a:pPr>
            <a:r>
              <a:rPr sz="3600"/>
              <a:t>Affected page is not in DPT</a:t>
            </a:r>
            <a:endParaRPr sz="3600"/>
          </a:p>
          <a:p>
            <a:pPr lvl="1">
              <a:spcBef>
                <a:spcPts val="1500"/>
              </a:spcBef>
              <a:defRPr sz="1800"/>
            </a:pPr>
            <a:r>
              <a:rPr sz="3600"/>
              <a:t>Affected page is in DPT, but:</a:t>
            </a:r>
            <a:endParaRPr sz="3600"/>
          </a:p>
          <a:p>
            <a:pPr lvl="2">
              <a:spcBef>
                <a:spcPts val="1500"/>
              </a:spcBef>
              <a:defRPr sz="1800"/>
            </a:pPr>
            <a:r>
              <a:rPr sz="3600"/>
              <a:t>recLSN &gt; LSN, or </a:t>
            </a:r>
            <a:endParaRPr sz="3600"/>
          </a:p>
          <a:p>
            <a:pPr lvl="2">
              <a:spcBef>
                <a:spcPts val="1500"/>
              </a:spcBef>
              <a:defRPr sz="1800"/>
            </a:pPr>
            <a:r>
              <a:rPr sz="3600"/>
              <a:t>pageLSN (in DB) ≥ LSN</a:t>
            </a:r>
          </a:p>
        </p:txBody>
      </p:sp>
    </p:spTree>
  </p:cSld>
  <p:clrMapOvr>
    <a:masterClrMapping/>
  </p:clrMapOvr>
  <p:transitio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7" name="Shape 1247"/>
          <p:cNvSpPr/>
          <p:nvPr/>
        </p:nvSpPr>
        <p:spPr>
          <a:xfrm>
            <a:off x="4766467" y="4844748"/>
            <a:ext cx="347609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Dirty Page Table</a:t>
            </a:r>
          </a:p>
        </p:txBody>
      </p:sp>
      <p:sp>
        <p:nvSpPr>
          <p:cNvPr id="1248" name="Shape 1248"/>
          <p:cNvSpPr/>
          <p:nvPr/>
        </p:nvSpPr>
        <p:spPr>
          <a:xfrm>
            <a:off x="3367797" y="5763291"/>
            <a:ext cx="4495610"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49" name="Shape 1249"/>
          <p:cNvSpPr/>
          <p:nvPr/>
        </p:nvSpPr>
        <p:spPr>
          <a:xfrm>
            <a:off x="7869138" y="5763291"/>
            <a:ext cx="1784344"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50" name="Shape 1250"/>
          <p:cNvSpPr/>
          <p:nvPr/>
        </p:nvSpPr>
        <p:spPr>
          <a:xfrm>
            <a:off x="4593276" y="5851108"/>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Page ID</a:t>
            </a:r>
          </a:p>
        </p:txBody>
      </p:sp>
      <p:sp>
        <p:nvSpPr>
          <p:cNvPr id="1251" name="Shape 1251"/>
          <p:cNvSpPr/>
          <p:nvPr/>
        </p:nvSpPr>
        <p:spPr>
          <a:xfrm>
            <a:off x="7850088" y="5804747"/>
            <a:ext cx="182244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recLSN</a:t>
            </a:r>
          </a:p>
        </p:txBody>
      </p:sp>
      <p:sp>
        <p:nvSpPr>
          <p:cNvPr id="1252" name="Shape 1252"/>
          <p:cNvSpPr/>
          <p:nvPr/>
        </p:nvSpPr>
        <p:spPr>
          <a:xfrm>
            <a:off x="3368231" y="6452806"/>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53" name="Shape 1253"/>
          <p:cNvSpPr/>
          <p:nvPr/>
        </p:nvSpPr>
        <p:spPr>
          <a:xfrm>
            <a:off x="7869572" y="6452806"/>
            <a:ext cx="1784344"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54" name="Shape 1254"/>
          <p:cNvSpPr/>
          <p:nvPr/>
        </p:nvSpPr>
        <p:spPr>
          <a:xfrm>
            <a:off x="4593710" y="6540623"/>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a:t>
            </a:r>
          </a:p>
        </p:txBody>
      </p:sp>
      <p:sp>
        <p:nvSpPr>
          <p:cNvPr id="1255" name="Shape 1255"/>
          <p:cNvSpPr/>
          <p:nvPr/>
        </p:nvSpPr>
        <p:spPr>
          <a:xfrm>
            <a:off x="7850522" y="6494262"/>
            <a:ext cx="182244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60</a:t>
            </a:r>
          </a:p>
        </p:txBody>
      </p:sp>
      <p:sp>
        <p:nvSpPr>
          <p:cNvPr id="1256" name="Shape 1256"/>
          <p:cNvSpPr/>
          <p:nvPr/>
        </p:nvSpPr>
        <p:spPr>
          <a:xfrm>
            <a:off x="3361933" y="7112195"/>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57" name="Shape 1257"/>
          <p:cNvSpPr/>
          <p:nvPr/>
        </p:nvSpPr>
        <p:spPr>
          <a:xfrm>
            <a:off x="7863273" y="7112195"/>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58" name="Shape 1258"/>
          <p:cNvSpPr/>
          <p:nvPr/>
        </p:nvSpPr>
        <p:spPr>
          <a:xfrm>
            <a:off x="4587411" y="7200012"/>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6</a:t>
            </a:r>
          </a:p>
        </p:txBody>
      </p:sp>
      <p:sp>
        <p:nvSpPr>
          <p:cNvPr id="1259" name="Shape 1259"/>
          <p:cNvSpPr/>
          <p:nvPr/>
        </p:nvSpPr>
        <p:spPr>
          <a:xfrm>
            <a:off x="7844223" y="715365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40</a:t>
            </a:r>
          </a:p>
        </p:txBody>
      </p:sp>
      <p:sp>
        <p:nvSpPr>
          <p:cNvPr id="1260" name="Shape 1260"/>
          <p:cNvSpPr/>
          <p:nvPr/>
        </p:nvSpPr>
        <p:spPr>
          <a:xfrm>
            <a:off x="1313403" y="320295"/>
            <a:ext cx="2292154" cy="873320"/>
          </a:xfrm>
          <a:prstGeom prst="rect">
            <a:avLst/>
          </a:prstGeom>
          <a:solidFill>
            <a:srgbClr val="51A7F9">
              <a:alpha val="89114"/>
            </a:srgbClr>
          </a:solidFill>
          <a:ln w="38100">
            <a:solidFill>
              <a:srgbClr val="000000">
                <a:alpha val="89114"/>
              </a:srgbClr>
            </a:solidFill>
            <a:miter lim="400000"/>
          </a:ln>
        </p:spPr>
        <p:txBody>
          <a:bodyPr lIns="0" tIns="0" rIns="0" bIns="0" anchor="ctr"/>
          <a:lstStyle/>
          <a:p>
            <a:pPr lvl="0">
              <a:defRPr sz="2400">
                <a:solidFill>
                  <a:srgbClr val="FFFFFF"/>
                </a:solidFill>
              </a:defRPr>
            </a:pPr>
          </a:p>
        </p:txBody>
      </p:sp>
      <p:sp>
        <p:nvSpPr>
          <p:cNvPr id="1261" name="Shape 1261"/>
          <p:cNvSpPr/>
          <p:nvPr/>
        </p:nvSpPr>
        <p:spPr>
          <a:xfrm>
            <a:off x="3621607" y="320295"/>
            <a:ext cx="5775024" cy="873320"/>
          </a:xfrm>
          <a:prstGeom prst="rect">
            <a:avLst/>
          </a:prstGeom>
          <a:solidFill>
            <a:srgbClr val="51A7F9">
              <a:alpha val="89000"/>
            </a:srgbClr>
          </a:solidFill>
          <a:ln w="38100">
            <a:solidFill>
              <a:srgbClr val="000000">
                <a:alpha val="89000"/>
              </a:srgbClr>
            </a:solidFill>
            <a:miter lim="400000"/>
          </a:ln>
        </p:spPr>
        <p:txBody>
          <a:bodyPr lIns="0" tIns="0" rIns="0" bIns="0" anchor="ctr"/>
          <a:lstStyle/>
          <a:p>
            <a:pPr lvl="0">
              <a:defRPr sz="2400">
                <a:solidFill>
                  <a:srgbClr val="FFFFFF"/>
                </a:solidFill>
              </a:defRPr>
            </a:pPr>
          </a:p>
        </p:txBody>
      </p:sp>
      <p:sp>
        <p:nvSpPr>
          <p:cNvPr id="1262" name="Shape 1262"/>
          <p:cNvSpPr/>
          <p:nvPr/>
        </p:nvSpPr>
        <p:spPr>
          <a:xfrm>
            <a:off x="9403993" y="320295"/>
            <a:ext cx="2292154" cy="873320"/>
          </a:xfrm>
          <a:prstGeom prst="rect">
            <a:avLst/>
          </a:prstGeom>
          <a:solidFill>
            <a:srgbClr val="51A7F9">
              <a:alpha val="89000"/>
            </a:srgbClr>
          </a:solidFill>
          <a:ln w="38100">
            <a:solidFill>
              <a:srgbClr val="000000">
                <a:alpha val="89000"/>
              </a:srgbClr>
            </a:solidFill>
            <a:miter lim="400000"/>
          </a:ln>
        </p:spPr>
        <p:txBody>
          <a:bodyPr lIns="0" tIns="0" rIns="0" bIns="0" anchor="ctr"/>
          <a:lstStyle/>
          <a:p>
            <a:pPr lvl="0">
              <a:defRPr sz="2400">
                <a:solidFill>
                  <a:srgbClr val="FFFFFF"/>
                </a:solidFill>
              </a:defRPr>
            </a:pPr>
          </a:p>
        </p:txBody>
      </p:sp>
      <p:sp>
        <p:nvSpPr>
          <p:cNvPr id="1263" name="Shape 1263"/>
          <p:cNvSpPr/>
          <p:nvPr/>
        </p:nvSpPr>
        <p:spPr>
          <a:xfrm>
            <a:off x="1970504" y="433104"/>
            <a:ext cx="97795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LSN</a:t>
            </a:r>
          </a:p>
        </p:txBody>
      </p:sp>
      <p:sp>
        <p:nvSpPr>
          <p:cNvPr id="1264" name="Shape 1264"/>
          <p:cNvSpPr/>
          <p:nvPr/>
        </p:nvSpPr>
        <p:spPr>
          <a:xfrm>
            <a:off x="6053747" y="433104"/>
            <a:ext cx="90205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Log</a:t>
            </a:r>
          </a:p>
        </p:txBody>
      </p:sp>
      <p:sp>
        <p:nvSpPr>
          <p:cNvPr id="1265" name="Shape 1265"/>
          <p:cNvSpPr/>
          <p:nvPr/>
        </p:nvSpPr>
        <p:spPr>
          <a:xfrm>
            <a:off x="9608010" y="433104"/>
            <a:ext cx="188412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prevLSN</a:t>
            </a:r>
          </a:p>
        </p:txBody>
      </p:sp>
      <p:sp>
        <p:nvSpPr>
          <p:cNvPr id="1266" name="Shape 1266"/>
          <p:cNvSpPr/>
          <p:nvPr/>
        </p:nvSpPr>
        <p:spPr>
          <a:xfrm>
            <a:off x="1310811" y="1209333"/>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1267" name="Shape 1267"/>
          <p:cNvSpPr/>
          <p:nvPr/>
        </p:nvSpPr>
        <p:spPr>
          <a:xfrm>
            <a:off x="3619014" y="1209333"/>
            <a:ext cx="5775025"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1268" name="Shape 1268"/>
          <p:cNvSpPr/>
          <p:nvPr/>
        </p:nvSpPr>
        <p:spPr>
          <a:xfrm>
            <a:off x="9401400" y="1209333"/>
            <a:ext cx="2292155"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1269" name="Shape 1269"/>
          <p:cNvSpPr/>
          <p:nvPr/>
        </p:nvSpPr>
        <p:spPr>
          <a:xfrm>
            <a:off x="2145535" y="1322142"/>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30</a:t>
            </a:r>
          </a:p>
        </p:txBody>
      </p:sp>
      <p:sp>
        <p:nvSpPr>
          <p:cNvPr id="1270" name="Shape 1270"/>
          <p:cNvSpPr/>
          <p:nvPr/>
        </p:nvSpPr>
        <p:spPr>
          <a:xfrm>
            <a:off x="5200076" y="1322142"/>
            <a:ext cx="26042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T1 writes P5</a:t>
            </a:r>
          </a:p>
        </p:txBody>
      </p:sp>
      <p:sp>
        <p:nvSpPr>
          <p:cNvPr id="1271" name="Shape 1271"/>
          <p:cNvSpPr/>
          <p:nvPr/>
        </p:nvSpPr>
        <p:spPr>
          <a:xfrm>
            <a:off x="10236124" y="1322142"/>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10</a:t>
            </a:r>
          </a:p>
        </p:txBody>
      </p:sp>
      <p:sp>
        <p:nvSpPr>
          <p:cNvPr id="1272" name="Shape 1272"/>
          <p:cNvSpPr/>
          <p:nvPr/>
        </p:nvSpPr>
        <p:spPr>
          <a:xfrm>
            <a:off x="1315561" y="2082919"/>
            <a:ext cx="2292155"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1273" name="Shape 1273"/>
          <p:cNvSpPr/>
          <p:nvPr/>
        </p:nvSpPr>
        <p:spPr>
          <a:xfrm>
            <a:off x="3623765" y="2082919"/>
            <a:ext cx="5775025"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1274" name="Shape 1274"/>
          <p:cNvSpPr/>
          <p:nvPr/>
        </p:nvSpPr>
        <p:spPr>
          <a:xfrm>
            <a:off x="9406151" y="2082919"/>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1275" name="Shape 1275"/>
          <p:cNvSpPr/>
          <p:nvPr/>
        </p:nvSpPr>
        <p:spPr>
          <a:xfrm>
            <a:off x="2150285" y="2195729"/>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40</a:t>
            </a:r>
          </a:p>
        </p:txBody>
      </p:sp>
      <p:sp>
        <p:nvSpPr>
          <p:cNvPr id="1276" name="Shape 1276"/>
          <p:cNvSpPr/>
          <p:nvPr/>
        </p:nvSpPr>
        <p:spPr>
          <a:xfrm>
            <a:off x="5204827" y="2195729"/>
            <a:ext cx="26042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T1 writes P6</a:t>
            </a:r>
          </a:p>
        </p:txBody>
      </p:sp>
      <p:sp>
        <p:nvSpPr>
          <p:cNvPr id="1277" name="Shape 1277"/>
          <p:cNvSpPr/>
          <p:nvPr/>
        </p:nvSpPr>
        <p:spPr>
          <a:xfrm>
            <a:off x="10240875" y="2195729"/>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30</a:t>
            </a:r>
          </a:p>
        </p:txBody>
      </p:sp>
      <p:sp>
        <p:nvSpPr>
          <p:cNvPr id="1278" name="Shape 1278"/>
          <p:cNvSpPr/>
          <p:nvPr/>
        </p:nvSpPr>
        <p:spPr>
          <a:xfrm>
            <a:off x="1315996" y="2969314"/>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1279" name="Shape 1279"/>
          <p:cNvSpPr/>
          <p:nvPr/>
        </p:nvSpPr>
        <p:spPr>
          <a:xfrm>
            <a:off x="3624200" y="2969314"/>
            <a:ext cx="577502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1280" name="Shape 1280"/>
          <p:cNvSpPr/>
          <p:nvPr/>
        </p:nvSpPr>
        <p:spPr>
          <a:xfrm>
            <a:off x="9406585" y="2969314"/>
            <a:ext cx="2292155"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1281" name="Shape 1281"/>
          <p:cNvSpPr/>
          <p:nvPr/>
        </p:nvSpPr>
        <p:spPr>
          <a:xfrm>
            <a:off x="2150719" y="3082124"/>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50</a:t>
            </a:r>
          </a:p>
        </p:txBody>
      </p:sp>
      <p:sp>
        <p:nvSpPr>
          <p:cNvPr id="1282" name="Shape 1282"/>
          <p:cNvSpPr/>
          <p:nvPr/>
        </p:nvSpPr>
        <p:spPr>
          <a:xfrm>
            <a:off x="5205261" y="3082124"/>
            <a:ext cx="26042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T2 writes P1</a:t>
            </a:r>
          </a:p>
        </p:txBody>
      </p:sp>
      <p:sp>
        <p:nvSpPr>
          <p:cNvPr id="1283" name="Shape 1283"/>
          <p:cNvSpPr/>
          <p:nvPr/>
        </p:nvSpPr>
        <p:spPr>
          <a:xfrm>
            <a:off x="10241309" y="3082124"/>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20</a:t>
            </a:r>
          </a:p>
        </p:txBody>
      </p:sp>
      <p:sp>
        <p:nvSpPr>
          <p:cNvPr id="1284" name="Shape 1284"/>
          <p:cNvSpPr/>
          <p:nvPr/>
        </p:nvSpPr>
        <p:spPr>
          <a:xfrm>
            <a:off x="1313403" y="3831070"/>
            <a:ext cx="2292155"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1285" name="Shape 1285"/>
          <p:cNvSpPr/>
          <p:nvPr/>
        </p:nvSpPr>
        <p:spPr>
          <a:xfrm>
            <a:off x="3621607" y="3831070"/>
            <a:ext cx="5775025"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1286" name="Shape 1286"/>
          <p:cNvSpPr/>
          <p:nvPr/>
        </p:nvSpPr>
        <p:spPr>
          <a:xfrm>
            <a:off x="9403993" y="3831070"/>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1287" name="Shape 1287"/>
          <p:cNvSpPr/>
          <p:nvPr/>
        </p:nvSpPr>
        <p:spPr>
          <a:xfrm>
            <a:off x="2148127" y="3943879"/>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60</a:t>
            </a:r>
          </a:p>
        </p:txBody>
      </p:sp>
      <p:sp>
        <p:nvSpPr>
          <p:cNvPr id="1288" name="Shape 1288"/>
          <p:cNvSpPr/>
          <p:nvPr/>
        </p:nvSpPr>
        <p:spPr>
          <a:xfrm>
            <a:off x="5202669" y="3943879"/>
            <a:ext cx="26042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T1 writes P1</a:t>
            </a:r>
          </a:p>
        </p:txBody>
      </p:sp>
      <p:sp>
        <p:nvSpPr>
          <p:cNvPr id="1289" name="Shape 1289"/>
          <p:cNvSpPr/>
          <p:nvPr/>
        </p:nvSpPr>
        <p:spPr>
          <a:xfrm>
            <a:off x="10238717" y="3943879"/>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40</a:t>
            </a:r>
          </a:p>
        </p:txBody>
      </p:sp>
    </p:spTree>
  </p:cSld>
  <p:clrMapOvr>
    <a:masterClrMapping/>
  </p:clrMapOvr>
  <p:transitio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1" name="Shape 1291"/>
          <p:cNvSpPr/>
          <p:nvPr/>
        </p:nvSpPr>
        <p:spPr>
          <a:xfrm>
            <a:off x="4766467" y="4844748"/>
            <a:ext cx="347609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Dirty Page Table</a:t>
            </a:r>
          </a:p>
        </p:txBody>
      </p:sp>
      <p:sp>
        <p:nvSpPr>
          <p:cNvPr id="1292" name="Shape 1292"/>
          <p:cNvSpPr/>
          <p:nvPr/>
        </p:nvSpPr>
        <p:spPr>
          <a:xfrm>
            <a:off x="3367797" y="5763292"/>
            <a:ext cx="4495610"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93" name="Shape 1293"/>
          <p:cNvSpPr/>
          <p:nvPr/>
        </p:nvSpPr>
        <p:spPr>
          <a:xfrm>
            <a:off x="7869138" y="5763292"/>
            <a:ext cx="1784344"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94" name="Shape 1294"/>
          <p:cNvSpPr/>
          <p:nvPr/>
        </p:nvSpPr>
        <p:spPr>
          <a:xfrm>
            <a:off x="4593276" y="5851109"/>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Page ID</a:t>
            </a:r>
          </a:p>
        </p:txBody>
      </p:sp>
      <p:sp>
        <p:nvSpPr>
          <p:cNvPr id="1295" name="Shape 1295"/>
          <p:cNvSpPr/>
          <p:nvPr/>
        </p:nvSpPr>
        <p:spPr>
          <a:xfrm>
            <a:off x="7850088" y="5804748"/>
            <a:ext cx="1822444" cy="6110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recLSN</a:t>
            </a:r>
          </a:p>
        </p:txBody>
      </p:sp>
      <p:sp>
        <p:nvSpPr>
          <p:cNvPr id="1296" name="Shape 1296"/>
          <p:cNvSpPr/>
          <p:nvPr/>
        </p:nvSpPr>
        <p:spPr>
          <a:xfrm>
            <a:off x="3368232" y="6452806"/>
            <a:ext cx="4495609"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97" name="Shape 1297"/>
          <p:cNvSpPr/>
          <p:nvPr/>
        </p:nvSpPr>
        <p:spPr>
          <a:xfrm>
            <a:off x="7869572" y="6452806"/>
            <a:ext cx="1784344"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98" name="Shape 1298"/>
          <p:cNvSpPr/>
          <p:nvPr/>
        </p:nvSpPr>
        <p:spPr>
          <a:xfrm>
            <a:off x="4593710" y="6540624"/>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a:t>
            </a:r>
          </a:p>
        </p:txBody>
      </p:sp>
      <p:sp>
        <p:nvSpPr>
          <p:cNvPr id="1299" name="Shape 1299"/>
          <p:cNvSpPr/>
          <p:nvPr/>
        </p:nvSpPr>
        <p:spPr>
          <a:xfrm>
            <a:off x="7850522" y="6494262"/>
            <a:ext cx="182244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60</a:t>
            </a:r>
          </a:p>
        </p:txBody>
      </p:sp>
      <p:sp>
        <p:nvSpPr>
          <p:cNvPr id="1300" name="Shape 1300"/>
          <p:cNvSpPr/>
          <p:nvPr/>
        </p:nvSpPr>
        <p:spPr>
          <a:xfrm>
            <a:off x="3361933" y="7112195"/>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301" name="Shape 1301"/>
          <p:cNvSpPr/>
          <p:nvPr/>
        </p:nvSpPr>
        <p:spPr>
          <a:xfrm>
            <a:off x="7863273" y="7112195"/>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302" name="Shape 1302"/>
          <p:cNvSpPr/>
          <p:nvPr/>
        </p:nvSpPr>
        <p:spPr>
          <a:xfrm>
            <a:off x="4587411" y="7200012"/>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6</a:t>
            </a:r>
          </a:p>
        </p:txBody>
      </p:sp>
      <p:sp>
        <p:nvSpPr>
          <p:cNvPr id="1303" name="Shape 1303"/>
          <p:cNvSpPr/>
          <p:nvPr/>
        </p:nvSpPr>
        <p:spPr>
          <a:xfrm>
            <a:off x="7844223" y="7153650"/>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40</a:t>
            </a:r>
          </a:p>
        </p:txBody>
      </p:sp>
      <p:sp>
        <p:nvSpPr>
          <p:cNvPr id="1304" name="Shape 1304"/>
          <p:cNvSpPr/>
          <p:nvPr/>
        </p:nvSpPr>
        <p:spPr>
          <a:xfrm>
            <a:off x="1313403" y="320295"/>
            <a:ext cx="2292154" cy="873320"/>
          </a:xfrm>
          <a:prstGeom prst="rect">
            <a:avLst/>
          </a:prstGeom>
          <a:solidFill>
            <a:srgbClr val="51A7F9">
              <a:alpha val="89114"/>
            </a:srgbClr>
          </a:solidFill>
          <a:ln w="38100">
            <a:solidFill>
              <a:srgbClr val="000000">
                <a:alpha val="89114"/>
              </a:srgbClr>
            </a:solidFill>
            <a:miter lim="400000"/>
          </a:ln>
        </p:spPr>
        <p:txBody>
          <a:bodyPr lIns="0" tIns="0" rIns="0" bIns="0" anchor="ctr"/>
          <a:lstStyle/>
          <a:p>
            <a:pPr lvl="0">
              <a:defRPr sz="2400">
                <a:solidFill>
                  <a:srgbClr val="FFFFFF"/>
                </a:solidFill>
              </a:defRPr>
            </a:pPr>
          </a:p>
        </p:txBody>
      </p:sp>
      <p:sp>
        <p:nvSpPr>
          <p:cNvPr id="1305" name="Shape 1305"/>
          <p:cNvSpPr/>
          <p:nvPr/>
        </p:nvSpPr>
        <p:spPr>
          <a:xfrm>
            <a:off x="3621607" y="320295"/>
            <a:ext cx="5775024" cy="873320"/>
          </a:xfrm>
          <a:prstGeom prst="rect">
            <a:avLst/>
          </a:prstGeom>
          <a:solidFill>
            <a:srgbClr val="51A7F9">
              <a:alpha val="89000"/>
            </a:srgbClr>
          </a:solidFill>
          <a:ln w="38100">
            <a:solidFill>
              <a:srgbClr val="000000">
                <a:alpha val="89000"/>
              </a:srgbClr>
            </a:solidFill>
            <a:miter lim="400000"/>
          </a:ln>
        </p:spPr>
        <p:txBody>
          <a:bodyPr lIns="0" tIns="0" rIns="0" bIns="0" anchor="ctr"/>
          <a:lstStyle/>
          <a:p>
            <a:pPr lvl="0">
              <a:defRPr sz="2400">
                <a:solidFill>
                  <a:srgbClr val="FFFFFF"/>
                </a:solidFill>
              </a:defRPr>
            </a:pPr>
          </a:p>
        </p:txBody>
      </p:sp>
      <p:sp>
        <p:nvSpPr>
          <p:cNvPr id="1306" name="Shape 1306"/>
          <p:cNvSpPr/>
          <p:nvPr/>
        </p:nvSpPr>
        <p:spPr>
          <a:xfrm>
            <a:off x="9403993" y="320295"/>
            <a:ext cx="2292154" cy="873320"/>
          </a:xfrm>
          <a:prstGeom prst="rect">
            <a:avLst/>
          </a:prstGeom>
          <a:solidFill>
            <a:srgbClr val="51A7F9">
              <a:alpha val="89000"/>
            </a:srgbClr>
          </a:solidFill>
          <a:ln w="38100">
            <a:solidFill>
              <a:srgbClr val="000000">
                <a:alpha val="89000"/>
              </a:srgbClr>
            </a:solidFill>
            <a:miter lim="400000"/>
          </a:ln>
        </p:spPr>
        <p:txBody>
          <a:bodyPr lIns="0" tIns="0" rIns="0" bIns="0" anchor="ctr"/>
          <a:lstStyle/>
          <a:p>
            <a:pPr lvl="0">
              <a:defRPr sz="2400">
                <a:solidFill>
                  <a:srgbClr val="FFFFFF"/>
                </a:solidFill>
              </a:defRPr>
            </a:pPr>
          </a:p>
        </p:txBody>
      </p:sp>
      <p:sp>
        <p:nvSpPr>
          <p:cNvPr id="1307" name="Shape 1307"/>
          <p:cNvSpPr/>
          <p:nvPr/>
        </p:nvSpPr>
        <p:spPr>
          <a:xfrm>
            <a:off x="1970504" y="433104"/>
            <a:ext cx="97795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LSN</a:t>
            </a:r>
          </a:p>
        </p:txBody>
      </p:sp>
      <p:sp>
        <p:nvSpPr>
          <p:cNvPr id="1308" name="Shape 1308"/>
          <p:cNvSpPr/>
          <p:nvPr/>
        </p:nvSpPr>
        <p:spPr>
          <a:xfrm>
            <a:off x="6053747" y="433104"/>
            <a:ext cx="90205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Log</a:t>
            </a:r>
          </a:p>
        </p:txBody>
      </p:sp>
      <p:sp>
        <p:nvSpPr>
          <p:cNvPr id="1309" name="Shape 1309"/>
          <p:cNvSpPr/>
          <p:nvPr/>
        </p:nvSpPr>
        <p:spPr>
          <a:xfrm>
            <a:off x="9608010" y="433104"/>
            <a:ext cx="188412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prevLSN</a:t>
            </a:r>
          </a:p>
        </p:txBody>
      </p:sp>
      <p:sp>
        <p:nvSpPr>
          <p:cNvPr id="1310" name="Shape 1310"/>
          <p:cNvSpPr/>
          <p:nvPr/>
        </p:nvSpPr>
        <p:spPr>
          <a:xfrm>
            <a:off x="1310811" y="1209333"/>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1311" name="Shape 1311"/>
          <p:cNvSpPr/>
          <p:nvPr/>
        </p:nvSpPr>
        <p:spPr>
          <a:xfrm>
            <a:off x="3619014" y="1209333"/>
            <a:ext cx="5775025"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1312" name="Shape 1312"/>
          <p:cNvSpPr/>
          <p:nvPr/>
        </p:nvSpPr>
        <p:spPr>
          <a:xfrm>
            <a:off x="9401400" y="1209333"/>
            <a:ext cx="2292155"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1313" name="Shape 1313"/>
          <p:cNvSpPr/>
          <p:nvPr/>
        </p:nvSpPr>
        <p:spPr>
          <a:xfrm>
            <a:off x="2145535" y="1322142"/>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30</a:t>
            </a:r>
          </a:p>
        </p:txBody>
      </p:sp>
      <p:sp>
        <p:nvSpPr>
          <p:cNvPr id="1314" name="Shape 1314"/>
          <p:cNvSpPr/>
          <p:nvPr/>
        </p:nvSpPr>
        <p:spPr>
          <a:xfrm>
            <a:off x="5200076" y="1322142"/>
            <a:ext cx="26042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T1 writes P5</a:t>
            </a:r>
          </a:p>
        </p:txBody>
      </p:sp>
      <p:sp>
        <p:nvSpPr>
          <p:cNvPr id="1315" name="Shape 1315"/>
          <p:cNvSpPr/>
          <p:nvPr/>
        </p:nvSpPr>
        <p:spPr>
          <a:xfrm>
            <a:off x="10236124" y="1322142"/>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10</a:t>
            </a:r>
          </a:p>
        </p:txBody>
      </p:sp>
      <p:sp>
        <p:nvSpPr>
          <p:cNvPr id="1316" name="Shape 1316"/>
          <p:cNvSpPr/>
          <p:nvPr/>
        </p:nvSpPr>
        <p:spPr>
          <a:xfrm>
            <a:off x="1315561" y="2082919"/>
            <a:ext cx="2292155"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1317" name="Shape 1317"/>
          <p:cNvSpPr/>
          <p:nvPr/>
        </p:nvSpPr>
        <p:spPr>
          <a:xfrm>
            <a:off x="3623765" y="2082919"/>
            <a:ext cx="5775025"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1318" name="Shape 1318"/>
          <p:cNvSpPr/>
          <p:nvPr/>
        </p:nvSpPr>
        <p:spPr>
          <a:xfrm>
            <a:off x="9406151" y="2082919"/>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1319" name="Shape 1319"/>
          <p:cNvSpPr/>
          <p:nvPr/>
        </p:nvSpPr>
        <p:spPr>
          <a:xfrm>
            <a:off x="2150285" y="2195729"/>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40</a:t>
            </a:r>
          </a:p>
        </p:txBody>
      </p:sp>
      <p:sp>
        <p:nvSpPr>
          <p:cNvPr id="1320" name="Shape 1320"/>
          <p:cNvSpPr/>
          <p:nvPr/>
        </p:nvSpPr>
        <p:spPr>
          <a:xfrm>
            <a:off x="5204827" y="2195729"/>
            <a:ext cx="26042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T1 writes P6</a:t>
            </a:r>
          </a:p>
        </p:txBody>
      </p:sp>
      <p:sp>
        <p:nvSpPr>
          <p:cNvPr id="1321" name="Shape 1321"/>
          <p:cNvSpPr/>
          <p:nvPr/>
        </p:nvSpPr>
        <p:spPr>
          <a:xfrm>
            <a:off x="10240875" y="2195729"/>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30</a:t>
            </a:r>
          </a:p>
        </p:txBody>
      </p:sp>
      <p:sp>
        <p:nvSpPr>
          <p:cNvPr id="1322" name="Shape 1322"/>
          <p:cNvSpPr/>
          <p:nvPr/>
        </p:nvSpPr>
        <p:spPr>
          <a:xfrm>
            <a:off x="1315996" y="2969314"/>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1323" name="Shape 1323"/>
          <p:cNvSpPr/>
          <p:nvPr/>
        </p:nvSpPr>
        <p:spPr>
          <a:xfrm>
            <a:off x="3624200" y="2969314"/>
            <a:ext cx="577502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1324" name="Shape 1324"/>
          <p:cNvSpPr/>
          <p:nvPr/>
        </p:nvSpPr>
        <p:spPr>
          <a:xfrm>
            <a:off x="9406585" y="2969314"/>
            <a:ext cx="2292155"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1325" name="Shape 1325"/>
          <p:cNvSpPr/>
          <p:nvPr/>
        </p:nvSpPr>
        <p:spPr>
          <a:xfrm>
            <a:off x="2150719" y="3082124"/>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50</a:t>
            </a:r>
          </a:p>
        </p:txBody>
      </p:sp>
      <p:sp>
        <p:nvSpPr>
          <p:cNvPr id="1326" name="Shape 1326"/>
          <p:cNvSpPr/>
          <p:nvPr/>
        </p:nvSpPr>
        <p:spPr>
          <a:xfrm>
            <a:off x="5205261" y="3082124"/>
            <a:ext cx="26042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T2 writes P1</a:t>
            </a:r>
          </a:p>
        </p:txBody>
      </p:sp>
      <p:sp>
        <p:nvSpPr>
          <p:cNvPr id="1327" name="Shape 1327"/>
          <p:cNvSpPr/>
          <p:nvPr/>
        </p:nvSpPr>
        <p:spPr>
          <a:xfrm>
            <a:off x="10241309" y="3082124"/>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20</a:t>
            </a:r>
          </a:p>
        </p:txBody>
      </p:sp>
      <p:sp>
        <p:nvSpPr>
          <p:cNvPr id="1328" name="Shape 1328"/>
          <p:cNvSpPr/>
          <p:nvPr/>
        </p:nvSpPr>
        <p:spPr>
          <a:xfrm>
            <a:off x="1313403" y="3831070"/>
            <a:ext cx="2292155"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1329" name="Shape 1329"/>
          <p:cNvSpPr/>
          <p:nvPr/>
        </p:nvSpPr>
        <p:spPr>
          <a:xfrm>
            <a:off x="3621607" y="3831070"/>
            <a:ext cx="5775025"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1330" name="Shape 1330"/>
          <p:cNvSpPr/>
          <p:nvPr/>
        </p:nvSpPr>
        <p:spPr>
          <a:xfrm>
            <a:off x="9403993" y="3831070"/>
            <a:ext cx="2292154" cy="873319"/>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1331" name="Shape 1331"/>
          <p:cNvSpPr/>
          <p:nvPr/>
        </p:nvSpPr>
        <p:spPr>
          <a:xfrm>
            <a:off x="2148127" y="3943879"/>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60</a:t>
            </a:r>
          </a:p>
        </p:txBody>
      </p:sp>
      <p:sp>
        <p:nvSpPr>
          <p:cNvPr id="1332" name="Shape 1332"/>
          <p:cNvSpPr/>
          <p:nvPr/>
        </p:nvSpPr>
        <p:spPr>
          <a:xfrm>
            <a:off x="5202669" y="3943879"/>
            <a:ext cx="26042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T1 writes P1</a:t>
            </a:r>
          </a:p>
        </p:txBody>
      </p:sp>
      <p:sp>
        <p:nvSpPr>
          <p:cNvPr id="1333" name="Shape 1333"/>
          <p:cNvSpPr/>
          <p:nvPr/>
        </p:nvSpPr>
        <p:spPr>
          <a:xfrm>
            <a:off x="10238717" y="3943879"/>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40</a:t>
            </a:r>
          </a:p>
        </p:txBody>
      </p:sp>
      <p:sp>
        <p:nvSpPr>
          <p:cNvPr id="1334" name="Shape 1334"/>
          <p:cNvSpPr/>
          <p:nvPr/>
        </p:nvSpPr>
        <p:spPr>
          <a:xfrm>
            <a:off x="5049964" y="8093006"/>
            <a:ext cx="290962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REDO: 40, 60</a:t>
            </a:r>
          </a:p>
        </p:txBody>
      </p:sp>
    </p:spTree>
  </p:cSld>
  <p:clrMapOvr>
    <a:masterClrMapping/>
  </p:clrMapOvr>
  <p:transitio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6" name="Shape 1336"/>
          <p:cNvSpPr/>
          <p:nvPr>
            <p:ph type="title"/>
          </p:nvPr>
        </p:nvSpPr>
        <p:spPr>
          <a:prstGeom prst="rect">
            <a:avLst/>
          </a:prstGeom>
        </p:spPr>
        <p:txBody>
          <a:bodyPr/>
          <a:lstStyle/>
          <a:p>
            <a:pPr lvl="0">
              <a:defRPr sz="1800"/>
            </a:pPr>
            <a:r>
              <a:rPr sz="8000"/>
              <a:t>Worksheet #1c</a:t>
            </a:r>
          </a:p>
        </p:txBody>
      </p:sp>
    </p:spTree>
  </p:cSld>
  <p:clrMapOvr>
    <a:masterClrMapping/>
  </p:clrMapOvr>
  <p:transitio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8" name="Shape 1338"/>
          <p:cNvSpPr/>
          <p:nvPr>
            <p:ph type="title"/>
          </p:nvPr>
        </p:nvSpPr>
        <p:spPr>
          <a:prstGeom prst="rect">
            <a:avLst/>
          </a:prstGeom>
        </p:spPr>
        <p:txBody>
          <a:bodyPr/>
          <a:lstStyle>
            <a:lvl1pPr defTabSz="315468">
              <a:defRPr sz="4320"/>
            </a:lvl1pPr>
          </a:lstStyle>
          <a:p>
            <a:pPr lvl="0">
              <a:defRPr sz="1800"/>
            </a:pPr>
            <a:r>
              <a:rPr sz="4320"/>
              <a:t>At which LSN in the log should redo begin? Which log records will be redone (list their LSNs)? All other log records will be skipped.</a:t>
            </a:r>
          </a:p>
        </p:txBody>
      </p:sp>
    </p:spTree>
  </p:cSld>
  <p:clrMapOvr>
    <a:masterClrMapping/>
  </p:clrMapOvr>
  <p:transitio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0" name="Shape 1340"/>
          <p:cNvSpPr/>
          <p:nvPr>
            <p:ph type="body" idx="1"/>
          </p:nvPr>
        </p:nvSpPr>
        <p:spPr>
          <a:xfrm>
            <a:off x="952500" y="31616"/>
            <a:ext cx="11099801" cy="1099026"/>
          </a:xfrm>
          <a:prstGeom prst="rect">
            <a:avLst/>
          </a:prstGeom>
        </p:spPr>
        <p:txBody>
          <a:bodyPr anchor="t"/>
          <a:lstStyle>
            <a:lvl1pPr marL="0" indent="0" algn="ctr">
              <a:buSzTx/>
              <a:buNone/>
              <a:defRPr sz="3900"/>
            </a:lvl1pPr>
          </a:lstStyle>
          <a:p>
            <a:pPr lvl="0">
              <a:defRPr sz="1800"/>
            </a:pPr>
            <a:r>
              <a:rPr sz="3900"/>
              <a:t>Start at the smallest recLSN in DPT: 40</a:t>
            </a:r>
          </a:p>
        </p:txBody>
      </p:sp>
      <p:sp>
        <p:nvSpPr>
          <p:cNvPr id="1341" name="Shape 1341"/>
          <p:cNvSpPr/>
          <p:nvPr/>
        </p:nvSpPr>
        <p:spPr>
          <a:xfrm>
            <a:off x="1642351" y="3020750"/>
            <a:ext cx="2489752" cy="4639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Dirty Page Table</a:t>
            </a:r>
          </a:p>
        </p:txBody>
      </p:sp>
      <p:sp>
        <p:nvSpPr>
          <p:cNvPr id="1342" name="Shape 1342"/>
          <p:cNvSpPr/>
          <p:nvPr/>
        </p:nvSpPr>
        <p:spPr>
          <a:xfrm>
            <a:off x="640553" y="3678657"/>
            <a:ext cx="3219982" cy="486938"/>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343" name="Shape 1343"/>
          <p:cNvSpPr/>
          <p:nvPr/>
        </p:nvSpPr>
        <p:spPr>
          <a:xfrm>
            <a:off x="3864640" y="3678657"/>
            <a:ext cx="1278037" cy="486938"/>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344" name="Shape 1344"/>
          <p:cNvSpPr/>
          <p:nvPr/>
        </p:nvSpPr>
        <p:spPr>
          <a:xfrm>
            <a:off x="1518303" y="3741556"/>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Page ID</a:t>
            </a:r>
          </a:p>
        </p:txBody>
      </p:sp>
      <p:sp>
        <p:nvSpPr>
          <p:cNvPr id="1345" name="Shape 1345"/>
          <p:cNvSpPr/>
          <p:nvPr/>
        </p:nvSpPr>
        <p:spPr>
          <a:xfrm>
            <a:off x="3850995" y="3708350"/>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recLSN</a:t>
            </a:r>
          </a:p>
        </p:txBody>
      </p:sp>
      <p:sp>
        <p:nvSpPr>
          <p:cNvPr id="1346" name="Shape 1346"/>
          <p:cNvSpPr/>
          <p:nvPr/>
        </p:nvSpPr>
        <p:spPr>
          <a:xfrm>
            <a:off x="640864" y="4172522"/>
            <a:ext cx="3219982"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347" name="Shape 1347"/>
          <p:cNvSpPr/>
          <p:nvPr/>
        </p:nvSpPr>
        <p:spPr>
          <a:xfrm>
            <a:off x="3864950" y="4172522"/>
            <a:ext cx="1278038"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348" name="Shape 1348"/>
          <p:cNvSpPr/>
          <p:nvPr/>
        </p:nvSpPr>
        <p:spPr>
          <a:xfrm>
            <a:off x="1518614" y="4235421"/>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P5</a:t>
            </a:r>
          </a:p>
        </p:txBody>
      </p:sp>
      <p:sp>
        <p:nvSpPr>
          <p:cNvPr id="1349" name="Shape 1349"/>
          <p:cNvSpPr/>
          <p:nvPr/>
        </p:nvSpPr>
        <p:spPr>
          <a:xfrm>
            <a:off x="3851306" y="4202215"/>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50</a:t>
            </a:r>
          </a:p>
        </p:txBody>
      </p:sp>
      <p:sp>
        <p:nvSpPr>
          <p:cNvPr id="1350" name="Shape 1350"/>
          <p:cNvSpPr/>
          <p:nvPr/>
        </p:nvSpPr>
        <p:spPr>
          <a:xfrm>
            <a:off x="636353" y="4644809"/>
            <a:ext cx="3219982"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351" name="Shape 1351"/>
          <p:cNvSpPr/>
          <p:nvPr/>
        </p:nvSpPr>
        <p:spPr>
          <a:xfrm>
            <a:off x="3860439" y="4644809"/>
            <a:ext cx="1278037"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352" name="Shape 1352"/>
          <p:cNvSpPr/>
          <p:nvPr/>
        </p:nvSpPr>
        <p:spPr>
          <a:xfrm>
            <a:off x="1514102" y="4707708"/>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P1</a:t>
            </a:r>
          </a:p>
        </p:txBody>
      </p:sp>
      <p:sp>
        <p:nvSpPr>
          <p:cNvPr id="1353" name="Shape 1353"/>
          <p:cNvSpPr/>
          <p:nvPr/>
        </p:nvSpPr>
        <p:spPr>
          <a:xfrm>
            <a:off x="3846794" y="4674502"/>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40</a:t>
            </a:r>
          </a:p>
        </p:txBody>
      </p:sp>
      <p:sp>
        <p:nvSpPr>
          <p:cNvPr id="1354" name="Shape 1354"/>
          <p:cNvSpPr/>
          <p:nvPr/>
        </p:nvSpPr>
        <p:spPr>
          <a:xfrm>
            <a:off x="638919" y="5115964"/>
            <a:ext cx="3219982"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355" name="Shape 1355"/>
          <p:cNvSpPr/>
          <p:nvPr/>
        </p:nvSpPr>
        <p:spPr>
          <a:xfrm>
            <a:off x="3863006" y="5115964"/>
            <a:ext cx="1278037"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356" name="Shape 1356"/>
          <p:cNvSpPr/>
          <p:nvPr/>
        </p:nvSpPr>
        <p:spPr>
          <a:xfrm>
            <a:off x="1516669" y="5178863"/>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P3</a:t>
            </a:r>
          </a:p>
        </p:txBody>
      </p:sp>
      <p:sp>
        <p:nvSpPr>
          <p:cNvPr id="1357" name="Shape 1357"/>
          <p:cNvSpPr/>
          <p:nvPr/>
        </p:nvSpPr>
        <p:spPr>
          <a:xfrm>
            <a:off x="3849361" y="5145657"/>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90</a:t>
            </a:r>
          </a:p>
        </p:txBody>
      </p:sp>
      <p:sp>
        <p:nvSpPr>
          <p:cNvPr id="1358" name="Shape 1358"/>
          <p:cNvSpPr/>
          <p:nvPr/>
        </p:nvSpPr>
        <p:spPr>
          <a:xfrm>
            <a:off x="638919" y="5583138"/>
            <a:ext cx="3219982" cy="486937"/>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359" name="Shape 1359"/>
          <p:cNvSpPr/>
          <p:nvPr/>
        </p:nvSpPr>
        <p:spPr>
          <a:xfrm>
            <a:off x="3863006" y="5583138"/>
            <a:ext cx="1278037" cy="486937"/>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360" name="Shape 1360"/>
          <p:cNvSpPr/>
          <p:nvPr/>
        </p:nvSpPr>
        <p:spPr>
          <a:xfrm>
            <a:off x="1516669" y="5646037"/>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P2</a:t>
            </a:r>
          </a:p>
        </p:txBody>
      </p:sp>
      <p:sp>
        <p:nvSpPr>
          <p:cNvPr id="1361" name="Shape 1361"/>
          <p:cNvSpPr/>
          <p:nvPr/>
        </p:nvSpPr>
        <p:spPr>
          <a:xfrm>
            <a:off x="3849361" y="5612830"/>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160</a:t>
            </a:r>
          </a:p>
        </p:txBody>
      </p:sp>
      <p:pic>
        <p:nvPicPr>
          <p:cNvPr id="1362" name="pasted-image.png"/>
          <p:cNvPicPr/>
          <p:nvPr/>
        </p:nvPicPr>
        <p:blipFill>
          <a:blip r:embed="rId2">
            <a:extLst/>
          </a:blip>
          <a:stretch>
            <a:fillRect/>
          </a:stretch>
        </p:blipFill>
        <p:spPr>
          <a:xfrm>
            <a:off x="6107588" y="2884338"/>
            <a:ext cx="6810639" cy="3351608"/>
          </a:xfrm>
          <a:prstGeom prst="rect">
            <a:avLst/>
          </a:prstGeom>
          <a:ln w="12700">
            <a:miter lim="400000"/>
          </a:ln>
        </p:spPr>
      </p:pic>
      <p:sp>
        <p:nvSpPr>
          <p:cNvPr id="1363" name="Shape 1363"/>
          <p:cNvSpPr/>
          <p:nvPr/>
        </p:nvSpPr>
        <p:spPr>
          <a:xfrm>
            <a:off x="1102076" y="7979233"/>
            <a:ext cx="11099801"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lvl="0">
              <a:defRPr sz="1800"/>
            </a:pPr>
            <a:r>
              <a:rPr sz="3600"/>
              <a:t>REDO: </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 name="Shape 44"/>
          <p:cNvSpPr/>
          <p:nvPr>
            <p:ph type="title"/>
          </p:nvPr>
        </p:nvSpPr>
        <p:spPr>
          <a:prstGeom prst="rect">
            <a:avLst/>
          </a:prstGeom>
        </p:spPr>
        <p:txBody>
          <a:bodyPr/>
          <a:lstStyle/>
          <a:p>
            <a:pPr lvl="0">
              <a:defRPr sz="1800"/>
            </a:pPr>
            <a:r>
              <a:rPr sz="8000"/>
              <a:t>Buffer Policies</a:t>
            </a:r>
          </a:p>
        </p:txBody>
      </p:sp>
      <p:sp>
        <p:nvSpPr>
          <p:cNvPr id="45" name="Shape 45"/>
          <p:cNvSpPr/>
          <p:nvPr>
            <p:ph type="body" idx="1"/>
          </p:nvPr>
        </p:nvSpPr>
        <p:spPr>
          <a:prstGeom prst="rect">
            <a:avLst/>
          </a:prstGeom>
        </p:spPr>
        <p:txBody>
          <a:bodyPr anchor="t"/>
          <a:lstStyle/>
          <a:p>
            <a:pPr lvl="0">
              <a:defRPr sz="1800"/>
            </a:pPr>
            <a:r>
              <a:rPr sz="3600"/>
              <a:t>NO STEAL/FORCE</a:t>
            </a:r>
            <a:endParaRPr sz="3600"/>
          </a:p>
          <a:p>
            <a:pPr lvl="1">
              <a:spcBef>
                <a:spcPts val="1500"/>
              </a:spcBef>
              <a:defRPr sz="1800"/>
            </a:pPr>
            <a:r>
              <a:rPr sz="3600"/>
              <a:t>Guarantees atomicity and durability</a:t>
            </a:r>
            <a:endParaRPr sz="3600"/>
          </a:p>
          <a:p>
            <a:pPr lvl="1">
              <a:spcBef>
                <a:spcPts val="1500"/>
              </a:spcBef>
              <a:defRPr sz="1800"/>
            </a:pPr>
            <a:r>
              <a:rPr sz="3600"/>
              <a:t>Slow at commit time</a:t>
            </a:r>
            <a:endParaRPr sz="3600"/>
          </a:p>
          <a:p>
            <a:pPr lvl="0">
              <a:defRPr sz="1800"/>
            </a:pPr>
            <a:r>
              <a:rPr sz="3600"/>
              <a:t>STEAL/NO FORCE </a:t>
            </a:r>
            <a:endParaRPr sz="3600"/>
          </a:p>
          <a:p>
            <a:pPr lvl="1">
              <a:spcBef>
                <a:spcPts val="1500"/>
              </a:spcBef>
              <a:defRPr sz="1800"/>
            </a:pPr>
            <a:r>
              <a:rPr sz="3600"/>
              <a:t>No guarantees about atomicity and durability</a:t>
            </a:r>
            <a:endParaRPr sz="3600"/>
          </a:p>
          <a:p>
            <a:pPr lvl="1">
              <a:spcBef>
                <a:spcPts val="1500"/>
              </a:spcBef>
              <a:defRPr sz="1800"/>
            </a:pPr>
            <a:r>
              <a:rPr sz="3600"/>
              <a:t>Much faster</a:t>
            </a:r>
            <a:endParaRPr sz="3600"/>
          </a:p>
          <a:p>
            <a:pPr lvl="1">
              <a:spcBef>
                <a:spcPts val="1500"/>
              </a:spcBef>
              <a:defRPr sz="1800"/>
            </a:pPr>
            <a:r>
              <a:rPr sz="3600"/>
              <a:t>Use write ahead logging!</a:t>
            </a:r>
          </a:p>
        </p:txBody>
      </p:sp>
    </p:spTree>
  </p:cSld>
  <p:clrMapOvr>
    <a:masterClrMapping/>
  </p:clrMapOvr>
  <p:transitio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5" name="Shape 1365"/>
          <p:cNvSpPr/>
          <p:nvPr>
            <p:ph type="body" idx="1"/>
          </p:nvPr>
        </p:nvSpPr>
        <p:spPr>
          <a:xfrm>
            <a:off x="952500" y="31616"/>
            <a:ext cx="11099800" cy="1099026"/>
          </a:xfrm>
          <a:prstGeom prst="rect">
            <a:avLst/>
          </a:prstGeom>
        </p:spPr>
        <p:txBody>
          <a:bodyPr anchor="t"/>
          <a:lstStyle>
            <a:lvl1pPr marL="0" indent="0" algn="ctr">
              <a:buSzTx/>
              <a:buNone/>
              <a:defRPr sz="3900"/>
            </a:lvl1pPr>
          </a:lstStyle>
          <a:p>
            <a:pPr lvl="0">
              <a:defRPr sz="1800"/>
            </a:pPr>
            <a:r>
              <a:rPr sz="3900"/>
              <a:t>Start at the smallest recLSN in DPT: 40</a:t>
            </a:r>
          </a:p>
        </p:txBody>
      </p:sp>
      <p:pic>
        <p:nvPicPr>
          <p:cNvPr id="1366" name="pasted-image.png"/>
          <p:cNvPicPr/>
          <p:nvPr/>
        </p:nvPicPr>
        <p:blipFill>
          <a:blip r:embed="rId2">
            <a:extLst/>
          </a:blip>
          <a:stretch>
            <a:fillRect/>
          </a:stretch>
        </p:blipFill>
        <p:spPr>
          <a:xfrm>
            <a:off x="6107588" y="2884338"/>
            <a:ext cx="6810639" cy="3351608"/>
          </a:xfrm>
          <a:prstGeom prst="rect">
            <a:avLst/>
          </a:prstGeom>
          <a:ln w="12700">
            <a:miter lim="400000"/>
          </a:ln>
        </p:spPr>
      </p:pic>
      <p:sp>
        <p:nvSpPr>
          <p:cNvPr id="1367" name="Shape 1367"/>
          <p:cNvSpPr/>
          <p:nvPr/>
        </p:nvSpPr>
        <p:spPr>
          <a:xfrm>
            <a:off x="6123883" y="3332774"/>
            <a:ext cx="6701216" cy="199987"/>
          </a:xfrm>
          <a:prstGeom prst="rect">
            <a:avLst/>
          </a:prstGeom>
          <a:solidFill>
            <a:srgbClr val="F5D328">
              <a:alpha val="32088"/>
            </a:srgbClr>
          </a:solidFill>
          <a:ln w="12700">
            <a:miter lim="400000"/>
          </a:ln>
        </p:spPr>
        <p:txBody>
          <a:bodyPr lIns="0" tIns="0" rIns="0" bIns="0" anchor="ctr"/>
          <a:lstStyle/>
          <a:p>
            <a:pPr lvl="0">
              <a:defRPr sz="2400">
                <a:solidFill>
                  <a:srgbClr val="FFFFFF"/>
                </a:solidFill>
              </a:defRPr>
            </a:pPr>
          </a:p>
        </p:txBody>
      </p:sp>
      <p:sp>
        <p:nvSpPr>
          <p:cNvPr id="1368" name="Shape 1368"/>
          <p:cNvSpPr/>
          <p:nvPr/>
        </p:nvSpPr>
        <p:spPr>
          <a:xfrm>
            <a:off x="1102076" y="7979233"/>
            <a:ext cx="11099801"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lvl="0">
              <a:defRPr sz="1800"/>
            </a:pPr>
            <a:r>
              <a:rPr sz="3600"/>
              <a:t>REDO: 40</a:t>
            </a:r>
          </a:p>
        </p:txBody>
      </p:sp>
      <p:sp>
        <p:nvSpPr>
          <p:cNvPr id="1369" name="Shape 1369"/>
          <p:cNvSpPr/>
          <p:nvPr/>
        </p:nvSpPr>
        <p:spPr>
          <a:xfrm>
            <a:off x="1642351" y="3020750"/>
            <a:ext cx="2489752" cy="4639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Dirty Page Table</a:t>
            </a:r>
          </a:p>
        </p:txBody>
      </p:sp>
      <p:sp>
        <p:nvSpPr>
          <p:cNvPr id="1370" name="Shape 1370"/>
          <p:cNvSpPr/>
          <p:nvPr/>
        </p:nvSpPr>
        <p:spPr>
          <a:xfrm>
            <a:off x="640553" y="3678657"/>
            <a:ext cx="3219982" cy="486938"/>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371" name="Shape 1371"/>
          <p:cNvSpPr/>
          <p:nvPr/>
        </p:nvSpPr>
        <p:spPr>
          <a:xfrm>
            <a:off x="3864640" y="3678657"/>
            <a:ext cx="1278037" cy="486938"/>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372" name="Shape 1372"/>
          <p:cNvSpPr/>
          <p:nvPr/>
        </p:nvSpPr>
        <p:spPr>
          <a:xfrm>
            <a:off x="1518303" y="3741556"/>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Page ID</a:t>
            </a:r>
          </a:p>
        </p:txBody>
      </p:sp>
      <p:sp>
        <p:nvSpPr>
          <p:cNvPr id="1373" name="Shape 1373"/>
          <p:cNvSpPr/>
          <p:nvPr/>
        </p:nvSpPr>
        <p:spPr>
          <a:xfrm>
            <a:off x="3850995" y="3708350"/>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recLSN</a:t>
            </a:r>
          </a:p>
        </p:txBody>
      </p:sp>
      <p:sp>
        <p:nvSpPr>
          <p:cNvPr id="1374" name="Shape 1374"/>
          <p:cNvSpPr/>
          <p:nvPr/>
        </p:nvSpPr>
        <p:spPr>
          <a:xfrm>
            <a:off x="640864" y="4172522"/>
            <a:ext cx="3219982"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375" name="Shape 1375"/>
          <p:cNvSpPr/>
          <p:nvPr/>
        </p:nvSpPr>
        <p:spPr>
          <a:xfrm>
            <a:off x="3864950" y="4172522"/>
            <a:ext cx="1278038"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376" name="Shape 1376"/>
          <p:cNvSpPr/>
          <p:nvPr/>
        </p:nvSpPr>
        <p:spPr>
          <a:xfrm>
            <a:off x="1518614" y="4235421"/>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P5</a:t>
            </a:r>
          </a:p>
        </p:txBody>
      </p:sp>
      <p:sp>
        <p:nvSpPr>
          <p:cNvPr id="1377" name="Shape 1377"/>
          <p:cNvSpPr/>
          <p:nvPr/>
        </p:nvSpPr>
        <p:spPr>
          <a:xfrm>
            <a:off x="3851306" y="4202215"/>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50</a:t>
            </a:r>
          </a:p>
        </p:txBody>
      </p:sp>
      <p:sp>
        <p:nvSpPr>
          <p:cNvPr id="1378" name="Shape 1378"/>
          <p:cNvSpPr/>
          <p:nvPr/>
        </p:nvSpPr>
        <p:spPr>
          <a:xfrm>
            <a:off x="636353" y="4644809"/>
            <a:ext cx="3219982"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379" name="Shape 1379"/>
          <p:cNvSpPr/>
          <p:nvPr/>
        </p:nvSpPr>
        <p:spPr>
          <a:xfrm>
            <a:off x="3860439" y="4644809"/>
            <a:ext cx="1278038"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380" name="Shape 1380"/>
          <p:cNvSpPr/>
          <p:nvPr/>
        </p:nvSpPr>
        <p:spPr>
          <a:xfrm>
            <a:off x="1514102" y="4707708"/>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P1</a:t>
            </a:r>
          </a:p>
        </p:txBody>
      </p:sp>
      <p:sp>
        <p:nvSpPr>
          <p:cNvPr id="1381" name="Shape 1381"/>
          <p:cNvSpPr/>
          <p:nvPr/>
        </p:nvSpPr>
        <p:spPr>
          <a:xfrm>
            <a:off x="3846794" y="4674502"/>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40</a:t>
            </a:r>
          </a:p>
        </p:txBody>
      </p:sp>
      <p:sp>
        <p:nvSpPr>
          <p:cNvPr id="1382" name="Shape 1382"/>
          <p:cNvSpPr/>
          <p:nvPr/>
        </p:nvSpPr>
        <p:spPr>
          <a:xfrm>
            <a:off x="638919" y="5115964"/>
            <a:ext cx="3219982"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383" name="Shape 1383"/>
          <p:cNvSpPr/>
          <p:nvPr/>
        </p:nvSpPr>
        <p:spPr>
          <a:xfrm>
            <a:off x="3863006" y="5115964"/>
            <a:ext cx="1278037"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384" name="Shape 1384"/>
          <p:cNvSpPr/>
          <p:nvPr/>
        </p:nvSpPr>
        <p:spPr>
          <a:xfrm>
            <a:off x="1516669" y="5178864"/>
            <a:ext cx="1520160" cy="4376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P3</a:t>
            </a:r>
          </a:p>
        </p:txBody>
      </p:sp>
      <p:sp>
        <p:nvSpPr>
          <p:cNvPr id="1385" name="Shape 1385"/>
          <p:cNvSpPr/>
          <p:nvPr/>
        </p:nvSpPr>
        <p:spPr>
          <a:xfrm>
            <a:off x="3849361" y="5145657"/>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90</a:t>
            </a:r>
          </a:p>
        </p:txBody>
      </p:sp>
      <p:sp>
        <p:nvSpPr>
          <p:cNvPr id="1386" name="Shape 1386"/>
          <p:cNvSpPr/>
          <p:nvPr/>
        </p:nvSpPr>
        <p:spPr>
          <a:xfrm>
            <a:off x="638919" y="5583138"/>
            <a:ext cx="3219982" cy="486937"/>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387" name="Shape 1387"/>
          <p:cNvSpPr/>
          <p:nvPr/>
        </p:nvSpPr>
        <p:spPr>
          <a:xfrm>
            <a:off x="3863006" y="5583138"/>
            <a:ext cx="1278037" cy="486937"/>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388" name="Shape 1388"/>
          <p:cNvSpPr/>
          <p:nvPr/>
        </p:nvSpPr>
        <p:spPr>
          <a:xfrm>
            <a:off x="1516669" y="5646037"/>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P2</a:t>
            </a:r>
          </a:p>
        </p:txBody>
      </p:sp>
      <p:sp>
        <p:nvSpPr>
          <p:cNvPr id="1389" name="Shape 1389"/>
          <p:cNvSpPr/>
          <p:nvPr/>
        </p:nvSpPr>
        <p:spPr>
          <a:xfrm>
            <a:off x="3849361" y="5612830"/>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160</a:t>
            </a:r>
          </a:p>
        </p:txBody>
      </p:sp>
    </p:spTree>
  </p:cSld>
  <p:clrMapOvr>
    <a:masterClrMapping/>
  </p:clrMapOvr>
  <p:transitio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1" name="Shape 1391"/>
          <p:cNvSpPr/>
          <p:nvPr>
            <p:ph type="body" idx="1"/>
          </p:nvPr>
        </p:nvSpPr>
        <p:spPr>
          <a:xfrm>
            <a:off x="952500" y="31616"/>
            <a:ext cx="11099800" cy="1099026"/>
          </a:xfrm>
          <a:prstGeom prst="rect">
            <a:avLst/>
          </a:prstGeom>
        </p:spPr>
        <p:txBody>
          <a:bodyPr anchor="t"/>
          <a:lstStyle>
            <a:lvl1pPr marL="0" indent="0" algn="ctr">
              <a:buSzTx/>
              <a:buNone/>
              <a:defRPr sz="3900"/>
            </a:lvl1pPr>
          </a:lstStyle>
          <a:p>
            <a:pPr lvl="0">
              <a:defRPr sz="1800"/>
            </a:pPr>
            <a:r>
              <a:rPr sz="3900"/>
              <a:t>Start at the smallest recLSN in DPT: 40</a:t>
            </a:r>
          </a:p>
        </p:txBody>
      </p:sp>
      <p:pic>
        <p:nvPicPr>
          <p:cNvPr id="1392" name="pasted-image.png"/>
          <p:cNvPicPr/>
          <p:nvPr/>
        </p:nvPicPr>
        <p:blipFill>
          <a:blip r:embed="rId2">
            <a:extLst/>
          </a:blip>
          <a:stretch>
            <a:fillRect/>
          </a:stretch>
        </p:blipFill>
        <p:spPr>
          <a:xfrm>
            <a:off x="6107588" y="2884338"/>
            <a:ext cx="6810639" cy="3351608"/>
          </a:xfrm>
          <a:prstGeom prst="rect">
            <a:avLst/>
          </a:prstGeom>
          <a:ln w="12700">
            <a:miter lim="400000"/>
          </a:ln>
        </p:spPr>
      </p:pic>
      <p:sp>
        <p:nvSpPr>
          <p:cNvPr id="1393" name="Shape 1393"/>
          <p:cNvSpPr/>
          <p:nvPr/>
        </p:nvSpPr>
        <p:spPr>
          <a:xfrm>
            <a:off x="6123883" y="3523274"/>
            <a:ext cx="6701216" cy="199987"/>
          </a:xfrm>
          <a:prstGeom prst="rect">
            <a:avLst/>
          </a:prstGeom>
          <a:solidFill>
            <a:srgbClr val="F5D328">
              <a:alpha val="32088"/>
            </a:srgbClr>
          </a:solidFill>
          <a:ln w="12700">
            <a:miter lim="400000"/>
          </a:ln>
        </p:spPr>
        <p:txBody>
          <a:bodyPr lIns="0" tIns="0" rIns="0" bIns="0" anchor="ctr"/>
          <a:lstStyle/>
          <a:p>
            <a:pPr lvl="0">
              <a:defRPr sz="2400">
                <a:solidFill>
                  <a:srgbClr val="FFFFFF"/>
                </a:solidFill>
              </a:defRPr>
            </a:pPr>
          </a:p>
        </p:txBody>
      </p:sp>
      <p:sp>
        <p:nvSpPr>
          <p:cNvPr id="1394" name="Shape 1394"/>
          <p:cNvSpPr/>
          <p:nvPr/>
        </p:nvSpPr>
        <p:spPr>
          <a:xfrm>
            <a:off x="1102076" y="7979233"/>
            <a:ext cx="11099801"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lvl="0">
              <a:defRPr sz="1800"/>
            </a:pPr>
            <a:r>
              <a:rPr sz="3600"/>
              <a:t>REDO: 40, 50</a:t>
            </a:r>
          </a:p>
        </p:txBody>
      </p:sp>
      <p:sp>
        <p:nvSpPr>
          <p:cNvPr id="1395" name="Shape 1395"/>
          <p:cNvSpPr/>
          <p:nvPr/>
        </p:nvSpPr>
        <p:spPr>
          <a:xfrm>
            <a:off x="1642351" y="3020750"/>
            <a:ext cx="2489752" cy="4639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Dirty Page Table</a:t>
            </a:r>
          </a:p>
        </p:txBody>
      </p:sp>
      <p:sp>
        <p:nvSpPr>
          <p:cNvPr id="1396" name="Shape 1396"/>
          <p:cNvSpPr/>
          <p:nvPr/>
        </p:nvSpPr>
        <p:spPr>
          <a:xfrm>
            <a:off x="640553" y="3678657"/>
            <a:ext cx="3219982" cy="486938"/>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397" name="Shape 1397"/>
          <p:cNvSpPr/>
          <p:nvPr/>
        </p:nvSpPr>
        <p:spPr>
          <a:xfrm>
            <a:off x="3864640" y="3678657"/>
            <a:ext cx="1278037" cy="486938"/>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398" name="Shape 1398"/>
          <p:cNvSpPr/>
          <p:nvPr/>
        </p:nvSpPr>
        <p:spPr>
          <a:xfrm>
            <a:off x="1518303" y="3741556"/>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Page ID</a:t>
            </a:r>
          </a:p>
        </p:txBody>
      </p:sp>
      <p:sp>
        <p:nvSpPr>
          <p:cNvPr id="1399" name="Shape 1399"/>
          <p:cNvSpPr/>
          <p:nvPr/>
        </p:nvSpPr>
        <p:spPr>
          <a:xfrm>
            <a:off x="3850995" y="3708350"/>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recLSN</a:t>
            </a:r>
          </a:p>
        </p:txBody>
      </p:sp>
      <p:sp>
        <p:nvSpPr>
          <p:cNvPr id="1400" name="Shape 1400"/>
          <p:cNvSpPr/>
          <p:nvPr/>
        </p:nvSpPr>
        <p:spPr>
          <a:xfrm>
            <a:off x="640864" y="4172522"/>
            <a:ext cx="3219982"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01" name="Shape 1401"/>
          <p:cNvSpPr/>
          <p:nvPr/>
        </p:nvSpPr>
        <p:spPr>
          <a:xfrm>
            <a:off x="3864950" y="4172522"/>
            <a:ext cx="1278038"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02" name="Shape 1402"/>
          <p:cNvSpPr/>
          <p:nvPr/>
        </p:nvSpPr>
        <p:spPr>
          <a:xfrm>
            <a:off x="1518614" y="4235421"/>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P5</a:t>
            </a:r>
          </a:p>
        </p:txBody>
      </p:sp>
      <p:sp>
        <p:nvSpPr>
          <p:cNvPr id="1403" name="Shape 1403"/>
          <p:cNvSpPr/>
          <p:nvPr/>
        </p:nvSpPr>
        <p:spPr>
          <a:xfrm>
            <a:off x="3851306" y="4202215"/>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50</a:t>
            </a:r>
          </a:p>
        </p:txBody>
      </p:sp>
      <p:sp>
        <p:nvSpPr>
          <p:cNvPr id="1404" name="Shape 1404"/>
          <p:cNvSpPr/>
          <p:nvPr/>
        </p:nvSpPr>
        <p:spPr>
          <a:xfrm>
            <a:off x="636353" y="4644809"/>
            <a:ext cx="3219982"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05" name="Shape 1405"/>
          <p:cNvSpPr/>
          <p:nvPr/>
        </p:nvSpPr>
        <p:spPr>
          <a:xfrm>
            <a:off x="3860439" y="4644809"/>
            <a:ext cx="1278038"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06" name="Shape 1406"/>
          <p:cNvSpPr/>
          <p:nvPr/>
        </p:nvSpPr>
        <p:spPr>
          <a:xfrm>
            <a:off x="1514102" y="4707708"/>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P1</a:t>
            </a:r>
          </a:p>
        </p:txBody>
      </p:sp>
      <p:sp>
        <p:nvSpPr>
          <p:cNvPr id="1407" name="Shape 1407"/>
          <p:cNvSpPr/>
          <p:nvPr/>
        </p:nvSpPr>
        <p:spPr>
          <a:xfrm>
            <a:off x="3846794" y="4674502"/>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40</a:t>
            </a:r>
          </a:p>
        </p:txBody>
      </p:sp>
      <p:sp>
        <p:nvSpPr>
          <p:cNvPr id="1408" name="Shape 1408"/>
          <p:cNvSpPr/>
          <p:nvPr/>
        </p:nvSpPr>
        <p:spPr>
          <a:xfrm>
            <a:off x="638919" y="5115964"/>
            <a:ext cx="3219982"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09" name="Shape 1409"/>
          <p:cNvSpPr/>
          <p:nvPr/>
        </p:nvSpPr>
        <p:spPr>
          <a:xfrm>
            <a:off x="3863006" y="5115964"/>
            <a:ext cx="1278037"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10" name="Shape 1410"/>
          <p:cNvSpPr/>
          <p:nvPr/>
        </p:nvSpPr>
        <p:spPr>
          <a:xfrm>
            <a:off x="1516669" y="5178864"/>
            <a:ext cx="1520160" cy="4376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P3</a:t>
            </a:r>
          </a:p>
        </p:txBody>
      </p:sp>
      <p:sp>
        <p:nvSpPr>
          <p:cNvPr id="1411" name="Shape 1411"/>
          <p:cNvSpPr/>
          <p:nvPr/>
        </p:nvSpPr>
        <p:spPr>
          <a:xfrm>
            <a:off x="3849361" y="5145657"/>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90</a:t>
            </a:r>
          </a:p>
        </p:txBody>
      </p:sp>
      <p:sp>
        <p:nvSpPr>
          <p:cNvPr id="1412" name="Shape 1412"/>
          <p:cNvSpPr/>
          <p:nvPr/>
        </p:nvSpPr>
        <p:spPr>
          <a:xfrm>
            <a:off x="638919" y="5583138"/>
            <a:ext cx="3219982" cy="486937"/>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13" name="Shape 1413"/>
          <p:cNvSpPr/>
          <p:nvPr/>
        </p:nvSpPr>
        <p:spPr>
          <a:xfrm>
            <a:off x="3863006" y="5583138"/>
            <a:ext cx="1278037" cy="486937"/>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14" name="Shape 1414"/>
          <p:cNvSpPr/>
          <p:nvPr/>
        </p:nvSpPr>
        <p:spPr>
          <a:xfrm>
            <a:off x="1516669" y="5646037"/>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P2</a:t>
            </a:r>
          </a:p>
        </p:txBody>
      </p:sp>
      <p:sp>
        <p:nvSpPr>
          <p:cNvPr id="1415" name="Shape 1415"/>
          <p:cNvSpPr/>
          <p:nvPr/>
        </p:nvSpPr>
        <p:spPr>
          <a:xfrm>
            <a:off x="3849361" y="5612830"/>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160</a:t>
            </a:r>
          </a:p>
        </p:txBody>
      </p:sp>
    </p:spTree>
  </p:cSld>
  <p:clrMapOvr>
    <a:masterClrMapping/>
  </p:clrMapOvr>
  <p:transitio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7" name="Shape 1417"/>
          <p:cNvSpPr/>
          <p:nvPr>
            <p:ph type="body" idx="1"/>
          </p:nvPr>
        </p:nvSpPr>
        <p:spPr>
          <a:xfrm>
            <a:off x="952500" y="31616"/>
            <a:ext cx="11099800" cy="1099026"/>
          </a:xfrm>
          <a:prstGeom prst="rect">
            <a:avLst/>
          </a:prstGeom>
        </p:spPr>
        <p:txBody>
          <a:bodyPr anchor="t"/>
          <a:lstStyle>
            <a:lvl1pPr marL="0" indent="0" algn="ctr">
              <a:buSzTx/>
              <a:buNone/>
              <a:defRPr sz="3900"/>
            </a:lvl1pPr>
          </a:lstStyle>
          <a:p>
            <a:pPr lvl="0">
              <a:defRPr sz="1800"/>
            </a:pPr>
            <a:r>
              <a:rPr sz="3900"/>
              <a:t>Start at the smallest recLSN in DPT: 40</a:t>
            </a:r>
          </a:p>
        </p:txBody>
      </p:sp>
      <p:pic>
        <p:nvPicPr>
          <p:cNvPr id="1418" name="pasted-image.png"/>
          <p:cNvPicPr/>
          <p:nvPr/>
        </p:nvPicPr>
        <p:blipFill>
          <a:blip r:embed="rId2">
            <a:extLst/>
          </a:blip>
          <a:stretch>
            <a:fillRect/>
          </a:stretch>
        </p:blipFill>
        <p:spPr>
          <a:xfrm>
            <a:off x="6107588" y="2884338"/>
            <a:ext cx="6810639" cy="3351608"/>
          </a:xfrm>
          <a:prstGeom prst="rect">
            <a:avLst/>
          </a:prstGeom>
          <a:ln w="12700">
            <a:miter lim="400000"/>
          </a:ln>
        </p:spPr>
      </p:pic>
      <p:sp>
        <p:nvSpPr>
          <p:cNvPr id="1419" name="Shape 1419"/>
          <p:cNvSpPr/>
          <p:nvPr/>
        </p:nvSpPr>
        <p:spPr>
          <a:xfrm>
            <a:off x="6123883" y="3726474"/>
            <a:ext cx="6701216" cy="199987"/>
          </a:xfrm>
          <a:prstGeom prst="rect">
            <a:avLst/>
          </a:prstGeom>
          <a:solidFill>
            <a:srgbClr val="F5D328">
              <a:alpha val="32088"/>
            </a:srgbClr>
          </a:solidFill>
          <a:ln w="12700">
            <a:miter lim="400000"/>
          </a:ln>
        </p:spPr>
        <p:txBody>
          <a:bodyPr lIns="0" tIns="0" rIns="0" bIns="0" anchor="ctr"/>
          <a:lstStyle/>
          <a:p>
            <a:pPr lvl="0">
              <a:defRPr sz="2400">
                <a:solidFill>
                  <a:srgbClr val="FFFFFF"/>
                </a:solidFill>
              </a:defRPr>
            </a:pPr>
          </a:p>
        </p:txBody>
      </p:sp>
      <p:sp>
        <p:nvSpPr>
          <p:cNvPr id="1420" name="Shape 1420"/>
          <p:cNvSpPr/>
          <p:nvPr/>
        </p:nvSpPr>
        <p:spPr>
          <a:xfrm>
            <a:off x="1102076" y="7979233"/>
            <a:ext cx="11099801"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lvl="0">
              <a:defRPr sz="1800"/>
            </a:pPr>
            <a:r>
              <a:rPr sz="3600"/>
              <a:t>REDO: 40, 50, 60</a:t>
            </a:r>
          </a:p>
        </p:txBody>
      </p:sp>
      <p:sp>
        <p:nvSpPr>
          <p:cNvPr id="1421" name="Shape 1421"/>
          <p:cNvSpPr/>
          <p:nvPr/>
        </p:nvSpPr>
        <p:spPr>
          <a:xfrm>
            <a:off x="1642351" y="3020750"/>
            <a:ext cx="2489752" cy="4639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Dirty Page Table</a:t>
            </a:r>
          </a:p>
        </p:txBody>
      </p:sp>
      <p:sp>
        <p:nvSpPr>
          <p:cNvPr id="1422" name="Shape 1422"/>
          <p:cNvSpPr/>
          <p:nvPr/>
        </p:nvSpPr>
        <p:spPr>
          <a:xfrm>
            <a:off x="640553" y="3678657"/>
            <a:ext cx="3219982" cy="486938"/>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23" name="Shape 1423"/>
          <p:cNvSpPr/>
          <p:nvPr/>
        </p:nvSpPr>
        <p:spPr>
          <a:xfrm>
            <a:off x="3864640" y="3678657"/>
            <a:ext cx="1278037" cy="486938"/>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24" name="Shape 1424"/>
          <p:cNvSpPr/>
          <p:nvPr/>
        </p:nvSpPr>
        <p:spPr>
          <a:xfrm>
            <a:off x="1518303" y="3741556"/>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Page ID</a:t>
            </a:r>
          </a:p>
        </p:txBody>
      </p:sp>
      <p:sp>
        <p:nvSpPr>
          <p:cNvPr id="1425" name="Shape 1425"/>
          <p:cNvSpPr/>
          <p:nvPr/>
        </p:nvSpPr>
        <p:spPr>
          <a:xfrm>
            <a:off x="3850995" y="3708350"/>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recLSN</a:t>
            </a:r>
          </a:p>
        </p:txBody>
      </p:sp>
      <p:sp>
        <p:nvSpPr>
          <p:cNvPr id="1426" name="Shape 1426"/>
          <p:cNvSpPr/>
          <p:nvPr/>
        </p:nvSpPr>
        <p:spPr>
          <a:xfrm>
            <a:off x="640864" y="4172522"/>
            <a:ext cx="3219982"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27" name="Shape 1427"/>
          <p:cNvSpPr/>
          <p:nvPr/>
        </p:nvSpPr>
        <p:spPr>
          <a:xfrm>
            <a:off x="3864950" y="4172522"/>
            <a:ext cx="1278038"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28" name="Shape 1428"/>
          <p:cNvSpPr/>
          <p:nvPr/>
        </p:nvSpPr>
        <p:spPr>
          <a:xfrm>
            <a:off x="1518614" y="4235421"/>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P5</a:t>
            </a:r>
          </a:p>
        </p:txBody>
      </p:sp>
      <p:sp>
        <p:nvSpPr>
          <p:cNvPr id="1429" name="Shape 1429"/>
          <p:cNvSpPr/>
          <p:nvPr/>
        </p:nvSpPr>
        <p:spPr>
          <a:xfrm>
            <a:off x="3851306" y="4202215"/>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50</a:t>
            </a:r>
          </a:p>
        </p:txBody>
      </p:sp>
      <p:sp>
        <p:nvSpPr>
          <p:cNvPr id="1430" name="Shape 1430"/>
          <p:cNvSpPr/>
          <p:nvPr/>
        </p:nvSpPr>
        <p:spPr>
          <a:xfrm>
            <a:off x="636353" y="4644809"/>
            <a:ext cx="3219982"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31" name="Shape 1431"/>
          <p:cNvSpPr/>
          <p:nvPr/>
        </p:nvSpPr>
        <p:spPr>
          <a:xfrm>
            <a:off x="3860439" y="4644809"/>
            <a:ext cx="1278038"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32" name="Shape 1432"/>
          <p:cNvSpPr/>
          <p:nvPr/>
        </p:nvSpPr>
        <p:spPr>
          <a:xfrm>
            <a:off x="1514102" y="4707708"/>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P1</a:t>
            </a:r>
          </a:p>
        </p:txBody>
      </p:sp>
      <p:sp>
        <p:nvSpPr>
          <p:cNvPr id="1433" name="Shape 1433"/>
          <p:cNvSpPr/>
          <p:nvPr/>
        </p:nvSpPr>
        <p:spPr>
          <a:xfrm>
            <a:off x="3846794" y="4674502"/>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40</a:t>
            </a:r>
          </a:p>
        </p:txBody>
      </p:sp>
      <p:sp>
        <p:nvSpPr>
          <p:cNvPr id="1434" name="Shape 1434"/>
          <p:cNvSpPr/>
          <p:nvPr/>
        </p:nvSpPr>
        <p:spPr>
          <a:xfrm>
            <a:off x="638919" y="5115964"/>
            <a:ext cx="3219982"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35" name="Shape 1435"/>
          <p:cNvSpPr/>
          <p:nvPr/>
        </p:nvSpPr>
        <p:spPr>
          <a:xfrm>
            <a:off x="3863006" y="5115964"/>
            <a:ext cx="1278037"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36" name="Shape 1436"/>
          <p:cNvSpPr/>
          <p:nvPr/>
        </p:nvSpPr>
        <p:spPr>
          <a:xfrm>
            <a:off x="1516669" y="5178864"/>
            <a:ext cx="1520160" cy="4376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P3</a:t>
            </a:r>
          </a:p>
        </p:txBody>
      </p:sp>
      <p:sp>
        <p:nvSpPr>
          <p:cNvPr id="1437" name="Shape 1437"/>
          <p:cNvSpPr/>
          <p:nvPr/>
        </p:nvSpPr>
        <p:spPr>
          <a:xfrm>
            <a:off x="3849361" y="5145657"/>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90</a:t>
            </a:r>
          </a:p>
        </p:txBody>
      </p:sp>
      <p:sp>
        <p:nvSpPr>
          <p:cNvPr id="1438" name="Shape 1438"/>
          <p:cNvSpPr/>
          <p:nvPr/>
        </p:nvSpPr>
        <p:spPr>
          <a:xfrm>
            <a:off x="638919" y="5583138"/>
            <a:ext cx="3219982" cy="486937"/>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39" name="Shape 1439"/>
          <p:cNvSpPr/>
          <p:nvPr/>
        </p:nvSpPr>
        <p:spPr>
          <a:xfrm>
            <a:off x="3863006" y="5583138"/>
            <a:ext cx="1278037" cy="486937"/>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40" name="Shape 1440"/>
          <p:cNvSpPr/>
          <p:nvPr/>
        </p:nvSpPr>
        <p:spPr>
          <a:xfrm>
            <a:off x="1516669" y="5646037"/>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P2</a:t>
            </a:r>
          </a:p>
        </p:txBody>
      </p:sp>
      <p:sp>
        <p:nvSpPr>
          <p:cNvPr id="1441" name="Shape 1441"/>
          <p:cNvSpPr/>
          <p:nvPr/>
        </p:nvSpPr>
        <p:spPr>
          <a:xfrm>
            <a:off x="3849361" y="5612830"/>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160</a:t>
            </a:r>
          </a:p>
        </p:txBody>
      </p:sp>
    </p:spTree>
  </p:cSld>
  <p:clrMapOvr>
    <a:masterClrMapping/>
  </p:clrMapOvr>
  <p:transitio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3" name="Shape 1443"/>
          <p:cNvSpPr/>
          <p:nvPr>
            <p:ph type="body" idx="1"/>
          </p:nvPr>
        </p:nvSpPr>
        <p:spPr>
          <a:xfrm>
            <a:off x="952500" y="31616"/>
            <a:ext cx="11099800" cy="1099026"/>
          </a:xfrm>
          <a:prstGeom prst="rect">
            <a:avLst/>
          </a:prstGeom>
        </p:spPr>
        <p:txBody>
          <a:bodyPr anchor="t"/>
          <a:lstStyle>
            <a:lvl1pPr marL="0" indent="0" algn="ctr">
              <a:buSzTx/>
              <a:buNone/>
              <a:defRPr sz="3900"/>
            </a:lvl1pPr>
          </a:lstStyle>
          <a:p>
            <a:pPr lvl="0">
              <a:defRPr sz="1800"/>
            </a:pPr>
            <a:r>
              <a:rPr sz="3900"/>
              <a:t>Start at the smallest recLSN in DPT: 40</a:t>
            </a:r>
          </a:p>
        </p:txBody>
      </p:sp>
      <p:pic>
        <p:nvPicPr>
          <p:cNvPr id="1444" name="pasted-image.png"/>
          <p:cNvPicPr/>
          <p:nvPr/>
        </p:nvPicPr>
        <p:blipFill>
          <a:blip r:embed="rId2">
            <a:extLst/>
          </a:blip>
          <a:stretch>
            <a:fillRect/>
          </a:stretch>
        </p:blipFill>
        <p:spPr>
          <a:xfrm>
            <a:off x="6107588" y="2884338"/>
            <a:ext cx="6810639" cy="3351608"/>
          </a:xfrm>
          <a:prstGeom prst="rect">
            <a:avLst/>
          </a:prstGeom>
          <a:ln w="12700">
            <a:miter lim="400000"/>
          </a:ln>
        </p:spPr>
      </p:pic>
      <p:sp>
        <p:nvSpPr>
          <p:cNvPr id="1445" name="Shape 1445"/>
          <p:cNvSpPr/>
          <p:nvPr/>
        </p:nvSpPr>
        <p:spPr>
          <a:xfrm>
            <a:off x="6123883" y="3942374"/>
            <a:ext cx="6701216" cy="199987"/>
          </a:xfrm>
          <a:prstGeom prst="rect">
            <a:avLst/>
          </a:prstGeom>
          <a:solidFill>
            <a:srgbClr val="F5D328">
              <a:alpha val="32088"/>
            </a:srgbClr>
          </a:solidFill>
          <a:ln w="12700">
            <a:miter lim="400000"/>
          </a:ln>
        </p:spPr>
        <p:txBody>
          <a:bodyPr lIns="0" tIns="0" rIns="0" bIns="0" anchor="ctr"/>
          <a:lstStyle/>
          <a:p>
            <a:pPr lvl="0">
              <a:defRPr sz="2400">
                <a:solidFill>
                  <a:srgbClr val="FFFFFF"/>
                </a:solidFill>
              </a:defRPr>
            </a:pPr>
          </a:p>
        </p:txBody>
      </p:sp>
      <p:sp>
        <p:nvSpPr>
          <p:cNvPr id="1446" name="Shape 1446"/>
          <p:cNvSpPr/>
          <p:nvPr/>
        </p:nvSpPr>
        <p:spPr>
          <a:xfrm>
            <a:off x="1102076" y="7979233"/>
            <a:ext cx="11099801"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lvl="0">
              <a:defRPr sz="1800"/>
            </a:pPr>
            <a:r>
              <a:rPr sz="3600"/>
              <a:t>REDO: 40, 50, 60</a:t>
            </a:r>
          </a:p>
        </p:txBody>
      </p:sp>
      <p:sp>
        <p:nvSpPr>
          <p:cNvPr id="1447" name="Shape 1447"/>
          <p:cNvSpPr/>
          <p:nvPr/>
        </p:nvSpPr>
        <p:spPr>
          <a:xfrm>
            <a:off x="9080282" y="1092605"/>
            <a:ext cx="3444824" cy="1570787"/>
          </a:xfrm>
          <a:prstGeom prst="wedgeEllipseCallout">
            <a:avLst>
              <a:gd name="adj1" fmla="val -49981"/>
              <a:gd name="adj2" fmla="val 122414"/>
            </a:avLst>
          </a:prstGeom>
          <a:solidFill>
            <a:srgbClr val="51A7F9">
              <a:alpha val="50330"/>
            </a:srgbClr>
          </a:solidFill>
          <a:ln w="38100">
            <a:solidFill>
              <a:srgbClr val="000000">
                <a:alpha val="50330"/>
              </a:srgbClr>
            </a:solidFill>
            <a:miter lim="400000"/>
          </a:ln>
        </p:spPr>
        <p:txBody>
          <a:bodyPr lIns="0" tIns="0" rIns="0" bIns="0" anchor="ctr"/>
          <a:lstStyle/>
          <a:p>
            <a:pPr lvl="0">
              <a:defRPr sz="2400">
                <a:solidFill>
                  <a:srgbClr val="FFFFFF"/>
                </a:solidFill>
              </a:defRPr>
            </a:pPr>
          </a:p>
        </p:txBody>
      </p:sp>
      <p:sp>
        <p:nvSpPr>
          <p:cNvPr id="1448" name="Shape 1448"/>
          <p:cNvSpPr/>
          <p:nvPr/>
        </p:nvSpPr>
        <p:spPr>
          <a:xfrm>
            <a:off x="9277729" y="1508731"/>
            <a:ext cx="304998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recLSN &gt; LSN</a:t>
            </a:r>
          </a:p>
        </p:txBody>
      </p:sp>
      <p:sp>
        <p:nvSpPr>
          <p:cNvPr id="1449" name="Shape 1449"/>
          <p:cNvSpPr/>
          <p:nvPr/>
        </p:nvSpPr>
        <p:spPr>
          <a:xfrm>
            <a:off x="1642351" y="3020750"/>
            <a:ext cx="2489752" cy="4639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Dirty Page Table</a:t>
            </a:r>
          </a:p>
        </p:txBody>
      </p:sp>
      <p:sp>
        <p:nvSpPr>
          <p:cNvPr id="1450" name="Shape 1450"/>
          <p:cNvSpPr/>
          <p:nvPr/>
        </p:nvSpPr>
        <p:spPr>
          <a:xfrm>
            <a:off x="640553" y="3678657"/>
            <a:ext cx="3219982" cy="486938"/>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51" name="Shape 1451"/>
          <p:cNvSpPr/>
          <p:nvPr/>
        </p:nvSpPr>
        <p:spPr>
          <a:xfrm>
            <a:off x="3864640" y="3678657"/>
            <a:ext cx="1278037" cy="486938"/>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52" name="Shape 1452"/>
          <p:cNvSpPr/>
          <p:nvPr/>
        </p:nvSpPr>
        <p:spPr>
          <a:xfrm>
            <a:off x="1518303" y="3741556"/>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Page ID</a:t>
            </a:r>
          </a:p>
        </p:txBody>
      </p:sp>
      <p:sp>
        <p:nvSpPr>
          <p:cNvPr id="1453" name="Shape 1453"/>
          <p:cNvSpPr/>
          <p:nvPr/>
        </p:nvSpPr>
        <p:spPr>
          <a:xfrm>
            <a:off x="3850995" y="3708350"/>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recLSN</a:t>
            </a:r>
          </a:p>
        </p:txBody>
      </p:sp>
      <p:sp>
        <p:nvSpPr>
          <p:cNvPr id="1454" name="Shape 1454"/>
          <p:cNvSpPr/>
          <p:nvPr/>
        </p:nvSpPr>
        <p:spPr>
          <a:xfrm>
            <a:off x="640864" y="4172522"/>
            <a:ext cx="3219982"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55" name="Shape 1455"/>
          <p:cNvSpPr/>
          <p:nvPr/>
        </p:nvSpPr>
        <p:spPr>
          <a:xfrm>
            <a:off x="3864950" y="4172522"/>
            <a:ext cx="1278038"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56" name="Shape 1456"/>
          <p:cNvSpPr/>
          <p:nvPr/>
        </p:nvSpPr>
        <p:spPr>
          <a:xfrm>
            <a:off x="1518614" y="4235421"/>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P5</a:t>
            </a:r>
          </a:p>
        </p:txBody>
      </p:sp>
      <p:sp>
        <p:nvSpPr>
          <p:cNvPr id="1457" name="Shape 1457"/>
          <p:cNvSpPr/>
          <p:nvPr/>
        </p:nvSpPr>
        <p:spPr>
          <a:xfrm>
            <a:off x="3851306" y="4202215"/>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50</a:t>
            </a:r>
          </a:p>
        </p:txBody>
      </p:sp>
      <p:sp>
        <p:nvSpPr>
          <p:cNvPr id="1458" name="Shape 1458"/>
          <p:cNvSpPr/>
          <p:nvPr/>
        </p:nvSpPr>
        <p:spPr>
          <a:xfrm>
            <a:off x="636353" y="4644809"/>
            <a:ext cx="3219982"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59" name="Shape 1459"/>
          <p:cNvSpPr/>
          <p:nvPr/>
        </p:nvSpPr>
        <p:spPr>
          <a:xfrm>
            <a:off x="3860439" y="4644809"/>
            <a:ext cx="1278038"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60" name="Shape 1460"/>
          <p:cNvSpPr/>
          <p:nvPr/>
        </p:nvSpPr>
        <p:spPr>
          <a:xfrm>
            <a:off x="1514102" y="4707708"/>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P1</a:t>
            </a:r>
          </a:p>
        </p:txBody>
      </p:sp>
      <p:sp>
        <p:nvSpPr>
          <p:cNvPr id="1461" name="Shape 1461"/>
          <p:cNvSpPr/>
          <p:nvPr/>
        </p:nvSpPr>
        <p:spPr>
          <a:xfrm>
            <a:off x="3846794" y="4674502"/>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40</a:t>
            </a:r>
          </a:p>
        </p:txBody>
      </p:sp>
      <p:sp>
        <p:nvSpPr>
          <p:cNvPr id="1462" name="Shape 1462"/>
          <p:cNvSpPr/>
          <p:nvPr/>
        </p:nvSpPr>
        <p:spPr>
          <a:xfrm>
            <a:off x="638919" y="5115964"/>
            <a:ext cx="3219982"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63" name="Shape 1463"/>
          <p:cNvSpPr/>
          <p:nvPr/>
        </p:nvSpPr>
        <p:spPr>
          <a:xfrm>
            <a:off x="3863006" y="5115964"/>
            <a:ext cx="1278037"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64" name="Shape 1464"/>
          <p:cNvSpPr/>
          <p:nvPr/>
        </p:nvSpPr>
        <p:spPr>
          <a:xfrm>
            <a:off x="1516669" y="5178864"/>
            <a:ext cx="1520160" cy="4376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P3</a:t>
            </a:r>
          </a:p>
        </p:txBody>
      </p:sp>
      <p:sp>
        <p:nvSpPr>
          <p:cNvPr id="1465" name="Shape 1465"/>
          <p:cNvSpPr/>
          <p:nvPr/>
        </p:nvSpPr>
        <p:spPr>
          <a:xfrm>
            <a:off x="3849361" y="5145657"/>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90</a:t>
            </a:r>
          </a:p>
        </p:txBody>
      </p:sp>
      <p:sp>
        <p:nvSpPr>
          <p:cNvPr id="1466" name="Shape 1466"/>
          <p:cNvSpPr/>
          <p:nvPr/>
        </p:nvSpPr>
        <p:spPr>
          <a:xfrm>
            <a:off x="638919" y="5583138"/>
            <a:ext cx="3219982" cy="486937"/>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67" name="Shape 1467"/>
          <p:cNvSpPr/>
          <p:nvPr/>
        </p:nvSpPr>
        <p:spPr>
          <a:xfrm>
            <a:off x="3863006" y="5583138"/>
            <a:ext cx="1278037" cy="486937"/>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68" name="Shape 1468"/>
          <p:cNvSpPr/>
          <p:nvPr/>
        </p:nvSpPr>
        <p:spPr>
          <a:xfrm>
            <a:off x="1516669" y="5646037"/>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P2</a:t>
            </a:r>
          </a:p>
        </p:txBody>
      </p:sp>
      <p:sp>
        <p:nvSpPr>
          <p:cNvPr id="1469" name="Shape 1469"/>
          <p:cNvSpPr/>
          <p:nvPr/>
        </p:nvSpPr>
        <p:spPr>
          <a:xfrm>
            <a:off x="3849361" y="5612830"/>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160</a:t>
            </a:r>
          </a:p>
        </p:txBody>
      </p:sp>
    </p:spTree>
  </p:cSld>
  <p:clrMapOvr>
    <a:masterClrMapping/>
  </p:clrMapOvr>
  <p:transitio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1" name="Shape 1471"/>
          <p:cNvSpPr/>
          <p:nvPr>
            <p:ph type="body" idx="1"/>
          </p:nvPr>
        </p:nvSpPr>
        <p:spPr>
          <a:xfrm>
            <a:off x="952500" y="31616"/>
            <a:ext cx="11099800" cy="1099026"/>
          </a:xfrm>
          <a:prstGeom prst="rect">
            <a:avLst/>
          </a:prstGeom>
        </p:spPr>
        <p:txBody>
          <a:bodyPr anchor="t"/>
          <a:lstStyle>
            <a:lvl1pPr marL="0" indent="0" algn="ctr">
              <a:buSzTx/>
              <a:buNone/>
              <a:defRPr sz="3900"/>
            </a:lvl1pPr>
          </a:lstStyle>
          <a:p>
            <a:pPr lvl="0">
              <a:defRPr sz="1800"/>
            </a:pPr>
            <a:r>
              <a:rPr sz="3900"/>
              <a:t>Start at the smallest recLSN in DPT: 40</a:t>
            </a:r>
          </a:p>
        </p:txBody>
      </p:sp>
      <p:pic>
        <p:nvPicPr>
          <p:cNvPr id="1472" name="pasted-image.png"/>
          <p:cNvPicPr/>
          <p:nvPr/>
        </p:nvPicPr>
        <p:blipFill>
          <a:blip r:embed="rId2">
            <a:extLst/>
          </a:blip>
          <a:stretch>
            <a:fillRect/>
          </a:stretch>
        </p:blipFill>
        <p:spPr>
          <a:xfrm>
            <a:off x="6107588" y="2884338"/>
            <a:ext cx="6810639" cy="3351608"/>
          </a:xfrm>
          <a:prstGeom prst="rect">
            <a:avLst/>
          </a:prstGeom>
          <a:ln w="12700">
            <a:miter lim="400000"/>
          </a:ln>
        </p:spPr>
      </p:pic>
      <p:sp>
        <p:nvSpPr>
          <p:cNvPr id="1473" name="Shape 1473"/>
          <p:cNvSpPr/>
          <p:nvPr/>
        </p:nvSpPr>
        <p:spPr>
          <a:xfrm>
            <a:off x="6123883" y="4336074"/>
            <a:ext cx="6701216" cy="199987"/>
          </a:xfrm>
          <a:prstGeom prst="rect">
            <a:avLst/>
          </a:prstGeom>
          <a:solidFill>
            <a:srgbClr val="F5D328">
              <a:alpha val="32088"/>
            </a:srgbClr>
          </a:solidFill>
          <a:ln w="12700">
            <a:miter lim="400000"/>
          </a:ln>
        </p:spPr>
        <p:txBody>
          <a:bodyPr lIns="0" tIns="0" rIns="0" bIns="0" anchor="ctr"/>
          <a:lstStyle/>
          <a:p>
            <a:pPr lvl="0">
              <a:defRPr sz="2400">
                <a:solidFill>
                  <a:srgbClr val="FFFFFF"/>
                </a:solidFill>
              </a:defRPr>
            </a:pPr>
          </a:p>
        </p:txBody>
      </p:sp>
      <p:sp>
        <p:nvSpPr>
          <p:cNvPr id="1474" name="Shape 1474"/>
          <p:cNvSpPr/>
          <p:nvPr/>
        </p:nvSpPr>
        <p:spPr>
          <a:xfrm>
            <a:off x="1102076" y="7979233"/>
            <a:ext cx="11099801"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lvl="0">
              <a:defRPr sz="1800"/>
            </a:pPr>
            <a:r>
              <a:rPr sz="3600"/>
              <a:t>REDO: 40, 50, 60, 90</a:t>
            </a:r>
          </a:p>
        </p:txBody>
      </p:sp>
      <p:sp>
        <p:nvSpPr>
          <p:cNvPr id="1475" name="Shape 1475"/>
          <p:cNvSpPr/>
          <p:nvPr/>
        </p:nvSpPr>
        <p:spPr>
          <a:xfrm>
            <a:off x="1642351" y="3020750"/>
            <a:ext cx="2489752" cy="4639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Dirty Page Table</a:t>
            </a:r>
          </a:p>
        </p:txBody>
      </p:sp>
      <p:sp>
        <p:nvSpPr>
          <p:cNvPr id="1476" name="Shape 1476"/>
          <p:cNvSpPr/>
          <p:nvPr/>
        </p:nvSpPr>
        <p:spPr>
          <a:xfrm>
            <a:off x="640553" y="3678657"/>
            <a:ext cx="3219982" cy="486938"/>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77" name="Shape 1477"/>
          <p:cNvSpPr/>
          <p:nvPr/>
        </p:nvSpPr>
        <p:spPr>
          <a:xfrm>
            <a:off x="3864640" y="3678657"/>
            <a:ext cx="1278037" cy="486938"/>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78" name="Shape 1478"/>
          <p:cNvSpPr/>
          <p:nvPr/>
        </p:nvSpPr>
        <p:spPr>
          <a:xfrm>
            <a:off x="1518303" y="3741556"/>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Page ID</a:t>
            </a:r>
          </a:p>
        </p:txBody>
      </p:sp>
      <p:sp>
        <p:nvSpPr>
          <p:cNvPr id="1479" name="Shape 1479"/>
          <p:cNvSpPr/>
          <p:nvPr/>
        </p:nvSpPr>
        <p:spPr>
          <a:xfrm>
            <a:off x="3850995" y="3708350"/>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recLSN</a:t>
            </a:r>
          </a:p>
        </p:txBody>
      </p:sp>
      <p:sp>
        <p:nvSpPr>
          <p:cNvPr id="1480" name="Shape 1480"/>
          <p:cNvSpPr/>
          <p:nvPr/>
        </p:nvSpPr>
        <p:spPr>
          <a:xfrm>
            <a:off x="640864" y="4172522"/>
            <a:ext cx="3219982"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81" name="Shape 1481"/>
          <p:cNvSpPr/>
          <p:nvPr/>
        </p:nvSpPr>
        <p:spPr>
          <a:xfrm>
            <a:off x="3864950" y="4172522"/>
            <a:ext cx="1278038"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82" name="Shape 1482"/>
          <p:cNvSpPr/>
          <p:nvPr/>
        </p:nvSpPr>
        <p:spPr>
          <a:xfrm>
            <a:off x="1518614" y="4235421"/>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P5</a:t>
            </a:r>
          </a:p>
        </p:txBody>
      </p:sp>
      <p:sp>
        <p:nvSpPr>
          <p:cNvPr id="1483" name="Shape 1483"/>
          <p:cNvSpPr/>
          <p:nvPr/>
        </p:nvSpPr>
        <p:spPr>
          <a:xfrm>
            <a:off x="3851306" y="4202215"/>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50</a:t>
            </a:r>
          </a:p>
        </p:txBody>
      </p:sp>
      <p:sp>
        <p:nvSpPr>
          <p:cNvPr id="1484" name="Shape 1484"/>
          <p:cNvSpPr/>
          <p:nvPr/>
        </p:nvSpPr>
        <p:spPr>
          <a:xfrm>
            <a:off x="636353" y="4644809"/>
            <a:ext cx="3219982"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85" name="Shape 1485"/>
          <p:cNvSpPr/>
          <p:nvPr/>
        </p:nvSpPr>
        <p:spPr>
          <a:xfrm>
            <a:off x="3860439" y="4644809"/>
            <a:ext cx="1278038"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86" name="Shape 1486"/>
          <p:cNvSpPr/>
          <p:nvPr/>
        </p:nvSpPr>
        <p:spPr>
          <a:xfrm>
            <a:off x="1514102" y="4707708"/>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P1</a:t>
            </a:r>
          </a:p>
        </p:txBody>
      </p:sp>
      <p:sp>
        <p:nvSpPr>
          <p:cNvPr id="1487" name="Shape 1487"/>
          <p:cNvSpPr/>
          <p:nvPr/>
        </p:nvSpPr>
        <p:spPr>
          <a:xfrm>
            <a:off x="3846794" y="4674502"/>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40</a:t>
            </a:r>
          </a:p>
        </p:txBody>
      </p:sp>
      <p:sp>
        <p:nvSpPr>
          <p:cNvPr id="1488" name="Shape 1488"/>
          <p:cNvSpPr/>
          <p:nvPr/>
        </p:nvSpPr>
        <p:spPr>
          <a:xfrm>
            <a:off x="638919" y="5115964"/>
            <a:ext cx="3219982"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89" name="Shape 1489"/>
          <p:cNvSpPr/>
          <p:nvPr/>
        </p:nvSpPr>
        <p:spPr>
          <a:xfrm>
            <a:off x="3863006" y="5115964"/>
            <a:ext cx="1278037"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90" name="Shape 1490"/>
          <p:cNvSpPr/>
          <p:nvPr/>
        </p:nvSpPr>
        <p:spPr>
          <a:xfrm>
            <a:off x="1516669" y="5178864"/>
            <a:ext cx="1520160" cy="4376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P3</a:t>
            </a:r>
          </a:p>
        </p:txBody>
      </p:sp>
      <p:sp>
        <p:nvSpPr>
          <p:cNvPr id="1491" name="Shape 1491"/>
          <p:cNvSpPr/>
          <p:nvPr/>
        </p:nvSpPr>
        <p:spPr>
          <a:xfrm>
            <a:off x="3849361" y="5145657"/>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90</a:t>
            </a:r>
          </a:p>
        </p:txBody>
      </p:sp>
      <p:sp>
        <p:nvSpPr>
          <p:cNvPr id="1492" name="Shape 1492"/>
          <p:cNvSpPr/>
          <p:nvPr/>
        </p:nvSpPr>
        <p:spPr>
          <a:xfrm>
            <a:off x="638919" y="5583138"/>
            <a:ext cx="3219982" cy="486937"/>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93" name="Shape 1493"/>
          <p:cNvSpPr/>
          <p:nvPr/>
        </p:nvSpPr>
        <p:spPr>
          <a:xfrm>
            <a:off x="3863006" y="5583138"/>
            <a:ext cx="1278037" cy="486937"/>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494" name="Shape 1494"/>
          <p:cNvSpPr/>
          <p:nvPr/>
        </p:nvSpPr>
        <p:spPr>
          <a:xfrm>
            <a:off x="1516669" y="5646037"/>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P2</a:t>
            </a:r>
          </a:p>
        </p:txBody>
      </p:sp>
      <p:sp>
        <p:nvSpPr>
          <p:cNvPr id="1495" name="Shape 1495"/>
          <p:cNvSpPr/>
          <p:nvPr/>
        </p:nvSpPr>
        <p:spPr>
          <a:xfrm>
            <a:off x="3849361" y="5612830"/>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160</a:t>
            </a:r>
          </a:p>
        </p:txBody>
      </p:sp>
    </p:spTree>
  </p:cSld>
  <p:clrMapOvr>
    <a:masterClrMapping/>
  </p:clrMapOvr>
  <p:transitio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7" name="Shape 1497"/>
          <p:cNvSpPr/>
          <p:nvPr>
            <p:ph type="body" idx="1"/>
          </p:nvPr>
        </p:nvSpPr>
        <p:spPr>
          <a:xfrm>
            <a:off x="952500" y="31616"/>
            <a:ext cx="11099800" cy="1099026"/>
          </a:xfrm>
          <a:prstGeom prst="rect">
            <a:avLst/>
          </a:prstGeom>
        </p:spPr>
        <p:txBody>
          <a:bodyPr anchor="t"/>
          <a:lstStyle>
            <a:lvl1pPr marL="0" indent="0" algn="ctr">
              <a:buSzTx/>
              <a:buNone/>
              <a:defRPr sz="3900"/>
            </a:lvl1pPr>
          </a:lstStyle>
          <a:p>
            <a:pPr lvl="0">
              <a:defRPr sz="1800"/>
            </a:pPr>
            <a:r>
              <a:rPr sz="3900"/>
              <a:t>Start at the smallest recLSN in DPT: 40</a:t>
            </a:r>
          </a:p>
        </p:txBody>
      </p:sp>
      <p:pic>
        <p:nvPicPr>
          <p:cNvPr id="1498" name="pasted-image.png"/>
          <p:cNvPicPr/>
          <p:nvPr/>
        </p:nvPicPr>
        <p:blipFill>
          <a:blip r:embed="rId2">
            <a:extLst/>
          </a:blip>
          <a:stretch>
            <a:fillRect/>
          </a:stretch>
        </p:blipFill>
        <p:spPr>
          <a:xfrm>
            <a:off x="6107588" y="2884338"/>
            <a:ext cx="6810639" cy="3351608"/>
          </a:xfrm>
          <a:prstGeom prst="rect">
            <a:avLst/>
          </a:prstGeom>
          <a:ln w="12700">
            <a:miter lim="400000"/>
          </a:ln>
        </p:spPr>
      </p:pic>
      <p:sp>
        <p:nvSpPr>
          <p:cNvPr id="1499" name="Shape 1499"/>
          <p:cNvSpPr/>
          <p:nvPr/>
        </p:nvSpPr>
        <p:spPr>
          <a:xfrm>
            <a:off x="6123883" y="4755174"/>
            <a:ext cx="6701216" cy="199987"/>
          </a:xfrm>
          <a:prstGeom prst="rect">
            <a:avLst/>
          </a:prstGeom>
          <a:solidFill>
            <a:srgbClr val="F5D328">
              <a:alpha val="32088"/>
            </a:srgbClr>
          </a:solidFill>
          <a:ln w="12700">
            <a:miter lim="400000"/>
          </a:ln>
        </p:spPr>
        <p:txBody>
          <a:bodyPr lIns="0" tIns="0" rIns="0" bIns="0" anchor="ctr"/>
          <a:lstStyle/>
          <a:p>
            <a:pPr lvl="0">
              <a:defRPr sz="2400">
                <a:solidFill>
                  <a:srgbClr val="FFFFFF"/>
                </a:solidFill>
              </a:defRPr>
            </a:pPr>
          </a:p>
        </p:txBody>
      </p:sp>
      <p:sp>
        <p:nvSpPr>
          <p:cNvPr id="1500" name="Shape 1500"/>
          <p:cNvSpPr/>
          <p:nvPr/>
        </p:nvSpPr>
        <p:spPr>
          <a:xfrm>
            <a:off x="1102076" y="7979233"/>
            <a:ext cx="11099801"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lvl="0">
              <a:defRPr sz="1800"/>
            </a:pPr>
            <a:r>
              <a:rPr sz="3600"/>
              <a:t>REDO: 40, 50, 60, 90, 110</a:t>
            </a:r>
          </a:p>
        </p:txBody>
      </p:sp>
      <p:sp>
        <p:nvSpPr>
          <p:cNvPr id="1501" name="Shape 1501"/>
          <p:cNvSpPr/>
          <p:nvPr/>
        </p:nvSpPr>
        <p:spPr>
          <a:xfrm>
            <a:off x="1642351" y="3020750"/>
            <a:ext cx="2489752" cy="4639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Dirty Page Table</a:t>
            </a:r>
          </a:p>
        </p:txBody>
      </p:sp>
      <p:sp>
        <p:nvSpPr>
          <p:cNvPr id="1502" name="Shape 1502"/>
          <p:cNvSpPr/>
          <p:nvPr/>
        </p:nvSpPr>
        <p:spPr>
          <a:xfrm>
            <a:off x="640553" y="3678657"/>
            <a:ext cx="3219982" cy="486938"/>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03" name="Shape 1503"/>
          <p:cNvSpPr/>
          <p:nvPr/>
        </p:nvSpPr>
        <p:spPr>
          <a:xfrm>
            <a:off x="3864640" y="3678657"/>
            <a:ext cx="1278037" cy="486938"/>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04" name="Shape 1504"/>
          <p:cNvSpPr/>
          <p:nvPr/>
        </p:nvSpPr>
        <p:spPr>
          <a:xfrm>
            <a:off x="1518303" y="3741556"/>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Page ID</a:t>
            </a:r>
          </a:p>
        </p:txBody>
      </p:sp>
      <p:sp>
        <p:nvSpPr>
          <p:cNvPr id="1505" name="Shape 1505"/>
          <p:cNvSpPr/>
          <p:nvPr/>
        </p:nvSpPr>
        <p:spPr>
          <a:xfrm>
            <a:off x="3850995" y="3708350"/>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recLSN</a:t>
            </a:r>
          </a:p>
        </p:txBody>
      </p:sp>
      <p:sp>
        <p:nvSpPr>
          <p:cNvPr id="1506" name="Shape 1506"/>
          <p:cNvSpPr/>
          <p:nvPr/>
        </p:nvSpPr>
        <p:spPr>
          <a:xfrm>
            <a:off x="640864" y="4172522"/>
            <a:ext cx="3219982"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07" name="Shape 1507"/>
          <p:cNvSpPr/>
          <p:nvPr/>
        </p:nvSpPr>
        <p:spPr>
          <a:xfrm>
            <a:off x="3864950" y="4172522"/>
            <a:ext cx="1278038"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08" name="Shape 1508"/>
          <p:cNvSpPr/>
          <p:nvPr/>
        </p:nvSpPr>
        <p:spPr>
          <a:xfrm>
            <a:off x="1518614" y="4235421"/>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P5</a:t>
            </a:r>
          </a:p>
        </p:txBody>
      </p:sp>
      <p:sp>
        <p:nvSpPr>
          <p:cNvPr id="1509" name="Shape 1509"/>
          <p:cNvSpPr/>
          <p:nvPr/>
        </p:nvSpPr>
        <p:spPr>
          <a:xfrm>
            <a:off x="3851306" y="4202215"/>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50</a:t>
            </a:r>
          </a:p>
        </p:txBody>
      </p:sp>
      <p:sp>
        <p:nvSpPr>
          <p:cNvPr id="1510" name="Shape 1510"/>
          <p:cNvSpPr/>
          <p:nvPr/>
        </p:nvSpPr>
        <p:spPr>
          <a:xfrm>
            <a:off x="636353" y="4644809"/>
            <a:ext cx="3219982"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11" name="Shape 1511"/>
          <p:cNvSpPr/>
          <p:nvPr/>
        </p:nvSpPr>
        <p:spPr>
          <a:xfrm>
            <a:off x="3860439" y="4644809"/>
            <a:ext cx="1278038"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12" name="Shape 1512"/>
          <p:cNvSpPr/>
          <p:nvPr/>
        </p:nvSpPr>
        <p:spPr>
          <a:xfrm>
            <a:off x="1514102" y="4707708"/>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P1</a:t>
            </a:r>
          </a:p>
        </p:txBody>
      </p:sp>
      <p:sp>
        <p:nvSpPr>
          <p:cNvPr id="1513" name="Shape 1513"/>
          <p:cNvSpPr/>
          <p:nvPr/>
        </p:nvSpPr>
        <p:spPr>
          <a:xfrm>
            <a:off x="3846794" y="4674502"/>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40</a:t>
            </a:r>
          </a:p>
        </p:txBody>
      </p:sp>
      <p:sp>
        <p:nvSpPr>
          <p:cNvPr id="1514" name="Shape 1514"/>
          <p:cNvSpPr/>
          <p:nvPr/>
        </p:nvSpPr>
        <p:spPr>
          <a:xfrm>
            <a:off x="638919" y="5115964"/>
            <a:ext cx="3219982"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15" name="Shape 1515"/>
          <p:cNvSpPr/>
          <p:nvPr/>
        </p:nvSpPr>
        <p:spPr>
          <a:xfrm>
            <a:off x="3863006" y="5115964"/>
            <a:ext cx="1278037"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16" name="Shape 1516"/>
          <p:cNvSpPr/>
          <p:nvPr/>
        </p:nvSpPr>
        <p:spPr>
          <a:xfrm>
            <a:off x="1516669" y="5178864"/>
            <a:ext cx="1520160" cy="4376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P3</a:t>
            </a:r>
          </a:p>
        </p:txBody>
      </p:sp>
      <p:sp>
        <p:nvSpPr>
          <p:cNvPr id="1517" name="Shape 1517"/>
          <p:cNvSpPr/>
          <p:nvPr/>
        </p:nvSpPr>
        <p:spPr>
          <a:xfrm>
            <a:off x="3849361" y="5145657"/>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90</a:t>
            </a:r>
          </a:p>
        </p:txBody>
      </p:sp>
      <p:sp>
        <p:nvSpPr>
          <p:cNvPr id="1518" name="Shape 1518"/>
          <p:cNvSpPr/>
          <p:nvPr/>
        </p:nvSpPr>
        <p:spPr>
          <a:xfrm>
            <a:off x="638919" y="5583138"/>
            <a:ext cx="3219982" cy="486937"/>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19" name="Shape 1519"/>
          <p:cNvSpPr/>
          <p:nvPr/>
        </p:nvSpPr>
        <p:spPr>
          <a:xfrm>
            <a:off x="3863006" y="5583138"/>
            <a:ext cx="1278037" cy="486937"/>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20" name="Shape 1520"/>
          <p:cNvSpPr/>
          <p:nvPr/>
        </p:nvSpPr>
        <p:spPr>
          <a:xfrm>
            <a:off x="1516669" y="5646037"/>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P2</a:t>
            </a:r>
          </a:p>
        </p:txBody>
      </p:sp>
      <p:sp>
        <p:nvSpPr>
          <p:cNvPr id="1521" name="Shape 1521"/>
          <p:cNvSpPr/>
          <p:nvPr/>
        </p:nvSpPr>
        <p:spPr>
          <a:xfrm>
            <a:off x="3849361" y="5612830"/>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160</a:t>
            </a:r>
          </a:p>
        </p:txBody>
      </p:sp>
    </p:spTree>
  </p:cSld>
  <p:clrMapOvr>
    <a:masterClrMapping/>
  </p:clrMapOvr>
  <p:transitio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3" name="Shape 1523"/>
          <p:cNvSpPr/>
          <p:nvPr>
            <p:ph type="body" idx="1"/>
          </p:nvPr>
        </p:nvSpPr>
        <p:spPr>
          <a:xfrm>
            <a:off x="952500" y="31616"/>
            <a:ext cx="11099800" cy="1099026"/>
          </a:xfrm>
          <a:prstGeom prst="rect">
            <a:avLst/>
          </a:prstGeom>
        </p:spPr>
        <p:txBody>
          <a:bodyPr anchor="t"/>
          <a:lstStyle>
            <a:lvl1pPr marL="0" indent="0" algn="ctr">
              <a:buSzTx/>
              <a:buNone/>
              <a:defRPr sz="3900"/>
            </a:lvl1pPr>
          </a:lstStyle>
          <a:p>
            <a:pPr lvl="0">
              <a:defRPr sz="1800"/>
            </a:pPr>
            <a:r>
              <a:rPr sz="3900"/>
              <a:t>Start at the smallest recLSN in DPT: 40</a:t>
            </a:r>
          </a:p>
        </p:txBody>
      </p:sp>
      <p:pic>
        <p:nvPicPr>
          <p:cNvPr id="1524" name="pasted-image.png"/>
          <p:cNvPicPr/>
          <p:nvPr/>
        </p:nvPicPr>
        <p:blipFill>
          <a:blip r:embed="rId2">
            <a:extLst/>
          </a:blip>
          <a:stretch>
            <a:fillRect/>
          </a:stretch>
        </p:blipFill>
        <p:spPr>
          <a:xfrm>
            <a:off x="6107588" y="2884338"/>
            <a:ext cx="6810639" cy="3351608"/>
          </a:xfrm>
          <a:prstGeom prst="rect">
            <a:avLst/>
          </a:prstGeom>
          <a:ln w="12700">
            <a:miter lim="400000"/>
          </a:ln>
        </p:spPr>
      </p:pic>
      <p:sp>
        <p:nvSpPr>
          <p:cNvPr id="1525" name="Shape 1525"/>
          <p:cNvSpPr/>
          <p:nvPr/>
        </p:nvSpPr>
        <p:spPr>
          <a:xfrm>
            <a:off x="6123883" y="5161574"/>
            <a:ext cx="6701216" cy="199987"/>
          </a:xfrm>
          <a:prstGeom prst="rect">
            <a:avLst/>
          </a:prstGeom>
          <a:solidFill>
            <a:srgbClr val="F5D328">
              <a:alpha val="32088"/>
            </a:srgbClr>
          </a:solidFill>
          <a:ln w="12700">
            <a:miter lim="400000"/>
          </a:ln>
        </p:spPr>
        <p:txBody>
          <a:bodyPr lIns="0" tIns="0" rIns="0" bIns="0" anchor="ctr"/>
          <a:lstStyle/>
          <a:p>
            <a:pPr lvl="0">
              <a:defRPr sz="2400">
                <a:solidFill>
                  <a:srgbClr val="FFFFFF"/>
                </a:solidFill>
              </a:defRPr>
            </a:pPr>
          </a:p>
        </p:txBody>
      </p:sp>
      <p:sp>
        <p:nvSpPr>
          <p:cNvPr id="1526" name="Shape 1526"/>
          <p:cNvSpPr/>
          <p:nvPr/>
        </p:nvSpPr>
        <p:spPr>
          <a:xfrm>
            <a:off x="1102076" y="7979233"/>
            <a:ext cx="11099801"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lvl="0">
              <a:defRPr sz="1800"/>
            </a:pPr>
            <a:r>
              <a:rPr sz="3600"/>
              <a:t>REDO: 40, 50, 60, 90, 110, 130</a:t>
            </a:r>
          </a:p>
        </p:txBody>
      </p:sp>
      <p:sp>
        <p:nvSpPr>
          <p:cNvPr id="1527" name="Shape 1527"/>
          <p:cNvSpPr/>
          <p:nvPr/>
        </p:nvSpPr>
        <p:spPr>
          <a:xfrm>
            <a:off x="1642351" y="3020750"/>
            <a:ext cx="2489752" cy="4639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Dirty Page Table</a:t>
            </a:r>
          </a:p>
        </p:txBody>
      </p:sp>
      <p:sp>
        <p:nvSpPr>
          <p:cNvPr id="1528" name="Shape 1528"/>
          <p:cNvSpPr/>
          <p:nvPr/>
        </p:nvSpPr>
        <p:spPr>
          <a:xfrm>
            <a:off x="640553" y="3678657"/>
            <a:ext cx="3219982" cy="486938"/>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29" name="Shape 1529"/>
          <p:cNvSpPr/>
          <p:nvPr/>
        </p:nvSpPr>
        <p:spPr>
          <a:xfrm>
            <a:off x="3864640" y="3678657"/>
            <a:ext cx="1278037" cy="486938"/>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30" name="Shape 1530"/>
          <p:cNvSpPr/>
          <p:nvPr/>
        </p:nvSpPr>
        <p:spPr>
          <a:xfrm>
            <a:off x="1518303" y="3741556"/>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Page ID</a:t>
            </a:r>
          </a:p>
        </p:txBody>
      </p:sp>
      <p:sp>
        <p:nvSpPr>
          <p:cNvPr id="1531" name="Shape 1531"/>
          <p:cNvSpPr/>
          <p:nvPr/>
        </p:nvSpPr>
        <p:spPr>
          <a:xfrm>
            <a:off x="3850995" y="3708350"/>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recLSN</a:t>
            </a:r>
          </a:p>
        </p:txBody>
      </p:sp>
      <p:sp>
        <p:nvSpPr>
          <p:cNvPr id="1532" name="Shape 1532"/>
          <p:cNvSpPr/>
          <p:nvPr/>
        </p:nvSpPr>
        <p:spPr>
          <a:xfrm>
            <a:off x="640864" y="4172522"/>
            <a:ext cx="3219982"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33" name="Shape 1533"/>
          <p:cNvSpPr/>
          <p:nvPr/>
        </p:nvSpPr>
        <p:spPr>
          <a:xfrm>
            <a:off x="3864950" y="4172522"/>
            <a:ext cx="1278038"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34" name="Shape 1534"/>
          <p:cNvSpPr/>
          <p:nvPr/>
        </p:nvSpPr>
        <p:spPr>
          <a:xfrm>
            <a:off x="1518614" y="4235421"/>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P5</a:t>
            </a:r>
          </a:p>
        </p:txBody>
      </p:sp>
      <p:sp>
        <p:nvSpPr>
          <p:cNvPr id="1535" name="Shape 1535"/>
          <p:cNvSpPr/>
          <p:nvPr/>
        </p:nvSpPr>
        <p:spPr>
          <a:xfrm>
            <a:off x="3851306" y="4202215"/>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50</a:t>
            </a:r>
          </a:p>
        </p:txBody>
      </p:sp>
      <p:sp>
        <p:nvSpPr>
          <p:cNvPr id="1536" name="Shape 1536"/>
          <p:cNvSpPr/>
          <p:nvPr/>
        </p:nvSpPr>
        <p:spPr>
          <a:xfrm>
            <a:off x="636353" y="4644809"/>
            <a:ext cx="3219982"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37" name="Shape 1537"/>
          <p:cNvSpPr/>
          <p:nvPr/>
        </p:nvSpPr>
        <p:spPr>
          <a:xfrm>
            <a:off x="3860439" y="4644809"/>
            <a:ext cx="1278038"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38" name="Shape 1538"/>
          <p:cNvSpPr/>
          <p:nvPr/>
        </p:nvSpPr>
        <p:spPr>
          <a:xfrm>
            <a:off x="1514102" y="4707708"/>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P1</a:t>
            </a:r>
          </a:p>
        </p:txBody>
      </p:sp>
      <p:sp>
        <p:nvSpPr>
          <p:cNvPr id="1539" name="Shape 1539"/>
          <p:cNvSpPr/>
          <p:nvPr/>
        </p:nvSpPr>
        <p:spPr>
          <a:xfrm>
            <a:off x="3846794" y="4674502"/>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40</a:t>
            </a:r>
          </a:p>
        </p:txBody>
      </p:sp>
      <p:sp>
        <p:nvSpPr>
          <p:cNvPr id="1540" name="Shape 1540"/>
          <p:cNvSpPr/>
          <p:nvPr/>
        </p:nvSpPr>
        <p:spPr>
          <a:xfrm>
            <a:off x="638919" y="5115964"/>
            <a:ext cx="3219982"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41" name="Shape 1541"/>
          <p:cNvSpPr/>
          <p:nvPr/>
        </p:nvSpPr>
        <p:spPr>
          <a:xfrm>
            <a:off x="3863006" y="5115964"/>
            <a:ext cx="1278037"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42" name="Shape 1542"/>
          <p:cNvSpPr/>
          <p:nvPr/>
        </p:nvSpPr>
        <p:spPr>
          <a:xfrm>
            <a:off x="1516669" y="5178864"/>
            <a:ext cx="1520160" cy="4376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P3</a:t>
            </a:r>
          </a:p>
        </p:txBody>
      </p:sp>
      <p:sp>
        <p:nvSpPr>
          <p:cNvPr id="1543" name="Shape 1543"/>
          <p:cNvSpPr/>
          <p:nvPr/>
        </p:nvSpPr>
        <p:spPr>
          <a:xfrm>
            <a:off x="3849361" y="5145657"/>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90</a:t>
            </a:r>
          </a:p>
        </p:txBody>
      </p:sp>
      <p:sp>
        <p:nvSpPr>
          <p:cNvPr id="1544" name="Shape 1544"/>
          <p:cNvSpPr/>
          <p:nvPr/>
        </p:nvSpPr>
        <p:spPr>
          <a:xfrm>
            <a:off x="638919" y="5583138"/>
            <a:ext cx="3219982" cy="486937"/>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45" name="Shape 1545"/>
          <p:cNvSpPr/>
          <p:nvPr/>
        </p:nvSpPr>
        <p:spPr>
          <a:xfrm>
            <a:off x="3863006" y="5583138"/>
            <a:ext cx="1278037" cy="486937"/>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46" name="Shape 1546"/>
          <p:cNvSpPr/>
          <p:nvPr/>
        </p:nvSpPr>
        <p:spPr>
          <a:xfrm>
            <a:off x="1516669" y="5646037"/>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P2</a:t>
            </a:r>
          </a:p>
        </p:txBody>
      </p:sp>
      <p:sp>
        <p:nvSpPr>
          <p:cNvPr id="1547" name="Shape 1547"/>
          <p:cNvSpPr/>
          <p:nvPr/>
        </p:nvSpPr>
        <p:spPr>
          <a:xfrm>
            <a:off x="3849361" y="5612830"/>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160</a:t>
            </a:r>
          </a:p>
        </p:txBody>
      </p:sp>
    </p:spTree>
  </p:cSld>
  <p:clrMapOvr>
    <a:masterClrMapping/>
  </p:clrMapOvr>
  <p:transitio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9" name="Shape 1549"/>
          <p:cNvSpPr/>
          <p:nvPr>
            <p:ph type="body" idx="1"/>
          </p:nvPr>
        </p:nvSpPr>
        <p:spPr>
          <a:xfrm>
            <a:off x="952500" y="31616"/>
            <a:ext cx="11099800" cy="1099026"/>
          </a:xfrm>
          <a:prstGeom prst="rect">
            <a:avLst/>
          </a:prstGeom>
        </p:spPr>
        <p:txBody>
          <a:bodyPr anchor="t"/>
          <a:lstStyle>
            <a:lvl1pPr marL="0" indent="0" algn="ctr">
              <a:buSzTx/>
              <a:buNone/>
              <a:defRPr sz="3900"/>
            </a:lvl1pPr>
          </a:lstStyle>
          <a:p>
            <a:pPr lvl="0">
              <a:defRPr sz="1800"/>
            </a:pPr>
            <a:r>
              <a:rPr sz="3900"/>
              <a:t>Start at the smallest recLSN in DPT: 40</a:t>
            </a:r>
          </a:p>
        </p:txBody>
      </p:sp>
      <p:pic>
        <p:nvPicPr>
          <p:cNvPr id="1550" name="pasted-image.png"/>
          <p:cNvPicPr/>
          <p:nvPr/>
        </p:nvPicPr>
        <p:blipFill>
          <a:blip r:embed="rId2">
            <a:extLst/>
          </a:blip>
          <a:stretch>
            <a:fillRect/>
          </a:stretch>
        </p:blipFill>
        <p:spPr>
          <a:xfrm>
            <a:off x="6107588" y="2884338"/>
            <a:ext cx="6810639" cy="3351608"/>
          </a:xfrm>
          <a:prstGeom prst="rect">
            <a:avLst/>
          </a:prstGeom>
          <a:ln w="12700">
            <a:miter lim="400000"/>
          </a:ln>
        </p:spPr>
      </p:pic>
      <p:sp>
        <p:nvSpPr>
          <p:cNvPr id="1551" name="Shape 1551"/>
          <p:cNvSpPr/>
          <p:nvPr/>
        </p:nvSpPr>
        <p:spPr>
          <a:xfrm>
            <a:off x="6123883" y="5771174"/>
            <a:ext cx="6701216" cy="199987"/>
          </a:xfrm>
          <a:prstGeom prst="rect">
            <a:avLst/>
          </a:prstGeom>
          <a:solidFill>
            <a:srgbClr val="F5D328">
              <a:alpha val="32088"/>
            </a:srgbClr>
          </a:solidFill>
          <a:ln w="12700">
            <a:miter lim="400000"/>
          </a:ln>
        </p:spPr>
        <p:txBody>
          <a:bodyPr lIns="0" tIns="0" rIns="0" bIns="0" anchor="ctr"/>
          <a:lstStyle/>
          <a:p>
            <a:pPr lvl="0">
              <a:defRPr sz="2400">
                <a:solidFill>
                  <a:srgbClr val="FFFFFF"/>
                </a:solidFill>
              </a:defRPr>
            </a:pPr>
          </a:p>
        </p:txBody>
      </p:sp>
      <p:sp>
        <p:nvSpPr>
          <p:cNvPr id="1552" name="Shape 1552"/>
          <p:cNvSpPr/>
          <p:nvPr/>
        </p:nvSpPr>
        <p:spPr>
          <a:xfrm>
            <a:off x="1102076" y="7979233"/>
            <a:ext cx="11099801"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lvl="0">
              <a:defRPr sz="1800"/>
            </a:pPr>
            <a:r>
              <a:rPr sz="3600"/>
              <a:t>REDO: 40, 50, 60, 90, 110, 130, 160</a:t>
            </a:r>
          </a:p>
        </p:txBody>
      </p:sp>
      <p:sp>
        <p:nvSpPr>
          <p:cNvPr id="1553" name="Shape 1553"/>
          <p:cNvSpPr/>
          <p:nvPr/>
        </p:nvSpPr>
        <p:spPr>
          <a:xfrm>
            <a:off x="1642351" y="3020750"/>
            <a:ext cx="2489752" cy="4639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Dirty Page Table</a:t>
            </a:r>
          </a:p>
        </p:txBody>
      </p:sp>
      <p:sp>
        <p:nvSpPr>
          <p:cNvPr id="1554" name="Shape 1554"/>
          <p:cNvSpPr/>
          <p:nvPr/>
        </p:nvSpPr>
        <p:spPr>
          <a:xfrm>
            <a:off x="640553" y="3678657"/>
            <a:ext cx="3219982" cy="486938"/>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55" name="Shape 1555"/>
          <p:cNvSpPr/>
          <p:nvPr/>
        </p:nvSpPr>
        <p:spPr>
          <a:xfrm>
            <a:off x="3864640" y="3678657"/>
            <a:ext cx="1278037" cy="486938"/>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56" name="Shape 1556"/>
          <p:cNvSpPr/>
          <p:nvPr/>
        </p:nvSpPr>
        <p:spPr>
          <a:xfrm>
            <a:off x="1518303" y="3741556"/>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Page ID</a:t>
            </a:r>
          </a:p>
        </p:txBody>
      </p:sp>
      <p:sp>
        <p:nvSpPr>
          <p:cNvPr id="1557" name="Shape 1557"/>
          <p:cNvSpPr/>
          <p:nvPr/>
        </p:nvSpPr>
        <p:spPr>
          <a:xfrm>
            <a:off x="3850995" y="3708350"/>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recLSN</a:t>
            </a:r>
          </a:p>
        </p:txBody>
      </p:sp>
      <p:sp>
        <p:nvSpPr>
          <p:cNvPr id="1558" name="Shape 1558"/>
          <p:cNvSpPr/>
          <p:nvPr/>
        </p:nvSpPr>
        <p:spPr>
          <a:xfrm>
            <a:off x="640864" y="4172522"/>
            <a:ext cx="3219982"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59" name="Shape 1559"/>
          <p:cNvSpPr/>
          <p:nvPr/>
        </p:nvSpPr>
        <p:spPr>
          <a:xfrm>
            <a:off x="3864950" y="4172522"/>
            <a:ext cx="1278038"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60" name="Shape 1560"/>
          <p:cNvSpPr/>
          <p:nvPr/>
        </p:nvSpPr>
        <p:spPr>
          <a:xfrm>
            <a:off x="1518614" y="4235421"/>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P5</a:t>
            </a:r>
          </a:p>
        </p:txBody>
      </p:sp>
      <p:sp>
        <p:nvSpPr>
          <p:cNvPr id="1561" name="Shape 1561"/>
          <p:cNvSpPr/>
          <p:nvPr/>
        </p:nvSpPr>
        <p:spPr>
          <a:xfrm>
            <a:off x="3851306" y="4202215"/>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50</a:t>
            </a:r>
          </a:p>
        </p:txBody>
      </p:sp>
      <p:sp>
        <p:nvSpPr>
          <p:cNvPr id="1562" name="Shape 1562"/>
          <p:cNvSpPr/>
          <p:nvPr/>
        </p:nvSpPr>
        <p:spPr>
          <a:xfrm>
            <a:off x="636353" y="4644809"/>
            <a:ext cx="3219982"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63" name="Shape 1563"/>
          <p:cNvSpPr/>
          <p:nvPr/>
        </p:nvSpPr>
        <p:spPr>
          <a:xfrm>
            <a:off x="3860439" y="4644809"/>
            <a:ext cx="1278038"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64" name="Shape 1564"/>
          <p:cNvSpPr/>
          <p:nvPr/>
        </p:nvSpPr>
        <p:spPr>
          <a:xfrm>
            <a:off x="1514102" y="4707708"/>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P1</a:t>
            </a:r>
          </a:p>
        </p:txBody>
      </p:sp>
      <p:sp>
        <p:nvSpPr>
          <p:cNvPr id="1565" name="Shape 1565"/>
          <p:cNvSpPr/>
          <p:nvPr/>
        </p:nvSpPr>
        <p:spPr>
          <a:xfrm>
            <a:off x="3846794" y="4674502"/>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40</a:t>
            </a:r>
          </a:p>
        </p:txBody>
      </p:sp>
      <p:sp>
        <p:nvSpPr>
          <p:cNvPr id="1566" name="Shape 1566"/>
          <p:cNvSpPr/>
          <p:nvPr/>
        </p:nvSpPr>
        <p:spPr>
          <a:xfrm>
            <a:off x="638919" y="5115964"/>
            <a:ext cx="3219982"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67" name="Shape 1567"/>
          <p:cNvSpPr/>
          <p:nvPr/>
        </p:nvSpPr>
        <p:spPr>
          <a:xfrm>
            <a:off x="3863006" y="5115964"/>
            <a:ext cx="1278037"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68" name="Shape 1568"/>
          <p:cNvSpPr/>
          <p:nvPr/>
        </p:nvSpPr>
        <p:spPr>
          <a:xfrm>
            <a:off x="1516669" y="5178864"/>
            <a:ext cx="1520160" cy="4376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P3</a:t>
            </a:r>
          </a:p>
        </p:txBody>
      </p:sp>
      <p:sp>
        <p:nvSpPr>
          <p:cNvPr id="1569" name="Shape 1569"/>
          <p:cNvSpPr/>
          <p:nvPr/>
        </p:nvSpPr>
        <p:spPr>
          <a:xfrm>
            <a:off x="3849361" y="5145657"/>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90</a:t>
            </a:r>
          </a:p>
        </p:txBody>
      </p:sp>
      <p:sp>
        <p:nvSpPr>
          <p:cNvPr id="1570" name="Shape 1570"/>
          <p:cNvSpPr/>
          <p:nvPr/>
        </p:nvSpPr>
        <p:spPr>
          <a:xfrm>
            <a:off x="638919" y="5583138"/>
            <a:ext cx="3219982" cy="486937"/>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71" name="Shape 1571"/>
          <p:cNvSpPr/>
          <p:nvPr/>
        </p:nvSpPr>
        <p:spPr>
          <a:xfrm>
            <a:off x="3863006" y="5583138"/>
            <a:ext cx="1278037" cy="486937"/>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72" name="Shape 1572"/>
          <p:cNvSpPr/>
          <p:nvPr/>
        </p:nvSpPr>
        <p:spPr>
          <a:xfrm>
            <a:off x="1516669" y="5646037"/>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P2</a:t>
            </a:r>
          </a:p>
        </p:txBody>
      </p:sp>
      <p:sp>
        <p:nvSpPr>
          <p:cNvPr id="1573" name="Shape 1573"/>
          <p:cNvSpPr/>
          <p:nvPr/>
        </p:nvSpPr>
        <p:spPr>
          <a:xfrm>
            <a:off x="3849361" y="5612830"/>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160</a:t>
            </a:r>
          </a:p>
        </p:txBody>
      </p:sp>
    </p:spTree>
  </p:cSld>
  <p:clrMapOvr>
    <a:masterClrMapping/>
  </p:clrMapOvr>
  <p:transitio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5" name="Shape 1575"/>
          <p:cNvSpPr/>
          <p:nvPr>
            <p:ph type="body" idx="1"/>
          </p:nvPr>
        </p:nvSpPr>
        <p:spPr>
          <a:xfrm>
            <a:off x="952500" y="31616"/>
            <a:ext cx="11099800" cy="1099026"/>
          </a:xfrm>
          <a:prstGeom prst="rect">
            <a:avLst/>
          </a:prstGeom>
        </p:spPr>
        <p:txBody>
          <a:bodyPr anchor="t"/>
          <a:lstStyle>
            <a:lvl1pPr marL="0" indent="0" algn="ctr">
              <a:buSzTx/>
              <a:buNone/>
              <a:defRPr sz="3900"/>
            </a:lvl1pPr>
          </a:lstStyle>
          <a:p>
            <a:pPr lvl="0">
              <a:defRPr sz="1800"/>
            </a:pPr>
            <a:r>
              <a:rPr sz="3900"/>
              <a:t>Start at the smallest recLSN in DPT: 40</a:t>
            </a:r>
          </a:p>
        </p:txBody>
      </p:sp>
      <p:pic>
        <p:nvPicPr>
          <p:cNvPr id="1576" name="pasted-image.png"/>
          <p:cNvPicPr/>
          <p:nvPr/>
        </p:nvPicPr>
        <p:blipFill>
          <a:blip r:embed="rId2">
            <a:extLst/>
          </a:blip>
          <a:stretch>
            <a:fillRect/>
          </a:stretch>
        </p:blipFill>
        <p:spPr>
          <a:xfrm>
            <a:off x="6107588" y="2884338"/>
            <a:ext cx="6810639" cy="3351608"/>
          </a:xfrm>
          <a:prstGeom prst="rect">
            <a:avLst/>
          </a:prstGeom>
          <a:ln w="12700">
            <a:miter lim="400000"/>
          </a:ln>
        </p:spPr>
      </p:pic>
      <p:sp>
        <p:nvSpPr>
          <p:cNvPr id="1577" name="Shape 1577"/>
          <p:cNvSpPr/>
          <p:nvPr/>
        </p:nvSpPr>
        <p:spPr>
          <a:xfrm>
            <a:off x="6123883" y="5961674"/>
            <a:ext cx="6701216" cy="199987"/>
          </a:xfrm>
          <a:prstGeom prst="rect">
            <a:avLst/>
          </a:prstGeom>
          <a:solidFill>
            <a:srgbClr val="F5D328">
              <a:alpha val="32088"/>
            </a:srgbClr>
          </a:solidFill>
          <a:ln w="12700">
            <a:miter lim="400000"/>
          </a:ln>
        </p:spPr>
        <p:txBody>
          <a:bodyPr lIns="0" tIns="0" rIns="0" bIns="0" anchor="ctr"/>
          <a:lstStyle/>
          <a:p>
            <a:pPr lvl="0">
              <a:defRPr sz="2400">
                <a:solidFill>
                  <a:srgbClr val="FFFFFF"/>
                </a:solidFill>
              </a:defRPr>
            </a:pPr>
          </a:p>
        </p:txBody>
      </p:sp>
      <p:sp>
        <p:nvSpPr>
          <p:cNvPr id="1578" name="Shape 1578"/>
          <p:cNvSpPr/>
          <p:nvPr/>
        </p:nvSpPr>
        <p:spPr>
          <a:xfrm>
            <a:off x="1102076" y="7979233"/>
            <a:ext cx="11099801"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lvl="0">
              <a:defRPr sz="1800"/>
            </a:pPr>
            <a:r>
              <a:rPr sz="3600"/>
              <a:t>REDO: 40, 50, 60, 90, 110, 130, 160, 180</a:t>
            </a:r>
          </a:p>
        </p:txBody>
      </p:sp>
      <p:sp>
        <p:nvSpPr>
          <p:cNvPr id="1579" name="Shape 1579"/>
          <p:cNvSpPr/>
          <p:nvPr/>
        </p:nvSpPr>
        <p:spPr>
          <a:xfrm>
            <a:off x="1642351" y="3020750"/>
            <a:ext cx="2489752" cy="4639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Dirty Page Table</a:t>
            </a:r>
          </a:p>
        </p:txBody>
      </p:sp>
      <p:sp>
        <p:nvSpPr>
          <p:cNvPr id="1580" name="Shape 1580"/>
          <p:cNvSpPr/>
          <p:nvPr/>
        </p:nvSpPr>
        <p:spPr>
          <a:xfrm>
            <a:off x="640553" y="3678657"/>
            <a:ext cx="3219982" cy="486938"/>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81" name="Shape 1581"/>
          <p:cNvSpPr/>
          <p:nvPr/>
        </p:nvSpPr>
        <p:spPr>
          <a:xfrm>
            <a:off x="3864640" y="3678657"/>
            <a:ext cx="1278037" cy="486938"/>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82" name="Shape 1582"/>
          <p:cNvSpPr/>
          <p:nvPr/>
        </p:nvSpPr>
        <p:spPr>
          <a:xfrm>
            <a:off x="1518303" y="3741556"/>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Page ID</a:t>
            </a:r>
          </a:p>
        </p:txBody>
      </p:sp>
      <p:sp>
        <p:nvSpPr>
          <p:cNvPr id="1583" name="Shape 1583"/>
          <p:cNvSpPr/>
          <p:nvPr/>
        </p:nvSpPr>
        <p:spPr>
          <a:xfrm>
            <a:off x="3850995" y="3708350"/>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recLSN</a:t>
            </a:r>
          </a:p>
        </p:txBody>
      </p:sp>
      <p:sp>
        <p:nvSpPr>
          <p:cNvPr id="1584" name="Shape 1584"/>
          <p:cNvSpPr/>
          <p:nvPr/>
        </p:nvSpPr>
        <p:spPr>
          <a:xfrm>
            <a:off x="640864" y="4172522"/>
            <a:ext cx="3219982"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85" name="Shape 1585"/>
          <p:cNvSpPr/>
          <p:nvPr/>
        </p:nvSpPr>
        <p:spPr>
          <a:xfrm>
            <a:off x="3864950" y="4172522"/>
            <a:ext cx="1278038"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86" name="Shape 1586"/>
          <p:cNvSpPr/>
          <p:nvPr/>
        </p:nvSpPr>
        <p:spPr>
          <a:xfrm>
            <a:off x="1518614" y="4235421"/>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P5</a:t>
            </a:r>
          </a:p>
        </p:txBody>
      </p:sp>
      <p:sp>
        <p:nvSpPr>
          <p:cNvPr id="1587" name="Shape 1587"/>
          <p:cNvSpPr/>
          <p:nvPr/>
        </p:nvSpPr>
        <p:spPr>
          <a:xfrm>
            <a:off x="3851306" y="4202215"/>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50</a:t>
            </a:r>
          </a:p>
        </p:txBody>
      </p:sp>
      <p:sp>
        <p:nvSpPr>
          <p:cNvPr id="1588" name="Shape 1588"/>
          <p:cNvSpPr/>
          <p:nvPr/>
        </p:nvSpPr>
        <p:spPr>
          <a:xfrm>
            <a:off x="636353" y="4644809"/>
            <a:ext cx="3219982"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89" name="Shape 1589"/>
          <p:cNvSpPr/>
          <p:nvPr/>
        </p:nvSpPr>
        <p:spPr>
          <a:xfrm>
            <a:off x="3860439" y="4644809"/>
            <a:ext cx="1278038"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90" name="Shape 1590"/>
          <p:cNvSpPr/>
          <p:nvPr/>
        </p:nvSpPr>
        <p:spPr>
          <a:xfrm>
            <a:off x="1514102" y="4707708"/>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P1</a:t>
            </a:r>
          </a:p>
        </p:txBody>
      </p:sp>
      <p:sp>
        <p:nvSpPr>
          <p:cNvPr id="1591" name="Shape 1591"/>
          <p:cNvSpPr/>
          <p:nvPr/>
        </p:nvSpPr>
        <p:spPr>
          <a:xfrm>
            <a:off x="3846794" y="4674502"/>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40</a:t>
            </a:r>
          </a:p>
        </p:txBody>
      </p:sp>
      <p:sp>
        <p:nvSpPr>
          <p:cNvPr id="1592" name="Shape 1592"/>
          <p:cNvSpPr/>
          <p:nvPr/>
        </p:nvSpPr>
        <p:spPr>
          <a:xfrm>
            <a:off x="638919" y="5115964"/>
            <a:ext cx="3219982"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93" name="Shape 1593"/>
          <p:cNvSpPr/>
          <p:nvPr/>
        </p:nvSpPr>
        <p:spPr>
          <a:xfrm>
            <a:off x="3863006" y="5115964"/>
            <a:ext cx="1278037" cy="486938"/>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94" name="Shape 1594"/>
          <p:cNvSpPr/>
          <p:nvPr/>
        </p:nvSpPr>
        <p:spPr>
          <a:xfrm>
            <a:off x="1516669" y="5178864"/>
            <a:ext cx="1520160" cy="4376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P3</a:t>
            </a:r>
          </a:p>
        </p:txBody>
      </p:sp>
      <p:sp>
        <p:nvSpPr>
          <p:cNvPr id="1595" name="Shape 1595"/>
          <p:cNvSpPr/>
          <p:nvPr/>
        </p:nvSpPr>
        <p:spPr>
          <a:xfrm>
            <a:off x="3849361" y="5145657"/>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90</a:t>
            </a:r>
          </a:p>
        </p:txBody>
      </p:sp>
      <p:sp>
        <p:nvSpPr>
          <p:cNvPr id="1596" name="Shape 1596"/>
          <p:cNvSpPr/>
          <p:nvPr/>
        </p:nvSpPr>
        <p:spPr>
          <a:xfrm>
            <a:off x="638919" y="5583138"/>
            <a:ext cx="3219982" cy="486937"/>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97" name="Shape 1597"/>
          <p:cNvSpPr/>
          <p:nvPr/>
        </p:nvSpPr>
        <p:spPr>
          <a:xfrm>
            <a:off x="3863006" y="5583138"/>
            <a:ext cx="1278037" cy="486937"/>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2500">
                <a:solidFill>
                  <a:srgbClr val="FFFFFF"/>
                </a:solidFill>
              </a:defRPr>
            </a:pPr>
          </a:p>
        </p:txBody>
      </p:sp>
      <p:sp>
        <p:nvSpPr>
          <p:cNvPr id="1598" name="Shape 1598"/>
          <p:cNvSpPr/>
          <p:nvPr/>
        </p:nvSpPr>
        <p:spPr>
          <a:xfrm>
            <a:off x="1516669" y="5646037"/>
            <a:ext cx="1520160"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P2</a:t>
            </a:r>
          </a:p>
        </p:txBody>
      </p:sp>
      <p:sp>
        <p:nvSpPr>
          <p:cNvPr id="1599" name="Shape 1599"/>
          <p:cNvSpPr/>
          <p:nvPr/>
        </p:nvSpPr>
        <p:spPr>
          <a:xfrm>
            <a:off x="3849361" y="5612830"/>
            <a:ext cx="1305327" cy="437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lvl1pPr>
          </a:lstStyle>
          <a:p>
            <a:pPr lvl="0">
              <a:defRPr sz="1800"/>
            </a:pPr>
            <a:r>
              <a:rPr sz="2500"/>
              <a:t>160</a:t>
            </a:r>
          </a:p>
        </p:txBody>
      </p:sp>
    </p:spTree>
  </p:cSld>
  <p:clrMapOvr>
    <a:masterClrMapping/>
  </p:clrMapOvr>
  <p:transitio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1" name="Shape 1601"/>
          <p:cNvSpPr/>
          <p:nvPr>
            <p:ph type="title"/>
          </p:nvPr>
        </p:nvSpPr>
        <p:spPr>
          <a:prstGeom prst="rect">
            <a:avLst/>
          </a:prstGeom>
        </p:spPr>
        <p:txBody>
          <a:bodyPr/>
          <a:lstStyle/>
          <a:p>
            <a:pPr lvl="0">
              <a:defRPr sz="1800"/>
            </a:pPr>
            <a:r>
              <a:rPr sz="8000"/>
              <a:t>UNDO</a:t>
            </a:r>
          </a:p>
        </p:txBody>
      </p:sp>
      <p:sp>
        <p:nvSpPr>
          <p:cNvPr id="1602" name="Shape 1602"/>
          <p:cNvSpPr/>
          <p:nvPr>
            <p:ph type="body" idx="1"/>
          </p:nvPr>
        </p:nvSpPr>
        <p:spPr>
          <a:prstGeom prst="rect">
            <a:avLst/>
          </a:prstGeom>
        </p:spPr>
        <p:txBody>
          <a:bodyPr/>
          <a:lstStyle/>
          <a:p>
            <a:pPr lvl="0" marL="377825" indent="-377825" defTabSz="496570">
              <a:spcBef>
                <a:spcPts val="1200"/>
              </a:spcBef>
              <a:defRPr sz="1800"/>
            </a:pPr>
            <a:r>
              <a:rPr sz="3060">
                <a:latin typeface="Courier New"/>
                <a:ea typeface="Courier New"/>
                <a:cs typeface="Courier New"/>
                <a:sym typeface="Courier New"/>
              </a:rPr>
              <a:t>ToUndo = {lastLSN of all Xacts in Xact Table}</a:t>
            </a:r>
            <a:endParaRPr sz="3060">
              <a:latin typeface="Courier New"/>
              <a:ea typeface="Courier New"/>
              <a:cs typeface="Courier New"/>
              <a:sym typeface="Courier New"/>
            </a:endParaRPr>
          </a:p>
          <a:p>
            <a:pPr lvl="0" marL="377825" indent="-377825" defTabSz="496570">
              <a:spcBef>
                <a:spcPts val="1200"/>
              </a:spcBef>
              <a:defRPr sz="1800"/>
            </a:pPr>
            <a:r>
              <a:rPr sz="3060">
                <a:latin typeface="Courier New"/>
                <a:ea typeface="Courier New"/>
                <a:cs typeface="Courier New"/>
                <a:sym typeface="Courier New"/>
              </a:rPr>
              <a:t>while ToUndo not empty:</a:t>
            </a:r>
            <a:endParaRPr sz="3060">
              <a:latin typeface="Courier New"/>
              <a:ea typeface="Courier New"/>
              <a:cs typeface="Courier New"/>
              <a:sym typeface="Courier New"/>
            </a:endParaRPr>
          </a:p>
          <a:p>
            <a:pPr lvl="1" marL="755650" indent="-377825" defTabSz="496570">
              <a:spcBef>
                <a:spcPts val="1200"/>
              </a:spcBef>
              <a:defRPr sz="1800"/>
            </a:pPr>
            <a:r>
              <a:rPr sz="3060">
                <a:latin typeface="Courier New"/>
                <a:ea typeface="Courier New"/>
                <a:cs typeface="Courier New"/>
                <a:sym typeface="Courier New"/>
              </a:rPr>
              <a:t>Choose largest LSN in ToUndo (most recent)</a:t>
            </a:r>
            <a:endParaRPr sz="3060">
              <a:latin typeface="Courier New"/>
              <a:ea typeface="Courier New"/>
              <a:cs typeface="Courier New"/>
              <a:sym typeface="Courier New"/>
            </a:endParaRPr>
          </a:p>
          <a:p>
            <a:pPr lvl="1" marL="755650" indent="-377825" defTabSz="496570">
              <a:spcBef>
                <a:spcPts val="1200"/>
              </a:spcBef>
              <a:defRPr sz="1800"/>
            </a:pPr>
            <a:r>
              <a:rPr sz="3060">
                <a:latin typeface="Courier New"/>
                <a:ea typeface="Courier New"/>
                <a:cs typeface="Courier New"/>
                <a:sym typeface="Courier New"/>
              </a:rPr>
              <a:t>If LSN is an update record:</a:t>
            </a:r>
            <a:endParaRPr sz="3060">
              <a:latin typeface="Courier New"/>
              <a:ea typeface="Courier New"/>
              <a:cs typeface="Courier New"/>
              <a:sym typeface="Courier New"/>
            </a:endParaRPr>
          </a:p>
          <a:p>
            <a:pPr lvl="2" marL="1133475" indent="-377825" defTabSz="496570">
              <a:spcBef>
                <a:spcPts val="1200"/>
              </a:spcBef>
              <a:defRPr sz="1800"/>
            </a:pPr>
            <a:r>
              <a:rPr sz="3060">
                <a:latin typeface="Courier New"/>
                <a:ea typeface="Courier New"/>
                <a:cs typeface="Courier New"/>
                <a:sym typeface="Courier New"/>
              </a:rPr>
              <a:t>UNDO, write CLR, and add prevLSN to ToUndo.</a:t>
            </a:r>
            <a:endParaRPr sz="3060">
              <a:latin typeface="Courier New"/>
              <a:ea typeface="Courier New"/>
              <a:cs typeface="Courier New"/>
              <a:sym typeface="Courier New"/>
            </a:endParaRPr>
          </a:p>
          <a:p>
            <a:pPr lvl="1" marL="755650" indent="-377825" defTabSz="496570">
              <a:spcBef>
                <a:spcPts val="1200"/>
              </a:spcBef>
              <a:defRPr sz="1800"/>
            </a:pPr>
            <a:r>
              <a:rPr sz="3060">
                <a:latin typeface="Courier New"/>
                <a:ea typeface="Courier New"/>
                <a:cs typeface="Courier New"/>
                <a:sym typeface="Courier New"/>
              </a:rPr>
              <a:t>If LSN is a CLR and undoNextLSN != null:</a:t>
            </a:r>
            <a:endParaRPr sz="3060">
              <a:latin typeface="Courier New"/>
              <a:ea typeface="Courier New"/>
              <a:cs typeface="Courier New"/>
              <a:sym typeface="Courier New"/>
            </a:endParaRPr>
          </a:p>
          <a:p>
            <a:pPr lvl="2" marL="1133475" indent="-377825" defTabSz="496570">
              <a:spcBef>
                <a:spcPts val="1200"/>
              </a:spcBef>
              <a:defRPr sz="1800"/>
            </a:pPr>
            <a:r>
              <a:rPr sz="3060">
                <a:latin typeface="Courier New"/>
                <a:ea typeface="Courier New"/>
                <a:cs typeface="Courier New"/>
                <a:sym typeface="Courier New"/>
              </a:rPr>
              <a:t>Add undoNextLSN to ToUndo</a:t>
            </a:r>
            <a:endParaRPr sz="3060">
              <a:latin typeface="Courier New"/>
              <a:ea typeface="Courier New"/>
              <a:cs typeface="Courier New"/>
              <a:sym typeface="Courier New"/>
            </a:endParaRPr>
          </a:p>
          <a:p>
            <a:pPr lvl="1" marL="755650" indent="-377825" defTabSz="496570">
              <a:spcBef>
                <a:spcPts val="1200"/>
              </a:spcBef>
              <a:defRPr sz="1800"/>
            </a:pPr>
            <a:r>
              <a:rPr sz="3060">
                <a:latin typeface="Courier New"/>
                <a:ea typeface="Courier New"/>
                <a:cs typeface="Courier New"/>
                <a:sym typeface="Courier New"/>
              </a:rPr>
              <a:t>If LSN is a CLR and undoNextLSN == null:</a:t>
            </a:r>
            <a:endParaRPr sz="3060">
              <a:latin typeface="Courier New"/>
              <a:ea typeface="Courier New"/>
              <a:cs typeface="Courier New"/>
              <a:sym typeface="Courier New"/>
            </a:endParaRPr>
          </a:p>
          <a:p>
            <a:pPr lvl="2" marL="1133475" indent="-377825" defTabSz="496570">
              <a:spcBef>
                <a:spcPts val="1200"/>
              </a:spcBef>
              <a:defRPr sz="1800"/>
            </a:pPr>
            <a:r>
              <a:rPr sz="3060">
                <a:latin typeface="Courier New"/>
                <a:ea typeface="Courier New"/>
                <a:cs typeface="Courier New"/>
                <a:sym typeface="Courier New"/>
              </a:rPr>
              <a:t>Write END</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lvl="0">
              <a:defRPr sz="1800"/>
            </a:pPr>
            <a:r>
              <a:rPr sz="8000"/>
              <a:t>Write-Ahead Logging</a:t>
            </a:r>
          </a:p>
        </p:txBody>
      </p:sp>
      <p:sp>
        <p:nvSpPr>
          <p:cNvPr id="48" name="Shape 48"/>
          <p:cNvSpPr/>
          <p:nvPr>
            <p:ph type="body" idx="1"/>
          </p:nvPr>
        </p:nvSpPr>
        <p:spPr>
          <a:xfrm>
            <a:off x="952500" y="2603500"/>
            <a:ext cx="11099800" cy="6299200"/>
          </a:xfrm>
          <a:prstGeom prst="rect">
            <a:avLst/>
          </a:prstGeom>
        </p:spPr>
        <p:txBody>
          <a:bodyPr anchor="t"/>
          <a:lstStyle/>
          <a:p>
            <a:pPr lvl="0">
              <a:defRPr sz="1800"/>
            </a:pPr>
            <a:r>
              <a:rPr sz="3600"/>
              <a:t>Log everything:</a:t>
            </a:r>
            <a:endParaRPr sz="3600"/>
          </a:p>
          <a:p>
            <a:pPr lvl="1">
              <a:spcBef>
                <a:spcPts val="1500"/>
              </a:spcBef>
              <a:defRPr sz="1800"/>
            </a:pPr>
            <a:r>
              <a:rPr sz="3600"/>
              <a:t>Starts</a:t>
            </a:r>
            <a:endParaRPr sz="3600"/>
          </a:p>
          <a:p>
            <a:pPr lvl="1">
              <a:spcBef>
                <a:spcPts val="1500"/>
              </a:spcBef>
              <a:defRPr sz="1800"/>
            </a:pPr>
            <a:r>
              <a:rPr sz="3600"/>
              <a:t>Updates</a:t>
            </a:r>
            <a:endParaRPr sz="3600"/>
          </a:p>
          <a:p>
            <a:pPr lvl="1">
              <a:spcBef>
                <a:spcPts val="1500"/>
              </a:spcBef>
              <a:defRPr sz="1800"/>
            </a:pPr>
            <a:r>
              <a:rPr sz="3600"/>
              <a:t>Commits</a:t>
            </a:r>
            <a:endParaRPr sz="3600"/>
          </a:p>
          <a:p>
            <a:pPr lvl="1">
              <a:spcBef>
                <a:spcPts val="1500"/>
              </a:spcBef>
              <a:defRPr sz="1800"/>
            </a:pPr>
            <a:r>
              <a:rPr sz="3600"/>
              <a:t>Aborts</a:t>
            </a:r>
            <a:endParaRPr sz="3600"/>
          </a:p>
          <a:p>
            <a:pPr lvl="0">
              <a:defRPr sz="1800"/>
            </a:pPr>
            <a:r>
              <a:rPr sz="3600"/>
              <a:t>Force log record for updates before updated data written to disk</a:t>
            </a:r>
            <a:endParaRPr sz="3600"/>
          </a:p>
          <a:p>
            <a:pPr lvl="0">
              <a:defRPr sz="1800"/>
            </a:pPr>
            <a:r>
              <a:rPr sz="3600"/>
              <a:t>Transaction not committed until all logs on disk</a:t>
            </a:r>
          </a:p>
        </p:txBody>
      </p:sp>
      <p:sp>
        <p:nvSpPr>
          <p:cNvPr id="49" name="Shape 49"/>
          <p:cNvSpPr/>
          <p:nvPr/>
        </p:nvSpPr>
        <p:spPr>
          <a:xfrm>
            <a:off x="5849103" y="2717320"/>
            <a:ext cx="1305949" cy="497572"/>
          </a:xfrm>
          <a:prstGeom prst="rect">
            <a:avLst/>
          </a:prstGeom>
          <a:solidFill>
            <a:srgbClr val="51A7F9">
              <a:alpha val="89114"/>
            </a:srgbClr>
          </a:solidFill>
          <a:ln w="38100">
            <a:solidFill>
              <a:srgbClr val="000000">
                <a:alpha val="89114"/>
              </a:srgbClr>
            </a:solidFill>
            <a:miter lim="400000"/>
          </a:ln>
        </p:spPr>
        <p:txBody>
          <a:bodyPr lIns="0" tIns="0" rIns="0" bIns="0" anchor="ctr"/>
          <a:lstStyle/>
          <a:p>
            <a:pPr lvl="0">
              <a:defRPr sz="2400">
                <a:solidFill>
                  <a:srgbClr val="FFFFFF"/>
                </a:solidFill>
              </a:defRPr>
            </a:pPr>
          </a:p>
        </p:txBody>
      </p:sp>
      <p:sp>
        <p:nvSpPr>
          <p:cNvPr id="50" name="Shape 50"/>
          <p:cNvSpPr/>
          <p:nvPr/>
        </p:nvSpPr>
        <p:spPr>
          <a:xfrm>
            <a:off x="7164196" y="2717320"/>
            <a:ext cx="3290305" cy="497572"/>
          </a:xfrm>
          <a:prstGeom prst="rect">
            <a:avLst/>
          </a:prstGeom>
          <a:solidFill>
            <a:srgbClr val="51A7F9">
              <a:alpha val="89000"/>
            </a:srgbClr>
          </a:solidFill>
          <a:ln w="38100">
            <a:solidFill>
              <a:srgbClr val="000000">
                <a:alpha val="89000"/>
              </a:srgbClr>
            </a:solidFill>
            <a:miter lim="400000"/>
          </a:ln>
        </p:spPr>
        <p:txBody>
          <a:bodyPr lIns="0" tIns="0" rIns="0" bIns="0" anchor="ctr"/>
          <a:lstStyle/>
          <a:p>
            <a:pPr lvl="0">
              <a:defRPr sz="2400">
                <a:solidFill>
                  <a:srgbClr val="FFFFFF"/>
                </a:solidFill>
              </a:defRPr>
            </a:pPr>
          </a:p>
        </p:txBody>
      </p:sp>
      <p:sp>
        <p:nvSpPr>
          <p:cNvPr id="51" name="Shape 51"/>
          <p:cNvSpPr/>
          <p:nvPr/>
        </p:nvSpPr>
        <p:spPr>
          <a:xfrm>
            <a:off x="10458695" y="2717320"/>
            <a:ext cx="1305949" cy="497572"/>
          </a:xfrm>
          <a:prstGeom prst="rect">
            <a:avLst/>
          </a:prstGeom>
          <a:solidFill>
            <a:srgbClr val="51A7F9">
              <a:alpha val="89000"/>
            </a:srgbClr>
          </a:solidFill>
          <a:ln w="38100">
            <a:solidFill>
              <a:srgbClr val="000000">
                <a:alpha val="89000"/>
              </a:srgbClr>
            </a:solidFill>
            <a:miter lim="400000"/>
          </a:ln>
        </p:spPr>
        <p:txBody>
          <a:bodyPr lIns="0" tIns="0" rIns="0" bIns="0" anchor="ctr"/>
          <a:lstStyle/>
          <a:p>
            <a:pPr lvl="0">
              <a:defRPr sz="2400">
                <a:solidFill>
                  <a:srgbClr val="FFFFFF"/>
                </a:solidFill>
              </a:defRPr>
            </a:pPr>
          </a:p>
        </p:txBody>
      </p:sp>
      <p:sp>
        <p:nvSpPr>
          <p:cNvPr id="52" name="Shape 52"/>
          <p:cNvSpPr/>
          <p:nvPr/>
        </p:nvSpPr>
        <p:spPr>
          <a:xfrm>
            <a:off x="6223485" y="2781592"/>
            <a:ext cx="557186" cy="3690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LSN</a:t>
            </a:r>
          </a:p>
        </p:txBody>
      </p:sp>
      <p:sp>
        <p:nvSpPr>
          <p:cNvPr id="53" name="Shape 53"/>
          <p:cNvSpPr/>
          <p:nvPr/>
        </p:nvSpPr>
        <p:spPr>
          <a:xfrm>
            <a:off x="8549901" y="2781592"/>
            <a:ext cx="513945" cy="3690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Log</a:t>
            </a:r>
          </a:p>
        </p:txBody>
      </p:sp>
      <p:sp>
        <p:nvSpPr>
          <p:cNvPr id="54" name="Shape 54"/>
          <p:cNvSpPr/>
          <p:nvPr/>
        </p:nvSpPr>
        <p:spPr>
          <a:xfrm>
            <a:off x="10574933" y="2781592"/>
            <a:ext cx="1073474" cy="3690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prevLSN</a:t>
            </a:r>
          </a:p>
        </p:txBody>
      </p:sp>
      <p:sp>
        <p:nvSpPr>
          <p:cNvPr id="55" name="Shape 55"/>
          <p:cNvSpPr/>
          <p:nvPr/>
        </p:nvSpPr>
        <p:spPr>
          <a:xfrm>
            <a:off x="5849103" y="3198848"/>
            <a:ext cx="1305949" cy="49757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6" name="Shape 56"/>
          <p:cNvSpPr/>
          <p:nvPr/>
        </p:nvSpPr>
        <p:spPr>
          <a:xfrm>
            <a:off x="7164196" y="3198848"/>
            <a:ext cx="3290305" cy="49757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7" name="Shape 57"/>
          <p:cNvSpPr/>
          <p:nvPr/>
        </p:nvSpPr>
        <p:spPr>
          <a:xfrm>
            <a:off x="10458695" y="3198848"/>
            <a:ext cx="1305949" cy="49757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58" name="Shape 58"/>
          <p:cNvSpPr/>
          <p:nvPr/>
        </p:nvSpPr>
        <p:spPr>
          <a:xfrm>
            <a:off x="6266856" y="3271218"/>
            <a:ext cx="470443" cy="3690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10</a:t>
            </a:r>
          </a:p>
        </p:txBody>
      </p:sp>
      <p:sp>
        <p:nvSpPr>
          <p:cNvPr id="59" name="Shape 59"/>
          <p:cNvSpPr/>
          <p:nvPr/>
        </p:nvSpPr>
        <p:spPr>
          <a:xfrm>
            <a:off x="8323146" y="3263120"/>
            <a:ext cx="967455" cy="3690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T1 Start</a:t>
            </a:r>
          </a:p>
        </p:txBody>
      </p:sp>
      <p:sp>
        <p:nvSpPr>
          <p:cNvPr id="60" name="Shape 60"/>
          <p:cNvSpPr/>
          <p:nvPr/>
        </p:nvSpPr>
        <p:spPr>
          <a:xfrm>
            <a:off x="10876448" y="3263120"/>
            <a:ext cx="470444" cy="3690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null</a:t>
            </a:r>
          </a:p>
        </p:txBody>
      </p:sp>
      <p:sp>
        <p:nvSpPr>
          <p:cNvPr id="61" name="Shape 61"/>
          <p:cNvSpPr/>
          <p:nvPr/>
        </p:nvSpPr>
        <p:spPr>
          <a:xfrm>
            <a:off x="5851109" y="3696571"/>
            <a:ext cx="1305950" cy="49757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2" name="Shape 62"/>
          <p:cNvSpPr/>
          <p:nvPr/>
        </p:nvSpPr>
        <p:spPr>
          <a:xfrm>
            <a:off x="7166202" y="3696571"/>
            <a:ext cx="3290305" cy="49757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3" name="Shape 63"/>
          <p:cNvSpPr/>
          <p:nvPr/>
        </p:nvSpPr>
        <p:spPr>
          <a:xfrm>
            <a:off x="10460701" y="3696571"/>
            <a:ext cx="1305949" cy="49757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4" name="Shape 64"/>
          <p:cNvSpPr/>
          <p:nvPr/>
        </p:nvSpPr>
        <p:spPr>
          <a:xfrm>
            <a:off x="6245105" y="3760844"/>
            <a:ext cx="513945" cy="3690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20</a:t>
            </a:r>
          </a:p>
        </p:txBody>
      </p:sp>
      <p:sp>
        <p:nvSpPr>
          <p:cNvPr id="65" name="Shape 65"/>
          <p:cNvSpPr/>
          <p:nvPr/>
        </p:nvSpPr>
        <p:spPr>
          <a:xfrm>
            <a:off x="8067008" y="3760844"/>
            <a:ext cx="1483743" cy="3690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T1 writes P5</a:t>
            </a:r>
          </a:p>
        </p:txBody>
      </p:sp>
      <p:sp>
        <p:nvSpPr>
          <p:cNvPr id="66" name="Shape 66"/>
          <p:cNvSpPr/>
          <p:nvPr/>
        </p:nvSpPr>
        <p:spPr>
          <a:xfrm>
            <a:off x="10833077" y="3760844"/>
            <a:ext cx="557186" cy="3690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10</a:t>
            </a:r>
          </a:p>
        </p:txBody>
      </p:sp>
      <p:sp>
        <p:nvSpPr>
          <p:cNvPr id="67" name="Shape 67"/>
          <p:cNvSpPr/>
          <p:nvPr/>
        </p:nvSpPr>
        <p:spPr>
          <a:xfrm>
            <a:off x="5846358" y="4189545"/>
            <a:ext cx="1305950" cy="49757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8" name="Shape 68"/>
          <p:cNvSpPr/>
          <p:nvPr/>
        </p:nvSpPr>
        <p:spPr>
          <a:xfrm>
            <a:off x="7161452" y="4189545"/>
            <a:ext cx="3290305" cy="49757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69" name="Shape 69"/>
          <p:cNvSpPr/>
          <p:nvPr/>
        </p:nvSpPr>
        <p:spPr>
          <a:xfrm>
            <a:off x="10455951" y="4189545"/>
            <a:ext cx="1305949" cy="49757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0" name="Shape 70"/>
          <p:cNvSpPr/>
          <p:nvPr/>
        </p:nvSpPr>
        <p:spPr>
          <a:xfrm>
            <a:off x="6240354" y="4253818"/>
            <a:ext cx="513945" cy="3690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30</a:t>
            </a:r>
          </a:p>
        </p:txBody>
      </p:sp>
      <p:sp>
        <p:nvSpPr>
          <p:cNvPr id="71" name="Shape 71"/>
          <p:cNvSpPr/>
          <p:nvPr/>
        </p:nvSpPr>
        <p:spPr>
          <a:xfrm>
            <a:off x="8062257" y="4253818"/>
            <a:ext cx="1483744" cy="3690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T1 writes P1</a:t>
            </a:r>
          </a:p>
        </p:txBody>
      </p:sp>
      <p:sp>
        <p:nvSpPr>
          <p:cNvPr id="72" name="Shape 72"/>
          <p:cNvSpPr/>
          <p:nvPr/>
        </p:nvSpPr>
        <p:spPr>
          <a:xfrm>
            <a:off x="10828326" y="4253818"/>
            <a:ext cx="557186" cy="3690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20</a:t>
            </a:r>
          </a:p>
        </p:txBody>
      </p:sp>
      <p:sp>
        <p:nvSpPr>
          <p:cNvPr id="73" name="Shape 73"/>
          <p:cNvSpPr/>
          <p:nvPr/>
        </p:nvSpPr>
        <p:spPr>
          <a:xfrm>
            <a:off x="5846358" y="4687269"/>
            <a:ext cx="1305950" cy="49757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4" name="Shape 74"/>
          <p:cNvSpPr/>
          <p:nvPr/>
        </p:nvSpPr>
        <p:spPr>
          <a:xfrm>
            <a:off x="7161452" y="4687269"/>
            <a:ext cx="3290305" cy="49757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5" name="Shape 75"/>
          <p:cNvSpPr/>
          <p:nvPr/>
        </p:nvSpPr>
        <p:spPr>
          <a:xfrm>
            <a:off x="10455951" y="4687269"/>
            <a:ext cx="1305949" cy="49757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76" name="Shape 76"/>
          <p:cNvSpPr/>
          <p:nvPr/>
        </p:nvSpPr>
        <p:spPr>
          <a:xfrm>
            <a:off x="6240354" y="4751542"/>
            <a:ext cx="513945" cy="3690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40</a:t>
            </a:r>
          </a:p>
        </p:txBody>
      </p:sp>
      <p:sp>
        <p:nvSpPr>
          <p:cNvPr id="77" name="Shape 77"/>
          <p:cNvSpPr/>
          <p:nvPr/>
        </p:nvSpPr>
        <p:spPr>
          <a:xfrm>
            <a:off x="8062257" y="4751542"/>
            <a:ext cx="1483744" cy="3690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T1 Commit</a:t>
            </a:r>
          </a:p>
        </p:txBody>
      </p:sp>
      <p:sp>
        <p:nvSpPr>
          <p:cNvPr id="78" name="Shape 78"/>
          <p:cNvSpPr/>
          <p:nvPr/>
        </p:nvSpPr>
        <p:spPr>
          <a:xfrm>
            <a:off x="10828326" y="4751542"/>
            <a:ext cx="557186" cy="3690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30</a:t>
            </a:r>
          </a:p>
        </p:txBody>
      </p:sp>
      <p:sp>
        <p:nvSpPr>
          <p:cNvPr id="79" name="Shape 79"/>
          <p:cNvSpPr/>
          <p:nvPr/>
        </p:nvSpPr>
        <p:spPr>
          <a:xfrm>
            <a:off x="5841608" y="5180243"/>
            <a:ext cx="1305949" cy="49757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80" name="Shape 80"/>
          <p:cNvSpPr/>
          <p:nvPr/>
        </p:nvSpPr>
        <p:spPr>
          <a:xfrm>
            <a:off x="7156701" y="5180243"/>
            <a:ext cx="3290305" cy="49757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81" name="Shape 81"/>
          <p:cNvSpPr/>
          <p:nvPr/>
        </p:nvSpPr>
        <p:spPr>
          <a:xfrm>
            <a:off x="10451200" y="5180243"/>
            <a:ext cx="1305949" cy="49757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82" name="Shape 82"/>
          <p:cNvSpPr/>
          <p:nvPr/>
        </p:nvSpPr>
        <p:spPr>
          <a:xfrm>
            <a:off x="6235604" y="5244516"/>
            <a:ext cx="513944" cy="3690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50</a:t>
            </a:r>
          </a:p>
        </p:txBody>
      </p:sp>
      <p:sp>
        <p:nvSpPr>
          <p:cNvPr id="83" name="Shape 83"/>
          <p:cNvSpPr/>
          <p:nvPr/>
        </p:nvSpPr>
        <p:spPr>
          <a:xfrm>
            <a:off x="8057506" y="5244516"/>
            <a:ext cx="1483744" cy="3690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T1 End</a:t>
            </a:r>
          </a:p>
        </p:txBody>
      </p:sp>
      <p:sp>
        <p:nvSpPr>
          <p:cNvPr id="84" name="Shape 84"/>
          <p:cNvSpPr/>
          <p:nvPr/>
        </p:nvSpPr>
        <p:spPr>
          <a:xfrm>
            <a:off x="10823576" y="5244516"/>
            <a:ext cx="557185" cy="3690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lvl1pPr>
          </a:lstStyle>
          <a:p>
            <a:pPr lvl="0"/>
            <a:r>
              <a:t>40</a:t>
            </a:r>
          </a:p>
        </p:txBody>
      </p:sp>
    </p:spTree>
  </p:cSld>
  <p:clrMapOvr>
    <a:masterClrMapping/>
  </p:clrMapOvr>
  <p:transitio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4" name="Shape 1604"/>
          <p:cNvSpPr/>
          <p:nvPr>
            <p:ph type="title"/>
          </p:nvPr>
        </p:nvSpPr>
        <p:spPr>
          <a:prstGeom prst="rect">
            <a:avLst/>
          </a:prstGeom>
        </p:spPr>
        <p:txBody>
          <a:bodyPr/>
          <a:lstStyle/>
          <a:p>
            <a:pPr lvl="0">
              <a:defRPr sz="1800"/>
            </a:pPr>
            <a:r>
              <a:rPr sz="8000"/>
              <a:t>Worksheet #2</a:t>
            </a:r>
          </a:p>
        </p:txBody>
      </p:sp>
    </p:spTree>
  </p:cSld>
  <p:clrMapOvr>
    <a:masterClrMapping/>
  </p:clrMapOvr>
  <p:transitio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6" name="Shape 1606"/>
          <p:cNvSpPr/>
          <p:nvPr>
            <p:ph type="title"/>
          </p:nvPr>
        </p:nvSpPr>
        <p:spPr>
          <a:prstGeom prst="rect">
            <a:avLst/>
          </a:prstGeom>
        </p:spPr>
        <p:txBody>
          <a:bodyPr/>
          <a:lstStyle>
            <a:lvl1pPr defTabSz="280415">
              <a:defRPr sz="3839"/>
            </a:lvl1pPr>
          </a:lstStyle>
          <a:p>
            <a:pPr lvl="0">
              <a:defRPr sz="1800"/>
            </a:pPr>
            <a:r>
              <a:rPr sz="3839"/>
              <a:t>During Analysis, what log records are read? What are the contents of the transaction table and the dirty page table at the end of the analysis stage?</a:t>
            </a:r>
          </a:p>
        </p:txBody>
      </p:sp>
      <p:sp>
        <p:nvSpPr>
          <p:cNvPr id="1607" name="Shape 1607"/>
          <p:cNvSpPr/>
          <p:nvPr>
            <p:ph type="body" idx="1"/>
          </p:nvPr>
        </p:nvSpPr>
        <p:spPr>
          <a:prstGeom prst="rect">
            <a:avLst/>
          </a:prstGeom>
        </p:spPr>
        <p:txBody>
          <a:bodyPr/>
          <a:lstStyle/>
          <a:p>
            <a:pPr lvl="0"/>
          </a:p>
        </p:txBody>
      </p:sp>
    </p:spTree>
  </p:cSld>
  <p:clrMapOvr>
    <a:masterClrMapping/>
  </p:clrMapOvr>
  <p:transitio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9" name="Shape 1609"/>
          <p:cNvSpPr/>
          <p:nvPr>
            <p:ph type="title"/>
          </p:nvPr>
        </p:nvSpPr>
        <p:spPr>
          <a:prstGeom prst="rect">
            <a:avLst/>
          </a:prstGeom>
        </p:spPr>
        <p:txBody>
          <a:bodyPr/>
          <a:lstStyle>
            <a:lvl1pPr defTabSz="280415">
              <a:defRPr sz="3839"/>
            </a:lvl1pPr>
          </a:lstStyle>
          <a:p>
            <a:pPr lvl="0">
              <a:defRPr sz="1800"/>
            </a:pPr>
            <a:r>
              <a:rPr sz="3839"/>
              <a:t>During Analysis, what log records are read? What are the contents of the transaction table and the dirty page table at the end of the analysis stage?</a:t>
            </a:r>
          </a:p>
        </p:txBody>
      </p:sp>
      <p:sp>
        <p:nvSpPr>
          <p:cNvPr id="1610" name="Shape 1610"/>
          <p:cNvSpPr/>
          <p:nvPr>
            <p:ph type="body" idx="1"/>
          </p:nvPr>
        </p:nvSpPr>
        <p:spPr>
          <a:xfrm>
            <a:off x="952500" y="2603500"/>
            <a:ext cx="11099800" cy="849979"/>
          </a:xfrm>
          <a:prstGeom prst="rect">
            <a:avLst/>
          </a:prstGeom>
        </p:spPr>
        <p:txBody>
          <a:bodyPr anchor="t"/>
          <a:lstStyle/>
          <a:p>
            <a:pPr lvl="0">
              <a:defRPr sz="1800"/>
            </a:pPr>
            <a:r>
              <a:rPr sz="3600"/>
              <a:t>All records since last checkpoint are read.</a:t>
            </a:r>
          </a:p>
        </p:txBody>
      </p:sp>
    </p:spTree>
  </p:cSld>
  <p:clrMapOvr>
    <a:masterClrMapping/>
  </p:clrMapOvr>
  <p:transitio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2" name="Shape 1612"/>
          <p:cNvSpPr/>
          <p:nvPr/>
        </p:nvSpPr>
        <p:spPr>
          <a:xfrm>
            <a:off x="4661507" y="76484"/>
            <a:ext cx="368091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Transaction Table</a:t>
            </a:r>
          </a:p>
        </p:txBody>
      </p:sp>
      <p:sp>
        <p:nvSpPr>
          <p:cNvPr id="1613" name="Shape 1613"/>
          <p:cNvSpPr/>
          <p:nvPr/>
        </p:nvSpPr>
        <p:spPr>
          <a:xfrm>
            <a:off x="2460705" y="938776"/>
            <a:ext cx="1784344"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14" name="Shape 1614"/>
          <p:cNvSpPr/>
          <p:nvPr/>
        </p:nvSpPr>
        <p:spPr>
          <a:xfrm>
            <a:off x="6041647" y="945848"/>
            <a:ext cx="4495610"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15" name="Shape 1615"/>
          <p:cNvSpPr/>
          <p:nvPr/>
        </p:nvSpPr>
        <p:spPr>
          <a:xfrm>
            <a:off x="4247013" y="938776"/>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16" name="Shape 1616"/>
          <p:cNvSpPr/>
          <p:nvPr/>
        </p:nvSpPr>
        <p:spPr>
          <a:xfrm>
            <a:off x="2953885" y="1026593"/>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XID</a:t>
            </a:r>
          </a:p>
        </p:txBody>
      </p:sp>
      <p:sp>
        <p:nvSpPr>
          <p:cNvPr id="1617" name="Shape 1617"/>
          <p:cNvSpPr/>
          <p:nvPr/>
        </p:nvSpPr>
        <p:spPr>
          <a:xfrm>
            <a:off x="7267126" y="1033665"/>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Status</a:t>
            </a:r>
          </a:p>
        </p:txBody>
      </p:sp>
      <p:sp>
        <p:nvSpPr>
          <p:cNvPr id="1618" name="Shape 1618"/>
          <p:cNvSpPr/>
          <p:nvPr/>
        </p:nvSpPr>
        <p:spPr>
          <a:xfrm>
            <a:off x="4227963" y="980232"/>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LastLSN</a:t>
            </a:r>
          </a:p>
        </p:txBody>
      </p:sp>
      <p:sp>
        <p:nvSpPr>
          <p:cNvPr id="1619" name="Shape 1619"/>
          <p:cNvSpPr/>
          <p:nvPr/>
        </p:nvSpPr>
        <p:spPr>
          <a:xfrm>
            <a:off x="4760508" y="5392842"/>
            <a:ext cx="347609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Dirty Page Table</a:t>
            </a:r>
          </a:p>
        </p:txBody>
      </p:sp>
      <p:sp>
        <p:nvSpPr>
          <p:cNvPr id="1620" name="Shape 1620"/>
          <p:cNvSpPr/>
          <p:nvPr/>
        </p:nvSpPr>
        <p:spPr>
          <a:xfrm>
            <a:off x="3361839" y="6311385"/>
            <a:ext cx="4495610"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21" name="Shape 1621"/>
          <p:cNvSpPr/>
          <p:nvPr/>
        </p:nvSpPr>
        <p:spPr>
          <a:xfrm>
            <a:off x="7863179" y="6311385"/>
            <a:ext cx="1784345"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22" name="Shape 1622"/>
          <p:cNvSpPr/>
          <p:nvPr/>
        </p:nvSpPr>
        <p:spPr>
          <a:xfrm>
            <a:off x="4587318" y="6399202"/>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Page ID</a:t>
            </a:r>
          </a:p>
        </p:txBody>
      </p:sp>
      <p:sp>
        <p:nvSpPr>
          <p:cNvPr id="1623" name="Shape 1623"/>
          <p:cNvSpPr/>
          <p:nvPr/>
        </p:nvSpPr>
        <p:spPr>
          <a:xfrm>
            <a:off x="7844129" y="635284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recLSN</a:t>
            </a:r>
          </a:p>
        </p:txBody>
      </p:sp>
    </p:spTree>
  </p:cSld>
  <p:clrMapOvr>
    <a:masterClrMapping/>
  </p:clrMapOvr>
  <p:transitio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5" name="Shape 1625"/>
          <p:cNvSpPr/>
          <p:nvPr/>
        </p:nvSpPr>
        <p:spPr>
          <a:xfrm>
            <a:off x="4661507" y="76484"/>
            <a:ext cx="368091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Transaction Table</a:t>
            </a:r>
          </a:p>
        </p:txBody>
      </p:sp>
      <p:sp>
        <p:nvSpPr>
          <p:cNvPr id="1626" name="Shape 1626"/>
          <p:cNvSpPr/>
          <p:nvPr/>
        </p:nvSpPr>
        <p:spPr>
          <a:xfrm>
            <a:off x="2460705" y="938776"/>
            <a:ext cx="1784344"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27" name="Shape 1627"/>
          <p:cNvSpPr/>
          <p:nvPr/>
        </p:nvSpPr>
        <p:spPr>
          <a:xfrm>
            <a:off x="6041647" y="945848"/>
            <a:ext cx="4495610"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28" name="Shape 1628"/>
          <p:cNvSpPr/>
          <p:nvPr/>
        </p:nvSpPr>
        <p:spPr>
          <a:xfrm>
            <a:off x="4247013" y="938776"/>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29" name="Shape 1629"/>
          <p:cNvSpPr/>
          <p:nvPr/>
        </p:nvSpPr>
        <p:spPr>
          <a:xfrm>
            <a:off x="2953885" y="1026593"/>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XID</a:t>
            </a:r>
          </a:p>
        </p:txBody>
      </p:sp>
      <p:sp>
        <p:nvSpPr>
          <p:cNvPr id="1630" name="Shape 1630"/>
          <p:cNvSpPr/>
          <p:nvPr/>
        </p:nvSpPr>
        <p:spPr>
          <a:xfrm>
            <a:off x="7267126" y="1033665"/>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Status</a:t>
            </a:r>
          </a:p>
        </p:txBody>
      </p:sp>
      <p:sp>
        <p:nvSpPr>
          <p:cNvPr id="1631" name="Shape 1631"/>
          <p:cNvSpPr/>
          <p:nvPr/>
        </p:nvSpPr>
        <p:spPr>
          <a:xfrm>
            <a:off x="4227963" y="980232"/>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LastLSN</a:t>
            </a:r>
          </a:p>
        </p:txBody>
      </p:sp>
      <p:sp>
        <p:nvSpPr>
          <p:cNvPr id="1632" name="Shape 1632"/>
          <p:cNvSpPr/>
          <p:nvPr/>
        </p:nvSpPr>
        <p:spPr>
          <a:xfrm>
            <a:off x="4760508" y="5392842"/>
            <a:ext cx="347609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Dirty Page Table</a:t>
            </a:r>
          </a:p>
        </p:txBody>
      </p:sp>
      <p:sp>
        <p:nvSpPr>
          <p:cNvPr id="1633" name="Shape 1633"/>
          <p:cNvSpPr/>
          <p:nvPr/>
        </p:nvSpPr>
        <p:spPr>
          <a:xfrm>
            <a:off x="3361839" y="6311385"/>
            <a:ext cx="4495610"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34" name="Shape 1634"/>
          <p:cNvSpPr/>
          <p:nvPr/>
        </p:nvSpPr>
        <p:spPr>
          <a:xfrm>
            <a:off x="7863179" y="6311385"/>
            <a:ext cx="1784345"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35" name="Shape 1635"/>
          <p:cNvSpPr/>
          <p:nvPr/>
        </p:nvSpPr>
        <p:spPr>
          <a:xfrm>
            <a:off x="4587318" y="6399202"/>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Page ID</a:t>
            </a:r>
          </a:p>
        </p:txBody>
      </p:sp>
      <p:sp>
        <p:nvSpPr>
          <p:cNvPr id="1636" name="Shape 1636"/>
          <p:cNvSpPr/>
          <p:nvPr/>
        </p:nvSpPr>
        <p:spPr>
          <a:xfrm>
            <a:off x="7844129" y="635284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recLSN</a:t>
            </a:r>
          </a:p>
        </p:txBody>
      </p:sp>
      <p:sp>
        <p:nvSpPr>
          <p:cNvPr id="1637" name="Shape 1637"/>
          <p:cNvSpPr/>
          <p:nvPr/>
        </p:nvSpPr>
        <p:spPr>
          <a:xfrm>
            <a:off x="2461139" y="1628291"/>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38" name="Shape 1638"/>
          <p:cNvSpPr/>
          <p:nvPr/>
        </p:nvSpPr>
        <p:spPr>
          <a:xfrm>
            <a:off x="6042081" y="1635363"/>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39" name="Shape 1639"/>
          <p:cNvSpPr/>
          <p:nvPr/>
        </p:nvSpPr>
        <p:spPr>
          <a:xfrm>
            <a:off x="4247447" y="1628291"/>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40" name="Shape 1640"/>
          <p:cNvSpPr/>
          <p:nvPr/>
        </p:nvSpPr>
        <p:spPr>
          <a:xfrm>
            <a:off x="2954319" y="1716108"/>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T1</a:t>
            </a:r>
          </a:p>
        </p:txBody>
      </p:sp>
      <p:sp>
        <p:nvSpPr>
          <p:cNvPr id="1641" name="Shape 1641"/>
          <p:cNvSpPr/>
          <p:nvPr/>
        </p:nvSpPr>
        <p:spPr>
          <a:xfrm>
            <a:off x="7267561" y="1723180"/>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1642" name="Shape 1642"/>
          <p:cNvSpPr/>
          <p:nvPr/>
        </p:nvSpPr>
        <p:spPr>
          <a:xfrm>
            <a:off x="4228397" y="1669746"/>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10</a:t>
            </a:r>
          </a:p>
        </p:txBody>
      </p:sp>
      <p:sp>
        <p:nvSpPr>
          <p:cNvPr id="1643" name="Shape 1643"/>
          <p:cNvSpPr/>
          <p:nvPr/>
        </p:nvSpPr>
        <p:spPr>
          <a:xfrm>
            <a:off x="3362273" y="7000900"/>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44" name="Shape 1644"/>
          <p:cNvSpPr/>
          <p:nvPr/>
        </p:nvSpPr>
        <p:spPr>
          <a:xfrm>
            <a:off x="7863613" y="7000900"/>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45" name="Shape 1645"/>
          <p:cNvSpPr/>
          <p:nvPr/>
        </p:nvSpPr>
        <p:spPr>
          <a:xfrm>
            <a:off x="4587752" y="7088717"/>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P1</a:t>
            </a:r>
          </a:p>
        </p:txBody>
      </p:sp>
      <p:sp>
        <p:nvSpPr>
          <p:cNvPr id="1646" name="Shape 1646"/>
          <p:cNvSpPr/>
          <p:nvPr/>
        </p:nvSpPr>
        <p:spPr>
          <a:xfrm>
            <a:off x="7844563" y="7042356"/>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10</a:t>
            </a:r>
          </a:p>
        </p:txBody>
      </p:sp>
    </p:spTree>
  </p:cSld>
  <p:clrMapOvr>
    <a:masterClrMapping/>
  </p:clrMapOvr>
  <p:transitio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8" name="Shape 1648"/>
          <p:cNvSpPr/>
          <p:nvPr/>
        </p:nvSpPr>
        <p:spPr>
          <a:xfrm>
            <a:off x="4661507" y="76484"/>
            <a:ext cx="368091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Transaction Table</a:t>
            </a:r>
          </a:p>
        </p:txBody>
      </p:sp>
      <p:sp>
        <p:nvSpPr>
          <p:cNvPr id="1649" name="Shape 1649"/>
          <p:cNvSpPr/>
          <p:nvPr/>
        </p:nvSpPr>
        <p:spPr>
          <a:xfrm>
            <a:off x="2460705" y="938776"/>
            <a:ext cx="1784344"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50" name="Shape 1650"/>
          <p:cNvSpPr/>
          <p:nvPr/>
        </p:nvSpPr>
        <p:spPr>
          <a:xfrm>
            <a:off x="6041647" y="945848"/>
            <a:ext cx="4495610"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51" name="Shape 1651"/>
          <p:cNvSpPr/>
          <p:nvPr/>
        </p:nvSpPr>
        <p:spPr>
          <a:xfrm>
            <a:off x="4247013" y="938776"/>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52" name="Shape 1652"/>
          <p:cNvSpPr/>
          <p:nvPr/>
        </p:nvSpPr>
        <p:spPr>
          <a:xfrm>
            <a:off x="2953885" y="1026593"/>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XID</a:t>
            </a:r>
          </a:p>
        </p:txBody>
      </p:sp>
      <p:sp>
        <p:nvSpPr>
          <p:cNvPr id="1653" name="Shape 1653"/>
          <p:cNvSpPr/>
          <p:nvPr/>
        </p:nvSpPr>
        <p:spPr>
          <a:xfrm>
            <a:off x="7267126" y="1033665"/>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Status</a:t>
            </a:r>
          </a:p>
        </p:txBody>
      </p:sp>
      <p:sp>
        <p:nvSpPr>
          <p:cNvPr id="1654" name="Shape 1654"/>
          <p:cNvSpPr/>
          <p:nvPr/>
        </p:nvSpPr>
        <p:spPr>
          <a:xfrm>
            <a:off x="4227963" y="980232"/>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LastLSN</a:t>
            </a:r>
          </a:p>
        </p:txBody>
      </p:sp>
      <p:sp>
        <p:nvSpPr>
          <p:cNvPr id="1655" name="Shape 1655"/>
          <p:cNvSpPr/>
          <p:nvPr/>
        </p:nvSpPr>
        <p:spPr>
          <a:xfrm>
            <a:off x="4760508" y="5392842"/>
            <a:ext cx="347609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Dirty Page Table</a:t>
            </a:r>
          </a:p>
        </p:txBody>
      </p:sp>
      <p:sp>
        <p:nvSpPr>
          <p:cNvPr id="1656" name="Shape 1656"/>
          <p:cNvSpPr/>
          <p:nvPr/>
        </p:nvSpPr>
        <p:spPr>
          <a:xfrm>
            <a:off x="3361839" y="6311385"/>
            <a:ext cx="4495610"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57" name="Shape 1657"/>
          <p:cNvSpPr/>
          <p:nvPr/>
        </p:nvSpPr>
        <p:spPr>
          <a:xfrm>
            <a:off x="7863179" y="6311385"/>
            <a:ext cx="1784345"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58" name="Shape 1658"/>
          <p:cNvSpPr/>
          <p:nvPr/>
        </p:nvSpPr>
        <p:spPr>
          <a:xfrm>
            <a:off x="4587318" y="6399202"/>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Page ID</a:t>
            </a:r>
          </a:p>
        </p:txBody>
      </p:sp>
      <p:sp>
        <p:nvSpPr>
          <p:cNvPr id="1659" name="Shape 1659"/>
          <p:cNvSpPr/>
          <p:nvPr/>
        </p:nvSpPr>
        <p:spPr>
          <a:xfrm>
            <a:off x="7844129" y="635284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recLSN</a:t>
            </a:r>
          </a:p>
        </p:txBody>
      </p:sp>
      <p:sp>
        <p:nvSpPr>
          <p:cNvPr id="1660" name="Shape 1660"/>
          <p:cNvSpPr/>
          <p:nvPr/>
        </p:nvSpPr>
        <p:spPr>
          <a:xfrm>
            <a:off x="2461139" y="1628291"/>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61" name="Shape 1661"/>
          <p:cNvSpPr/>
          <p:nvPr/>
        </p:nvSpPr>
        <p:spPr>
          <a:xfrm>
            <a:off x="6042081" y="1635363"/>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62" name="Shape 1662"/>
          <p:cNvSpPr/>
          <p:nvPr/>
        </p:nvSpPr>
        <p:spPr>
          <a:xfrm>
            <a:off x="4247447" y="1628291"/>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63" name="Shape 1663"/>
          <p:cNvSpPr/>
          <p:nvPr/>
        </p:nvSpPr>
        <p:spPr>
          <a:xfrm>
            <a:off x="2954319" y="1716108"/>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T1</a:t>
            </a:r>
          </a:p>
        </p:txBody>
      </p:sp>
      <p:sp>
        <p:nvSpPr>
          <p:cNvPr id="1664" name="Shape 1664"/>
          <p:cNvSpPr/>
          <p:nvPr/>
        </p:nvSpPr>
        <p:spPr>
          <a:xfrm>
            <a:off x="7267561" y="1723180"/>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1665" name="Shape 1665"/>
          <p:cNvSpPr/>
          <p:nvPr/>
        </p:nvSpPr>
        <p:spPr>
          <a:xfrm>
            <a:off x="4228397" y="1669746"/>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10</a:t>
            </a:r>
          </a:p>
        </p:txBody>
      </p:sp>
      <p:sp>
        <p:nvSpPr>
          <p:cNvPr id="1666" name="Shape 1666"/>
          <p:cNvSpPr/>
          <p:nvPr/>
        </p:nvSpPr>
        <p:spPr>
          <a:xfrm>
            <a:off x="3362273" y="7000900"/>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67" name="Shape 1667"/>
          <p:cNvSpPr/>
          <p:nvPr/>
        </p:nvSpPr>
        <p:spPr>
          <a:xfrm>
            <a:off x="7863613" y="7000900"/>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68" name="Shape 1668"/>
          <p:cNvSpPr/>
          <p:nvPr/>
        </p:nvSpPr>
        <p:spPr>
          <a:xfrm>
            <a:off x="4587752" y="7088717"/>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P1</a:t>
            </a:r>
          </a:p>
        </p:txBody>
      </p:sp>
      <p:sp>
        <p:nvSpPr>
          <p:cNvPr id="1669" name="Shape 1669"/>
          <p:cNvSpPr/>
          <p:nvPr/>
        </p:nvSpPr>
        <p:spPr>
          <a:xfrm>
            <a:off x="7844563" y="7042356"/>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10</a:t>
            </a:r>
          </a:p>
        </p:txBody>
      </p:sp>
      <p:sp>
        <p:nvSpPr>
          <p:cNvPr id="1670" name="Shape 1670"/>
          <p:cNvSpPr/>
          <p:nvPr/>
        </p:nvSpPr>
        <p:spPr>
          <a:xfrm>
            <a:off x="2464124" y="2324877"/>
            <a:ext cx="1784344"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71" name="Shape 1671"/>
          <p:cNvSpPr/>
          <p:nvPr/>
        </p:nvSpPr>
        <p:spPr>
          <a:xfrm>
            <a:off x="6045066" y="2331949"/>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72" name="Shape 1672"/>
          <p:cNvSpPr/>
          <p:nvPr/>
        </p:nvSpPr>
        <p:spPr>
          <a:xfrm>
            <a:off x="4250432" y="2324877"/>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73" name="Shape 1673"/>
          <p:cNvSpPr/>
          <p:nvPr/>
        </p:nvSpPr>
        <p:spPr>
          <a:xfrm>
            <a:off x="2957304" y="2412694"/>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T2</a:t>
            </a:r>
          </a:p>
        </p:txBody>
      </p:sp>
      <p:sp>
        <p:nvSpPr>
          <p:cNvPr id="1674" name="Shape 1674"/>
          <p:cNvSpPr/>
          <p:nvPr/>
        </p:nvSpPr>
        <p:spPr>
          <a:xfrm>
            <a:off x="7270545" y="2419767"/>
            <a:ext cx="2122387" cy="6110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1675" name="Shape 1675"/>
          <p:cNvSpPr/>
          <p:nvPr/>
        </p:nvSpPr>
        <p:spPr>
          <a:xfrm>
            <a:off x="4231382" y="2366333"/>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20</a:t>
            </a:r>
          </a:p>
        </p:txBody>
      </p:sp>
      <p:sp>
        <p:nvSpPr>
          <p:cNvPr id="1676" name="Shape 1676"/>
          <p:cNvSpPr/>
          <p:nvPr/>
        </p:nvSpPr>
        <p:spPr>
          <a:xfrm>
            <a:off x="3359558" y="7667397"/>
            <a:ext cx="4495609"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77" name="Shape 1677"/>
          <p:cNvSpPr/>
          <p:nvPr/>
        </p:nvSpPr>
        <p:spPr>
          <a:xfrm>
            <a:off x="7860898" y="7667397"/>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78" name="Shape 1678"/>
          <p:cNvSpPr/>
          <p:nvPr/>
        </p:nvSpPr>
        <p:spPr>
          <a:xfrm>
            <a:off x="4585036" y="7755214"/>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P3</a:t>
            </a:r>
          </a:p>
        </p:txBody>
      </p:sp>
      <p:sp>
        <p:nvSpPr>
          <p:cNvPr id="1679" name="Shape 1679"/>
          <p:cNvSpPr/>
          <p:nvPr/>
        </p:nvSpPr>
        <p:spPr>
          <a:xfrm>
            <a:off x="7841848" y="7708852"/>
            <a:ext cx="182244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20</a:t>
            </a:r>
          </a:p>
        </p:txBody>
      </p:sp>
    </p:spTree>
  </p:cSld>
  <p:clrMapOvr>
    <a:masterClrMapping/>
  </p:clrMapOvr>
  <p:transitio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1" name="Shape 1681"/>
          <p:cNvSpPr/>
          <p:nvPr/>
        </p:nvSpPr>
        <p:spPr>
          <a:xfrm>
            <a:off x="4661507" y="76484"/>
            <a:ext cx="368091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Transaction Table</a:t>
            </a:r>
          </a:p>
        </p:txBody>
      </p:sp>
      <p:sp>
        <p:nvSpPr>
          <p:cNvPr id="1682" name="Shape 1682"/>
          <p:cNvSpPr/>
          <p:nvPr/>
        </p:nvSpPr>
        <p:spPr>
          <a:xfrm>
            <a:off x="2460705" y="938776"/>
            <a:ext cx="1784344"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83" name="Shape 1683"/>
          <p:cNvSpPr/>
          <p:nvPr/>
        </p:nvSpPr>
        <p:spPr>
          <a:xfrm>
            <a:off x="6041647" y="945848"/>
            <a:ext cx="4495610"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84" name="Shape 1684"/>
          <p:cNvSpPr/>
          <p:nvPr/>
        </p:nvSpPr>
        <p:spPr>
          <a:xfrm>
            <a:off x="4247013" y="938776"/>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85" name="Shape 1685"/>
          <p:cNvSpPr/>
          <p:nvPr/>
        </p:nvSpPr>
        <p:spPr>
          <a:xfrm>
            <a:off x="2953885" y="1026593"/>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XID</a:t>
            </a:r>
          </a:p>
        </p:txBody>
      </p:sp>
      <p:sp>
        <p:nvSpPr>
          <p:cNvPr id="1686" name="Shape 1686"/>
          <p:cNvSpPr/>
          <p:nvPr/>
        </p:nvSpPr>
        <p:spPr>
          <a:xfrm>
            <a:off x="7267126" y="1033665"/>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Status</a:t>
            </a:r>
          </a:p>
        </p:txBody>
      </p:sp>
      <p:sp>
        <p:nvSpPr>
          <p:cNvPr id="1687" name="Shape 1687"/>
          <p:cNvSpPr/>
          <p:nvPr/>
        </p:nvSpPr>
        <p:spPr>
          <a:xfrm>
            <a:off x="4227963" y="980232"/>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LastLSN</a:t>
            </a:r>
          </a:p>
        </p:txBody>
      </p:sp>
      <p:sp>
        <p:nvSpPr>
          <p:cNvPr id="1688" name="Shape 1688"/>
          <p:cNvSpPr/>
          <p:nvPr/>
        </p:nvSpPr>
        <p:spPr>
          <a:xfrm>
            <a:off x="4760508" y="5392842"/>
            <a:ext cx="347609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Dirty Page Table</a:t>
            </a:r>
          </a:p>
        </p:txBody>
      </p:sp>
      <p:sp>
        <p:nvSpPr>
          <p:cNvPr id="1689" name="Shape 1689"/>
          <p:cNvSpPr/>
          <p:nvPr/>
        </p:nvSpPr>
        <p:spPr>
          <a:xfrm>
            <a:off x="3361839" y="6311385"/>
            <a:ext cx="4495610"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90" name="Shape 1690"/>
          <p:cNvSpPr/>
          <p:nvPr/>
        </p:nvSpPr>
        <p:spPr>
          <a:xfrm>
            <a:off x="7863179" y="6311385"/>
            <a:ext cx="1784345"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91" name="Shape 1691"/>
          <p:cNvSpPr/>
          <p:nvPr/>
        </p:nvSpPr>
        <p:spPr>
          <a:xfrm>
            <a:off x="4587318" y="6399202"/>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Page ID</a:t>
            </a:r>
          </a:p>
        </p:txBody>
      </p:sp>
      <p:sp>
        <p:nvSpPr>
          <p:cNvPr id="1692" name="Shape 1692"/>
          <p:cNvSpPr/>
          <p:nvPr/>
        </p:nvSpPr>
        <p:spPr>
          <a:xfrm>
            <a:off x="7844129" y="635284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recLSN</a:t>
            </a:r>
          </a:p>
        </p:txBody>
      </p:sp>
      <p:sp>
        <p:nvSpPr>
          <p:cNvPr id="1693" name="Shape 1693"/>
          <p:cNvSpPr/>
          <p:nvPr/>
        </p:nvSpPr>
        <p:spPr>
          <a:xfrm>
            <a:off x="2461139" y="1628291"/>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94" name="Shape 1694"/>
          <p:cNvSpPr/>
          <p:nvPr/>
        </p:nvSpPr>
        <p:spPr>
          <a:xfrm>
            <a:off x="6042081" y="1635363"/>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95" name="Shape 1695"/>
          <p:cNvSpPr/>
          <p:nvPr/>
        </p:nvSpPr>
        <p:spPr>
          <a:xfrm>
            <a:off x="4247447" y="1628291"/>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696" name="Shape 1696"/>
          <p:cNvSpPr/>
          <p:nvPr/>
        </p:nvSpPr>
        <p:spPr>
          <a:xfrm>
            <a:off x="2954319" y="1716108"/>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T1</a:t>
            </a:r>
          </a:p>
        </p:txBody>
      </p:sp>
      <p:sp>
        <p:nvSpPr>
          <p:cNvPr id="1697" name="Shape 1697"/>
          <p:cNvSpPr/>
          <p:nvPr/>
        </p:nvSpPr>
        <p:spPr>
          <a:xfrm>
            <a:off x="7123999" y="1726716"/>
            <a:ext cx="2408641"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Committing</a:t>
            </a:r>
          </a:p>
        </p:txBody>
      </p:sp>
      <p:sp>
        <p:nvSpPr>
          <p:cNvPr id="1698" name="Shape 1698"/>
          <p:cNvSpPr/>
          <p:nvPr/>
        </p:nvSpPr>
        <p:spPr>
          <a:xfrm>
            <a:off x="4228397" y="1669746"/>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30</a:t>
            </a:r>
          </a:p>
        </p:txBody>
      </p:sp>
      <p:sp>
        <p:nvSpPr>
          <p:cNvPr id="1699" name="Shape 1699"/>
          <p:cNvSpPr/>
          <p:nvPr/>
        </p:nvSpPr>
        <p:spPr>
          <a:xfrm>
            <a:off x="3362273" y="7000900"/>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00" name="Shape 1700"/>
          <p:cNvSpPr/>
          <p:nvPr/>
        </p:nvSpPr>
        <p:spPr>
          <a:xfrm>
            <a:off x="7863613" y="7000900"/>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01" name="Shape 1701"/>
          <p:cNvSpPr/>
          <p:nvPr/>
        </p:nvSpPr>
        <p:spPr>
          <a:xfrm>
            <a:off x="4587752" y="7088717"/>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P1</a:t>
            </a:r>
          </a:p>
        </p:txBody>
      </p:sp>
      <p:sp>
        <p:nvSpPr>
          <p:cNvPr id="1702" name="Shape 1702"/>
          <p:cNvSpPr/>
          <p:nvPr/>
        </p:nvSpPr>
        <p:spPr>
          <a:xfrm>
            <a:off x="7844563" y="7042356"/>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10</a:t>
            </a:r>
          </a:p>
        </p:txBody>
      </p:sp>
      <p:sp>
        <p:nvSpPr>
          <p:cNvPr id="1703" name="Shape 1703"/>
          <p:cNvSpPr/>
          <p:nvPr/>
        </p:nvSpPr>
        <p:spPr>
          <a:xfrm>
            <a:off x="2464124" y="2324877"/>
            <a:ext cx="1784344"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04" name="Shape 1704"/>
          <p:cNvSpPr/>
          <p:nvPr/>
        </p:nvSpPr>
        <p:spPr>
          <a:xfrm>
            <a:off x="6045067" y="2331949"/>
            <a:ext cx="4495609"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05" name="Shape 1705"/>
          <p:cNvSpPr/>
          <p:nvPr/>
        </p:nvSpPr>
        <p:spPr>
          <a:xfrm>
            <a:off x="4250432" y="2324877"/>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06" name="Shape 1706"/>
          <p:cNvSpPr/>
          <p:nvPr/>
        </p:nvSpPr>
        <p:spPr>
          <a:xfrm>
            <a:off x="2957304" y="2412694"/>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T2</a:t>
            </a:r>
          </a:p>
        </p:txBody>
      </p:sp>
      <p:sp>
        <p:nvSpPr>
          <p:cNvPr id="1707" name="Shape 1707"/>
          <p:cNvSpPr/>
          <p:nvPr/>
        </p:nvSpPr>
        <p:spPr>
          <a:xfrm>
            <a:off x="7270546" y="2419767"/>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1708" name="Shape 1708"/>
          <p:cNvSpPr/>
          <p:nvPr/>
        </p:nvSpPr>
        <p:spPr>
          <a:xfrm>
            <a:off x="4231382" y="2366333"/>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20</a:t>
            </a:r>
          </a:p>
        </p:txBody>
      </p:sp>
      <p:sp>
        <p:nvSpPr>
          <p:cNvPr id="1709" name="Shape 1709"/>
          <p:cNvSpPr/>
          <p:nvPr/>
        </p:nvSpPr>
        <p:spPr>
          <a:xfrm>
            <a:off x="3359558" y="7667397"/>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10" name="Shape 1710"/>
          <p:cNvSpPr/>
          <p:nvPr/>
        </p:nvSpPr>
        <p:spPr>
          <a:xfrm>
            <a:off x="7860898" y="7667397"/>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11" name="Shape 1711"/>
          <p:cNvSpPr/>
          <p:nvPr/>
        </p:nvSpPr>
        <p:spPr>
          <a:xfrm>
            <a:off x="4585036" y="7755214"/>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P3</a:t>
            </a:r>
          </a:p>
        </p:txBody>
      </p:sp>
      <p:sp>
        <p:nvSpPr>
          <p:cNvPr id="1712" name="Shape 1712"/>
          <p:cNvSpPr/>
          <p:nvPr/>
        </p:nvSpPr>
        <p:spPr>
          <a:xfrm>
            <a:off x="7841848" y="7708852"/>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20</a:t>
            </a:r>
          </a:p>
        </p:txBody>
      </p:sp>
    </p:spTree>
  </p:cSld>
  <p:clrMapOvr>
    <a:masterClrMapping/>
  </p:clrMapOvr>
  <p:transitio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4" name="Shape 1714"/>
          <p:cNvSpPr/>
          <p:nvPr/>
        </p:nvSpPr>
        <p:spPr>
          <a:xfrm>
            <a:off x="4661507" y="76484"/>
            <a:ext cx="368091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Transaction Table</a:t>
            </a:r>
          </a:p>
        </p:txBody>
      </p:sp>
      <p:sp>
        <p:nvSpPr>
          <p:cNvPr id="1715" name="Shape 1715"/>
          <p:cNvSpPr/>
          <p:nvPr/>
        </p:nvSpPr>
        <p:spPr>
          <a:xfrm>
            <a:off x="2460705" y="938776"/>
            <a:ext cx="1784344"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16" name="Shape 1716"/>
          <p:cNvSpPr/>
          <p:nvPr/>
        </p:nvSpPr>
        <p:spPr>
          <a:xfrm>
            <a:off x="6041647" y="945848"/>
            <a:ext cx="4495610"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17" name="Shape 1717"/>
          <p:cNvSpPr/>
          <p:nvPr/>
        </p:nvSpPr>
        <p:spPr>
          <a:xfrm>
            <a:off x="4247013" y="938776"/>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18" name="Shape 1718"/>
          <p:cNvSpPr/>
          <p:nvPr/>
        </p:nvSpPr>
        <p:spPr>
          <a:xfrm>
            <a:off x="2953885" y="1026593"/>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XID</a:t>
            </a:r>
          </a:p>
        </p:txBody>
      </p:sp>
      <p:sp>
        <p:nvSpPr>
          <p:cNvPr id="1719" name="Shape 1719"/>
          <p:cNvSpPr/>
          <p:nvPr/>
        </p:nvSpPr>
        <p:spPr>
          <a:xfrm>
            <a:off x="7267126" y="1033665"/>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Status</a:t>
            </a:r>
          </a:p>
        </p:txBody>
      </p:sp>
      <p:sp>
        <p:nvSpPr>
          <p:cNvPr id="1720" name="Shape 1720"/>
          <p:cNvSpPr/>
          <p:nvPr/>
        </p:nvSpPr>
        <p:spPr>
          <a:xfrm>
            <a:off x="4227963" y="980232"/>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LastLSN</a:t>
            </a:r>
          </a:p>
        </p:txBody>
      </p:sp>
      <p:sp>
        <p:nvSpPr>
          <p:cNvPr id="1721" name="Shape 1721"/>
          <p:cNvSpPr/>
          <p:nvPr/>
        </p:nvSpPr>
        <p:spPr>
          <a:xfrm>
            <a:off x="4760508" y="5392842"/>
            <a:ext cx="347609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Dirty Page Table</a:t>
            </a:r>
          </a:p>
        </p:txBody>
      </p:sp>
      <p:sp>
        <p:nvSpPr>
          <p:cNvPr id="1722" name="Shape 1722"/>
          <p:cNvSpPr/>
          <p:nvPr/>
        </p:nvSpPr>
        <p:spPr>
          <a:xfrm>
            <a:off x="3361839" y="6311385"/>
            <a:ext cx="4495610"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23" name="Shape 1723"/>
          <p:cNvSpPr/>
          <p:nvPr/>
        </p:nvSpPr>
        <p:spPr>
          <a:xfrm>
            <a:off x="7863179" y="6311385"/>
            <a:ext cx="1784345"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24" name="Shape 1724"/>
          <p:cNvSpPr/>
          <p:nvPr/>
        </p:nvSpPr>
        <p:spPr>
          <a:xfrm>
            <a:off x="4587318" y="6399202"/>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Page ID</a:t>
            </a:r>
          </a:p>
        </p:txBody>
      </p:sp>
      <p:sp>
        <p:nvSpPr>
          <p:cNvPr id="1725" name="Shape 1725"/>
          <p:cNvSpPr/>
          <p:nvPr/>
        </p:nvSpPr>
        <p:spPr>
          <a:xfrm>
            <a:off x="7844129" y="635284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recLSN</a:t>
            </a:r>
          </a:p>
        </p:txBody>
      </p:sp>
      <p:sp>
        <p:nvSpPr>
          <p:cNvPr id="1726" name="Shape 1726"/>
          <p:cNvSpPr/>
          <p:nvPr/>
        </p:nvSpPr>
        <p:spPr>
          <a:xfrm>
            <a:off x="2461139" y="1628291"/>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27" name="Shape 1727"/>
          <p:cNvSpPr/>
          <p:nvPr/>
        </p:nvSpPr>
        <p:spPr>
          <a:xfrm>
            <a:off x="6042081" y="1635363"/>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28" name="Shape 1728"/>
          <p:cNvSpPr/>
          <p:nvPr/>
        </p:nvSpPr>
        <p:spPr>
          <a:xfrm>
            <a:off x="4247447" y="1628291"/>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29" name="Shape 1729"/>
          <p:cNvSpPr/>
          <p:nvPr/>
        </p:nvSpPr>
        <p:spPr>
          <a:xfrm>
            <a:off x="2954319" y="1716108"/>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T1</a:t>
            </a:r>
          </a:p>
        </p:txBody>
      </p:sp>
      <p:sp>
        <p:nvSpPr>
          <p:cNvPr id="1730" name="Shape 1730"/>
          <p:cNvSpPr/>
          <p:nvPr/>
        </p:nvSpPr>
        <p:spPr>
          <a:xfrm>
            <a:off x="7124000" y="1726716"/>
            <a:ext cx="2408640"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Committing</a:t>
            </a:r>
          </a:p>
        </p:txBody>
      </p:sp>
      <p:sp>
        <p:nvSpPr>
          <p:cNvPr id="1731" name="Shape 1731"/>
          <p:cNvSpPr/>
          <p:nvPr/>
        </p:nvSpPr>
        <p:spPr>
          <a:xfrm>
            <a:off x="4228397" y="1669746"/>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30</a:t>
            </a:r>
          </a:p>
        </p:txBody>
      </p:sp>
      <p:sp>
        <p:nvSpPr>
          <p:cNvPr id="1732" name="Shape 1732"/>
          <p:cNvSpPr/>
          <p:nvPr/>
        </p:nvSpPr>
        <p:spPr>
          <a:xfrm>
            <a:off x="3362273" y="7000900"/>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33" name="Shape 1733"/>
          <p:cNvSpPr/>
          <p:nvPr/>
        </p:nvSpPr>
        <p:spPr>
          <a:xfrm>
            <a:off x="7863613" y="7000900"/>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34" name="Shape 1734"/>
          <p:cNvSpPr/>
          <p:nvPr/>
        </p:nvSpPr>
        <p:spPr>
          <a:xfrm>
            <a:off x="4587752" y="7088717"/>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P1</a:t>
            </a:r>
          </a:p>
        </p:txBody>
      </p:sp>
      <p:sp>
        <p:nvSpPr>
          <p:cNvPr id="1735" name="Shape 1735"/>
          <p:cNvSpPr/>
          <p:nvPr/>
        </p:nvSpPr>
        <p:spPr>
          <a:xfrm>
            <a:off x="7844563" y="7042356"/>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10</a:t>
            </a:r>
          </a:p>
        </p:txBody>
      </p:sp>
      <p:sp>
        <p:nvSpPr>
          <p:cNvPr id="1736" name="Shape 1736"/>
          <p:cNvSpPr/>
          <p:nvPr/>
        </p:nvSpPr>
        <p:spPr>
          <a:xfrm>
            <a:off x="2464124" y="2324877"/>
            <a:ext cx="1784344"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37" name="Shape 1737"/>
          <p:cNvSpPr/>
          <p:nvPr/>
        </p:nvSpPr>
        <p:spPr>
          <a:xfrm>
            <a:off x="6045067" y="2331949"/>
            <a:ext cx="4495609"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38" name="Shape 1738"/>
          <p:cNvSpPr/>
          <p:nvPr/>
        </p:nvSpPr>
        <p:spPr>
          <a:xfrm>
            <a:off x="4250432" y="2324877"/>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39" name="Shape 1739"/>
          <p:cNvSpPr/>
          <p:nvPr/>
        </p:nvSpPr>
        <p:spPr>
          <a:xfrm>
            <a:off x="2957304" y="2412694"/>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T2</a:t>
            </a:r>
          </a:p>
        </p:txBody>
      </p:sp>
      <p:sp>
        <p:nvSpPr>
          <p:cNvPr id="1740" name="Shape 1740"/>
          <p:cNvSpPr/>
          <p:nvPr/>
        </p:nvSpPr>
        <p:spPr>
          <a:xfrm>
            <a:off x="7270546" y="2419767"/>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1741" name="Shape 1741"/>
          <p:cNvSpPr/>
          <p:nvPr/>
        </p:nvSpPr>
        <p:spPr>
          <a:xfrm>
            <a:off x="4231382" y="2366333"/>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20</a:t>
            </a:r>
          </a:p>
        </p:txBody>
      </p:sp>
      <p:sp>
        <p:nvSpPr>
          <p:cNvPr id="1742" name="Shape 1742"/>
          <p:cNvSpPr/>
          <p:nvPr/>
        </p:nvSpPr>
        <p:spPr>
          <a:xfrm>
            <a:off x="3359558" y="7667397"/>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43" name="Shape 1743"/>
          <p:cNvSpPr/>
          <p:nvPr/>
        </p:nvSpPr>
        <p:spPr>
          <a:xfrm>
            <a:off x="7860898" y="7667397"/>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44" name="Shape 1744"/>
          <p:cNvSpPr/>
          <p:nvPr/>
        </p:nvSpPr>
        <p:spPr>
          <a:xfrm>
            <a:off x="4585036" y="7755214"/>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P3</a:t>
            </a:r>
          </a:p>
        </p:txBody>
      </p:sp>
      <p:sp>
        <p:nvSpPr>
          <p:cNvPr id="1745" name="Shape 1745"/>
          <p:cNvSpPr/>
          <p:nvPr/>
        </p:nvSpPr>
        <p:spPr>
          <a:xfrm>
            <a:off x="7841848" y="7708852"/>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20</a:t>
            </a:r>
          </a:p>
        </p:txBody>
      </p:sp>
      <p:sp>
        <p:nvSpPr>
          <p:cNvPr id="1746" name="Shape 1746"/>
          <p:cNvSpPr/>
          <p:nvPr/>
        </p:nvSpPr>
        <p:spPr>
          <a:xfrm>
            <a:off x="2464124" y="3018568"/>
            <a:ext cx="1784344"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47" name="Shape 1747"/>
          <p:cNvSpPr/>
          <p:nvPr/>
        </p:nvSpPr>
        <p:spPr>
          <a:xfrm>
            <a:off x="6045066" y="3025641"/>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48" name="Shape 1748"/>
          <p:cNvSpPr/>
          <p:nvPr/>
        </p:nvSpPr>
        <p:spPr>
          <a:xfrm>
            <a:off x="4250432" y="3018568"/>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49" name="Shape 1749"/>
          <p:cNvSpPr/>
          <p:nvPr/>
        </p:nvSpPr>
        <p:spPr>
          <a:xfrm>
            <a:off x="2957304" y="3106386"/>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T3</a:t>
            </a:r>
          </a:p>
        </p:txBody>
      </p:sp>
      <p:sp>
        <p:nvSpPr>
          <p:cNvPr id="1750" name="Shape 1750"/>
          <p:cNvSpPr/>
          <p:nvPr/>
        </p:nvSpPr>
        <p:spPr>
          <a:xfrm>
            <a:off x="7270546" y="3113458"/>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1751" name="Shape 1751"/>
          <p:cNvSpPr/>
          <p:nvPr/>
        </p:nvSpPr>
        <p:spPr>
          <a:xfrm>
            <a:off x="4231382" y="3060024"/>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40</a:t>
            </a:r>
          </a:p>
        </p:txBody>
      </p:sp>
      <p:sp>
        <p:nvSpPr>
          <p:cNvPr id="1752" name="Shape 1752"/>
          <p:cNvSpPr/>
          <p:nvPr/>
        </p:nvSpPr>
        <p:spPr>
          <a:xfrm>
            <a:off x="3359558" y="8320675"/>
            <a:ext cx="4495609"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53" name="Shape 1753"/>
          <p:cNvSpPr/>
          <p:nvPr/>
        </p:nvSpPr>
        <p:spPr>
          <a:xfrm>
            <a:off x="7860898" y="8320675"/>
            <a:ext cx="1784344"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54" name="Shape 1754"/>
          <p:cNvSpPr/>
          <p:nvPr/>
        </p:nvSpPr>
        <p:spPr>
          <a:xfrm>
            <a:off x="4585036" y="8408493"/>
            <a:ext cx="2122387" cy="6110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P4</a:t>
            </a:r>
          </a:p>
        </p:txBody>
      </p:sp>
      <p:sp>
        <p:nvSpPr>
          <p:cNvPr id="1755" name="Shape 1755"/>
          <p:cNvSpPr/>
          <p:nvPr/>
        </p:nvSpPr>
        <p:spPr>
          <a:xfrm>
            <a:off x="7841848" y="8362131"/>
            <a:ext cx="182244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40</a:t>
            </a:r>
          </a:p>
        </p:txBody>
      </p:sp>
    </p:spTree>
  </p:cSld>
  <p:clrMapOvr>
    <a:masterClrMapping/>
  </p:clrMapOvr>
  <p:transitio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7" name="Shape 1757"/>
          <p:cNvSpPr/>
          <p:nvPr/>
        </p:nvSpPr>
        <p:spPr>
          <a:xfrm>
            <a:off x="4661507" y="76484"/>
            <a:ext cx="368091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Transaction Table</a:t>
            </a:r>
          </a:p>
        </p:txBody>
      </p:sp>
      <p:sp>
        <p:nvSpPr>
          <p:cNvPr id="1758" name="Shape 1758"/>
          <p:cNvSpPr/>
          <p:nvPr/>
        </p:nvSpPr>
        <p:spPr>
          <a:xfrm>
            <a:off x="2460705" y="938776"/>
            <a:ext cx="1784344"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59" name="Shape 1759"/>
          <p:cNvSpPr/>
          <p:nvPr/>
        </p:nvSpPr>
        <p:spPr>
          <a:xfrm>
            <a:off x="6041647" y="945848"/>
            <a:ext cx="4495610"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60" name="Shape 1760"/>
          <p:cNvSpPr/>
          <p:nvPr/>
        </p:nvSpPr>
        <p:spPr>
          <a:xfrm>
            <a:off x="4247013" y="938776"/>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61" name="Shape 1761"/>
          <p:cNvSpPr/>
          <p:nvPr/>
        </p:nvSpPr>
        <p:spPr>
          <a:xfrm>
            <a:off x="2953885" y="1026593"/>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XID</a:t>
            </a:r>
          </a:p>
        </p:txBody>
      </p:sp>
      <p:sp>
        <p:nvSpPr>
          <p:cNvPr id="1762" name="Shape 1762"/>
          <p:cNvSpPr/>
          <p:nvPr/>
        </p:nvSpPr>
        <p:spPr>
          <a:xfrm>
            <a:off x="7267126" y="1033665"/>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Status</a:t>
            </a:r>
          </a:p>
        </p:txBody>
      </p:sp>
      <p:sp>
        <p:nvSpPr>
          <p:cNvPr id="1763" name="Shape 1763"/>
          <p:cNvSpPr/>
          <p:nvPr/>
        </p:nvSpPr>
        <p:spPr>
          <a:xfrm>
            <a:off x="4227963" y="980232"/>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LastLSN</a:t>
            </a:r>
          </a:p>
        </p:txBody>
      </p:sp>
      <p:sp>
        <p:nvSpPr>
          <p:cNvPr id="1764" name="Shape 1764"/>
          <p:cNvSpPr/>
          <p:nvPr/>
        </p:nvSpPr>
        <p:spPr>
          <a:xfrm>
            <a:off x="4760508" y="5392842"/>
            <a:ext cx="347609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Dirty Page Table</a:t>
            </a:r>
          </a:p>
        </p:txBody>
      </p:sp>
      <p:sp>
        <p:nvSpPr>
          <p:cNvPr id="1765" name="Shape 1765"/>
          <p:cNvSpPr/>
          <p:nvPr/>
        </p:nvSpPr>
        <p:spPr>
          <a:xfrm>
            <a:off x="3361839" y="6311385"/>
            <a:ext cx="4495610"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66" name="Shape 1766"/>
          <p:cNvSpPr/>
          <p:nvPr/>
        </p:nvSpPr>
        <p:spPr>
          <a:xfrm>
            <a:off x="7863179" y="6311385"/>
            <a:ext cx="1784345"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67" name="Shape 1767"/>
          <p:cNvSpPr/>
          <p:nvPr/>
        </p:nvSpPr>
        <p:spPr>
          <a:xfrm>
            <a:off x="4587318" y="6399202"/>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Page ID</a:t>
            </a:r>
          </a:p>
        </p:txBody>
      </p:sp>
      <p:sp>
        <p:nvSpPr>
          <p:cNvPr id="1768" name="Shape 1768"/>
          <p:cNvSpPr/>
          <p:nvPr/>
        </p:nvSpPr>
        <p:spPr>
          <a:xfrm>
            <a:off x="7844129" y="635284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recLSN</a:t>
            </a:r>
          </a:p>
        </p:txBody>
      </p:sp>
      <p:sp>
        <p:nvSpPr>
          <p:cNvPr id="1769" name="Shape 1769"/>
          <p:cNvSpPr/>
          <p:nvPr/>
        </p:nvSpPr>
        <p:spPr>
          <a:xfrm>
            <a:off x="2461139" y="1628291"/>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70" name="Shape 1770"/>
          <p:cNvSpPr/>
          <p:nvPr/>
        </p:nvSpPr>
        <p:spPr>
          <a:xfrm>
            <a:off x="6042081" y="1635363"/>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71" name="Shape 1771"/>
          <p:cNvSpPr/>
          <p:nvPr/>
        </p:nvSpPr>
        <p:spPr>
          <a:xfrm>
            <a:off x="4247447" y="1628291"/>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72" name="Shape 1772"/>
          <p:cNvSpPr/>
          <p:nvPr/>
        </p:nvSpPr>
        <p:spPr>
          <a:xfrm>
            <a:off x="2954319" y="1716108"/>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T1</a:t>
            </a:r>
          </a:p>
        </p:txBody>
      </p:sp>
      <p:sp>
        <p:nvSpPr>
          <p:cNvPr id="1773" name="Shape 1773"/>
          <p:cNvSpPr/>
          <p:nvPr/>
        </p:nvSpPr>
        <p:spPr>
          <a:xfrm>
            <a:off x="7124000" y="1726716"/>
            <a:ext cx="2408640"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Committing</a:t>
            </a:r>
          </a:p>
        </p:txBody>
      </p:sp>
      <p:sp>
        <p:nvSpPr>
          <p:cNvPr id="1774" name="Shape 1774"/>
          <p:cNvSpPr/>
          <p:nvPr/>
        </p:nvSpPr>
        <p:spPr>
          <a:xfrm>
            <a:off x="4228397" y="1669746"/>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30</a:t>
            </a:r>
          </a:p>
        </p:txBody>
      </p:sp>
      <p:sp>
        <p:nvSpPr>
          <p:cNvPr id="1775" name="Shape 1775"/>
          <p:cNvSpPr/>
          <p:nvPr/>
        </p:nvSpPr>
        <p:spPr>
          <a:xfrm>
            <a:off x="3362273" y="7000900"/>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76" name="Shape 1776"/>
          <p:cNvSpPr/>
          <p:nvPr/>
        </p:nvSpPr>
        <p:spPr>
          <a:xfrm>
            <a:off x="7863613" y="7000900"/>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77" name="Shape 1777"/>
          <p:cNvSpPr/>
          <p:nvPr/>
        </p:nvSpPr>
        <p:spPr>
          <a:xfrm>
            <a:off x="4587752" y="7088717"/>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P1</a:t>
            </a:r>
          </a:p>
        </p:txBody>
      </p:sp>
      <p:sp>
        <p:nvSpPr>
          <p:cNvPr id="1778" name="Shape 1778"/>
          <p:cNvSpPr/>
          <p:nvPr/>
        </p:nvSpPr>
        <p:spPr>
          <a:xfrm>
            <a:off x="7844563" y="7042356"/>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10</a:t>
            </a:r>
          </a:p>
        </p:txBody>
      </p:sp>
      <p:sp>
        <p:nvSpPr>
          <p:cNvPr id="1779" name="Shape 1779"/>
          <p:cNvSpPr/>
          <p:nvPr/>
        </p:nvSpPr>
        <p:spPr>
          <a:xfrm>
            <a:off x="2464124" y="2324877"/>
            <a:ext cx="1784344"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80" name="Shape 1780"/>
          <p:cNvSpPr/>
          <p:nvPr/>
        </p:nvSpPr>
        <p:spPr>
          <a:xfrm>
            <a:off x="6045067" y="2331949"/>
            <a:ext cx="4495609"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81" name="Shape 1781"/>
          <p:cNvSpPr/>
          <p:nvPr/>
        </p:nvSpPr>
        <p:spPr>
          <a:xfrm>
            <a:off x="4250432" y="2324877"/>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82" name="Shape 1782"/>
          <p:cNvSpPr/>
          <p:nvPr/>
        </p:nvSpPr>
        <p:spPr>
          <a:xfrm>
            <a:off x="2957304" y="2412694"/>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T2</a:t>
            </a:r>
          </a:p>
        </p:txBody>
      </p:sp>
      <p:sp>
        <p:nvSpPr>
          <p:cNvPr id="1783" name="Shape 1783"/>
          <p:cNvSpPr/>
          <p:nvPr/>
        </p:nvSpPr>
        <p:spPr>
          <a:xfrm>
            <a:off x="7270546" y="2419767"/>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1784" name="Shape 1784"/>
          <p:cNvSpPr/>
          <p:nvPr/>
        </p:nvSpPr>
        <p:spPr>
          <a:xfrm>
            <a:off x="4231382" y="2366333"/>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50</a:t>
            </a:r>
          </a:p>
        </p:txBody>
      </p:sp>
      <p:sp>
        <p:nvSpPr>
          <p:cNvPr id="1785" name="Shape 1785"/>
          <p:cNvSpPr/>
          <p:nvPr/>
        </p:nvSpPr>
        <p:spPr>
          <a:xfrm>
            <a:off x="3359558" y="7667397"/>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86" name="Shape 1786"/>
          <p:cNvSpPr/>
          <p:nvPr/>
        </p:nvSpPr>
        <p:spPr>
          <a:xfrm>
            <a:off x="7860898" y="7667397"/>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87" name="Shape 1787"/>
          <p:cNvSpPr/>
          <p:nvPr/>
        </p:nvSpPr>
        <p:spPr>
          <a:xfrm>
            <a:off x="4585036" y="7755214"/>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P3</a:t>
            </a:r>
          </a:p>
        </p:txBody>
      </p:sp>
      <p:sp>
        <p:nvSpPr>
          <p:cNvPr id="1788" name="Shape 1788"/>
          <p:cNvSpPr/>
          <p:nvPr/>
        </p:nvSpPr>
        <p:spPr>
          <a:xfrm>
            <a:off x="7841848" y="7708852"/>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20</a:t>
            </a:r>
          </a:p>
        </p:txBody>
      </p:sp>
      <p:sp>
        <p:nvSpPr>
          <p:cNvPr id="1789" name="Shape 1789"/>
          <p:cNvSpPr/>
          <p:nvPr/>
        </p:nvSpPr>
        <p:spPr>
          <a:xfrm>
            <a:off x="2464124" y="3018569"/>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90" name="Shape 1790"/>
          <p:cNvSpPr/>
          <p:nvPr/>
        </p:nvSpPr>
        <p:spPr>
          <a:xfrm>
            <a:off x="6045067" y="3025641"/>
            <a:ext cx="4495609"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91" name="Shape 1791"/>
          <p:cNvSpPr/>
          <p:nvPr/>
        </p:nvSpPr>
        <p:spPr>
          <a:xfrm>
            <a:off x="4250432" y="3018569"/>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92" name="Shape 1792"/>
          <p:cNvSpPr/>
          <p:nvPr/>
        </p:nvSpPr>
        <p:spPr>
          <a:xfrm>
            <a:off x="2957304" y="3106386"/>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T3</a:t>
            </a:r>
          </a:p>
        </p:txBody>
      </p:sp>
      <p:sp>
        <p:nvSpPr>
          <p:cNvPr id="1793" name="Shape 1793"/>
          <p:cNvSpPr/>
          <p:nvPr/>
        </p:nvSpPr>
        <p:spPr>
          <a:xfrm>
            <a:off x="7270546" y="3113458"/>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1794" name="Shape 1794"/>
          <p:cNvSpPr/>
          <p:nvPr/>
        </p:nvSpPr>
        <p:spPr>
          <a:xfrm>
            <a:off x="4231382" y="3060024"/>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40</a:t>
            </a:r>
          </a:p>
        </p:txBody>
      </p:sp>
      <p:sp>
        <p:nvSpPr>
          <p:cNvPr id="1795" name="Shape 1795"/>
          <p:cNvSpPr/>
          <p:nvPr/>
        </p:nvSpPr>
        <p:spPr>
          <a:xfrm>
            <a:off x="3359558" y="8320675"/>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96" name="Shape 1796"/>
          <p:cNvSpPr/>
          <p:nvPr/>
        </p:nvSpPr>
        <p:spPr>
          <a:xfrm>
            <a:off x="7860898" y="8320675"/>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797" name="Shape 1797"/>
          <p:cNvSpPr/>
          <p:nvPr/>
        </p:nvSpPr>
        <p:spPr>
          <a:xfrm>
            <a:off x="4585036" y="8408492"/>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P4</a:t>
            </a:r>
          </a:p>
        </p:txBody>
      </p:sp>
      <p:sp>
        <p:nvSpPr>
          <p:cNvPr id="1798" name="Shape 1798"/>
          <p:cNvSpPr/>
          <p:nvPr/>
        </p:nvSpPr>
        <p:spPr>
          <a:xfrm>
            <a:off x="7841848" y="836213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40</a:t>
            </a:r>
          </a:p>
        </p:txBody>
      </p:sp>
    </p:spTree>
  </p:cSld>
  <p:clrMapOvr>
    <a:masterClrMapping/>
  </p:clrMapOvr>
  <p:transitio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0" name="Shape 1800"/>
          <p:cNvSpPr/>
          <p:nvPr/>
        </p:nvSpPr>
        <p:spPr>
          <a:xfrm>
            <a:off x="4661507" y="76484"/>
            <a:ext cx="368091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Transaction Table</a:t>
            </a:r>
          </a:p>
        </p:txBody>
      </p:sp>
      <p:sp>
        <p:nvSpPr>
          <p:cNvPr id="1801" name="Shape 1801"/>
          <p:cNvSpPr/>
          <p:nvPr/>
        </p:nvSpPr>
        <p:spPr>
          <a:xfrm>
            <a:off x="2460705" y="938776"/>
            <a:ext cx="1784344"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02" name="Shape 1802"/>
          <p:cNvSpPr/>
          <p:nvPr/>
        </p:nvSpPr>
        <p:spPr>
          <a:xfrm>
            <a:off x="6041647" y="945848"/>
            <a:ext cx="4495610"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03" name="Shape 1803"/>
          <p:cNvSpPr/>
          <p:nvPr/>
        </p:nvSpPr>
        <p:spPr>
          <a:xfrm>
            <a:off x="4247013" y="938776"/>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04" name="Shape 1804"/>
          <p:cNvSpPr/>
          <p:nvPr/>
        </p:nvSpPr>
        <p:spPr>
          <a:xfrm>
            <a:off x="2953885" y="1026593"/>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XID</a:t>
            </a:r>
          </a:p>
        </p:txBody>
      </p:sp>
      <p:sp>
        <p:nvSpPr>
          <p:cNvPr id="1805" name="Shape 1805"/>
          <p:cNvSpPr/>
          <p:nvPr/>
        </p:nvSpPr>
        <p:spPr>
          <a:xfrm>
            <a:off x="7267126" y="1033665"/>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Status</a:t>
            </a:r>
          </a:p>
        </p:txBody>
      </p:sp>
      <p:sp>
        <p:nvSpPr>
          <p:cNvPr id="1806" name="Shape 1806"/>
          <p:cNvSpPr/>
          <p:nvPr/>
        </p:nvSpPr>
        <p:spPr>
          <a:xfrm>
            <a:off x="4227963" y="980232"/>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LastLSN</a:t>
            </a:r>
          </a:p>
        </p:txBody>
      </p:sp>
      <p:sp>
        <p:nvSpPr>
          <p:cNvPr id="1807" name="Shape 1807"/>
          <p:cNvSpPr/>
          <p:nvPr/>
        </p:nvSpPr>
        <p:spPr>
          <a:xfrm>
            <a:off x="4760508" y="5392842"/>
            <a:ext cx="347609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Dirty Page Table</a:t>
            </a:r>
          </a:p>
        </p:txBody>
      </p:sp>
      <p:sp>
        <p:nvSpPr>
          <p:cNvPr id="1808" name="Shape 1808"/>
          <p:cNvSpPr/>
          <p:nvPr/>
        </p:nvSpPr>
        <p:spPr>
          <a:xfrm>
            <a:off x="3361839" y="6311385"/>
            <a:ext cx="4495610"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09" name="Shape 1809"/>
          <p:cNvSpPr/>
          <p:nvPr/>
        </p:nvSpPr>
        <p:spPr>
          <a:xfrm>
            <a:off x="7863179" y="6311385"/>
            <a:ext cx="1784345"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10" name="Shape 1810"/>
          <p:cNvSpPr/>
          <p:nvPr/>
        </p:nvSpPr>
        <p:spPr>
          <a:xfrm>
            <a:off x="4587318" y="6399202"/>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Page ID</a:t>
            </a:r>
          </a:p>
        </p:txBody>
      </p:sp>
      <p:sp>
        <p:nvSpPr>
          <p:cNvPr id="1811" name="Shape 1811"/>
          <p:cNvSpPr/>
          <p:nvPr/>
        </p:nvSpPr>
        <p:spPr>
          <a:xfrm>
            <a:off x="7844129" y="635284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recLSN</a:t>
            </a:r>
          </a:p>
        </p:txBody>
      </p:sp>
      <p:sp>
        <p:nvSpPr>
          <p:cNvPr id="1812" name="Shape 1812"/>
          <p:cNvSpPr/>
          <p:nvPr/>
        </p:nvSpPr>
        <p:spPr>
          <a:xfrm>
            <a:off x="3362273" y="7000900"/>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13" name="Shape 1813"/>
          <p:cNvSpPr/>
          <p:nvPr/>
        </p:nvSpPr>
        <p:spPr>
          <a:xfrm>
            <a:off x="7863613" y="7000900"/>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14" name="Shape 1814"/>
          <p:cNvSpPr/>
          <p:nvPr/>
        </p:nvSpPr>
        <p:spPr>
          <a:xfrm>
            <a:off x="4587752" y="7088717"/>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P1</a:t>
            </a:r>
          </a:p>
        </p:txBody>
      </p:sp>
      <p:sp>
        <p:nvSpPr>
          <p:cNvPr id="1815" name="Shape 1815"/>
          <p:cNvSpPr/>
          <p:nvPr/>
        </p:nvSpPr>
        <p:spPr>
          <a:xfrm>
            <a:off x="7844563" y="7042356"/>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10</a:t>
            </a:r>
          </a:p>
        </p:txBody>
      </p:sp>
      <p:sp>
        <p:nvSpPr>
          <p:cNvPr id="1816" name="Shape 1816"/>
          <p:cNvSpPr/>
          <p:nvPr/>
        </p:nvSpPr>
        <p:spPr>
          <a:xfrm>
            <a:off x="2464124" y="1625237"/>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17" name="Shape 1817"/>
          <p:cNvSpPr/>
          <p:nvPr/>
        </p:nvSpPr>
        <p:spPr>
          <a:xfrm>
            <a:off x="6045066" y="1632309"/>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18" name="Shape 1818"/>
          <p:cNvSpPr/>
          <p:nvPr/>
        </p:nvSpPr>
        <p:spPr>
          <a:xfrm>
            <a:off x="4250432" y="1625237"/>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19" name="Shape 1819"/>
          <p:cNvSpPr/>
          <p:nvPr/>
        </p:nvSpPr>
        <p:spPr>
          <a:xfrm>
            <a:off x="2957304" y="1713054"/>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T2</a:t>
            </a:r>
          </a:p>
        </p:txBody>
      </p:sp>
      <p:sp>
        <p:nvSpPr>
          <p:cNvPr id="1820" name="Shape 1820"/>
          <p:cNvSpPr/>
          <p:nvPr/>
        </p:nvSpPr>
        <p:spPr>
          <a:xfrm>
            <a:off x="7270546" y="1720126"/>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1821" name="Shape 1821"/>
          <p:cNvSpPr/>
          <p:nvPr/>
        </p:nvSpPr>
        <p:spPr>
          <a:xfrm>
            <a:off x="4231382" y="1666693"/>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50</a:t>
            </a:r>
          </a:p>
        </p:txBody>
      </p:sp>
      <p:sp>
        <p:nvSpPr>
          <p:cNvPr id="1822" name="Shape 1822"/>
          <p:cNvSpPr/>
          <p:nvPr/>
        </p:nvSpPr>
        <p:spPr>
          <a:xfrm>
            <a:off x="3359558" y="7667397"/>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23" name="Shape 1823"/>
          <p:cNvSpPr/>
          <p:nvPr/>
        </p:nvSpPr>
        <p:spPr>
          <a:xfrm>
            <a:off x="7860898" y="7667397"/>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24" name="Shape 1824"/>
          <p:cNvSpPr/>
          <p:nvPr/>
        </p:nvSpPr>
        <p:spPr>
          <a:xfrm>
            <a:off x="4585036" y="7755214"/>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P3</a:t>
            </a:r>
          </a:p>
        </p:txBody>
      </p:sp>
      <p:sp>
        <p:nvSpPr>
          <p:cNvPr id="1825" name="Shape 1825"/>
          <p:cNvSpPr/>
          <p:nvPr/>
        </p:nvSpPr>
        <p:spPr>
          <a:xfrm>
            <a:off x="7841848" y="7708852"/>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20</a:t>
            </a:r>
          </a:p>
        </p:txBody>
      </p:sp>
      <p:sp>
        <p:nvSpPr>
          <p:cNvPr id="1826" name="Shape 1826"/>
          <p:cNvSpPr/>
          <p:nvPr/>
        </p:nvSpPr>
        <p:spPr>
          <a:xfrm>
            <a:off x="2464124" y="2318928"/>
            <a:ext cx="1784344"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27" name="Shape 1827"/>
          <p:cNvSpPr/>
          <p:nvPr/>
        </p:nvSpPr>
        <p:spPr>
          <a:xfrm>
            <a:off x="6045066" y="2326000"/>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28" name="Shape 1828"/>
          <p:cNvSpPr/>
          <p:nvPr/>
        </p:nvSpPr>
        <p:spPr>
          <a:xfrm>
            <a:off x="4250432" y="2318928"/>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29" name="Shape 1829"/>
          <p:cNvSpPr/>
          <p:nvPr/>
        </p:nvSpPr>
        <p:spPr>
          <a:xfrm>
            <a:off x="2957304" y="2406745"/>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T3</a:t>
            </a:r>
          </a:p>
        </p:txBody>
      </p:sp>
      <p:sp>
        <p:nvSpPr>
          <p:cNvPr id="1830" name="Shape 1830"/>
          <p:cNvSpPr/>
          <p:nvPr/>
        </p:nvSpPr>
        <p:spPr>
          <a:xfrm>
            <a:off x="7270546" y="2413817"/>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1831" name="Shape 1831"/>
          <p:cNvSpPr/>
          <p:nvPr/>
        </p:nvSpPr>
        <p:spPr>
          <a:xfrm>
            <a:off x="4231382" y="2360384"/>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40</a:t>
            </a:r>
          </a:p>
        </p:txBody>
      </p:sp>
      <p:sp>
        <p:nvSpPr>
          <p:cNvPr id="1832" name="Shape 1832"/>
          <p:cNvSpPr/>
          <p:nvPr/>
        </p:nvSpPr>
        <p:spPr>
          <a:xfrm>
            <a:off x="3359558" y="8320675"/>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33" name="Shape 1833"/>
          <p:cNvSpPr/>
          <p:nvPr/>
        </p:nvSpPr>
        <p:spPr>
          <a:xfrm>
            <a:off x="7860898" y="8320675"/>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34" name="Shape 1834"/>
          <p:cNvSpPr/>
          <p:nvPr/>
        </p:nvSpPr>
        <p:spPr>
          <a:xfrm>
            <a:off x="4585036" y="8408492"/>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P4</a:t>
            </a:r>
          </a:p>
        </p:txBody>
      </p:sp>
      <p:sp>
        <p:nvSpPr>
          <p:cNvPr id="1835" name="Shape 1835"/>
          <p:cNvSpPr/>
          <p:nvPr/>
        </p:nvSpPr>
        <p:spPr>
          <a:xfrm>
            <a:off x="7841848" y="836213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40</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Shape 86"/>
          <p:cNvSpPr/>
          <p:nvPr>
            <p:ph type="title"/>
          </p:nvPr>
        </p:nvSpPr>
        <p:spPr>
          <a:prstGeom prst="rect">
            <a:avLst/>
          </a:prstGeom>
        </p:spPr>
        <p:txBody>
          <a:bodyPr/>
          <a:lstStyle/>
          <a:p>
            <a:pPr lvl="0">
              <a:defRPr sz="1800"/>
            </a:pPr>
            <a:r>
              <a:rPr sz="8000"/>
              <a:t>Log Record</a:t>
            </a:r>
          </a:p>
        </p:txBody>
      </p:sp>
      <p:sp>
        <p:nvSpPr>
          <p:cNvPr id="87" name="Shape 87"/>
          <p:cNvSpPr/>
          <p:nvPr>
            <p:ph type="body" idx="1"/>
          </p:nvPr>
        </p:nvSpPr>
        <p:spPr>
          <a:prstGeom prst="rect">
            <a:avLst/>
          </a:prstGeom>
        </p:spPr>
        <p:txBody>
          <a:bodyPr/>
          <a:lstStyle/>
          <a:p>
            <a:pPr lvl="0">
              <a:defRPr sz="1800"/>
            </a:pPr>
            <a:endParaRPr sz="3600"/>
          </a:p>
          <a:p>
            <a:pPr lvl="0">
              <a:defRPr sz="1800"/>
            </a:pPr>
            <a:r>
              <a:rPr sz="3600"/>
              <a:t>LSN (“Log Sequence Number”): globally increasing ID for log records</a:t>
            </a:r>
            <a:endParaRPr sz="3600"/>
          </a:p>
          <a:p>
            <a:pPr lvl="0">
              <a:defRPr sz="1800"/>
            </a:pPr>
            <a:r>
              <a:rPr sz="3600"/>
              <a:t>prevLSN: LSN of the last operation for this xact</a:t>
            </a:r>
          </a:p>
        </p:txBody>
      </p:sp>
      <p:sp>
        <p:nvSpPr>
          <p:cNvPr id="88" name="Shape 88"/>
          <p:cNvSpPr/>
          <p:nvPr/>
        </p:nvSpPr>
        <p:spPr>
          <a:xfrm>
            <a:off x="203669" y="2998659"/>
            <a:ext cx="12597462"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4200"/>
            </a:lvl1pPr>
          </a:lstStyle>
          <a:p>
            <a:pPr lvl="0">
              <a:defRPr sz="1800"/>
            </a:pPr>
            <a:r>
              <a:rPr sz="4200"/>
              <a:t>&lt;LSN, pageID, offset, old data, new data, prevLSN&gt;</a:t>
            </a:r>
          </a:p>
        </p:txBody>
      </p:sp>
      <p:sp>
        <p:nvSpPr>
          <p:cNvPr id="89" name="Shape 89"/>
          <p:cNvSpPr/>
          <p:nvPr/>
        </p:nvSpPr>
        <p:spPr>
          <a:xfrm>
            <a:off x="1311028" y="3996898"/>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90" name="Shape 90"/>
          <p:cNvSpPr/>
          <p:nvPr/>
        </p:nvSpPr>
        <p:spPr>
          <a:xfrm>
            <a:off x="3619232" y="3996898"/>
            <a:ext cx="577502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91" name="Shape 91"/>
          <p:cNvSpPr/>
          <p:nvPr/>
        </p:nvSpPr>
        <p:spPr>
          <a:xfrm>
            <a:off x="9401618" y="3996898"/>
            <a:ext cx="2292154" cy="873320"/>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2400">
                <a:solidFill>
                  <a:srgbClr val="FFFFFF"/>
                </a:solidFill>
              </a:defRPr>
            </a:pPr>
          </a:p>
        </p:txBody>
      </p:sp>
      <p:sp>
        <p:nvSpPr>
          <p:cNvPr id="92" name="Shape 92"/>
          <p:cNvSpPr/>
          <p:nvPr/>
        </p:nvSpPr>
        <p:spPr>
          <a:xfrm>
            <a:off x="2145752" y="4109707"/>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20</a:t>
            </a:r>
          </a:p>
        </p:txBody>
      </p:sp>
      <p:sp>
        <p:nvSpPr>
          <p:cNvPr id="93" name="Shape 93"/>
          <p:cNvSpPr/>
          <p:nvPr/>
        </p:nvSpPr>
        <p:spPr>
          <a:xfrm>
            <a:off x="5200294" y="4109707"/>
            <a:ext cx="26042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T1 writes P5</a:t>
            </a:r>
          </a:p>
        </p:txBody>
      </p:sp>
      <p:sp>
        <p:nvSpPr>
          <p:cNvPr id="94" name="Shape 94"/>
          <p:cNvSpPr/>
          <p:nvPr/>
        </p:nvSpPr>
        <p:spPr>
          <a:xfrm>
            <a:off x="10236342" y="4109707"/>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10</a:t>
            </a:r>
          </a:p>
        </p:txBody>
      </p:sp>
    </p:spTree>
  </p:cSld>
  <p:clrMapOvr>
    <a:masterClrMapping/>
  </p:clrMapOvr>
  <p:transitio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7" name="Shape 1837"/>
          <p:cNvSpPr/>
          <p:nvPr/>
        </p:nvSpPr>
        <p:spPr>
          <a:xfrm>
            <a:off x="4661507" y="76484"/>
            <a:ext cx="368091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Transaction Table</a:t>
            </a:r>
          </a:p>
        </p:txBody>
      </p:sp>
      <p:sp>
        <p:nvSpPr>
          <p:cNvPr id="1838" name="Shape 1838"/>
          <p:cNvSpPr/>
          <p:nvPr/>
        </p:nvSpPr>
        <p:spPr>
          <a:xfrm>
            <a:off x="2460705" y="938776"/>
            <a:ext cx="1784344"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39" name="Shape 1839"/>
          <p:cNvSpPr/>
          <p:nvPr/>
        </p:nvSpPr>
        <p:spPr>
          <a:xfrm>
            <a:off x="6041647" y="945848"/>
            <a:ext cx="4495610"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40" name="Shape 1840"/>
          <p:cNvSpPr/>
          <p:nvPr/>
        </p:nvSpPr>
        <p:spPr>
          <a:xfrm>
            <a:off x="4247013" y="938776"/>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41" name="Shape 1841"/>
          <p:cNvSpPr/>
          <p:nvPr/>
        </p:nvSpPr>
        <p:spPr>
          <a:xfrm>
            <a:off x="2953885" y="1026593"/>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XID</a:t>
            </a:r>
          </a:p>
        </p:txBody>
      </p:sp>
      <p:sp>
        <p:nvSpPr>
          <p:cNvPr id="1842" name="Shape 1842"/>
          <p:cNvSpPr/>
          <p:nvPr/>
        </p:nvSpPr>
        <p:spPr>
          <a:xfrm>
            <a:off x="7267126" y="1033665"/>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Status</a:t>
            </a:r>
          </a:p>
        </p:txBody>
      </p:sp>
      <p:sp>
        <p:nvSpPr>
          <p:cNvPr id="1843" name="Shape 1843"/>
          <p:cNvSpPr/>
          <p:nvPr/>
        </p:nvSpPr>
        <p:spPr>
          <a:xfrm>
            <a:off x="4227963" y="980232"/>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LastLSN</a:t>
            </a:r>
          </a:p>
        </p:txBody>
      </p:sp>
      <p:sp>
        <p:nvSpPr>
          <p:cNvPr id="1844" name="Shape 1844"/>
          <p:cNvSpPr/>
          <p:nvPr/>
        </p:nvSpPr>
        <p:spPr>
          <a:xfrm>
            <a:off x="4760508" y="5392842"/>
            <a:ext cx="347609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Dirty Page Table</a:t>
            </a:r>
          </a:p>
        </p:txBody>
      </p:sp>
      <p:sp>
        <p:nvSpPr>
          <p:cNvPr id="1845" name="Shape 1845"/>
          <p:cNvSpPr/>
          <p:nvPr/>
        </p:nvSpPr>
        <p:spPr>
          <a:xfrm>
            <a:off x="3361839" y="6311385"/>
            <a:ext cx="4495610"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46" name="Shape 1846"/>
          <p:cNvSpPr/>
          <p:nvPr/>
        </p:nvSpPr>
        <p:spPr>
          <a:xfrm>
            <a:off x="7863179" y="6311385"/>
            <a:ext cx="1784345"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47" name="Shape 1847"/>
          <p:cNvSpPr/>
          <p:nvPr/>
        </p:nvSpPr>
        <p:spPr>
          <a:xfrm>
            <a:off x="4587318" y="6399202"/>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Page ID</a:t>
            </a:r>
          </a:p>
        </p:txBody>
      </p:sp>
      <p:sp>
        <p:nvSpPr>
          <p:cNvPr id="1848" name="Shape 1848"/>
          <p:cNvSpPr/>
          <p:nvPr/>
        </p:nvSpPr>
        <p:spPr>
          <a:xfrm>
            <a:off x="7844129" y="635284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recLSN</a:t>
            </a:r>
          </a:p>
        </p:txBody>
      </p:sp>
      <p:sp>
        <p:nvSpPr>
          <p:cNvPr id="1849" name="Shape 1849"/>
          <p:cNvSpPr/>
          <p:nvPr/>
        </p:nvSpPr>
        <p:spPr>
          <a:xfrm>
            <a:off x="3362273" y="7000900"/>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50" name="Shape 1850"/>
          <p:cNvSpPr/>
          <p:nvPr/>
        </p:nvSpPr>
        <p:spPr>
          <a:xfrm>
            <a:off x="7863613" y="7000900"/>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51" name="Shape 1851"/>
          <p:cNvSpPr/>
          <p:nvPr/>
        </p:nvSpPr>
        <p:spPr>
          <a:xfrm>
            <a:off x="4587752" y="7088717"/>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P1</a:t>
            </a:r>
          </a:p>
        </p:txBody>
      </p:sp>
      <p:sp>
        <p:nvSpPr>
          <p:cNvPr id="1852" name="Shape 1852"/>
          <p:cNvSpPr/>
          <p:nvPr/>
        </p:nvSpPr>
        <p:spPr>
          <a:xfrm>
            <a:off x="7844563" y="7042356"/>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10</a:t>
            </a:r>
          </a:p>
        </p:txBody>
      </p:sp>
      <p:sp>
        <p:nvSpPr>
          <p:cNvPr id="1853" name="Shape 1853"/>
          <p:cNvSpPr/>
          <p:nvPr/>
        </p:nvSpPr>
        <p:spPr>
          <a:xfrm>
            <a:off x="2464124" y="1625237"/>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54" name="Shape 1854"/>
          <p:cNvSpPr/>
          <p:nvPr/>
        </p:nvSpPr>
        <p:spPr>
          <a:xfrm>
            <a:off x="6045067" y="1632309"/>
            <a:ext cx="4495609"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55" name="Shape 1855"/>
          <p:cNvSpPr/>
          <p:nvPr/>
        </p:nvSpPr>
        <p:spPr>
          <a:xfrm>
            <a:off x="4250432" y="1625237"/>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56" name="Shape 1856"/>
          <p:cNvSpPr/>
          <p:nvPr/>
        </p:nvSpPr>
        <p:spPr>
          <a:xfrm>
            <a:off x="2957304" y="1713054"/>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T2</a:t>
            </a:r>
          </a:p>
        </p:txBody>
      </p:sp>
      <p:sp>
        <p:nvSpPr>
          <p:cNvPr id="1857" name="Shape 1857"/>
          <p:cNvSpPr/>
          <p:nvPr/>
        </p:nvSpPr>
        <p:spPr>
          <a:xfrm>
            <a:off x="7270546" y="1720126"/>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1858" name="Shape 1858"/>
          <p:cNvSpPr/>
          <p:nvPr/>
        </p:nvSpPr>
        <p:spPr>
          <a:xfrm>
            <a:off x="4231382" y="1666693"/>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50</a:t>
            </a:r>
          </a:p>
        </p:txBody>
      </p:sp>
      <p:sp>
        <p:nvSpPr>
          <p:cNvPr id="1859" name="Shape 1859"/>
          <p:cNvSpPr/>
          <p:nvPr/>
        </p:nvSpPr>
        <p:spPr>
          <a:xfrm>
            <a:off x="3359558" y="7667397"/>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60" name="Shape 1860"/>
          <p:cNvSpPr/>
          <p:nvPr/>
        </p:nvSpPr>
        <p:spPr>
          <a:xfrm>
            <a:off x="7860898" y="7667397"/>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61" name="Shape 1861"/>
          <p:cNvSpPr/>
          <p:nvPr/>
        </p:nvSpPr>
        <p:spPr>
          <a:xfrm>
            <a:off x="4585036" y="7755214"/>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P3</a:t>
            </a:r>
          </a:p>
        </p:txBody>
      </p:sp>
      <p:sp>
        <p:nvSpPr>
          <p:cNvPr id="1862" name="Shape 1862"/>
          <p:cNvSpPr/>
          <p:nvPr/>
        </p:nvSpPr>
        <p:spPr>
          <a:xfrm>
            <a:off x="7841848" y="7708852"/>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20</a:t>
            </a:r>
          </a:p>
        </p:txBody>
      </p:sp>
      <p:sp>
        <p:nvSpPr>
          <p:cNvPr id="1863" name="Shape 1863"/>
          <p:cNvSpPr/>
          <p:nvPr/>
        </p:nvSpPr>
        <p:spPr>
          <a:xfrm>
            <a:off x="2464124" y="2318928"/>
            <a:ext cx="1784344"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64" name="Shape 1864"/>
          <p:cNvSpPr/>
          <p:nvPr/>
        </p:nvSpPr>
        <p:spPr>
          <a:xfrm>
            <a:off x="6045067" y="2326000"/>
            <a:ext cx="4495609"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65" name="Shape 1865"/>
          <p:cNvSpPr/>
          <p:nvPr/>
        </p:nvSpPr>
        <p:spPr>
          <a:xfrm>
            <a:off x="4250432" y="2318928"/>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66" name="Shape 1866"/>
          <p:cNvSpPr/>
          <p:nvPr/>
        </p:nvSpPr>
        <p:spPr>
          <a:xfrm>
            <a:off x="2957304" y="2406745"/>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T3</a:t>
            </a:r>
          </a:p>
        </p:txBody>
      </p:sp>
      <p:sp>
        <p:nvSpPr>
          <p:cNvPr id="1867" name="Shape 1867"/>
          <p:cNvSpPr/>
          <p:nvPr/>
        </p:nvSpPr>
        <p:spPr>
          <a:xfrm>
            <a:off x="7270546" y="2413817"/>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1868" name="Shape 1868"/>
          <p:cNvSpPr/>
          <p:nvPr/>
        </p:nvSpPr>
        <p:spPr>
          <a:xfrm>
            <a:off x="4231382" y="2360384"/>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70</a:t>
            </a:r>
          </a:p>
        </p:txBody>
      </p:sp>
      <p:sp>
        <p:nvSpPr>
          <p:cNvPr id="1869" name="Shape 1869"/>
          <p:cNvSpPr/>
          <p:nvPr/>
        </p:nvSpPr>
        <p:spPr>
          <a:xfrm>
            <a:off x="3359558" y="8320675"/>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70" name="Shape 1870"/>
          <p:cNvSpPr/>
          <p:nvPr/>
        </p:nvSpPr>
        <p:spPr>
          <a:xfrm>
            <a:off x="7860898" y="8320675"/>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71" name="Shape 1871"/>
          <p:cNvSpPr/>
          <p:nvPr/>
        </p:nvSpPr>
        <p:spPr>
          <a:xfrm>
            <a:off x="4585036" y="8408492"/>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P4</a:t>
            </a:r>
          </a:p>
        </p:txBody>
      </p:sp>
      <p:sp>
        <p:nvSpPr>
          <p:cNvPr id="1872" name="Shape 1872"/>
          <p:cNvSpPr/>
          <p:nvPr/>
        </p:nvSpPr>
        <p:spPr>
          <a:xfrm>
            <a:off x="7841848" y="836213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40</a:t>
            </a:r>
          </a:p>
        </p:txBody>
      </p:sp>
      <p:sp>
        <p:nvSpPr>
          <p:cNvPr id="1873" name="Shape 1873"/>
          <p:cNvSpPr/>
          <p:nvPr/>
        </p:nvSpPr>
        <p:spPr>
          <a:xfrm>
            <a:off x="3359558" y="9024334"/>
            <a:ext cx="4495609"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74" name="Shape 1874"/>
          <p:cNvSpPr/>
          <p:nvPr/>
        </p:nvSpPr>
        <p:spPr>
          <a:xfrm>
            <a:off x="7860898" y="9024334"/>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75" name="Shape 1875"/>
          <p:cNvSpPr/>
          <p:nvPr/>
        </p:nvSpPr>
        <p:spPr>
          <a:xfrm>
            <a:off x="4585036" y="9112151"/>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P2</a:t>
            </a:r>
          </a:p>
        </p:txBody>
      </p:sp>
      <p:sp>
        <p:nvSpPr>
          <p:cNvPr id="1876" name="Shape 1876"/>
          <p:cNvSpPr/>
          <p:nvPr/>
        </p:nvSpPr>
        <p:spPr>
          <a:xfrm>
            <a:off x="7841848" y="9065790"/>
            <a:ext cx="182244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70</a:t>
            </a:r>
          </a:p>
        </p:txBody>
      </p:sp>
    </p:spTree>
  </p:cSld>
  <p:clrMapOvr>
    <a:masterClrMapping/>
  </p:clrMapOvr>
  <p:transitio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8" name="Shape 1878"/>
          <p:cNvSpPr/>
          <p:nvPr/>
        </p:nvSpPr>
        <p:spPr>
          <a:xfrm>
            <a:off x="4661507" y="76484"/>
            <a:ext cx="368091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Transaction Table</a:t>
            </a:r>
          </a:p>
        </p:txBody>
      </p:sp>
      <p:sp>
        <p:nvSpPr>
          <p:cNvPr id="1879" name="Shape 1879"/>
          <p:cNvSpPr/>
          <p:nvPr/>
        </p:nvSpPr>
        <p:spPr>
          <a:xfrm>
            <a:off x="2460705" y="938776"/>
            <a:ext cx="1784344"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80" name="Shape 1880"/>
          <p:cNvSpPr/>
          <p:nvPr/>
        </p:nvSpPr>
        <p:spPr>
          <a:xfrm>
            <a:off x="6041647" y="945848"/>
            <a:ext cx="4495610"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81" name="Shape 1881"/>
          <p:cNvSpPr/>
          <p:nvPr/>
        </p:nvSpPr>
        <p:spPr>
          <a:xfrm>
            <a:off x="4247013" y="938776"/>
            <a:ext cx="1784345"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82" name="Shape 1882"/>
          <p:cNvSpPr/>
          <p:nvPr/>
        </p:nvSpPr>
        <p:spPr>
          <a:xfrm>
            <a:off x="2953885" y="1026593"/>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XID</a:t>
            </a:r>
          </a:p>
        </p:txBody>
      </p:sp>
      <p:sp>
        <p:nvSpPr>
          <p:cNvPr id="1883" name="Shape 1883"/>
          <p:cNvSpPr/>
          <p:nvPr/>
        </p:nvSpPr>
        <p:spPr>
          <a:xfrm>
            <a:off x="7267126" y="1033665"/>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Status</a:t>
            </a:r>
          </a:p>
        </p:txBody>
      </p:sp>
      <p:sp>
        <p:nvSpPr>
          <p:cNvPr id="1884" name="Shape 1884"/>
          <p:cNvSpPr/>
          <p:nvPr/>
        </p:nvSpPr>
        <p:spPr>
          <a:xfrm>
            <a:off x="4227963" y="980232"/>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LastLSN</a:t>
            </a:r>
          </a:p>
        </p:txBody>
      </p:sp>
      <p:sp>
        <p:nvSpPr>
          <p:cNvPr id="1885" name="Shape 1885"/>
          <p:cNvSpPr/>
          <p:nvPr/>
        </p:nvSpPr>
        <p:spPr>
          <a:xfrm>
            <a:off x="4760508" y="5392842"/>
            <a:ext cx="347609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Dirty Page Table</a:t>
            </a:r>
          </a:p>
        </p:txBody>
      </p:sp>
      <p:sp>
        <p:nvSpPr>
          <p:cNvPr id="1886" name="Shape 1886"/>
          <p:cNvSpPr/>
          <p:nvPr/>
        </p:nvSpPr>
        <p:spPr>
          <a:xfrm>
            <a:off x="3361839" y="6311385"/>
            <a:ext cx="4495610"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87" name="Shape 1887"/>
          <p:cNvSpPr/>
          <p:nvPr/>
        </p:nvSpPr>
        <p:spPr>
          <a:xfrm>
            <a:off x="7863179" y="6311385"/>
            <a:ext cx="1784345" cy="679843"/>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88" name="Shape 1888"/>
          <p:cNvSpPr/>
          <p:nvPr/>
        </p:nvSpPr>
        <p:spPr>
          <a:xfrm>
            <a:off x="4587318" y="6399202"/>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Page ID</a:t>
            </a:r>
          </a:p>
        </p:txBody>
      </p:sp>
      <p:sp>
        <p:nvSpPr>
          <p:cNvPr id="1889" name="Shape 1889"/>
          <p:cNvSpPr/>
          <p:nvPr/>
        </p:nvSpPr>
        <p:spPr>
          <a:xfrm>
            <a:off x="7844129" y="635284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recLSN</a:t>
            </a:r>
          </a:p>
        </p:txBody>
      </p:sp>
      <p:sp>
        <p:nvSpPr>
          <p:cNvPr id="1890" name="Shape 1890"/>
          <p:cNvSpPr/>
          <p:nvPr/>
        </p:nvSpPr>
        <p:spPr>
          <a:xfrm>
            <a:off x="3362273" y="7000900"/>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91" name="Shape 1891"/>
          <p:cNvSpPr/>
          <p:nvPr/>
        </p:nvSpPr>
        <p:spPr>
          <a:xfrm>
            <a:off x="7863613" y="7000900"/>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92" name="Shape 1892"/>
          <p:cNvSpPr/>
          <p:nvPr/>
        </p:nvSpPr>
        <p:spPr>
          <a:xfrm>
            <a:off x="4587752" y="7088717"/>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P1</a:t>
            </a:r>
          </a:p>
        </p:txBody>
      </p:sp>
      <p:sp>
        <p:nvSpPr>
          <p:cNvPr id="1893" name="Shape 1893"/>
          <p:cNvSpPr/>
          <p:nvPr/>
        </p:nvSpPr>
        <p:spPr>
          <a:xfrm>
            <a:off x="7844563" y="7042356"/>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10</a:t>
            </a:r>
          </a:p>
        </p:txBody>
      </p:sp>
      <p:sp>
        <p:nvSpPr>
          <p:cNvPr id="1894" name="Shape 1894"/>
          <p:cNvSpPr/>
          <p:nvPr/>
        </p:nvSpPr>
        <p:spPr>
          <a:xfrm>
            <a:off x="2464124" y="1625237"/>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95" name="Shape 1895"/>
          <p:cNvSpPr/>
          <p:nvPr/>
        </p:nvSpPr>
        <p:spPr>
          <a:xfrm>
            <a:off x="6045067" y="1632309"/>
            <a:ext cx="4495609"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96" name="Shape 1896"/>
          <p:cNvSpPr/>
          <p:nvPr/>
        </p:nvSpPr>
        <p:spPr>
          <a:xfrm>
            <a:off x="4250432" y="1625237"/>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897" name="Shape 1897"/>
          <p:cNvSpPr/>
          <p:nvPr/>
        </p:nvSpPr>
        <p:spPr>
          <a:xfrm>
            <a:off x="2957304" y="1713054"/>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T2</a:t>
            </a:r>
          </a:p>
        </p:txBody>
      </p:sp>
      <p:sp>
        <p:nvSpPr>
          <p:cNvPr id="1898" name="Shape 1898"/>
          <p:cNvSpPr/>
          <p:nvPr/>
        </p:nvSpPr>
        <p:spPr>
          <a:xfrm>
            <a:off x="7270546" y="1720126"/>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Aborting</a:t>
            </a:r>
          </a:p>
        </p:txBody>
      </p:sp>
      <p:sp>
        <p:nvSpPr>
          <p:cNvPr id="1899" name="Shape 1899"/>
          <p:cNvSpPr/>
          <p:nvPr/>
        </p:nvSpPr>
        <p:spPr>
          <a:xfrm>
            <a:off x="4231382" y="1666693"/>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80</a:t>
            </a:r>
          </a:p>
        </p:txBody>
      </p:sp>
      <p:sp>
        <p:nvSpPr>
          <p:cNvPr id="1900" name="Shape 1900"/>
          <p:cNvSpPr/>
          <p:nvPr/>
        </p:nvSpPr>
        <p:spPr>
          <a:xfrm>
            <a:off x="3359558" y="7667397"/>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01" name="Shape 1901"/>
          <p:cNvSpPr/>
          <p:nvPr/>
        </p:nvSpPr>
        <p:spPr>
          <a:xfrm>
            <a:off x="7860898" y="7667397"/>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02" name="Shape 1902"/>
          <p:cNvSpPr/>
          <p:nvPr/>
        </p:nvSpPr>
        <p:spPr>
          <a:xfrm>
            <a:off x="4585036" y="7755214"/>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P3</a:t>
            </a:r>
          </a:p>
        </p:txBody>
      </p:sp>
      <p:sp>
        <p:nvSpPr>
          <p:cNvPr id="1903" name="Shape 1903"/>
          <p:cNvSpPr/>
          <p:nvPr/>
        </p:nvSpPr>
        <p:spPr>
          <a:xfrm>
            <a:off x="7841848" y="7708852"/>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20</a:t>
            </a:r>
          </a:p>
        </p:txBody>
      </p:sp>
      <p:sp>
        <p:nvSpPr>
          <p:cNvPr id="1904" name="Shape 1904"/>
          <p:cNvSpPr/>
          <p:nvPr/>
        </p:nvSpPr>
        <p:spPr>
          <a:xfrm>
            <a:off x="2464124" y="2318928"/>
            <a:ext cx="1784344"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05" name="Shape 1905"/>
          <p:cNvSpPr/>
          <p:nvPr/>
        </p:nvSpPr>
        <p:spPr>
          <a:xfrm>
            <a:off x="6045067" y="2326000"/>
            <a:ext cx="4495609"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06" name="Shape 1906"/>
          <p:cNvSpPr/>
          <p:nvPr/>
        </p:nvSpPr>
        <p:spPr>
          <a:xfrm>
            <a:off x="4250432" y="2318928"/>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07" name="Shape 1907"/>
          <p:cNvSpPr/>
          <p:nvPr/>
        </p:nvSpPr>
        <p:spPr>
          <a:xfrm>
            <a:off x="2957304" y="2406745"/>
            <a:ext cx="79798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T3</a:t>
            </a:r>
          </a:p>
        </p:txBody>
      </p:sp>
      <p:sp>
        <p:nvSpPr>
          <p:cNvPr id="1908" name="Shape 1908"/>
          <p:cNvSpPr/>
          <p:nvPr/>
        </p:nvSpPr>
        <p:spPr>
          <a:xfrm>
            <a:off x="7270546" y="2413817"/>
            <a:ext cx="212238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Running</a:t>
            </a:r>
          </a:p>
        </p:txBody>
      </p:sp>
      <p:sp>
        <p:nvSpPr>
          <p:cNvPr id="1909" name="Shape 1909"/>
          <p:cNvSpPr/>
          <p:nvPr/>
        </p:nvSpPr>
        <p:spPr>
          <a:xfrm>
            <a:off x="4231382" y="2360384"/>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70</a:t>
            </a:r>
          </a:p>
        </p:txBody>
      </p:sp>
      <p:sp>
        <p:nvSpPr>
          <p:cNvPr id="1910" name="Shape 1910"/>
          <p:cNvSpPr/>
          <p:nvPr/>
        </p:nvSpPr>
        <p:spPr>
          <a:xfrm>
            <a:off x="3359558" y="8320675"/>
            <a:ext cx="4495610"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11" name="Shape 1911"/>
          <p:cNvSpPr/>
          <p:nvPr/>
        </p:nvSpPr>
        <p:spPr>
          <a:xfrm>
            <a:off x="7860898" y="8320675"/>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12" name="Shape 1912"/>
          <p:cNvSpPr/>
          <p:nvPr/>
        </p:nvSpPr>
        <p:spPr>
          <a:xfrm>
            <a:off x="4585036" y="8408492"/>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P4</a:t>
            </a:r>
          </a:p>
        </p:txBody>
      </p:sp>
      <p:sp>
        <p:nvSpPr>
          <p:cNvPr id="1913" name="Shape 1913"/>
          <p:cNvSpPr/>
          <p:nvPr/>
        </p:nvSpPr>
        <p:spPr>
          <a:xfrm>
            <a:off x="7841848" y="8362131"/>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40</a:t>
            </a:r>
          </a:p>
        </p:txBody>
      </p:sp>
      <p:sp>
        <p:nvSpPr>
          <p:cNvPr id="1914" name="Shape 1914"/>
          <p:cNvSpPr/>
          <p:nvPr/>
        </p:nvSpPr>
        <p:spPr>
          <a:xfrm>
            <a:off x="3359558" y="9024334"/>
            <a:ext cx="4495610"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15" name="Shape 1915"/>
          <p:cNvSpPr/>
          <p:nvPr/>
        </p:nvSpPr>
        <p:spPr>
          <a:xfrm>
            <a:off x="7860898" y="9024334"/>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16" name="Shape 1916"/>
          <p:cNvSpPr/>
          <p:nvPr/>
        </p:nvSpPr>
        <p:spPr>
          <a:xfrm>
            <a:off x="4585036" y="9112151"/>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P2</a:t>
            </a:r>
          </a:p>
        </p:txBody>
      </p:sp>
      <p:sp>
        <p:nvSpPr>
          <p:cNvPr id="1917" name="Shape 1917"/>
          <p:cNvSpPr/>
          <p:nvPr/>
        </p:nvSpPr>
        <p:spPr>
          <a:xfrm>
            <a:off x="7841848" y="9065790"/>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70</a:t>
            </a:r>
          </a:p>
        </p:txBody>
      </p:sp>
    </p:spTree>
  </p:cSld>
  <p:clrMapOvr>
    <a:masterClrMapping/>
  </p:clrMapOvr>
  <p:transitio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9" name="Shape 1919"/>
          <p:cNvSpPr/>
          <p:nvPr>
            <p:ph type="title"/>
          </p:nvPr>
        </p:nvSpPr>
        <p:spPr>
          <a:prstGeom prst="rect">
            <a:avLst/>
          </a:prstGeom>
        </p:spPr>
        <p:txBody>
          <a:bodyPr/>
          <a:lstStyle>
            <a:lvl1pPr defTabSz="251206">
              <a:defRPr sz="3440"/>
            </a:lvl1pPr>
          </a:lstStyle>
          <a:p>
            <a:pPr lvl="0">
              <a:defRPr sz="1800"/>
            </a:pPr>
            <a:r>
              <a:rPr sz="3440"/>
              <a:t>During Redo, what log records are read? What data pages are read? What operations are redone (assuming no updates made it out to disk before the crash)?</a:t>
            </a:r>
          </a:p>
        </p:txBody>
      </p:sp>
      <p:sp>
        <p:nvSpPr>
          <p:cNvPr id="1920" name="Shape 1920"/>
          <p:cNvSpPr/>
          <p:nvPr>
            <p:ph type="body" idx="1"/>
          </p:nvPr>
        </p:nvSpPr>
        <p:spPr>
          <a:prstGeom prst="rect">
            <a:avLst/>
          </a:prstGeom>
        </p:spPr>
        <p:txBody>
          <a:bodyPr/>
          <a:lstStyle/>
          <a:p>
            <a:pPr lvl="0"/>
          </a:p>
        </p:txBody>
      </p:sp>
    </p:spTree>
  </p:cSld>
  <p:clrMapOvr>
    <a:masterClrMapping/>
  </p:clrMapOvr>
  <p:transitio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2" name="Shape 1922"/>
          <p:cNvSpPr/>
          <p:nvPr>
            <p:ph type="title"/>
          </p:nvPr>
        </p:nvSpPr>
        <p:spPr>
          <a:prstGeom prst="rect">
            <a:avLst/>
          </a:prstGeom>
        </p:spPr>
        <p:txBody>
          <a:bodyPr/>
          <a:lstStyle>
            <a:lvl1pPr defTabSz="251206">
              <a:defRPr sz="3440"/>
            </a:lvl1pPr>
          </a:lstStyle>
          <a:p>
            <a:pPr lvl="0">
              <a:defRPr sz="1800"/>
            </a:pPr>
            <a:r>
              <a:rPr sz="3440"/>
              <a:t>During Redo, what log records are read? What data pages are read? What operations are redone (assuming no updates made it out to disk before the crash)?</a:t>
            </a:r>
          </a:p>
        </p:txBody>
      </p:sp>
      <p:sp>
        <p:nvSpPr>
          <p:cNvPr id="1923" name="Shape 1923"/>
          <p:cNvSpPr/>
          <p:nvPr>
            <p:ph type="body" idx="1"/>
          </p:nvPr>
        </p:nvSpPr>
        <p:spPr>
          <a:prstGeom prst="rect">
            <a:avLst/>
          </a:prstGeom>
        </p:spPr>
        <p:txBody>
          <a:bodyPr anchor="t"/>
          <a:lstStyle/>
          <a:p>
            <a:pPr lvl="0">
              <a:defRPr sz="1800"/>
            </a:pPr>
            <a:r>
              <a:rPr sz="3600"/>
              <a:t>Read all log records after 10 (smallest recLSN in DPT) </a:t>
            </a:r>
            <a:endParaRPr sz="3600"/>
          </a:p>
          <a:p>
            <a:pPr lvl="0">
              <a:defRPr sz="1800"/>
            </a:pPr>
            <a:r>
              <a:rPr sz="3600"/>
              <a:t>Read all pages in DPT</a:t>
            </a:r>
            <a:endParaRPr sz="3600"/>
          </a:p>
          <a:p>
            <a:pPr lvl="0">
              <a:defRPr sz="1800"/>
            </a:pPr>
            <a:r>
              <a:rPr sz="3600"/>
              <a:t>Assuming no updates made it to disk, all updates and CLR’s are redone.</a:t>
            </a:r>
            <a:endParaRPr sz="3600"/>
          </a:p>
          <a:p>
            <a:pPr lvl="1">
              <a:spcBef>
                <a:spcPts val="2000"/>
              </a:spcBef>
              <a:defRPr sz="1800"/>
            </a:pPr>
            <a:r>
              <a:rPr sz="3600"/>
              <a:t> LSN’s: 10, 20, 40, 50, 70.</a:t>
            </a:r>
          </a:p>
        </p:txBody>
      </p:sp>
    </p:spTree>
  </p:cSld>
  <p:clrMapOvr>
    <a:masterClrMapping/>
  </p:clrMapOvr>
  <p:transitio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5" name="Shape 1925"/>
          <p:cNvSpPr/>
          <p:nvPr>
            <p:ph type="title"/>
          </p:nvPr>
        </p:nvSpPr>
        <p:spPr>
          <a:prstGeom prst="rect">
            <a:avLst/>
          </a:prstGeom>
        </p:spPr>
        <p:txBody>
          <a:bodyPr/>
          <a:lstStyle>
            <a:lvl1pPr defTabSz="274574">
              <a:defRPr sz="3759"/>
            </a:lvl1pPr>
          </a:lstStyle>
          <a:p>
            <a:pPr lvl="0">
              <a:defRPr sz="1800"/>
            </a:pPr>
            <a:r>
              <a:rPr sz="3759"/>
              <a:t> During Undo, what log records are read? What operations are undone? Show any new log records that are written for CLR’s. Start at LSN 100.</a:t>
            </a:r>
          </a:p>
        </p:txBody>
      </p:sp>
      <p:sp>
        <p:nvSpPr>
          <p:cNvPr id="1926" name="Shape 1926"/>
          <p:cNvSpPr/>
          <p:nvPr>
            <p:ph type="body" idx="1"/>
          </p:nvPr>
        </p:nvSpPr>
        <p:spPr>
          <a:prstGeom prst="rect">
            <a:avLst/>
          </a:prstGeom>
        </p:spPr>
        <p:txBody>
          <a:bodyPr/>
          <a:lstStyle/>
          <a:p>
            <a:pPr lvl="0"/>
          </a:p>
        </p:txBody>
      </p:sp>
    </p:spTree>
  </p:cSld>
  <p:clrMapOvr>
    <a:masterClrMapping/>
  </p:clrMapOvr>
  <p:transitio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8" name="Shape 1928"/>
          <p:cNvSpPr/>
          <p:nvPr>
            <p:ph type="title"/>
          </p:nvPr>
        </p:nvSpPr>
        <p:spPr>
          <a:prstGeom prst="rect">
            <a:avLst/>
          </a:prstGeom>
        </p:spPr>
        <p:txBody>
          <a:bodyPr/>
          <a:lstStyle>
            <a:lvl1pPr defTabSz="274574">
              <a:defRPr sz="3759"/>
            </a:lvl1pPr>
          </a:lstStyle>
          <a:p>
            <a:pPr lvl="0">
              <a:defRPr sz="1800"/>
            </a:pPr>
            <a:r>
              <a:rPr sz="3759"/>
              <a:t> During Undo, what log records are read? What operations are undone? Show any new log records that are written for CLR’s. Start at LSN 100.</a:t>
            </a:r>
          </a:p>
        </p:txBody>
      </p:sp>
      <p:sp>
        <p:nvSpPr>
          <p:cNvPr id="1929" name="Shape 1929"/>
          <p:cNvSpPr/>
          <p:nvPr/>
        </p:nvSpPr>
        <p:spPr>
          <a:xfrm>
            <a:off x="4831334" y="2636142"/>
            <a:ext cx="334213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ToUndo: 80, 70 </a:t>
            </a:r>
          </a:p>
        </p:txBody>
      </p:sp>
    </p:spTree>
  </p:cSld>
  <p:clrMapOvr>
    <a:masterClrMapping/>
  </p:clrMapOvr>
  <p:transition spd="med" advClick="1"/>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1" name="Shape 1931"/>
          <p:cNvSpPr/>
          <p:nvPr>
            <p:ph type="title"/>
          </p:nvPr>
        </p:nvSpPr>
        <p:spPr>
          <a:prstGeom prst="rect">
            <a:avLst/>
          </a:prstGeom>
        </p:spPr>
        <p:txBody>
          <a:bodyPr/>
          <a:lstStyle>
            <a:lvl1pPr defTabSz="274574">
              <a:defRPr sz="3759"/>
            </a:lvl1pPr>
          </a:lstStyle>
          <a:p>
            <a:pPr lvl="0">
              <a:defRPr sz="1800"/>
            </a:pPr>
            <a:r>
              <a:rPr sz="3759"/>
              <a:t> During Undo, what log records are read? What operations are undone? Show any new log records that are written for CLR’s. Start at LSN 100.</a:t>
            </a:r>
          </a:p>
        </p:txBody>
      </p:sp>
      <p:sp>
        <p:nvSpPr>
          <p:cNvPr id="1932" name="Shape 1932"/>
          <p:cNvSpPr/>
          <p:nvPr/>
        </p:nvSpPr>
        <p:spPr>
          <a:xfrm>
            <a:off x="4894884" y="2636142"/>
            <a:ext cx="321503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ToUndo: 70, 50</a:t>
            </a:r>
          </a:p>
        </p:txBody>
      </p:sp>
      <p:sp>
        <p:nvSpPr>
          <p:cNvPr id="1933" name="Shape 1933"/>
          <p:cNvSpPr/>
          <p:nvPr/>
        </p:nvSpPr>
        <p:spPr>
          <a:xfrm>
            <a:off x="5517591" y="8475032"/>
            <a:ext cx="196961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Read: 80</a:t>
            </a:r>
          </a:p>
        </p:txBody>
      </p:sp>
    </p:spTree>
  </p:cSld>
  <p:clrMapOvr>
    <a:masterClrMapping/>
  </p:clrMapOvr>
  <p:transitio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5" name="Shape 1935"/>
          <p:cNvSpPr/>
          <p:nvPr>
            <p:ph type="title"/>
          </p:nvPr>
        </p:nvSpPr>
        <p:spPr>
          <a:prstGeom prst="rect">
            <a:avLst/>
          </a:prstGeom>
        </p:spPr>
        <p:txBody>
          <a:bodyPr/>
          <a:lstStyle>
            <a:lvl1pPr defTabSz="274574">
              <a:defRPr sz="3759"/>
            </a:lvl1pPr>
          </a:lstStyle>
          <a:p>
            <a:pPr lvl="0">
              <a:defRPr sz="1800"/>
            </a:pPr>
            <a:r>
              <a:rPr sz="3759"/>
              <a:t> During Undo, what log records are read? What operations are undone? Show any new log records that are written for CLR’s. Start at LSN 100.</a:t>
            </a:r>
          </a:p>
        </p:txBody>
      </p:sp>
      <p:sp>
        <p:nvSpPr>
          <p:cNvPr id="1936" name="Shape 1936"/>
          <p:cNvSpPr/>
          <p:nvPr/>
        </p:nvSpPr>
        <p:spPr>
          <a:xfrm>
            <a:off x="4894884" y="2636142"/>
            <a:ext cx="321503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ToUndo: 50, 40</a:t>
            </a:r>
          </a:p>
        </p:txBody>
      </p:sp>
      <p:sp>
        <p:nvSpPr>
          <p:cNvPr id="1937" name="Shape 1937"/>
          <p:cNvSpPr/>
          <p:nvPr/>
        </p:nvSpPr>
        <p:spPr>
          <a:xfrm>
            <a:off x="5136286" y="8475032"/>
            <a:ext cx="273222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Read: 80, 70</a:t>
            </a:r>
          </a:p>
        </p:txBody>
      </p:sp>
      <p:sp>
        <p:nvSpPr>
          <p:cNvPr id="1938" name="Shape 1938"/>
          <p:cNvSpPr/>
          <p:nvPr/>
        </p:nvSpPr>
        <p:spPr>
          <a:xfrm>
            <a:off x="3626760" y="3602459"/>
            <a:ext cx="7545914"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39" name="Shape 1939"/>
          <p:cNvSpPr/>
          <p:nvPr/>
        </p:nvSpPr>
        <p:spPr>
          <a:xfrm>
            <a:off x="1832126" y="3602459"/>
            <a:ext cx="1784344"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40" name="Shape 1940"/>
          <p:cNvSpPr/>
          <p:nvPr/>
        </p:nvSpPr>
        <p:spPr>
          <a:xfrm>
            <a:off x="5601261" y="3636843"/>
            <a:ext cx="3596912"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Log Record</a:t>
            </a:r>
          </a:p>
        </p:txBody>
      </p:sp>
      <p:sp>
        <p:nvSpPr>
          <p:cNvPr id="1941" name="Shape 1941"/>
          <p:cNvSpPr/>
          <p:nvPr/>
        </p:nvSpPr>
        <p:spPr>
          <a:xfrm>
            <a:off x="1813076" y="3643915"/>
            <a:ext cx="182244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LSN</a:t>
            </a:r>
          </a:p>
        </p:txBody>
      </p:sp>
      <p:sp>
        <p:nvSpPr>
          <p:cNvPr id="1942" name="Shape 1942"/>
          <p:cNvSpPr/>
          <p:nvPr/>
        </p:nvSpPr>
        <p:spPr>
          <a:xfrm>
            <a:off x="3627194" y="4291974"/>
            <a:ext cx="75450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43" name="Shape 1943"/>
          <p:cNvSpPr/>
          <p:nvPr/>
        </p:nvSpPr>
        <p:spPr>
          <a:xfrm>
            <a:off x="1832560" y="4291974"/>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44" name="Shape 1944"/>
          <p:cNvSpPr/>
          <p:nvPr/>
        </p:nvSpPr>
        <p:spPr>
          <a:xfrm>
            <a:off x="3607710" y="4326358"/>
            <a:ext cx="758401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CLR T3 LSN = 70; undoNextLSN = 40</a:t>
            </a:r>
          </a:p>
        </p:txBody>
      </p:sp>
      <p:sp>
        <p:nvSpPr>
          <p:cNvPr id="1945" name="Shape 1945"/>
          <p:cNvSpPr/>
          <p:nvPr/>
        </p:nvSpPr>
        <p:spPr>
          <a:xfrm>
            <a:off x="1813510" y="4333430"/>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100</a:t>
            </a:r>
          </a:p>
        </p:txBody>
      </p:sp>
      <p:sp>
        <p:nvSpPr>
          <p:cNvPr id="1946" name="Shape 1946"/>
          <p:cNvSpPr/>
          <p:nvPr/>
        </p:nvSpPr>
        <p:spPr>
          <a:xfrm>
            <a:off x="5250815" y="9050074"/>
            <a:ext cx="250317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Undone: 70</a:t>
            </a:r>
          </a:p>
        </p:txBody>
      </p:sp>
    </p:spTree>
  </p:cSld>
  <p:clrMapOvr>
    <a:masterClrMapping/>
  </p:clrMapOvr>
  <p:transition spd="med" advClick="1"/>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8" name="Shape 1948"/>
          <p:cNvSpPr/>
          <p:nvPr>
            <p:ph type="title"/>
          </p:nvPr>
        </p:nvSpPr>
        <p:spPr>
          <a:prstGeom prst="rect">
            <a:avLst/>
          </a:prstGeom>
        </p:spPr>
        <p:txBody>
          <a:bodyPr/>
          <a:lstStyle>
            <a:lvl1pPr defTabSz="274574">
              <a:defRPr sz="3759"/>
            </a:lvl1pPr>
          </a:lstStyle>
          <a:p>
            <a:pPr lvl="0">
              <a:defRPr sz="1800"/>
            </a:pPr>
            <a:r>
              <a:rPr sz="3759"/>
              <a:t> During Undo, what log records are read? What operations are undone? Show any new log records that are written for CLR’s. Start at LSN 100.</a:t>
            </a:r>
          </a:p>
        </p:txBody>
      </p:sp>
      <p:sp>
        <p:nvSpPr>
          <p:cNvPr id="1949" name="Shape 1949"/>
          <p:cNvSpPr/>
          <p:nvPr/>
        </p:nvSpPr>
        <p:spPr>
          <a:xfrm>
            <a:off x="4894884" y="2636142"/>
            <a:ext cx="321503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ToUndo: 40, 20</a:t>
            </a:r>
          </a:p>
        </p:txBody>
      </p:sp>
      <p:sp>
        <p:nvSpPr>
          <p:cNvPr id="1950" name="Shape 1950"/>
          <p:cNvSpPr/>
          <p:nvPr/>
        </p:nvSpPr>
        <p:spPr>
          <a:xfrm>
            <a:off x="4754981" y="8475032"/>
            <a:ext cx="349483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Read: 80, 70, 50</a:t>
            </a:r>
          </a:p>
        </p:txBody>
      </p:sp>
      <p:sp>
        <p:nvSpPr>
          <p:cNvPr id="1951" name="Shape 1951"/>
          <p:cNvSpPr/>
          <p:nvPr/>
        </p:nvSpPr>
        <p:spPr>
          <a:xfrm>
            <a:off x="3626977" y="4981367"/>
            <a:ext cx="75450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52" name="Shape 1952"/>
          <p:cNvSpPr/>
          <p:nvPr/>
        </p:nvSpPr>
        <p:spPr>
          <a:xfrm>
            <a:off x="1832343" y="4981367"/>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53" name="Shape 1953"/>
          <p:cNvSpPr/>
          <p:nvPr/>
        </p:nvSpPr>
        <p:spPr>
          <a:xfrm>
            <a:off x="3607493" y="5015751"/>
            <a:ext cx="758401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CLR T2 LSN = 50; undoNextLSN = 20</a:t>
            </a:r>
          </a:p>
        </p:txBody>
      </p:sp>
      <p:sp>
        <p:nvSpPr>
          <p:cNvPr id="1954" name="Shape 1954"/>
          <p:cNvSpPr/>
          <p:nvPr/>
        </p:nvSpPr>
        <p:spPr>
          <a:xfrm>
            <a:off x="1813293" y="5022823"/>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110</a:t>
            </a:r>
          </a:p>
        </p:txBody>
      </p:sp>
      <p:sp>
        <p:nvSpPr>
          <p:cNvPr id="1955" name="Shape 1955"/>
          <p:cNvSpPr/>
          <p:nvPr/>
        </p:nvSpPr>
        <p:spPr>
          <a:xfrm>
            <a:off x="3626760" y="3602459"/>
            <a:ext cx="7545914"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56" name="Shape 1956"/>
          <p:cNvSpPr/>
          <p:nvPr/>
        </p:nvSpPr>
        <p:spPr>
          <a:xfrm>
            <a:off x="1832126" y="3602459"/>
            <a:ext cx="1784344"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57" name="Shape 1957"/>
          <p:cNvSpPr/>
          <p:nvPr/>
        </p:nvSpPr>
        <p:spPr>
          <a:xfrm>
            <a:off x="5601261" y="3636843"/>
            <a:ext cx="3596912"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Log Record</a:t>
            </a:r>
          </a:p>
        </p:txBody>
      </p:sp>
      <p:sp>
        <p:nvSpPr>
          <p:cNvPr id="1958" name="Shape 1958"/>
          <p:cNvSpPr/>
          <p:nvPr/>
        </p:nvSpPr>
        <p:spPr>
          <a:xfrm>
            <a:off x="1813076" y="3643915"/>
            <a:ext cx="182244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LSN</a:t>
            </a:r>
          </a:p>
        </p:txBody>
      </p:sp>
      <p:sp>
        <p:nvSpPr>
          <p:cNvPr id="1959" name="Shape 1959"/>
          <p:cNvSpPr/>
          <p:nvPr/>
        </p:nvSpPr>
        <p:spPr>
          <a:xfrm>
            <a:off x="3627194" y="4291974"/>
            <a:ext cx="75450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60" name="Shape 1960"/>
          <p:cNvSpPr/>
          <p:nvPr/>
        </p:nvSpPr>
        <p:spPr>
          <a:xfrm>
            <a:off x="1832560" y="4291974"/>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61" name="Shape 1961"/>
          <p:cNvSpPr/>
          <p:nvPr/>
        </p:nvSpPr>
        <p:spPr>
          <a:xfrm>
            <a:off x="3607710" y="4326358"/>
            <a:ext cx="758401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CLR T3 LSN = 70; undoNextLSN = 40</a:t>
            </a:r>
          </a:p>
        </p:txBody>
      </p:sp>
      <p:sp>
        <p:nvSpPr>
          <p:cNvPr id="1962" name="Shape 1962"/>
          <p:cNvSpPr/>
          <p:nvPr/>
        </p:nvSpPr>
        <p:spPr>
          <a:xfrm>
            <a:off x="1813510" y="4333430"/>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100</a:t>
            </a:r>
          </a:p>
        </p:txBody>
      </p:sp>
      <p:sp>
        <p:nvSpPr>
          <p:cNvPr id="1963" name="Shape 1963"/>
          <p:cNvSpPr/>
          <p:nvPr/>
        </p:nvSpPr>
        <p:spPr>
          <a:xfrm>
            <a:off x="4869510" y="9050074"/>
            <a:ext cx="326578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Undone: 70, 50</a:t>
            </a:r>
          </a:p>
        </p:txBody>
      </p:sp>
    </p:spTree>
  </p:cSld>
  <p:clrMapOvr>
    <a:masterClrMapping/>
  </p:clrMapOvr>
  <p:transition spd="med" advClick="1"/>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5" name="Shape 1965"/>
          <p:cNvSpPr/>
          <p:nvPr>
            <p:ph type="title"/>
          </p:nvPr>
        </p:nvSpPr>
        <p:spPr>
          <a:prstGeom prst="rect">
            <a:avLst/>
          </a:prstGeom>
        </p:spPr>
        <p:txBody>
          <a:bodyPr/>
          <a:lstStyle>
            <a:lvl1pPr defTabSz="274574">
              <a:defRPr sz="3759"/>
            </a:lvl1pPr>
          </a:lstStyle>
          <a:p>
            <a:pPr lvl="0">
              <a:defRPr sz="1800"/>
            </a:pPr>
            <a:r>
              <a:rPr sz="3759"/>
              <a:t> During Undo, what log records are read? What operations are undone? Show any new log records that are written for CLR’s. Start at LSN 100.</a:t>
            </a:r>
          </a:p>
        </p:txBody>
      </p:sp>
      <p:sp>
        <p:nvSpPr>
          <p:cNvPr id="1966" name="Shape 1966"/>
          <p:cNvSpPr/>
          <p:nvPr/>
        </p:nvSpPr>
        <p:spPr>
          <a:xfrm>
            <a:off x="5276189" y="2636142"/>
            <a:ext cx="245242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ToUndo: 20</a:t>
            </a:r>
          </a:p>
        </p:txBody>
      </p:sp>
      <p:sp>
        <p:nvSpPr>
          <p:cNvPr id="1967" name="Shape 1967"/>
          <p:cNvSpPr/>
          <p:nvPr/>
        </p:nvSpPr>
        <p:spPr>
          <a:xfrm>
            <a:off x="4373676" y="8475032"/>
            <a:ext cx="425744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Read: 80, 70, 50, 40</a:t>
            </a:r>
          </a:p>
        </p:txBody>
      </p:sp>
      <p:sp>
        <p:nvSpPr>
          <p:cNvPr id="1968" name="Shape 1968"/>
          <p:cNvSpPr/>
          <p:nvPr/>
        </p:nvSpPr>
        <p:spPr>
          <a:xfrm>
            <a:off x="3626977" y="5670760"/>
            <a:ext cx="75450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69" name="Shape 1969"/>
          <p:cNvSpPr/>
          <p:nvPr/>
        </p:nvSpPr>
        <p:spPr>
          <a:xfrm>
            <a:off x="1832343" y="5670760"/>
            <a:ext cx="1784344"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70" name="Shape 1970"/>
          <p:cNvSpPr/>
          <p:nvPr/>
        </p:nvSpPr>
        <p:spPr>
          <a:xfrm>
            <a:off x="3293321" y="5698072"/>
            <a:ext cx="8212793"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CLR T3 LSN = 40; undoNextLSN = null</a:t>
            </a:r>
          </a:p>
        </p:txBody>
      </p:sp>
      <p:sp>
        <p:nvSpPr>
          <p:cNvPr id="1971" name="Shape 1971"/>
          <p:cNvSpPr/>
          <p:nvPr/>
        </p:nvSpPr>
        <p:spPr>
          <a:xfrm>
            <a:off x="1813293" y="5712216"/>
            <a:ext cx="182244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120</a:t>
            </a:r>
          </a:p>
        </p:txBody>
      </p:sp>
      <p:sp>
        <p:nvSpPr>
          <p:cNvPr id="1972" name="Shape 1972"/>
          <p:cNvSpPr/>
          <p:nvPr/>
        </p:nvSpPr>
        <p:spPr>
          <a:xfrm>
            <a:off x="3626977" y="4981367"/>
            <a:ext cx="75450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73" name="Shape 1973"/>
          <p:cNvSpPr/>
          <p:nvPr/>
        </p:nvSpPr>
        <p:spPr>
          <a:xfrm>
            <a:off x="1832343" y="4981367"/>
            <a:ext cx="1784344"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74" name="Shape 1974"/>
          <p:cNvSpPr/>
          <p:nvPr/>
        </p:nvSpPr>
        <p:spPr>
          <a:xfrm>
            <a:off x="3607493" y="5015751"/>
            <a:ext cx="758401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CLR T2 LSN = 50; undoNextLSN = 20</a:t>
            </a:r>
          </a:p>
        </p:txBody>
      </p:sp>
      <p:sp>
        <p:nvSpPr>
          <p:cNvPr id="1975" name="Shape 1975"/>
          <p:cNvSpPr/>
          <p:nvPr/>
        </p:nvSpPr>
        <p:spPr>
          <a:xfrm>
            <a:off x="1813293" y="5022823"/>
            <a:ext cx="182244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110</a:t>
            </a:r>
          </a:p>
        </p:txBody>
      </p:sp>
      <p:sp>
        <p:nvSpPr>
          <p:cNvPr id="1976" name="Shape 1976"/>
          <p:cNvSpPr/>
          <p:nvPr/>
        </p:nvSpPr>
        <p:spPr>
          <a:xfrm>
            <a:off x="3626760" y="3602459"/>
            <a:ext cx="7545914"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77" name="Shape 1977"/>
          <p:cNvSpPr/>
          <p:nvPr/>
        </p:nvSpPr>
        <p:spPr>
          <a:xfrm>
            <a:off x="1832126" y="3602459"/>
            <a:ext cx="1784344"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78" name="Shape 1978"/>
          <p:cNvSpPr/>
          <p:nvPr/>
        </p:nvSpPr>
        <p:spPr>
          <a:xfrm>
            <a:off x="5601261" y="3636843"/>
            <a:ext cx="3596912"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Log Record</a:t>
            </a:r>
          </a:p>
        </p:txBody>
      </p:sp>
      <p:sp>
        <p:nvSpPr>
          <p:cNvPr id="1979" name="Shape 1979"/>
          <p:cNvSpPr/>
          <p:nvPr/>
        </p:nvSpPr>
        <p:spPr>
          <a:xfrm>
            <a:off x="1813076" y="3643915"/>
            <a:ext cx="182244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LSN</a:t>
            </a:r>
          </a:p>
        </p:txBody>
      </p:sp>
      <p:sp>
        <p:nvSpPr>
          <p:cNvPr id="1980" name="Shape 1980"/>
          <p:cNvSpPr/>
          <p:nvPr/>
        </p:nvSpPr>
        <p:spPr>
          <a:xfrm>
            <a:off x="3627194" y="4291974"/>
            <a:ext cx="75450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81" name="Shape 1981"/>
          <p:cNvSpPr/>
          <p:nvPr/>
        </p:nvSpPr>
        <p:spPr>
          <a:xfrm>
            <a:off x="1832560" y="4291974"/>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82" name="Shape 1982"/>
          <p:cNvSpPr/>
          <p:nvPr/>
        </p:nvSpPr>
        <p:spPr>
          <a:xfrm>
            <a:off x="3607710" y="4326358"/>
            <a:ext cx="758401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CLR T3 LSN = 70; undoNextLSN = 40</a:t>
            </a:r>
          </a:p>
        </p:txBody>
      </p:sp>
      <p:sp>
        <p:nvSpPr>
          <p:cNvPr id="1983" name="Shape 1983"/>
          <p:cNvSpPr/>
          <p:nvPr/>
        </p:nvSpPr>
        <p:spPr>
          <a:xfrm>
            <a:off x="1813510" y="4333430"/>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100</a:t>
            </a:r>
          </a:p>
        </p:txBody>
      </p:sp>
      <p:sp>
        <p:nvSpPr>
          <p:cNvPr id="1984" name="Shape 1984"/>
          <p:cNvSpPr/>
          <p:nvPr/>
        </p:nvSpPr>
        <p:spPr>
          <a:xfrm>
            <a:off x="3621275" y="6353081"/>
            <a:ext cx="75450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85" name="Shape 1985"/>
          <p:cNvSpPr/>
          <p:nvPr/>
        </p:nvSpPr>
        <p:spPr>
          <a:xfrm>
            <a:off x="1826641" y="6353081"/>
            <a:ext cx="1784344"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86" name="Shape 1986"/>
          <p:cNvSpPr/>
          <p:nvPr/>
        </p:nvSpPr>
        <p:spPr>
          <a:xfrm>
            <a:off x="3287619" y="6380393"/>
            <a:ext cx="8212793"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T3 End</a:t>
            </a:r>
          </a:p>
        </p:txBody>
      </p:sp>
      <p:sp>
        <p:nvSpPr>
          <p:cNvPr id="1987" name="Shape 1987"/>
          <p:cNvSpPr/>
          <p:nvPr/>
        </p:nvSpPr>
        <p:spPr>
          <a:xfrm>
            <a:off x="1807591" y="6394537"/>
            <a:ext cx="182244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130</a:t>
            </a:r>
          </a:p>
        </p:txBody>
      </p:sp>
      <p:sp>
        <p:nvSpPr>
          <p:cNvPr id="1988" name="Shape 1988"/>
          <p:cNvSpPr/>
          <p:nvPr/>
        </p:nvSpPr>
        <p:spPr>
          <a:xfrm>
            <a:off x="4488205" y="9050074"/>
            <a:ext cx="402839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Undone: 70, 50, 40</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title"/>
          </p:nvPr>
        </p:nvSpPr>
        <p:spPr>
          <a:prstGeom prst="rect">
            <a:avLst/>
          </a:prstGeom>
        </p:spPr>
        <p:txBody>
          <a:bodyPr/>
          <a:lstStyle/>
          <a:p>
            <a:pPr lvl="0">
              <a:defRPr sz="1800"/>
            </a:pPr>
            <a:r>
              <a:rPr sz="8000"/>
              <a:t>Transaction Table</a:t>
            </a:r>
          </a:p>
        </p:txBody>
      </p:sp>
      <p:sp>
        <p:nvSpPr>
          <p:cNvPr id="97" name="Shape 97"/>
          <p:cNvSpPr/>
          <p:nvPr>
            <p:ph type="body" idx="1"/>
          </p:nvPr>
        </p:nvSpPr>
        <p:spPr>
          <a:prstGeom prst="rect">
            <a:avLst/>
          </a:prstGeom>
        </p:spPr>
        <p:txBody>
          <a:bodyPr anchor="t"/>
          <a:lstStyle/>
          <a:p>
            <a:pPr lvl="0">
              <a:defRPr sz="1800"/>
            </a:pPr>
            <a:r>
              <a:rPr sz="3600"/>
              <a:t>Tells which xacts are currently running</a:t>
            </a:r>
            <a:endParaRPr sz="3600"/>
          </a:p>
          <a:p>
            <a:pPr lvl="0">
              <a:defRPr sz="1800"/>
            </a:pPr>
            <a:r>
              <a:rPr sz="3600"/>
              <a:t>Contains:</a:t>
            </a:r>
            <a:endParaRPr sz="3600"/>
          </a:p>
          <a:p>
            <a:pPr lvl="1">
              <a:spcBef>
                <a:spcPts val="1500"/>
              </a:spcBef>
              <a:defRPr sz="1800"/>
            </a:pPr>
            <a:r>
              <a:rPr sz="3600"/>
              <a:t>XID: Transaction ID</a:t>
            </a:r>
            <a:endParaRPr sz="3600"/>
          </a:p>
          <a:p>
            <a:pPr lvl="1">
              <a:spcBef>
                <a:spcPts val="1500"/>
              </a:spcBef>
              <a:defRPr sz="1800"/>
            </a:pPr>
            <a:r>
              <a:rPr sz="3600"/>
              <a:t>Status: Running/Committing/Aborting</a:t>
            </a:r>
            <a:endParaRPr sz="3600"/>
          </a:p>
          <a:p>
            <a:pPr lvl="1">
              <a:spcBef>
                <a:spcPts val="1500"/>
              </a:spcBef>
              <a:defRPr sz="1800"/>
            </a:pPr>
            <a:r>
              <a:rPr sz="3600"/>
              <a:t>lastLSN: most recent LSN written by xact</a:t>
            </a:r>
          </a:p>
        </p:txBody>
      </p:sp>
    </p:spTree>
  </p:cSld>
  <p:clrMapOvr>
    <a:masterClrMapping/>
  </p:clrMapOvr>
  <p:transition spd="med" advClick="1"/>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0" name="Shape 1990"/>
          <p:cNvSpPr/>
          <p:nvPr>
            <p:ph type="title"/>
          </p:nvPr>
        </p:nvSpPr>
        <p:spPr>
          <a:prstGeom prst="rect">
            <a:avLst/>
          </a:prstGeom>
        </p:spPr>
        <p:txBody>
          <a:bodyPr/>
          <a:lstStyle>
            <a:lvl1pPr defTabSz="274574">
              <a:defRPr sz="3759"/>
            </a:lvl1pPr>
          </a:lstStyle>
          <a:p>
            <a:pPr lvl="0">
              <a:defRPr sz="1800"/>
            </a:pPr>
            <a:r>
              <a:rPr sz="3759"/>
              <a:t> During Undo, what log records are read? What operations are undone? Show any new log records that are written for CLR’s. Start at LSN 100.</a:t>
            </a:r>
          </a:p>
        </p:txBody>
      </p:sp>
      <p:sp>
        <p:nvSpPr>
          <p:cNvPr id="1991" name="Shape 1991"/>
          <p:cNvSpPr/>
          <p:nvPr/>
        </p:nvSpPr>
        <p:spPr>
          <a:xfrm>
            <a:off x="5593943" y="2636142"/>
            <a:ext cx="181691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ToUndo:</a:t>
            </a:r>
          </a:p>
        </p:txBody>
      </p:sp>
      <p:sp>
        <p:nvSpPr>
          <p:cNvPr id="1992" name="Shape 1992"/>
          <p:cNvSpPr/>
          <p:nvPr/>
        </p:nvSpPr>
        <p:spPr>
          <a:xfrm>
            <a:off x="3992371" y="8475032"/>
            <a:ext cx="502005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Read: 80, 70, 50, 40, 20</a:t>
            </a:r>
          </a:p>
        </p:txBody>
      </p:sp>
      <p:sp>
        <p:nvSpPr>
          <p:cNvPr id="1993" name="Shape 1993"/>
          <p:cNvSpPr/>
          <p:nvPr/>
        </p:nvSpPr>
        <p:spPr>
          <a:xfrm>
            <a:off x="3621275" y="7052168"/>
            <a:ext cx="75450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94" name="Shape 1994"/>
          <p:cNvSpPr/>
          <p:nvPr/>
        </p:nvSpPr>
        <p:spPr>
          <a:xfrm>
            <a:off x="1826641" y="7052168"/>
            <a:ext cx="1784344"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95" name="Shape 1995"/>
          <p:cNvSpPr/>
          <p:nvPr/>
        </p:nvSpPr>
        <p:spPr>
          <a:xfrm>
            <a:off x="3287619" y="7079480"/>
            <a:ext cx="8212793"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CLR T2 LSN = 20; undoNextLSN = null</a:t>
            </a:r>
          </a:p>
        </p:txBody>
      </p:sp>
      <p:sp>
        <p:nvSpPr>
          <p:cNvPr id="1996" name="Shape 1996"/>
          <p:cNvSpPr/>
          <p:nvPr/>
        </p:nvSpPr>
        <p:spPr>
          <a:xfrm>
            <a:off x="1807591" y="7093624"/>
            <a:ext cx="182244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140</a:t>
            </a:r>
          </a:p>
        </p:txBody>
      </p:sp>
      <p:sp>
        <p:nvSpPr>
          <p:cNvPr id="1997" name="Shape 1997"/>
          <p:cNvSpPr/>
          <p:nvPr/>
        </p:nvSpPr>
        <p:spPr>
          <a:xfrm>
            <a:off x="3626977" y="5670760"/>
            <a:ext cx="75450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98" name="Shape 1998"/>
          <p:cNvSpPr/>
          <p:nvPr/>
        </p:nvSpPr>
        <p:spPr>
          <a:xfrm>
            <a:off x="1832343" y="5670760"/>
            <a:ext cx="1784344"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999" name="Shape 1999"/>
          <p:cNvSpPr/>
          <p:nvPr/>
        </p:nvSpPr>
        <p:spPr>
          <a:xfrm>
            <a:off x="3293321" y="5698072"/>
            <a:ext cx="8212793"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CLR T3 LSN = 40; undoNextLSN = null</a:t>
            </a:r>
          </a:p>
        </p:txBody>
      </p:sp>
      <p:sp>
        <p:nvSpPr>
          <p:cNvPr id="2000" name="Shape 2000"/>
          <p:cNvSpPr/>
          <p:nvPr/>
        </p:nvSpPr>
        <p:spPr>
          <a:xfrm>
            <a:off x="1813293" y="5712216"/>
            <a:ext cx="182244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120</a:t>
            </a:r>
          </a:p>
        </p:txBody>
      </p:sp>
      <p:sp>
        <p:nvSpPr>
          <p:cNvPr id="2001" name="Shape 2001"/>
          <p:cNvSpPr/>
          <p:nvPr/>
        </p:nvSpPr>
        <p:spPr>
          <a:xfrm>
            <a:off x="3626977" y="4981367"/>
            <a:ext cx="75450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002" name="Shape 2002"/>
          <p:cNvSpPr/>
          <p:nvPr/>
        </p:nvSpPr>
        <p:spPr>
          <a:xfrm>
            <a:off x="1832343" y="4981367"/>
            <a:ext cx="1784344"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003" name="Shape 2003"/>
          <p:cNvSpPr/>
          <p:nvPr/>
        </p:nvSpPr>
        <p:spPr>
          <a:xfrm>
            <a:off x="3607493" y="5015751"/>
            <a:ext cx="758401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CLR T2 LSN = 50; undoNextLSN = 20</a:t>
            </a:r>
          </a:p>
        </p:txBody>
      </p:sp>
      <p:sp>
        <p:nvSpPr>
          <p:cNvPr id="2004" name="Shape 2004"/>
          <p:cNvSpPr/>
          <p:nvPr/>
        </p:nvSpPr>
        <p:spPr>
          <a:xfrm>
            <a:off x="1813293" y="5022823"/>
            <a:ext cx="182244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110</a:t>
            </a:r>
          </a:p>
        </p:txBody>
      </p:sp>
      <p:sp>
        <p:nvSpPr>
          <p:cNvPr id="2005" name="Shape 2005"/>
          <p:cNvSpPr/>
          <p:nvPr/>
        </p:nvSpPr>
        <p:spPr>
          <a:xfrm>
            <a:off x="3626760" y="3602459"/>
            <a:ext cx="7545914"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006" name="Shape 2006"/>
          <p:cNvSpPr/>
          <p:nvPr/>
        </p:nvSpPr>
        <p:spPr>
          <a:xfrm>
            <a:off x="1832126" y="3602459"/>
            <a:ext cx="1784344" cy="679842"/>
          </a:xfrm>
          <a:prstGeom prst="rect">
            <a:avLst/>
          </a:prstGeom>
          <a:solidFill>
            <a:srgbClr val="00882B">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007" name="Shape 2007"/>
          <p:cNvSpPr/>
          <p:nvPr/>
        </p:nvSpPr>
        <p:spPr>
          <a:xfrm>
            <a:off x="5601261" y="3636843"/>
            <a:ext cx="3596912"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Log Record</a:t>
            </a:r>
          </a:p>
        </p:txBody>
      </p:sp>
      <p:sp>
        <p:nvSpPr>
          <p:cNvPr id="2008" name="Shape 2008"/>
          <p:cNvSpPr/>
          <p:nvPr/>
        </p:nvSpPr>
        <p:spPr>
          <a:xfrm>
            <a:off x="1813076" y="3643915"/>
            <a:ext cx="182244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LSN</a:t>
            </a:r>
          </a:p>
        </p:txBody>
      </p:sp>
      <p:sp>
        <p:nvSpPr>
          <p:cNvPr id="2009" name="Shape 2009"/>
          <p:cNvSpPr/>
          <p:nvPr/>
        </p:nvSpPr>
        <p:spPr>
          <a:xfrm>
            <a:off x="3627194" y="4291974"/>
            <a:ext cx="75450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010" name="Shape 2010"/>
          <p:cNvSpPr/>
          <p:nvPr/>
        </p:nvSpPr>
        <p:spPr>
          <a:xfrm>
            <a:off x="1832560" y="4291974"/>
            <a:ext cx="17843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011" name="Shape 2011"/>
          <p:cNvSpPr/>
          <p:nvPr/>
        </p:nvSpPr>
        <p:spPr>
          <a:xfrm>
            <a:off x="3607710" y="4326358"/>
            <a:ext cx="758401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CLR T3 LSN = 70; undoNextLSN = 40</a:t>
            </a:r>
          </a:p>
        </p:txBody>
      </p:sp>
      <p:sp>
        <p:nvSpPr>
          <p:cNvPr id="2012" name="Shape 2012"/>
          <p:cNvSpPr/>
          <p:nvPr/>
        </p:nvSpPr>
        <p:spPr>
          <a:xfrm>
            <a:off x="1813510" y="4333430"/>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100</a:t>
            </a:r>
          </a:p>
        </p:txBody>
      </p:sp>
      <p:sp>
        <p:nvSpPr>
          <p:cNvPr id="2013" name="Shape 2013"/>
          <p:cNvSpPr/>
          <p:nvPr/>
        </p:nvSpPr>
        <p:spPr>
          <a:xfrm>
            <a:off x="3621275" y="6353081"/>
            <a:ext cx="75450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014" name="Shape 2014"/>
          <p:cNvSpPr/>
          <p:nvPr/>
        </p:nvSpPr>
        <p:spPr>
          <a:xfrm>
            <a:off x="1826641" y="6353081"/>
            <a:ext cx="1784345" cy="679843"/>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015" name="Shape 2015"/>
          <p:cNvSpPr/>
          <p:nvPr/>
        </p:nvSpPr>
        <p:spPr>
          <a:xfrm>
            <a:off x="3287619" y="6380393"/>
            <a:ext cx="8212793"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T3 End</a:t>
            </a:r>
          </a:p>
        </p:txBody>
      </p:sp>
      <p:sp>
        <p:nvSpPr>
          <p:cNvPr id="2016" name="Shape 2016"/>
          <p:cNvSpPr/>
          <p:nvPr/>
        </p:nvSpPr>
        <p:spPr>
          <a:xfrm>
            <a:off x="1807591" y="6394537"/>
            <a:ext cx="182244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130</a:t>
            </a:r>
          </a:p>
        </p:txBody>
      </p:sp>
      <p:sp>
        <p:nvSpPr>
          <p:cNvPr id="2017" name="Shape 2017"/>
          <p:cNvSpPr/>
          <p:nvPr/>
        </p:nvSpPr>
        <p:spPr>
          <a:xfrm>
            <a:off x="3615573" y="7709604"/>
            <a:ext cx="7545045"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018" name="Shape 2018"/>
          <p:cNvSpPr/>
          <p:nvPr/>
        </p:nvSpPr>
        <p:spPr>
          <a:xfrm>
            <a:off x="1820939" y="7709604"/>
            <a:ext cx="1784344" cy="679842"/>
          </a:xfrm>
          <a:prstGeom prst="rect">
            <a:avLst/>
          </a:prstGeom>
          <a:solidFill>
            <a:srgbClr val="70BF41">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2019" name="Shape 2019"/>
          <p:cNvSpPr/>
          <p:nvPr/>
        </p:nvSpPr>
        <p:spPr>
          <a:xfrm>
            <a:off x="3281917" y="7736915"/>
            <a:ext cx="8212793"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T2 End</a:t>
            </a:r>
          </a:p>
        </p:txBody>
      </p:sp>
      <p:sp>
        <p:nvSpPr>
          <p:cNvPr id="2020" name="Shape 2020"/>
          <p:cNvSpPr/>
          <p:nvPr/>
        </p:nvSpPr>
        <p:spPr>
          <a:xfrm>
            <a:off x="1801889" y="7751059"/>
            <a:ext cx="182244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150</a:t>
            </a:r>
          </a:p>
        </p:txBody>
      </p:sp>
      <p:sp>
        <p:nvSpPr>
          <p:cNvPr id="2021" name="Shape 2021"/>
          <p:cNvSpPr/>
          <p:nvPr/>
        </p:nvSpPr>
        <p:spPr>
          <a:xfrm>
            <a:off x="4106900" y="9050074"/>
            <a:ext cx="479100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Undone: 70, 50, 40, 20</a:t>
            </a:r>
          </a:p>
        </p:txBody>
      </p:sp>
    </p:spTree>
  </p:cSld>
  <p:clrMapOvr>
    <a:masterClrMapping/>
  </p:clrMapOvr>
  <p:transition spd="med" advClick="1"/>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3" name="Shape 2023"/>
          <p:cNvSpPr/>
          <p:nvPr>
            <p:ph type="title"/>
          </p:nvPr>
        </p:nvSpPr>
        <p:spPr>
          <a:prstGeom prst="rect">
            <a:avLst/>
          </a:prstGeom>
        </p:spPr>
        <p:txBody>
          <a:bodyPr/>
          <a:lstStyle/>
          <a:p>
            <a:pPr lvl="0">
              <a:defRPr sz="1800"/>
            </a:pPr>
            <a:r>
              <a:rPr sz="8000"/>
              <a:t>Thank you!</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 name="Shape 99"/>
          <p:cNvSpPr/>
          <p:nvPr/>
        </p:nvSpPr>
        <p:spPr>
          <a:xfrm>
            <a:off x="2461297" y="725591"/>
            <a:ext cx="1784344" cy="67984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0" name="Shape 100"/>
          <p:cNvSpPr/>
          <p:nvPr/>
        </p:nvSpPr>
        <p:spPr>
          <a:xfrm>
            <a:off x="4258135" y="725591"/>
            <a:ext cx="4495610" cy="67984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1" name="Shape 101"/>
          <p:cNvSpPr/>
          <p:nvPr/>
        </p:nvSpPr>
        <p:spPr>
          <a:xfrm>
            <a:off x="8759475" y="725591"/>
            <a:ext cx="1784345" cy="67984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2" name="Shape 102"/>
          <p:cNvSpPr/>
          <p:nvPr/>
        </p:nvSpPr>
        <p:spPr>
          <a:xfrm>
            <a:off x="2940822" y="791279"/>
            <a:ext cx="82529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50</a:t>
            </a:r>
          </a:p>
        </p:txBody>
      </p:sp>
      <p:sp>
        <p:nvSpPr>
          <p:cNvPr id="103" name="Shape 103"/>
          <p:cNvSpPr/>
          <p:nvPr/>
        </p:nvSpPr>
        <p:spPr>
          <a:xfrm>
            <a:off x="5003320" y="759974"/>
            <a:ext cx="308973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T1 writes P5</a:t>
            </a:r>
          </a:p>
        </p:txBody>
      </p:sp>
      <p:sp>
        <p:nvSpPr>
          <p:cNvPr id="104" name="Shape 104"/>
          <p:cNvSpPr/>
          <p:nvPr/>
        </p:nvSpPr>
        <p:spPr>
          <a:xfrm>
            <a:off x="9089554" y="653237"/>
            <a:ext cx="1130950" cy="8245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40</a:t>
            </a:r>
          </a:p>
        </p:txBody>
      </p:sp>
      <p:sp>
        <p:nvSpPr>
          <p:cNvPr id="105" name="Shape 105"/>
          <p:cNvSpPr/>
          <p:nvPr/>
        </p:nvSpPr>
        <p:spPr>
          <a:xfrm>
            <a:off x="2457599" y="1405640"/>
            <a:ext cx="1784344"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6" name="Shape 106"/>
          <p:cNvSpPr/>
          <p:nvPr/>
        </p:nvSpPr>
        <p:spPr>
          <a:xfrm>
            <a:off x="4254437" y="1405640"/>
            <a:ext cx="4495610"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7" name="Shape 107"/>
          <p:cNvSpPr/>
          <p:nvPr/>
        </p:nvSpPr>
        <p:spPr>
          <a:xfrm>
            <a:off x="8755777" y="1405640"/>
            <a:ext cx="1784344"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08" name="Shape 108"/>
          <p:cNvSpPr/>
          <p:nvPr/>
        </p:nvSpPr>
        <p:spPr>
          <a:xfrm>
            <a:off x="2894098" y="1466806"/>
            <a:ext cx="932269" cy="6643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60</a:t>
            </a:r>
          </a:p>
        </p:txBody>
      </p:sp>
      <p:sp>
        <p:nvSpPr>
          <p:cNvPr id="109" name="Shape 109"/>
          <p:cNvSpPr/>
          <p:nvPr/>
        </p:nvSpPr>
        <p:spPr>
          <a:xfrm>
            <a:off x="5154500" y="1440024"/>
            <a:ext cx="269611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T2 Commit</a:t>
            </a:r>
          </a:p>
        </p:txBody>
      </p:sp>
      <p:sp>
        <p:nvSpPr>
          <p:cNvPr id="110" name="Shape 110"/>
          <p:cNvSpPr/>
          <p:nvPr/>
        </p:nvSpPr>
        <p:spPr>
          <a:xfrm>
            <a:off x="9185513" y="1440154"/>
            <a:ext cx="932269" cy="6643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30</a:t>
            </a:r>
          </a:p>
        </p:txBody>
      </p:sp>
      <p:sp>
        <p:nvSpPr>
          <p:cNvPr id="111" name="Shape 111"/>
          <p:cNvSpPr/>
          <p:nvPr/>
        </p:nvSpPr>
        <p:spPr>
          <a:xfrm>
            <a:off x="2461297" y="2085690"/>
            <a:ext cx="1784344"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2" name="Shape 112"/>
          <p:cNvSpPr/>
          <p:nvPr/>
        </p:nvSpPr>
        <p:spPr>
          <a:xfrm>
            <a:off x="4258135" y="2085690"/>
            <a:ext cx="4495610"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3" name="Shape 113"/>
          <p:cNvSpPr/>
          <p:nvPr/>
        </p:nvSpPr>
        <p:spPr>
          <a:xfrm>
            <a:off x="8759475" y="2085690"/>
            <a:ext cx="1784345"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4" name="Shape 114"/>
          <p:cNvSpPr/>
          <p:nvPr/>
        </p:nvSpPr>
        <p:spPr>
          <a:xfrm>
            <a:off x="2940822" y="2173508"/>
            <a:ext cx="82529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70</a:t>
            </a:r>
          </a:p>
        </p:txBody>
      </p:sp>
      <p:sp>
        <p:nvSpPr>
          <p:cNvPr id="115" name="Shape 115"/>
          <p:cNvSpPr/>
          <p:nvPr/>
        </p:nvSpPr>
        <p:spPr>
          <a:xfrm>
            <a:off x="5157882" y="2173508"/>
            <a:ext cx="269611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T3 Abort</a:t>
            </a:r>
          </a:p>
        </p:txBody>
      </p:sp>
      <p:sp>
        <p:nvSpPr>
          <p:cNvPr id="116" name="Shape 116"/>
          <p:cNvSpPr/>
          <p:nvPr/>
        </p:nvSpPr>
        <p:spPr>
          <a:xfrm>
            <a:off x="9238684" y="2120204"/>
            <a:ext cx="825294" cy="6643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20</a:t>
            </a:r>
          </a:p>
        </p:txBody>
      </p:sp>
      <p:sp>
        <p:nvSpPr>
          <p:cNvPr id="117" name="Shape 117"/>
          <p:cNvSpPr/>
          <p:nvPr/>
        </p:nvSpPr>
        <p:spPr>
          <a:xfrm>
            <a:off x="2464678" y="2765740"/>
            <a:ext cx="1784345"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8" name="Shape 118"/>
          <p:cNvSpPr/>
          <p:nvPr/>
        </p:nvSpPr>
        <p:spPr>
          <a:xfrm>
            <a:off x="4261516" y="2765740"/>
            <a:ext cx="4495610"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19" name="Shape 119"/>
          <p:cNvSpPr/>
          <p:nvPr/>
        </p:nvSpPr>
        <p:spPr>
          <a:xfrm>
            <a:off x="8762857" y="2765740"/>
            <a:ext cx="1784344" cy="679843"/>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0" name="Shape 120"/>
          <p:cNvSpPr/>
          <p:nvPr/>
        </p:nvSpPr>
        <p:spPr>
          <a:xfrm>
            <a:off x="3035463" y="2853558"/>
            <a:ext cx="64277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80</a:t>
            </a:r>
          </a:p>
        </p:txBody>
      </p:sp>
      <p:sp>
        <p:nvSpPr>
          <p:cNvPr id="121" name="Shape 121"/>
          <p:cNvSpPr/>
          <p:nvPr/>
        </p:nvSpPr>
        <p:spPr>
          <a:xfrm>
            <a:off x="5147833" y="2855173"/>
            <a:ext cx="2791209"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T4 Commit</a:t>
            </a:r>
          </a:p>
        </p:txBody>
      </p:sp>
      <p:sp>
        <p:nvSpPr>
          <p:cNvPr id="122" name="Shape 122"/>
          <p:cNvSpPr/>
          <p:nvPr/>
        </p:nvSpPr>
        <p:spPr>
          <a:xfrm>
            <a:off x="9252526" y="2795646"/>
            <a:ext cx="825295"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10</a:t>
            </a:r>
          </a:p>
        </p:txBody>
      </p:sp>
      <p:sp>
        <p:nvSpPr>
          <p:cNvPr id="123" name="Shape 123"/>
          <p:cNvSpPr/>
          <p:nvPr/>
        </p:nvSpPr>
        <p:spPr>
          <a:xfrm rot="5414088">
            <a:off x="6514043" y="80074"/>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a:t>
            </a:r>
          </a:p>
        </p:txBody>
      </p:sp>
      <p:sp>
        <p:nvSpPr>
          <p:cNvPr id="124" name="Shape 124"/>
          <p:cNvSpPr/>
          <p:nvPr/>
        </p:nvSpPr>
        <p:spPr>
          <a:xfrm>
            <a:off x="2459928" y="3449021"/>
            <a:ext cx="1784344" cy="67984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5" name="Shape 125"/>
          <p:cNvSpPr/>
          <p:nvPr/>
        </p:nvSpPr>
        <p:spPr>
          <a:xfrm>
            <a:off x="4256766" y="3449021"/>
            <a:ext cx="4495609" cy="67984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6" name="Shape 126"/>
          <p:cNvSpPr/>
          <p:nvPr/>
        </p:nvSpPr>
        <p:spPr>
          <a:xfrm>
            <a:off x="8758106" y="3449021"/>
            <a:ext cx="1784345" cy="679842"/>
          </a:xfrm>
          <a:prstGeom prst="rect">
            <a:avLst/>
          </a:prstGeom>
          <a:solidFill>
            <a:srgbClr val="51A7F9">
              <a:alpha val="51502"/>
            </a:srgbClr>
          </a:solidFill>
          <a:ln w="38100">
            <a:solidFill>
              <a:srgbClr val="000000">
                <a:alpha val="51502"/>
              </a:srgbClr>
            </a:solidFill>
            <a:miter lim="400000"/>
          </a:ln>
        </p:spPr>
        <p:txBody>
          <a:bodyPr lIns="0" tIns="0" rIns="0" bIns="0" anchor="ctr"/>
          <a:lstStyle/>
          <a:p>
            <a:pPr lvl="0">
              <a:defRPr sz="3400">
                <a:solidFill>
                  <a:srgbClr val="FFFFFF"/>
                </a:solidFill>
              </a:defRPr>
            </a:pPr>
          </a:p>
        </p:txBody>
      </p:sp>
      <p:sp>
        <p:nvSpPr>
          <p:cNvPr id="127" name="Shape 127"/>
          <p:cNvSpPr/>
          <p:nvPr/>
        </p:nvSpPr>
        <p:spPr>
          <a:xfrm>
            <a:off x="3030712" y="3536838"/>
            <a:ext cx="642776"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90</a:t>
            </a:r>
          </a:p>
        </p:txBody>
      </p:sp>
      <p:sp>
        <p:nvSpPr>
          <p:cNvPr id="128" name="Shape 128"/>
          <p:cNvSpPr/>
          <p:nvPr/>
        </p:nvSpPr>
        <p:spPr>
          <a:xfrm>
            <a:off x="5482244" y="3536838"/>
            <a:ext cx="2122387"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T4 End</a:t>
            </a:r>
          </a:p>
        </p:txBody>
      </p:sp>
      <p:sp>
        <p:nvSpPr>
          <p:cNvPr id="129" name="Shape 129"/>
          <p:cNvSpPr/>
          <p:nvPr/>
        </p:nvSpPr>
        <p:spPr>
          <a:xfrm>
            <a:off x="9247776" y="3478926"/>
            <a:ext cx="825294" cy="6110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400"/>
            </a:lvl1pPr>
          </a:lstStyle>
          <a:p>
            <a:pPr lvl="0">
              <a:defRPr sz="1800"/>
            </a:pPr>
            <a:r>
              <a:rPr sz="3400"/>
              <a:t>80</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