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cs186-spring15/course.git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CS186 Discussion #1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(Logistics, Git, Unix)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UNIX Overview/Demo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5d2be05f-92d4-4b69-8f3b-4e459a11837a.jpg"/>
          <p:cNvPicPr/>
          <p:nvPr/>
        </p:nvPicPr>
        <p:blipFill>
          <a:blip r:embed="rId2">
            <a:extLst/>
          </a:blip>
          <a:srcRect l="3527" t="0" r="3527" b="0"/>
          <a:stretch>
            <a:fillRect/>
          </a:stretch>
        </p:blipFill>
        <p:spPr>
          <a:xfrm>
            <a:off x="2314574" y="3924300"/>
            <a:ext cx="8375825" cy="5069005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Shape 36"/>
          <p:cNvSpPr/>
          <p:nvPr>
            <p:ph type="title"/>
          </p:nvPr>
        </p:nvSpPr>
        <p:spPr>
          <a:xfrm>
            <a:off x="1270000" y="165100"/>
            <a:ext cx="10464800" cy="17907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000"/>
              <a:t>Michelle Nguyen</a:t>
            </a:r>
            <a:endParaRPr sz="6000"/>
          </a:p>
          <a:p>
            <a:pPr lvl="0">
              <a:defRPr sz="1800"/>
            </a:pPr>
            <a:r>
              <a:rPr sz="3800"/>
              <a:t>Berkeley EECS ‘15</a:t>
            </a:r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xfrm>
            <a:off x="1168400" y="2129780"/>
            <a:ext cx="10464800" cy="147052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900"/>
              <a:t>Office Hours: </a:t>
            </a:r>
            <a:endParaRPr sz="2900"/>
          </a:p>
          <a:p>
            <a:pPr lvl="0">
              <a:defRPr sz="1800"/>
            </a:pPr>
            <a:r>
              <a:rPr sz="2900"/>
              <a:t>Mon, 11-12pm: Soda 283E</a:t>
            </a:r>
            <a:endParaRPr sz="2900"/>
          </a:p>
          <a:p>
            <a:pPr lvl="0">
              <a:defRPr sz="1800"/>
            </a:pPr>
            <a:r>
              <a:rPr sz="2900"/>
              <a:t>Weds, 11-12pm: Soda 283H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Now it’s your turn!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Meet the people around you: name, major, year, interests, etc.</a:t>
            </a:r>
            <a:endParaRPr sz="3600"/>
          </a:p>
          <a:p>
            <a:pPr lvl="0">
              <a:defRPr sz="1800"/>
            </a:pPr>
            <a:r>
              <a:rPr sz="3600"/>
              <a:t>Partners are </a:t>
            </a:r>
            <a:r>
              <a:rPr b="1" sz="3600"/>
              <a:t>required </a:t>
            </a:r>
            <a:r>
              <a:rPr sz="3600"/>
              <a:t>in this course. If you don’t have one, take this opportunity to find one! 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Logistics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Enrollment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1">
              <a:defRPr sz="1800"/>
            </a:pPr>
            <a:r>
              <a:rPr sz="3600"/>
              <a:t>We have already over-enrolled the course</a:t>
            </a:r>
            <a:endParaRPr sz="3600"/>
          </a:p>
          <a:p>
            <a:pPr lvl="1">
              <a:defRPr sz="1800"/>
            </a:pPr>
            <a:r>
              <a:rPr sz="3600"/>
              <a:t>We can not control the processing of the waitlist.</a:t>
            </a:r>
            <a:endParaRPr sz="3600"/>
          </a:p>
          <a:p>
            <a:pPr lvl="1">
              <a:defRPr sz="1800"/>
            </a:pPr>
            <a:r>
              <a:rPr sz="3600"/>
              <a:t>CS186 is being offered in Fall 2015 and Spring 2016.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Assignments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Homework/Projects: 5 including HW1</a:t>
            </a:r>
            <a:endParaRPr sz="3600"/>
          </a:p>
          <a:p>
            <a:pPr lvl="1">
              <a:defRPr sz="1800"/>
            </a:pPr>
            <a:r>
              <a:rPr sz="3600"/>
              <a:t>Playing with internals of Spark, SQL, data visualization</a:t>
            </a:r>
            <a:endParaRPr sz="3600"/>
          </a:p>
          <a:p>
            <a:pPr lvl="0">
              <a:defRPr sz="1800"/>
            </a:pPr>
            <a:r>
              <a:rPr sz="3600"/>
              <a:t>Vitamins: Weekly, online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Git Overview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Basics</a:t>
            </a:r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Git pull [remote] [branch]</a:t>
            </a:r>
            <a:endParaRPr sz="3600"/>
          </a:p>
          <a:p>
            <a:pPr lvl="0">
              <a:defRPr sz="1800"/>
            </a:pPr>
            <a:r>
              <a:rPr sz="3600"/>
              <a:t>Git add [files]</a:t>
            </a:r>
            <a:endParaRPr sz="3600"/>
          </a:p>
          <a:p>
            <a:pPr lvl="0">
              <a:defRPr sz="1800"/>
            </a:pPr>
            <a:r>
              <a:rPr sz="3600"/>
              <a:t>Git commit -a -m “Always write a message!”</a:t>
            </a:r>
            <a:endParaRPr sz="3600"/>
          </a:p>
          <a:p>
            <a:pPr lvl="0">
              <a:defRPr sz="1800"/>
            </a:pPr>
            <a:r>
              <a:rPr sz="3600"/>
              <a:t>Git push [remote] [branch]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Remotes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xfrm>
            <a:off x="952500" y="2609850"/>
            <a:ext cx="11099800" cy="2159000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Represents a different version of your project.</a:t>
            </a:r>
            <a:endParaRPr sz="3600"/>
          </a:p>
          <a:p>
            <a:pPr lvl="0">
              <a:defRPr sz="1800"/>
            </a:pPr>
            <a:r>
              <a:rPr sz="3600"/>
              <a:t>HW0: Two remotes, personal and course</a:t>
            </a:r>
          </a:p>
        </p:txBody>
      </p:sp>
      <p:sp>
        <p:nvSpPr>
          <p:cNvPr id="57" name="Shape 57"/>
          <p:cNvSpPr/>
          <p:nvPr/>
        </p:nvSpPr>
        <p:spPr>
          <a:xfrm>
            <a:off x="1627311" y="5352609"/>
            <a:ext cx="9750178" cy="394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spcBef>
                <a:spcPts val="4200"/>
              </a:spcBef>
              <a:defRPr sz="1800"/>
            </a:pPr>
            <a:r>
              <a:rPr sz="2300">
                <a:latin typeface="Consolas"/>
                <a:ea typeface="Consolas"/>
                <a:cs typeface="Consolas"/>
                <a:sym typeface="Consolas"/>
              </a:rPr>
              <a:t>git pull </a:t>
            </a:r>
            <a:r>
              <a:rPr sz="2300" u="sng">
                <a:latin typeface="Consolas"/>
                <a:ea typeface="Consolas"/>
                <a:cs typeface="Consolas"/>
                <a:sym typeface="Consolas"/>
                <a:hlinkClick r:id="rId2" invalidUrl="" action="" tgtFrame="" tooltip="" history="1" highlightClick="0" endSnd="0"/>
              </a:rPr>
              <a:t>https://github.com/cs186-spring15/course.git</a:t>
            </a:r>
            <a:r>
              <a:rPr sz="2300">
                <a:latin typeface="Consolas"/>
                <a:ea typeface="Consolas"/>
                <a:cs typeface="Consolas"/>
                <a:sym typeface="Consolas"/>
              </a:rPr>
              <a:t> master</a:t>
            </a:r>
          </a:p>
        </p:txBody>
      </p:sp>
      <p:sp>
        <p:nvSpPr>
          <p:cNvPr id="58" name="Shape 58"/>
          <p:cNvSpPr/>
          <p:nvPr/>
        </p:nvSpPr>
        <p:spPr>
          <a:xfrm>
            <a:off x="1065218" y="7105650"/>
            <a:ext cx="10874364" cy="877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spcBef>
                <a:spcPts val="4200"/>
              </a:spcBef>
              <a:defRPr sz="1800"/>
            </a:pPr>
            <a:r>
              <a:rPr sz="2300">
                <a:latin typeface="Consolas"/>
                <a:ea typeface="Consolas"/>
                <a:cs typeface="Consolas"/>
                <a:sym typeface="Consolas"/>
              </a:rPr>
              <a:t>git remote add course </a:t>
            </a:r>
            <a:r>
              <a:rPr sz="2300" u="sng">
                <a:latin typeface="Consolas"/>
                <a:ea typeface="Consolas"/>
                <a:cs typeface="Consolas"/>
                <a:sym typeface="Consolas"/>
                <a:hlinkClick r:id="rId2" invalidUrl="" action="" tgtFrame="" tooltip="" history="1" highlightClick="0" endSnd="0"/>
              </a:rPr>
              <a:t>https://github.com/cs186-spring15/course.git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80000"/>
              </a:lnSpc>
              <a:spcBef>
                <a:spcPts val="1100"/>
              </a:spcBef>
              <a:defRPr sz="1800"/>
            </a:pPr>
            <a:r>
              <a:rPr sz="2300">
                <a:latin typeface="Consolas"/>
                <a:ea typeface="Consolas"/>
                <a:cs typeface="Consolas"/>
                <a:sym typeface="Consolas"/>
              </a:rPr>
              <a:t>git pull course master</a:t>
            </a:r>
          </a:p>
        </p:txBody>
      </p:sp>
      <p:sp>
        <p:nvSpPr>
          <p:cNvPr id="59" name="Shape 59"/>
          <p:cNvSpPr/>
          <p:nvPr/>
        </p:nvSpPr>
        <p:spPr>
          <a:xfrm>
            <a:off x="952500" y="6096440"/>
            <a:ext cx="11099800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spcBef>
                <a:spcPts val="4200"/>
              </a:spcBef>
            </a:lvl1pPr>
          </a:lstStyle>
          <a:p>
            <a:pPr lvl="0">
              <a:defRPr sz="1800"/>
            </a:pPr>
            <a:r>
              <a:rPr sz="3600"/>
              <a:t>VS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