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CS186 Discussion #2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(External sorting &amp; hashing, Single-table SQL)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External Hashing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External Hashing</a:t>
            </a:r>
          </a:p>
        </p:txBody>
      </p:sp>
      <p:sp>
        <p:nvSpPr>
          <p:cNvPr id="178" name="Shape 1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Want to aggregate data that does not fit in memory</a:t>
            </a:r>
            <a:endParaRPr sz="3600"/>
          </a:p>
          <a:p>
            <a:pPr lvl="0">
              <a:defRPr sz="1800"/>
            </a:pPr>
            <a:r>
              <a:rPr sz="3600"/>
              <a:t>Minimize number of I/O’s (especially random I/O’s)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Aggregating Colors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xfrm>
            <a:off x="952500" y="2603500"/>
            <a:ext cx="11099800" cy="3842395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Goal: Group squares by color</a:t>
            </a:r>
            <a:endParaRPr sz="3600"/>
          </a:p>
          <a:p>
            <a:pPr lvl="0">
              <a:defRPr sz="1800"/>
            </a:pPr>
            <a:r>
              <a:rPr sz="3600"/>
              <a:t>Setup: 12 squares, 2 can fit per page. We can hold 8 squares in memory.</a:t>
            </a:r>
            <a:endParaRPr sz="3600"/>
          </a:p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182" name="Shape 182"/>
          <p:cNvSpPr/>
          <p:nvPr/>
        </p:nvSpPr>
        <p:spPr>
          <a:xfrm>
            <a:off x="949548" y="7086599"/>
            <a:ext cx="1834704" cy="1589238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3" name="Shape 183"/>
          <p:cNvSpPr/>
          <p:nvPr/>
        </p:nvSpPr>
        <p:spPr>
          <a:xfrm>
            <a:off x="2803748" y="70866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4" name="Shape 184"/>
          <p:cNvSpPr/>
          <p:nvPr/>
        </p:nvSpPr>
        <p:spPr>
          <a:xfrm>
            <a:off x="4657948" y="70866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5" name="Shape 185"/>
          <p:cNvSpPr/>
          <p:nvPr/>
        </p:nvSpPr>
        <p:spPr>
          <a:xfrm>
            <a:off x="6512148" y="70866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6" name="Shape 186"/>
          <p:cNvSpPr/>
          <p:nvPr/>
        </p:nvSpPr>
        <p:spPr>
          <a:xfrm>
            <a:off x="8366348" y="70866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7" name="Shape 187"/>
          <p:cNvSpPr/>
          <p:nvPr/>
        </p:nvSpPr>
        <p:spPr>
          <a:xfrm>
            <a:off x="10220548" y="70866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8" name="Shape 188"/>
          <p:cNvSpPr/>
          <p:nvPr/>
        </p:nvSpPr>
        <p:spPr>
          <a:xfrm>
            <a:off x="1127249" y="7547619"/>
            <a:ext cx="736104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9" name="Shape 189"/>
          <p:cNvSpPr/>
          <p:nvPr/>
        </p:nvSpPr>
        <p:spPr>
          <a:xfrm>
            <a:off x="1870447" y="7547619"/>
            <a:ext cx="736104" cy="667198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0" name="Shape 190"/>
          <p:cNvSpPr/>
          <p:nvPr/>
        </p:nvSpPr>
        <p:spPr>
          <a:xfrm>
            <a:off x="2981449" y="7547619"/>
            <a:ext cx="736104" cy="667198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3724647" y="7547619"/>
            <a:ext cx="736104" cy="667198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2" name="Shape 192"/>
          <p:cNvSpPr/>
          <p:nvPr/>
        </p:nvSpPr>
        <p:spPr>
          <a:xfrm>
            <a:off x="4835649" y="7547619"/>
            <a:ext cx="736104" cy="667198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3" name="Shape 193"/>
          <p:cNvSpPr/>
          <p:nvPr/>
        </p:nvSpPr>
        <p:spPr>
          <a:xfrm>
            <a:off x="5578847" y="7547619"/>
            <a:ext cx="736104" cy="667198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4" name="Shape 194"/>
          <p:cNvSpPr/>
          <p:nvPr/>
        </p:nvSpPr>
        <p:spPr>
          <a:xfrm>
            <a:off x="6689849" y="7547619"/>
            <a:ext cx="736104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5" name="Shape 195"/>
          <p:cNvSpPr/>
          <p:nvPr/>
        </p:nvSpPr>
        <p:spPr>
          <a:xfrm>
            <a:off x="7433047" y="7547619"/>
            <a:ext cx="736104" cy="667198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6" name="Shape 196"/>
          <p:cNvSpPr/>
          <p:nvPr/>
        </p:nvSpPr>
        <p:spPr>
          <a:xfrm>
            <a:off x="8544049" y="7547619"/>
            <a:ext cx="736104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7" name="Shape 197"/>
          <p:cNvSpPr/>
          <p:nvPr/>
        </p:nvSpPr>
        <p:spPr>
          <a:xfrm>
            <a:off x="9287247" y="7547619"/>
            <a:ext cx="736104" cy="667198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8" name="Shape 198"/>
          <p:cNvSpPr/>
          <p:nvPr/>
        </p:nvSpPr>
        <p:spPr>
          <a:xfrm>
            <a:off x="10401796" y="7547619"/>
            <a:ext cx="736104" cy="667198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9" name="Shape 199"/>
          <p:cNvSpPr/>
          <p:nvPr/>
        </p:nvSpPr>
        <p:spPr>
          <a:xfrm>
            <a:off x="11144994" y="7547619"/>
            <a:ext cx="736105" cy="667198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xfrm>
            <a:off x="952500" y="4318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1: Divide</a:t>
            </a:r>
          </a:p>
        </p:txBody>
      </p:sp>
      <p:sp>
        <p:nvSpPr>
          <p:cNvPr id="202" name="Shape 2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Read all pages in, hash to B-1 partitions/buckets so that each group guaranteed to be in same partition.</a:t>
            </a:r>
            <a:endParaRPr sz="3600"/>
          </a:p>
          <a:p>
            <a:pPr lvl="0">
              <a:defRPr sz="1800"/>
            </a:pPr>
            <a:r>
              <a:rPr sz="3600"/>
              <a:t>May not be a whole partition for each group.</a:t>
            </a:r>
            <a:endParaRPr sz="3600"/>
          </a:p>
          <a:p>
            <a:pPr lvl="0">
              <a:defRPr sz="1800"/>
            </a:pPr>
            <a:r>
              <a:rPr sz="3600"/>
              <a:t># I/O’s = 2N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1: Divide</a:t>
            </a:r>
          </a:p>
        </p:txBody>
      </p:sp>
      <p:sp>
        <p:nvSpPr>
          <p:cNvPr id="205" name="Shape 205"/>
          <p:cNvSpPr/>
          <p:nvPr/>
        </p:nvSpPr>
        <p:spPr>
          <a:xfrm>
            <a:off x="805620" y="3982318"/>
            <a:ext cx="21154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206" name="Shape 206"/>
          <p:cNvSpPr/>
          <p:nvPr/>
        </p:nvSpPr>
        <p:spPr>
          <a:xfrm>
            <a:off x="495672" y="4686300"/>
            <a:ext cx="8006854" cy="4759871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800447" y="6271617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8" name="Shape 208"/>
          <p:cNvSpPr/>
          <p:nvPr/>
        </p:nvSpPr>
        <p:spPr>
          <a:xfrm>
            <a:off x="6069421" y="47117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9" name="Shape 209"/>
          <p:cNvSpPr/>
          <p:nvPr/>
        </p:nvSpPr>
        <p:spPr>
          <a:xfrm>
            <a:off x="6056721" y="630555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0" name="Shape 210"/>
          <p:cNvSpPr/>
          <p:nvPr/>
        </p:nvSpPr>
        <p:spPr>
          <a:xfrm>
            <a:off x="6044021" y="78994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1" name="Shape 211"/>
          <p:cNvSpPr/>
          <p:nvPr/>
        </p:nvSpPr>
        <p:spPr>
          <a:xfrm>
            <a:off x="8698319" y="4751883"/>
            <a:ext cx="4143058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Assign colors to 3 partitions</a:t>
            </a:r>
            <a:endParaRPr sz="2500"/>
          </a:p>
          <a:p>
            <a:pPr lvl="0">
              <a:defRPr sz="1800"/>
            </a:pPr>
            <a:r>
              <a:rPr sz="2500"/>
              <a:t>using hash function.</a:t>
            </a:r>
            <a:endParaRPr sz="2500"/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212" name="Shape 212"/>
          <p:cNvSpPr/>
          <p:nvPr/>
        </p:nvSpPr>
        <p:spPr>
          <a:xfrm>
            <a:off x="9362529" y="5438030"/>
            <a:ext cx="2814638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Our hash function:</a:t>
            </a:r>
            <a:endParaRPr sz="2500"/>
          </a:p>
          <a:p>
            <a:pPr lvl="0">
              <a:defRPr sz="1800"/>
            </a:pPr>
            <a:r>
              <a:rPr sz="2500"/>
              <a:t>{G,P} -&gt; 1</a:t>
            </a:r>
            <a:endParaRPr sz="2500"/>
          </a:p>
          <a:p>
            <a:pPr lvl="0">
              <a:defRPr sz="1800"/>
            </a:pPr>
            <a:r>
              <a:rPr sz="2500"/>
              <a:t>{B} -&gt; 2</a:t>
            </a:r>
            <a:endParaRPr sz="2500"/>
          </a:p>
          <a:p>
            <a:pPr lvl="0">
              <a:defRPr sz="1800"/>
            </a:pPr>
            <a:r>
              <a:rPr sz="2500"/>
              <a:t>{R, Y} -&gt; 3</a:t>
            </a:r>
            <a:endParaRPr sz="2500"/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213" name="Shape 213"/>
          <p:cNvSpPr/>
          <p:nvPr/>
        </p:nvSpPr>
        <p:spPr>
          <a:xfrm>
            <a:off x="28037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4" name="Shape 214"/>
          <p:cNvSpPr/>
          <p:nvPr/>
        </p:nvSpPr>
        <p:spPr>
          <a:xfrm>
            <a:off x="46579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5" name="Shape 215"/>
          <p:cNvSpPr/>
          <p:nvPr/>
        </p:nvSpPr>
        <p:spPr>
          <a:xfrm>
            <a:off x="65121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6" name="Shape 216"/>
          <p:cNvSpPr/>
          <p:nvPr/>
        </p:nvSpPr>
        <p:spPr>
          <a:xfrm>
            <a:off x="83663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7" name="Shape 217"/>
          <p:cNvSpPr/>
          <p:nvPr/>
        </p:nvSpPr>
        <p:spPr>
          <a:xfrm>
            <a:off x="2981449" y="2797819"/>
            <a:ext cx="736104" cy="667198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8" name="Shape 218"/>
          <p:cNvSpPr/>
          <p:nvPr/>
        </p:nvSpPr>
        <p:spPr>
          <a:xfrm>
            <a:off x="3724647" y="2797819"/>
            <a:ext cx="736104" cy="667198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9" name="Shape 219"/>
          <p:cNvSpPr/>
          <p:nvPr/>
        </p:nvSpPr>
        <p:spPr>
          <a:xfrm>
            <a:off x="4835649" y="2797819"/>
            <a:ext cx="736104" cy="667198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0" name="Shape 220"/>
          <p:cNvSpPr/>
          <p:nvPr/>
        </p:nvSpPr>
        <p:spPr>
          <a:xfrm>
            <a:off x="5578847" y="2797819"/>
            <a:ext cx="736104" cy="667198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1" name="Shape 221"/>
          <p:cNvSpPr/>
          <p:nvPr/>
        </p:nvSpPr>
        <p:spPr>
          <a:xfrm>
            <a:off x="6689849" y="2797819"/>
            <a:ext cx="736104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2" name="Shape 222"/>
          <p:cNvSpPr/>
          <p:nvPr/>
        </p:nvSpPr>
        <p:spPr>
          <a:xfrm>
            <a:off x="7433047" y="2797819"/>
            <a:ext cx="736104" cy="667198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3" name="Shape 223"/>
          <p:cNvSpPr/>
          <p:nvPr/>
        </p:nvSpPr>
        <p:spPr>
          <a:xfrm>
            <a:off x="8544049" y="2797819"/>
            <a:ext cx="736104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4" name="Shape 224"/>
          <p:cNvSpPr/>
          <p:nvPr/>
        </p:nvSpPr>
        <p:spPr>
          <a:xfrm>
            <a:off x="9287247" y="2797819"/>
            <a:ext cx="736104" cy="667198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5" name="Shape 225"/>
          <p:cNvSpPr/>
          <p:nvPr/>
        </p:nvSpPr>
        <p:spPr>
          <a:xfrm>
            <a:off x="9495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6" name="Shape 226"/>
          <p:cNvSpPr/>
          <p:nvPr/>
        </p:nvSpPr>
        <p:spPr>
          <a:xfrm>
            <a:off x="1127249" y="2797819"/>
            <a:ext cx="736104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7" name="Shape 227"/>
          <p:cNvSpPr/>
          <p:nvPr/>
        </p:nvSpPr>
        <p:spPr>
          <a:xfrm>
            <a:off x="1870447" y="2797819"/>
            <a:ext cx="736104" cy="667198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8" name="Shape 228"/>
          <p:cNvSpPr/>
          <p:nvPr/>
        </p:nvSpPr>
        <p:spPr>
          <a:xfrm>
            <a:off x="102205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9" name="Shape 229"/>
          <p:cNvSpPr/>
          <p:nvPr/>
        </p:nvSpPr>
        <p:spPr>
          <a:xfrm>
            <a:off x="10398249" y="2797819"/>
            <a:ext cx="736104" cy="667198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0" name="Shape 230"/>
          <p:cNvSpPr/>
          <p:nvPr/>
        </p:nvSpPr>
        <p:spPr>
          <a:xfrm>
            <a:off x="11141447" y="2797819"/>
            <a:ext cx="736104" cy="667198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1: Divide</a:t>
            </a:r>
          </a:p>
        </p:txBody>
      </p:sp>
      <p:sp>
        <p:nvSpPr>
          <p:cNvPr id="233" name="Shape 233"/>
          <p:cNvSpPr/>
          <p:nvPr/>
        </p:nvSpPr>
        <p:spPr>
          <a:xfrm>
            <a:off x="805620" y="3982318"/>
            <a:ext cx="21154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234" name="Shape 234"/>
          <p:cNvSpPr/>
          <p:nvPr/>
        </p:nvSpPr>
        <p:spPr>
          <a:xfrm>
            <a:off x="495672" y="4686300"/>
            <a:ext cx="8006854" cy="4759871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5" name="Shape 235"/>
          <p:cNvSpPr/>
          <p:nvPr/>
        </p:nvSpPr>
        <p:spPr>
          <a:xfrm>
            <a:off x="800447" y="6271617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6" name="Shape 236"/>
          <p:cNvSpPr/>
          <p:nvPr/>
        </p:nvSpPr>
        <p:spPr>
          <a:xfrm>
            <a:off x="6069421" y="47117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7" name="Shape 237"/>
          <p:cNvSpPr/>
          <p:nvPr/>
        </p:nvSpPr>
        <p:spPr>
          <a:xfrm>
            <a:off x="6056721" y="630555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8" name="Shape 238"/>
          <p:cNvSpPr/>
          <p:nvPr/>
        </p:nvSpPr>
        <p:spPr>
          <a:xfrm>
            <a:off x="6044021" y="78994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9" name="Shape 239"/>
          <p:cNvSpPr/>
          <p:nvPr/>
        </p:nvSpPr>
        <p:spPr>
          <a:xfrm>
            <a:off x="8698319" y="4751883"/>
            <a:ext cx="4143058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Assign colors to 3 partitions</a:t>
            </a:r>
            <a:endParaRPr sz="2500"/>
          </a:p>
          <a:p>
            <a:pPr lvl="0">
              <a:defRPr sz="1800"/>
            </a:pPr>
            <a:r>
              <a:rPr sz="2500"/>
              <a:t>using hash function.</a:t>
            </a:r>
            <a:endParaRPr sz="2500"/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240" name="Shape 240"/>
          <p:cNvSpPr/>
          <p:nvPr/>
        </p:nvSpPr>
        <p:spPr>
          <a:xfrm>
            <a:off x="9362529" y="5438030"/>
            <a:ext cx="2814638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Our hash function:</a:t>
            </a:r>
            <a:endParaRPr sz="2500"/>
          </a:p>
          <a:p>
            <a:pPr lvl="0">
              <a:defRPr sz="1800"/>
            </a:pPr>
            <a:r>
              <a:rPr sz="2500"/>
              <a:t>{G,P} -&gt; 1</a:t>
            </a:r>
            <a:endParaRPr sz="2500"/>
          </a:p>
          <a:p>
            <a:pPr lvl="0">
              <a:defRPr sz="1800"/>
            </a:pPr>
            <a:r>
              <a:rPr sz="2500"/>
              <a:t>{B} -&gt; 2</a:t>
            </a:r>
            <a:endParaRPr sz="2500"/>
          </a:p>
          <a:p>
            <a:pPr lvl="0">
              <a:defRPr sz="1800"/>
            </a:pPr>
            <a:r>
              <a:rPr sz="2500"/>
              <a:t>{R, Y} -&gt; 3</a:t>
            </a:r>
            <a:endParaRPr sz="2500"/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241" name="Shape 241"/>
          <p:cNvSpPr/>
          <p:nvPr/>
        </p:nvSpPr>
        <p:spPr>
          <a:xfrm>
            <a:off x="28037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2" name="Shape 242"/>
          <p:cNvSpPr/>
          <p:nvPr/>
        </p:nvSpPr>
        <p:spPr>
          <a:xfrm>
            <a:off x="46579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3" name="Shape 243"/>
          <p:cNvSpPr/>
          <p:nvPr/>
        </p:nvSpPr>
        <p:spPr>
          <a:xfrm>
            <a:off x="65121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4" name="Shape 244"/>
          <p:cNvSpPr/>
          <p:nvPr/>
        </p:nvSpPr>
        <p:spPr>
          <a:xfrm>
            <a:off x="83663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5" name="Shape 245"/>
          <p:cNvSpPr/>
          <p:nvPr/>
        </p:nvSpPr>
        <p:spPr>
          <a:xfrm>
            <a:off x="2981449" y="2797819"/>
            <a:ext cx="736104" cy="667198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6" name="Shape 246"/>
          <p:cNvSpPr/>
          <p:nvPr/>
        </p:nvSpPr>
        <p:spPr>
          <a:xfrm>
            <a:off x="3724647" y="2797819"/>
            <a:ext cx="736104" cy="667198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7" name="Shape 247"/>
          <p:cNvSpPr/>
          <p:nvPr/>
        </p:nvSpPr>
        <p:spPr>
          <a:xfrm>
            <a:off x="4835649" y="2797819"/>
            <a:ext cx="736104" cy="667198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8" name="Shape 248"/>
          <p:cNvSpPr/>
          <p:nvPr/>
        </p:nvSpPr>
        <p:spPr>
          <a:xfrm>
            <a:off x="5578847" y="2797819"/>
            <a:ext cx="736104" cy="667198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9" name="Shape 249"/>
          <p:cNvSpPr/>
          <p:nvPr/>
        </p:nvSpPr>
        <p:spPr>
          <a:xfrm>
            <a:off x="6689849" y="2797819"/>
            <a:ext cx="736104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0" name="Shape 250"/>
          <p:cNvSpPr/>
          <p:nvPr/>
        </p:nvSpPr>
        <p:spPr>
          <a:xfrm>
            <a:off x="7433047" y="2797819"/>
            <a:ext cx="736104" cy="667198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1" name="Shape 251"/>
          <p:cNvSpPr/>
          <p:nvPr/>
        </p:nvSpPr>
        <p:spPr>
          <a:xfrm>
            <a:off x="8544049" y="2797819"/>
            <a:ext cx="736104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2" name="Shape 252"/>
          <p:cNvSpPr/>
          <p:nvPr/>
        </p:nvSpPr>
        <p:spPr>
          <a:xfrm>
            <a:off x="9287247" y="2797819"/>
            <a:ext cx="736104" cy="667198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3" name="Shape 253"/>
          <p:cNvSpPr/>
          <p:nvPr/>
        </p:nvSpPr>
        <p:spPr>
          <a:xfrm>
            <a:off x="9495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4" name="Shape 254"/>
          <p:cNvSpPr/>
          <p:nvPr/>
        </p:nvSpPr>
        <p:spPr>
          <a:xfrm>
            <a:off x="1127249" y="2797819"/>
            <a:ext cx="736104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5" name="Shape 255"/>
          <p:cNvSpPr/>
          <p:nvPr/>
        </p:nvSpPr>
        <p:spPr>
          <a:xfrm>
            <a:off x="1870447" y="2797819"/>
            <a:ext cx="736104" cy="667198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6" name="Shape 256"/>
          <p:cNvSpPr/>
          <p:nvPr/>
        </p:nvSpPr>
        <p:spPr>
          <a:xfrm>
            <a:off x="978148" y="6732637"/>
            <a:ext cx="736104" cy="667197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7" name="Shape 257"/>
          <p:cNvSpPr/>
          <p:nvPr/>
        </p:nvSpPr>
        <p:spPr>
          <a:xfrm>
            <a:off x="1721346" y="6732637"/>
            <a:ext cx="736104" cy="667197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1: Divide</a:t>
            </a:r>
          </a:p>
        </p:txBody>
      </p:sp>
      <p:sp>
        <p:nvSpPr>
          <p:cNvPr id="260" name="Shape 260"/>
          <p:cNvSpPr/>
          <p:nvPr/>
        </p:nvSpPr>
        <p:spPr>
          <a:xfrm>
            <a:off x="805620" y="3982318"/>
            <a:ext cx="21154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261" name="Shape 261"/>
          <p:cNvSpPr/>
          <p:nvPr/>
        </p:nvSpPr>
        <p:spPr>
          <a:xfrm>
            <a:off x="495672" y="4686300"/>
            <a:ext cx="8006854" cy="4759871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62" name="Shape 262"/>
          <p:cNvSpPr/>
          <p:nvPr/>
        </p:nvSpPr>
        <p:spPr>
          <a:xfrm>
            <a:off x="800447" y="6271617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63" name="Shape 263"/>
          <p:cNvSpPr/>
          <p:nvPr/>
        </p:nvSpPr>
        <p:spPr>
          <a:xfrm>
            <a:off x="6069421" y="47117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64" name="Shape 264"/>
          <p:cNvSpPr/>
          <p:nvPr/>
        </p:nvSpPr>
        <p:spPr>
          <a:xfrm>
            <a:off x="6056721" y="630555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65" name="Shape 265"/>
          <p:cNvSpPr/>
          <p:nvPr/>
        </p:nvSpPr>
        <p:spPr>
          <a:xfrm>
            <a:off x="6044021" y="78994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66" name="Shape 266"/>
          <p:cNvSpPr/>
          <p:nvPr/>
        </p:nvSpPr>
        <p:spPr>
          <a:xfrm>
            <a:off x="8698319" y="4751883"/>
            <a:ext cx="4143058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Assign colors to 3 partitions</a:t>
            </a:r>
            <a:endParaRPr sz="2500"/>
          </a:p>
          <a:p>
            <a:pPr lvl="0">
              <a:defRPr sz="1800"/>
            </a:pPr>
            <a:r>
              <a:rPr sz="2500"/>
              <a:t>using hash function.</a:t>
            </a:r>
            <a:endParaRPr sz="2500"/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267" name="Shape 267"/>
          <p:cNvSpPr/>
          <p:nvPr/>
        </p:nvSpPr>
        <p:spPr>
          <a:xfrm>
            <a:off x="9362529" y="5438030"/>
            <a:ext cx="2814638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Our hash function:</a:t>
            </a:r>
            <a:endParaRPr sz="2500"/>
          </a:p>
          <a:p>
            <a:pPr lvl="0">
              <a:defRPr sz="1800"/>
            </a:pPr>
            <a:r>
              <a:rPr sz="2500"/>
              <a:t>{G,P} -&gt; 1</a:t>
            </a:r>
            <a:endParaRPr sz="2500"/>
          </a:p>
          <a:p>
            <a:pPr lvl="0">
              <a:defRPr sz="1800"/>
            </a:pPr>
            <a:r>
              <a:rPr sz="2500"/>
              <a:t>{B} -&gt; 2</a:t>
            </a:r>
            <a:endParaRPr sz="2500"/>
          </a:p>
          <a:p>
            <a:pPr lvl="0">
              <a:defRPr sz="1800"/>
            </a:pPr>
            <a:r>
              <a:rPr sz="2500"/>
              <a:t>{R, Y} -&gt; 3</a:t>
            </a:r>
            <a:endParaRPr sz="2500"/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268" name="Shape 268"/>
          <p:cNvSpPr/>
          <p:nvPr/>
        </p:nvSpPr>
        <p:spPr>
          <a:xfrm>
            <a:off x="28037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69" name="Shape 269"/>
          <p:cNvSpPr/>
          <p:nvPr/>
        </p:nvSpPr>
        <p:spPr>
          <a:xfrm>
            <a:off x="46579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0" name="Shape 270"/>
          <p:cNvSpPr/>
          <p:nvPr/>
        </p:nvSpPr>
        <p:spPr>
          <a:xfrm>
            <a:off x="65121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1" name="Shape 271"/>
          <p:cNvSpPr/>
          <p:nvPr/>
        </p:nvSpPr>
        <p:spPr>
          <a:xfrm>
            <a:off x="83663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2" name="Shape 272"/>
          <p:cNvSpPr/>
          <p:nvPr/>
        </p:nvSpPr>
        <p:spPr>
          <a:xfrm>
            <a:off x="2981449" y="2797819"/>
            <a:ext cx="736104" cy="667198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3" name="Shape 273"/>
          <p:cNvSpPr/>
          <p:nvPr/>
        </p:nvSpPr>
        <p:spPr>
          <a:xfrm>
            <a:off x="3724647" y="2797819"/>
            <a:ext cx="736104" cy="667198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4" name="Shape 274"/>
          <p:cNvSpPr/>
          <p:nvPr/>
        </p:nvSpPr>
        <p:spPr>
          <a:xfrm>
            <a:off x="4835649" y="2797819"/>
            <a:ext cx="736104" cy="667198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5" name="Shape 275"/>
          <p:cNvSpPr/>
          <p:nvPr/>
        </p:nvSpPr>
        <p:spPr>
          <a:xfrm>
            <a:off x="5578847" y="2797819"/>
            <a:ext cx="736104" cy="667198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6" name="Shape 276"/>
          <p:cNvSpPr/>
          <p:nvPr/>
        </p:nvSpPr>
        <p:spPr>
          <a:xfrm>
            <a:off x="6689849" y="2797819"/>
            <a:ext cx="736104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7" name="Shape 277"/>
          <p:cNvSpPr/>
          <p:nvPr/>
        </p:nvSpPr>
        <p:spPr>
          <a:xfrm>
            <a:off x="7433047" y="2797819"/>
            <a:ext cx="736104" cy="667198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8" name="Shape 278"/>
          <p:cNvSpPr/>
          <p:nvPr/>
        </p:nvSpPr>
        <p:spPr>
          <a:xfrm>
            <a:off x="8544049" y="2797819"/>
            <a:ext cx="736104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9" name="Shape 279"/>
          <p:cNvSpPr/>
          <p:nvPr/>
        </p:nvSpPr>
        <p:spPr>
          <a:xfrm>
            <a:off x="9287247" y="2797819"/>
            <a:ext cx="736104" cy="667198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0" name="Shape 280"/>
          <p:cNvSpPr/>
          <p:nvPr/>
        </p:nvSpPr>
        <p:spPr>
          <a:xfrm>
            <a:off x="6274048" y="6766569"/>
            <a:ext cx="736104" cy="667198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1" name="Shape 281"/>
          <p:cNvSpPr/>
          <p:nvPr/>
        </p:nvSpPr>
        <p:spPr>
          <a:xfrm>
            <a:off x="9495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2" name="Shape 282"/>
          <p:cNvSpPr/>
          <p:nvPr/>
        </p:nvSpPr>
        <p:spPr>
          <a:xfrm>
            <a:off x="1127249" y="2797819"/>
            <a:ext cx="736104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3" name="Shape 283"/>
          <p:cNvSpPr/>
          <p:nvPr/>
        </p:nvSpPr>
        <p:spPr>
          <a:xfrm>
            <a:off x="1870447" y="2797819"/>
            <a:ext cx="736104" cy="667198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4" name="Shape 284"/>
          <p:cNvSpPr/>
          <p:nvPr/>
        </p:nvSpPr>
        <p:spPr>
          <a:xfrm>
            <a:off x="6274048" y="5185419"/>
            <a:ext cx="736104" cy="667198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1: Divide</a:t>
            </a:r>
          </a:p>
        </p:txBody>
      </p:sp>
      <p:sp>
        <p:nvSpPr>
          <p:cNvPr id="287" name="Shape 287"/>
          <p:cNvSpPr/>
          <p:nvPr/>
        </p:nvSpPr>
        <p:spPr>
          <a:xfrm>
            <a:off x="805620" y="3982318"/>
            <a:ext cx="21154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288" name="Shape 288"/>
          <p:cNvSpPr/>
          <p:nvPr/>
        </p:nvSpPr>
        <p:spPr>
          <a:xfrm>
            <a:off x="495672" y="4686300"/>
            <a:ext cx="8006854" cy="4759871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9" name="Shape 289"/>
          <p:cNvSpPr/>
          <p:nvPr/>
        </p:nvSpPr>
        <p:spPr>
          <a:xfrm>
            <a:off x="800447" y="6271617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0" name="Shape 290"/>
          <p:cNvSpPr/>
          <p:nvPr/>
        </p:nvSpPr>
        <p:spPr>
          <a:xfrm>
            <a:off x="6069421" y="47117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1" name="Shape 291"/>
          <p:cNvSpPr/>
          <p:nvPr/>
        </p:nvSpPr>
        <p:spPr>
          <a:xfrm>
            <a:off x="6056721" y="630555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2" name="Shape 292"/>
          <p:cNvSpPr/>
          <p:nvPr/>
        </p:nvSpPr>
        <p:spPr>
          <a:xfrm>
            <a:off x="6044021" y="78994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3" name="Shape 293"/>
          <p:cNvSpPr/>
          <p:nvPr/>
        </p:nvSpPr>
        <p:spPr>
          <a:xfrm>
            <a:off x="8698319" y="4751883"/>
            <a:ext cx="4143058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Assign colors to 3 partitions</a:t>
            </a:r>
            <a:endParaRPr sz="2500"/>
          </a:p>
          <a:p>
            <a:pPr lvl="0">
              <a:defRPr sz="1800"/>
            </a:pPr>
            <a:r>
              <a:rPr sz="2500"/>
              <a:t>using hash function.</a:t>
            </a:r>
            <a:endParaRPr sz="2500"/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294" name="Shape 294"/>
          <p:cNvSpPr/>
          <p:nvPr/>
        </p:nvSpPr>
        <p:spPr>
          <a:xfrm>
            <a:off x="9362529" y="5438030"/>
            <a:ext cx="2814638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Our hash function:</a:t>
            </a:r>
            <a:endParaRPr sz="2500"/>
          </a:p>
          <a:p>
            <a:pPr lvl="0">
              <a:defRPr sz="1800"/>
            </a:pPr>
            <a:r>
              <a:rPr sz="2500"/>
              <a:t>{G,P} -&gt; 1</a:t>
            </a:r>
            <a:endParaRPr sz="2500"/>
          </a:p>
          <a:p>
            <a:pPr lvl="0">
              <a:defRPr sz="1800"/>
            </a:pPr>
            <a:r>
              <a:rPr sz="2500"/>
              <a:t>{B} -&gt; 2</a:t>
            </a:r>
            <a:endParaRPr sz="2500"/>
          </a:p>
          <a:p>
            <a:pPr lvl="0">
              <a:defRPr sz="1800"/>
            </a:pPr>
            <a:r>
              <a:rPr sz="2500"/>
              <a:t>{R, Y} -&gt; 3</a:t>
            </a:r>
            <a:endParaRPr sz="2500"/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295" name="Shape 295"/>
          <p:cNvSpPr/>
          <p:nvPr/>
        </p:nvSpPr>
        <p:spPr>
          <a:xfrm>
            <a:off x="28037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6" name="Shape 296"/>
          <p:cNvSpPr/>
          <p:nvPr/>
        </p:nvSpPr>
        <p:spPr>
          <a:xfrm>
            <a:off x="46579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7" name="Shape 297"/>
          <p:cNvSpPr/>
          <p:nvPr/>
        </p:nvSpPr>
        <p:spPr>
          <a:xfrm>
            <a:off x="65121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8" name="Shape 298"/>
          <p:cNvSpPr/>
          <p:nvPr/>
        </p:nvSpPr>
        <p:spPr>
          <a:xfrm>
            <a:off x="2981449" y="2797819"/>
            <a:ext cx="736104" cy="667198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9" name="Shape 299"/>
          <p:cNvSpPr/>
          <p:nvPr/>
        </p:nvSpPr>
        <p:spPr>
          <a:xfrm>
            <a:off x="3724647" y="2797819"/>
            <a:ext cx="736104" cy="667198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0" name="Shape 300"/>
          <p:cNvSpPr/>
          <p:nvPr/>
        </p:nvSpPr>
        <p:spPr>
          <a:xfrm>
            <a:off x="4835649" y="2797819"/>
            <a:ext cx="736104" cy="667198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1" name="Shape 301"/>
          <p:cNvSpPr/>
          <p:nvPr/>
        </p:nvSpPr>
        <p:spPr>
          <a:xfrm>
            <a:off x="5578847" y="2797819"/>
            <a:ext cx="736104" cy="667198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2" name="Shape 302"/>
          <p:cNvSpPr/>
          <p:nvPr/>
        </p:nvSpPr>
        <p:spPr>
          <a:xfrm>
            <a:off x="6689849" y="2797819"/>
            <a:ext cx="736104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3" name="Shape 303"/>
          <p:cNvSpPr/>
          <p:nvPr/>
        </p:nvSpPr>
        <p:spPr>
          <a:xfrm>
            <a:off x="7433047" y="2797819"/>
            <a:ext cx="736104" cy="667198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4" name="Shape 304"/>
          <p:cNvSpPr/>
          <p:nvPr/>
        </p:nvSpPr>
        <p:spPr>
          <a:xfrm>
            <a:off x="974600" y="6766569"/>
            <a:ext cx="736105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5" name="Shape 305"/>
          <p:cNvSpPr/>
          <p:nvPr/>
        </p:nvSpPr>
        <p:spPr>
          <a:xfrm>
            <a:off x="1717799" y="6766569"/>
            <a:ext cx="736104" cy="667198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6" name="Shape 306"/>
          <p:cNvSpPr/>
          <p:nvPr/>
        </p:nvSpPr>
        <p:spPr>
          <a:xfrm>
            <a:off x="6274048" y="6766569"/>
            <a:ext cx="736104" cy="667198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7" name="Shape 307"/>
          <p:cNvSpPr/>
          <p:nvPr/>
        </p:nvSpPr>
        <p:spPr>
          <a:xfrm>
            <a:off x="9495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8" name="Shape 308"/>
          <p:cNvSpPr/>
          <p:nvPr/>
        </p:nvSpPr>
        <p:spPr>
          <a:xfrm>
            <a:off x="1127249" y="2797819"/>
            <a:ext cx="736104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9" name="Shape 309"/>
          <p:cNvSpPr/>
          <p:nvPr/>
        </p:nvSpPr>
        <p:spPr>
          <a:xfrm>
            <a:off x="1870447" y="2797819"/>
            <a:ext cx="736104" cy="667198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0" name="Shape 310"/>
          <p:cNvSpPr/>
          <p:nvPr/>
        </p:nvSpPr>
        <p:spPr>
          <a:xfrm>
            <a:off x="6274048" y="5185419"/>
            <a:ext cx="736104" cy="667198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1: Divide</a:t>
            </a:r>
          </a:p>
        </p:txBody>
      </p:sp>
      <p:sp>
        <p:nvSpPr>
          <p:cNvPr id="313" name="Shape 313"/>
          <p:cNvSpPr/>
          <p:nvPr/>
        </p:nvSpPr>
        <p:spPr>
          <a:xfrm>
            <a:off x="805620" y="3982318"/>
            <a:ext cx="21154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314" name="Shape 314"/>
          <p:cNvSpPr/>
          <p:nvPr/>
        </p:nvSpPr>
        <p:spPr>
          <a:xfrm>
            <a:off x="495672" y="4686300"/>
            <a:ext cx="8006854" cy="4759871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5" name="Shape 315"/>
          <p:cNvSpPr/>
          <p:nvPr/>
        </p:nvSpPr>
        <p:spPr>
          <a:xfrm>
            <a:off x="800447" y="6271617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6" name="Shape 316"/>
          <p:cNvSpPr/>
          <p:nvPr/>
        </p:nvSpPr>
        <p:spPr>
          <a:xfrm>
            <a:off x="6069421" y="47117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7" name="Shape 317"/>
          <p:cNvSpPr/>
          <p:nvPr/>
        </p:nvSpPr>
        <p:spPr>
          <a:xfrm>
            <a:off x="6056721" y="630555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8" name="Shape 318"/>
          <p:cNvSpPr/>
          <p:nvPr/>
        </p:nvSpPr>
        <p:spPr>
          <a:xfrm>
            <a:off x="6044021" y="78994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9" name="Shape 319"/>
          <p:cNvSpPr/>
          <p:nvPr/>
        </p:nvSpPr>
        <p:spPr>
          <a:xfrm>
            <a:off x="8698319" y="4751883"/>
            <a:ext cx="4143058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Assign colors to 3 partitions</a:t>
            </a:r>
            <a:endParaRPr sz="2500"/>
          </a:p>
          <a:p>
            <a:pPr lvl="0">
              <a:defRPr sz="1800"/>
            </a:pPr>
            <a:r>
              <a:rPr sz="2500"/>
              <a:t>using hash function.</a:t>
            </a:r>
            <a:endParaRPr sz="2500"/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320" name="Shape 320"/>
          <p:cNvSpPr/>
          <p:nvPr/>
        </p:nvSpPr>
        <p:spPr>
          <a:xfrm>
            <a:off x="9362529" y="5438030"/>
            <a:ext cx="2814638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Our hash function:</a:t>
            </a:r>
            <a:endParaRPr sz="2500"/>
          </a:p>
          <a:p>
            <a:pPr lvl="0">
              <a:defRPr sz="1800"/>
            </a:pPr>
            <a:r>
              <a:rPr sz="2500"/>
              <a:t>{G,P} -&gt; 1</a:t>
            </a:r>
            <a:endParaRPr sz="2500"/>
          </a:p>
          <a:p>
            <a:pPr lvl="0">
              <a:defRPr sz="1800"/>
            </a:pPr>
            <a:r>
              <a:rPr sz="2500"/>
              <a:t>{B} -&gt; 2</a:t>
            </a:r>
            <a:endParaRPr sz="2500"/>
          </a:p>
          <a:p>
            <a:pPr lvl="0">
              <a:defRPr sz="1800"/>
            </a:pPr>
            <a:r>
              <a:rPr sz="2500"/>
              <a:t>{R, Y} -&gt; 3</a:t>
            </a:r>
            <a:endParaRPr sz="2500"/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321" name="Shape 321"/>
          <p:cNvSpPr/>
          <p:nvPr/>
        </p:nvSpPr>
        <p:spPr>
          <a:xfrm>
            <a:off x="28037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22" name="Shape 322"/>
          <p:cNvSpPr/>
          <p:nvPr/>
        </p:nvSpPr>
        <p:spPr>
          <a:xfrm>
            <a:off x="46579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23" name="Shape 323"/>
          <p:cNvSpPr/>
          <p:nvPr/>
        </p:nvSpPr>
        <p:spPr>
          <a:xfrm>
            <a:off x="65121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24" name="Shape 324"/>
          <p:cNvSpPr/>
          <p:nvPr/>
        </p:nvSpPr>
        <p:spPr>
          <a:xfrm>
            <a:off x="2981449" y="2797819"/>
            <a:ext cx="736104" cy="667198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25" name="Shape 325"/>
          <p:cNvSpPr/>
          <p:nvPr/>
        </p:nvSpPr>
        <p:spPr>
          <a:xfrm>
            <a:off x="3724647" y="2797819"/>
            <a:ext cx="736104" cy="667198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26" name="Shape 326"/>
          <p:cNvSpPr/>
          <p:nvPr/>
        </p:nvSpPr>
        <p:spPr>
          <a:xfrm>
            <a:off x="4835649" y="2797819"/>
            <a:ext cx="736104" cy="667198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27" name="Shape 327"/>
          <p:cNvSpPr/>
          <p:nvPr/>
        </p:nvSpPr>
        <p:spPr>
          <a:xfrm>
            <a:off x="5578847" y="2797819"/>
            <a:ext cx="736104" cy="667198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28" name="Shape 328"/>
          <p:cNvSpPr/>
          <p:nvPr/>
        </p:nvSpPr>
        <p:spPr>
          <a:xfrm>
            <a:off x="6689849" y="2797819"/>
            <a:ext cx="736104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29" name="Shape 329"/>
          <p:cNvSpPr/>
          <p:nvPr/>
        </p:nvSpPr>
        <p:spPr>
          <a:xfrm>
            <a:off x="7433047" y="2797819"/>
            <a:ext cx="736104" cy="667198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0" name="Shape 330"/>
          <p:cNvSpPr/>
          <p:nvPr/>
        </p:nvSpPr>
        <p:spPr>
          <a:xfrm>
            <a:off x="6274048" y="6766569"/>
            <a:ext cx="736104" cy="667198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1" name="Shape 331"/>
          <p:cNvSpPr/>
          <p:nvPr/>
        </p:nvSpPr>
        <p:spPr>
          <a:xfrm>
            <a:off x="9495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2" name="Shape 332"/>
          <p:cNvSpPr/>
          <p:nvPr/>
        </p:nvSpPr>
        <p:spPr>
          <a:xfrm>
            <a:off x="1127249" y="2797819"/>
            <a:ext cx="736104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3" name="Shape 333"/>
          <p:cNvSpPr/>
          <p:nvPr/>
        </p:nvSpPr>
        <p:spPr>
          <a:xfrm>
            <a:off x="1870447" y="2797819"/>
            <a:ext cx="736104" cy="667198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4" name="Shape 334"/>
          <p:cNvSpPr/>
          <p:nvPr/>
        </p:nvSpPr>
        <p:spPr>
          <a:xfrm>
            <a:off x="6274048" y="5185419"/>
            <a:ext cx="736104" cy="667198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5" name="Shape 335"/>
          <p:cNvSpPr/>
          <p:nvPr/>
        </p:nvSpPr>
        <p:spPr>
          <a:xfrm>
            <a:off x="6274048" y="8347719"/>
            <a:ext cx="736104" cy="667198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6" name="Shape 336"/>
          <p:cNvSpPr/>
          <p:nvPr/>
        </p:nvSpPr>
        <p:spPr>
          <a:xfrm>
            <a:off x="7014195" y="5185419"/>
            <a:ext cx="736104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1: Divide</a:t>
            </a:r>
          </a:p>
        </p:txBody>
      </p:sp>
      <p:sp>
        <p:nvSpPr>
          <p:cNvPr id="339" name="Shape 339"/>
          <p:cNvSpPr/>
          <p:nvPr/>
        </p:nvSpPr>
        <p:spPr>
          <a:xfrm>
            <a:off x="805620" y="3982318"/>
            <a:ext cx="21154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340" name="Shape 340"/>
          <p:cNvSpPr/>
          <p:nvPr/>
        </p:nvSpPr>
        <p:spPr>
          <a:xfrm>
            <a:off x="495672" y="4686300"/>
            <a:ext cx="8006854" cy="4759871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1" name="Shape 341"/>
          <p:cNvSpPr/>
          <p:nvPr/>
        </p:nvSpPr>
        <p:spPr>
          <a:xfrm>
            <a:off x="800447" y="6271617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2" name="Shape 342"/>
          <p:cNvSpPr/>
          <p:nvPr/>
        </p:nvSpPr>
        <p:spPr>
          <a:xfrm>
            <a:off x="6069421" y="47117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3" name="Shape 343"/>
          <p:cNvSpPr/>
          <p:nvPr/>
        </p:nvSpPr>
        <p:spPr>
          <a:xfrm>
            <a:off x="6056721" y="630555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4" name="Shape 344"/>
          <p:cNvSpPr/>
          <p:nvPr/>
        </p:nvSpPr>
        <p:spPr>
          <a:xfrm>
            <a:off x="6044021" y="78994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5" name="Shape 345"/>
          <p:cNvSpPr/>
          <p:nvPr/>
        </p:nvSpPr>
        <p:spPr>
          <a:xfrm>
            <a:off x="3071279" y="4123928"/>
            <a:ext cx="778018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Our hash function: {G,P} -&gt; 1, {B} -&gt; 2,{R, Y} -&gt; 3</a:t>
            </a:r>
            <a:endParaRPr sz="2500"/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346" name="Shape 346"/>
          <p:cNvSpPr/>
          <p:nvPr/>
        </p:nvSpPr>
        <p:spPr>
          <a:xfrm>
            <a:off x="28037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7" name="Shape 347"/>
          <p:cNvSpPr/>
          <p:nvPr/>
        </p:nvSpPr>
        <p:spPr>
          <a:xfrm>
            <a:off x="46579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8" name="Shape 348"/>
          <p:cNvSpPr/>
          <p:nvPr/>
        </p:nvSpPr>
        <p:spPr>
          <a:xfrm>
            <a:off x="2981449" y="2797819"/>
            <a:ext cx="736104" cy="667198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9" name="Shape 349"/>
          <p:cNvSpPr/>
          <p:nvPr/>
        </p:nvSpPr>
        <p:spPr>
          <a:xfrm>
            <a:off x="3724647" y="2797819"/>
            <a:ext cx="736104" cy="667198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0" name="Shape 350"/>
          <p:cNvSpPr/>
          <p:nvPr/>
        </p:nvSpPr>
        <p:spPr>
          <a:xfrm>
            <a:off x="4835649" y="2797819"/>
            <a:ext cx="736104" cy="667198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1" name="Shape 351"/>
          <p:cNvSpPr/>
          <p:nvPr/>
        </p:nvSpPr>
        <p:spPr>
          <a:xfrm>
            <a:off x="5578847" y="2797819"/>
            <a:ext cx="736104" cy="667198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2" name="Shape 352"/>
          <p:cNvSpPr/>
          <p:nvPr/>
        </p:nvSpPr>
        <p:spPr>
          <a:xfrm>
            <a:off x="6274048" y="6766569"/>
            <a:ext cx="736104" cy="667198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3" name="Shape 353"/>
          <p:cNvSpPr/>
          <p:nvPr/>
        </p:nvSpPr>
        <p:spPr>
          <a:xfrm>
            <a:off x="9495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4" name="Shape 354"/>
          <p:cNvSpPr/>
          <p:nvPr/>
        </p:nvSpPr>
        <p:spPr>
          <a:xfrm>
            <a:off x="1127249" y="2797819"/>
            <a:ext cx="736104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5" name="Shape 355"/>
          <p:cNvSpPr/>
          <p:nvPr/>
        </p:nvSpPr>
        <p:spPr>
          <a:xfrm>
            <a:off x="1870447" y="2797819"/>
            <a:ext cx="736104" cy="667198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6" name="Shape 356"/>
          <p:cNvSpPr/>
          <p:nvPr/>
        </p:nvSpPr>
        <p:spPr>
          <a:xfrm>
            <a:off x="6274048" y="8347719"/>
            <a:ext cx="736104" cy="667198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7" name="Shape 357"/>
          <p:cNvSpPr/>
          <p:nvPr/>
        </p:nvSpPr>
        <p:spPr>
          <a:xfrm>
            <a:off x="8863421" y="47244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8" name="Shape 358"/>
          <p:cNvSpPr/>
          <p:nvPr/>
        </p:nvSpPr>
        <p:spPr>
          <a:xfrm>
            <a:off x="9042648" y="5185419"/>
            <a:ext cx="736104" cy="667198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9" name="Shape 359"/>
          <p:cNvSpPr/>
          <p:nvPr/>
        </p:nvSpPr>
        <p:spPr>
          <a:xfrm>
            <a:off x="9782795" y="5185419"/>
            <a:ext cx="736105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0" name="Shape 360"/>
          <p:cNvSpPr/>
          <p:nvPr/>
        </p:nvSpPr>
        <p:spPr>
          <a:xfrm>
            <a:off x="65121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1" name="Shape 361"/>
          <p:cNvSpPr/>
          <p:nvPr/>
        </p:nvSpPr>
        <p:spPr>
          <a:xfrm>
            <a:off x="6689849" y="2797819"/>
            <a:ext cx="736104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2" name="Shape 362"/>
          <p:cNvSpPr/>
          <p:nvPr/>
        </p:nvSpPr>
        <p:spPr>
          <a:xfrm>
            <a:off x="7433047" y="2797819"/>
            <a:ext cx="736104" cy="667198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External Sorting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1: Divide</a:t>
            </a:r>
          </a:p>
        </p:txBody>
      </p:sp>
      <p:sp>
        <p:nvSpPr>
          <p:cNvPr id="365" name="Shape 365"/>
          <p:cNvSpPr/>
          <p:nvPr/>
        </p:nvSpPr>
        <p:spPr>
          <a:xfrm>
            <a:off x="805620" y="3982318"/>
            <a:ext cx="21154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366" name="Shape 366"/>
          <p:cNvSpPr/>
          <p:nvPr/>
        </p:nvSpPr>
        <p:spPr>
          <a:xfrm>
            <a:off x="495672" y="4686300"/>
            <a:ext cx="8006854" cy="4759871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7" name="Shape 367"/>
          <p:cNvSpPr/>
          <p:nvPr/>
        </p:nvSpPr>
        <p:spPr>
          <a:xfrm>
            <a:off x="800447" y="6271617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8" name="Shape 368"/>
          <p:cNvSpPr/>
          <p:nvPr/>
        </p:nvSpPr>
        <p:spPr>
          <a:xfrm>
            <a:off x="6069421" y="47117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9" name="Shape 369"/>
          <p:cNvSpPr/>
          <p:nvPr/>
        </p:nvSpPr>
        <p:spPr>
          <a:xfrm>
            <a:off x="6056721" y="630555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70" name="Shape 370"/>
          <p:cNvSpPr/>
          <p:nvPr/>
        </p:nvSpPr>
        <p:spPr>
          <a:xfrm>
            <a:off x="6044021" y="78994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71" name="Shape 371"/>
          <p:cNvSpPr/>
          <p:nvPr/>
        </p:nvSpPr>
        <p:spPr>
          <a:xfrm>
            <a:off x="3071279" y="4123928"/>
            <a:ext cx="778018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Our hash function: {G,P} -&gt; 1, {B} -&gt; 2,{R, Y} -&gt; 3</a:t>
            </a:r>
            <a:endParaRPr sz="2500"/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372" name="Shape 372"/>
          <p:cNvSpPr/>
          <p:nvPr/>
        </p:nvSpPr>
        <p:spPr>
          <a:xfrm>
            <a:off x="28037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73" name="Shape 373"/>
          <p:cNvSpPr/>
          <p:nvPr/>
        </p:nvSpPr>
        <p:spPr>
          <a:xfrm>
            <a:off x="46579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74" name="Shape 374"/>
          <p:cNvSpPr/>
          <p:nvPr/>
        </p:nvSpPr>
        <p:spPr>
          <a:xfrm>
            <a:off x="2981449" y="2797819"/>
            <a:ext cx="736104" cy="667198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75" name="Shape 375"/>
          <p:cNvSpPr/>
          <p:nvPr/>
        </p:nvSpPr>
        <p:spPr>
          <a:xfrm>
            <a:off x="3724647" y="2797819"/>
            <a:ext cx="736104" cy="667198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76" name="Shape 376"/>
          <p:cNvSpPr/>
          <p:nvPr/>
        </p:nvSpPr>
        <p:spPr>
          <a:xfrm>
            <a:off x="4835649" y="2797819"/>
            <a:ext cx="736104" cy="667198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77" name="Shape 377"/>
          <p:cNvSpPr/>
          <p:nvPr/>
        </p:nvSpPr>
        <p:spPr>
          <a:xfrm>
            <a:off x="5578847" y="2797819"/>
            <a:ext cx="736104" cy="667198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78" name="Shape 378"/>
          <p:cNvSpPr/>
          <p:nvPr/>
        </p:nvSpPr>
        <p:spPr>
          <a:xfrm>
            <a:off x="6274048" y="6766569"/>
            <a:ext cx="736104" cy="667198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79" name="Shape 379"/>
          <p:cNvSpPr/>
          <p:nvPr/>
        </p:nvSpPr>
        <p:spPr>
          <a:xfrm>
            <a:off x="9495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80" name="Shape 380"/>
          <p:cNvSpPr/>
          <p:nvPr/>
        </p:nvSpPr>
        <p:spPr>
          <a:xfrm>
            <a:off x="1127249" y="2797819"/>
            <a:ext cx="736104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81" name="Shape 381"/>
          <p:cNvSpPr/>
          <p:nvPr/>
        </p:nvSpPr>
        <p:spPr>
          <a:xfrm>
            <a:off x="1870447" y="2797819"/>
            <a:ext cx="736104" cy="667198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82" name="Shape 382"/>
          <p:cNvSpPr/>
          <p:nvPr/>
        </p:nvSpPr>
        <p:spPr>
          <a:xfrm>
            <a:off x="6274048" y="8347719"/>
            <a:ext cx="736104" cy="667198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83" name="Shape 383"/>
          <p:cNvSpPr/>
          <p:nvPr/>
        </p:nvSpPr>
        <p:spPr>
          <a:xfrm>
            <a:off x="978148" y="6766569"/>
            <a:ext cx="736104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84" name="Shape 384"/>
          <p:cNvSpPr/>
          <p:nvPr/>
        </p:nvSpPr>
        <p:spPr>
          <a:xfrm>
            <a:off x="1721346" y="6766569"/>
            <a:ext cx="736104" cy="667198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85" name="Shape 385"/>
          <p:cNvSpPr/>
          <p:nvPr/>
        </p:nvSpPr>
        <p:spPr>
          <a:xfrm>
            <a:off x="8863421" y="47244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86" name="Shape 386"/>
          <p:cNvSpPr/>
          <p:nvPr/>
        </p:nvSpPr>
        <p:spPr>
          <a:xfrm>
            <a:off x="9042648" y="5185419"/>
            <a:ext cx="736104" cy="667198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87" name="Shape 387"/>
          <p:cNvSpPr/>
          <p:nvPr/>
        </p:nvSpPr>
        <p:spPr>
          <a:xfrm>
            <a:off x="9782795" y="5185419"/>
            <a:ext cx="736105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1: Divide</a:t>
            </a:r>
          </a:p>
        </p:txBody>
      </p:sp>
      <p:sp>
        <p:nvSpPr>
          <p:cNvPr id="390" name="Shape 390"/>
          <p:cNvSpPr/>
          <p:nvPr/>
        </p:nvSpPr>
        <p:spPr>
          <a:xfrm>
            <a:off x="805620" y="3982318"/>
            <a:ext cx="21154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391" name="Shape 391"/>
          <p:cNvSpPr/>
          <p:nvPr/>
        </p:nvSpPr>
        <p:spPr>
          <a:xfrm>
            <a:off x="495672" y="4686300"/>
            <a:ext cx="8006854" cy="4759871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2" name="Shape 392"/>
          <p:cNvSpPr/>
          <p:nvPr/>
        </p:nvSpPr>
        <p:spPr>
          <a:xfrm>
            <a:off x="800447" y="6271617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3" name="Shape 393"/>
          <p:cNvSpPr/>
          <p:nvPr/>
        </p:nvSpPr>
        <p:spPr>
          <a:xfrm>
            <a:off x="6069421" y="47117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4" name="Shape 394"/>
          <p:cNvSpPr/>
          <p:nvPr/>
        </p:nvSpPr>
        <p:spPr>
          <a:xfrm>
            <a:off x="6056721" y="630555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5" name="Shape 395"/>
          <p:cNvSpPr/>
          <p:nvPr/>
        </p:nvSpPr>
        <p:spPr>
          <a:xfrm>
            <a:off x="6044021" y="78994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6" name="Shape 396"/>
          <p:cNvSpPr/>
          <p:nvPr/>
        </p:nvSpPr>
        <p:spPr>
          <a:xfrm>
            <a:off x="3071279" y="4123928"/>
            <a:ext cx="778018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Our hash function: {G,P} -&gt; 1, {B} -&gt; 2,{R, Y} -&gt; 3</a:t>
            </a:r>
            <a:endParaRPr sz="2500"/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397" name="Shape 397"/>
          <p:cNvSpPr/>
          <p:nvPr/>
        </p:nvSpPr>
        <p:spPr>
          <a:xfrm>
            <a:off x="28037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8" name="Shape 398"/>
          <p:cNvSpPr/>
          <p:nvPr/>
        </p:nvSpPr>
        <p:spPr>
          <a:xfrm>
            <a:off x="46579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9" name="Shape 399"/>
          <p:cNvSpPr/>
          <p:nvPr/>
        </p:nvSpPr>
        <p:spPr>
          <a:xfrm>
            <a:off x="2981449" y="2797819"/>
            <a:ext cx="736104" cy="667198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00" name="Shape 400"/>
          <p:cNvSpPr/>
          <p:nvPr/>
        </p:nvSpPr>
        <p:spPr>
          <a:xfrm>
            <a:off x="3724647" y="2797819"/>
            <a:ext cx="736104" cy="667198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01" name="Shape 401"/>
          <p:cNvSpPr/>
          <p:nvPr/>
        </p:nvSpPr>
        <p:spPr>
          <a:xfrm>
            <a:off x="4835649" y="2797819"/>
            <a:ext cx="736104" cy="667198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02" name="Shape 402"/>
          <p:cNvSpPr/>
          <p:nvPr/>
        </p:nvSpPr>
        <p:spPr>
          <a:xfrm>
            <a:off x="5578847" y="2797819"/>
            <a:ext cx="736104" cy="667198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03" name="Shape 403"/>
          <p:cNvSpPr/>
          <p:nvPr/>
        </p:nvSpPr>
        <p:spPr>
          <a:xfrm>
            <a:off x="6274048" y="6766569"/>
            <a:ext cx="736104" cy="667198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04" name="Shape 404"/>
          <p:cNvSpPr/>
          <p:nvPr/>
        </p:nvSpPr>
        <p:spPr>
          <a:xfrm>
            <a:off x="9495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05" name="Shape 405"/>
          <p:cNvSpPr/>
          <p:nvPr/>
        </p:nvSpPr>
        <p:spPr>
          <a:xfrm>
            <a:off x="1127249" y="2797819"/>
            <a:ext cx="736104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06" name="Shape 406"/>
          <p:cNvSpPr/>
          <p:nvPr/>
        </p:nvSpPr>
        <p:spPr>
          <a:xfrm>
            <a:off x="1870447" y="2797819"/>
            <a:ext cx="736104" cy="667198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07" name="Shape 407"/>
          <p:cNvSpPr/>
          <p:nvPr/>
        </p:nvSpPr>
        <p:spPr>
          <a:xfrm>
            <a:off x="6274048" y="8347719"/>
            <a:ext cx="736104" cy="667198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08" name="Shape 408"/>
          <p:cNvSpPr/>
          <p:nvPr/>
        </p:nvSpPr>
        <p:spPr>
          <a:xfrm>
            <a:off x="978148" y="6766569"/>
            <a:ext cx="736104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09" name="Shape 409"/>
          <p:cNvSpPr/>
          <p:nvPr/>
        </p:nvSpPr>
        <p:spPr>
          <a:xfrm>
            <a:off x="8863421" y="47244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10" name="Shape 410"/>
          <p:cNvSpPr/>
          <p:nvPr/>
        </p:nvSpPr>
        <p:spPr>
          <a:xfrm>
            <a:off x="9042648" y="5185419"/>
            <a:ext cx="736104" cy="667198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11" name="Shape 411"/>
          <p:cNvSpPr/>
          <p:nvPr/>
        </p:nvSpPr>
        <p:spPr>
          <a:xfrm>
            <a:off x="9782795" y="5185419"/>
            <a:ext cx="736105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12" name="Shape 412"/>
          <p:cNvSpPr/>
          <p:nvPr/>
        </p:nvSpPr>
        <p:spPr>
          <a:xfrm>
            <a:off x="7017246" y="8347719"/>
            <a:ext cx="736104" cy="667198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1: Divide</a:t>
            </a:r>
          </a:p>
        </p:txBody>
      </p:sp>
      <p:sp>
        <p:nvSpPr>
          <p:cNvPr id="415" name="Shape 415"/>
          <p:cNvSpPr/>
          <p:nvPr/>
        </p:nvSpPr>
        <p:spPr>
          <a:xfrm>
            <a:off x="805620" y="3982318"/>
            <a:ext cx="21154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416" name="Shape 416"/>
          <p:cNvSpPr/>
          <p:nvPr/>
        </p:nvSpPr>
        <p:spPr>
          <a:xfrm>
            <a:off x="495672" y="4686300"/>
            <a:ext cx="8006854" cy="4759871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17" name="Shape 417"/>
          <p:cNvSpPr/>
          <p:nvPr/>
        </p:nvSpPr>
        <p:spPr>
          <a:xfrm>
            <a:off x="800447" y="6271617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18" name="Shape 418"/>
          <p:cNvSpPr/>
          <p:nvPr/>
        </p:nvSpPr>
        <p:spPr>
          <a:xfrm>
            <a:off x="6069421" y="47117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19" name="Shape 419"/>
          <p:cNvSpPr/>
          <p:nvPr/>
        </p:nvSpPr>
        <p:spPr>
          <a:xfrm>
            <a:off x="6056721" y="630555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20" name="Shape 420"/>
          <p:cNvSpPr/>
          <p:nvPr/>
        </p:nvSpPr>
        <p:spPr>
          <a:xfrm>
            <a:off x="6044021" y="78994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21" name="Shape 421"/>
          <p:cNvSpPr/>
          <p:nvPr/>
        </p:nvSpPr>
        <p:spPr>
          <a:xfrm>
            <a:off x="3071279" y="4123928"/>
            <a:ext cx="778018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Our hash function: {G,P} -&gt; 1, {B} -&gt; 2,{R, Y} -&gt; 3</a:t>
            </a:r>
            <a:endParaRPr sz="2500"/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422" name="Shape 422"/>
          <p:cNvSpPr/>
          <p:nvPr/>
        </p:nvSpPr>
        <p:spPr>
          <a:xfrm>
            <a:off x="28037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23" name="Shape 423"/>
          <p:cNvSpPr/>
          <p:nvPr/>
        </p:nvSpPr>
        <p:spPr>
          <a:xfrm>
            <a:off x="46579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24" name="Shape 424"/>
          <p:cNvSpPr/>
          <p:nvPr/>
        </p:nvSpPr>
        <p:spPr>
          <a:xfrm>
            <a:off x="2981449" y="2797819"/>
            <a:ext cx="736104" cy="667198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25" name="Shape 425"/>
          <p:cNvSpPr/>
          <p:nvPr/>
        </p:nvSpPr>
        <p:spPr>
          <a:xfrm>
            <a:off x="3724647" y="2797819"/>
            <a:ext cx="736104" cy="667198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26" name="Shape 426"/>
          <p:cNvSpPr/>
          <p:nvPr/>
        </p:nvSpPr>
        <p:spPr>
          <a:xfrm>
            <a:off x="4835649" y="2797819"/>
            <a:ext cx="736104" cy="667198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27" name="Shape 427"/>
          <p:cNvSpPr/>
          <p:nvPr/>
        </p:nvSpPr>
        <p:spPr>
          <a:xfrm>
            <a:off x="5578847" y="2797819"/>
            <a:ext cx="736104" cy="667198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28" name="Shape 428"/>
          <p:cNvSpPr/>
          <p:nvPr/>
        </p:nvSpPr>
        <p:spPr>
          <a:xfrm>
            <a:off x="6274048" y="6766569"/>
            <a:ext cx="736104" cy="667198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29" name="Shape 429"/>
          <p:cNvSpPr/>
          <p:nvPr/>
        </p:nvSpPr>
        <p:spPr>
          <a:xfrm>
            <a:off x="9495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0" name="Shape 430"/>
          <p:cNvSpPr/>
          <p:nvPr/>
        </p:nvSpPr>
        <p:spPr>
          <a:xfrm>
            <a:off x="1127249" y="2797819"/>
            <a:ext cx="736104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1" name="Shape 431"/>
          <p:cNvSpPr/>
          <p:nvPr/>
        </p:nvSpPr>
        <p:spPr>
          <a:xfrm>
            <a:off x="1870447" y="2797819"/>
            <a:ext cx="736104" cy="667198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2" name="Shape 432"/>
          <p:cNvSpPr/>
          <p:nvPr/>
        </p:nvSpPr>
        <p:spPr>
          <a:xfrm>
            <a:off x="978148" y="6766569"/>
            <a:ext cx="736104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3" name="Shape 433"/>
          <p:cNvSpPr/>
          <p:nvPr/>
        </p:nvSpPr>
        <p:spPr>
          <a:xfrm>
            <a:off x="8863421" y="47244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4" name="Shape 434"/>
          <p:cNvSpPr/>
          <p:nvPr/>
        </p:nvSpPr>
        <p:spPr>
          <a:xfrm>
            <a:off x="9042648" y="5185419"/>
            <a:ext cx="736104" cy="667198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5" name="Shape 435"/>
          <p:cNvSpPr/>
          <p:nvPr/>
        </p:nvSpPr>
        <p:spPr>
          <a:xfrm>
            <a:off x="9782795" y="5185419"/>
            <a:ext cx="736105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6" name="Shape 436"/>
          <p:cNvSpPr/>
          <p:nvPr/>
        </p:nvSpPr>
        <p:spPr>
          <a:xfrm>
            <a:off x="8865443" y="78867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7" name="Shape 437"/>
          <p:cNvSpPr/>
          <p:nvPr/>
        </p:nvSpPr>
        <p:spPr>
          <a:xfrm>
            <a:off x="9043144" y="8434536"/>
            <a:ext cx="736105" cy="667197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8" name="Shape 438"/>
          <p:cNvSpPr/>
          <p:nvPr/>
        </p:nvSpPr>
        <p:spPr>
          <a:xfrm>
            <a:off x="9786342" y="8434536"/>
            <a:ext cx="736105" cy="667197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1: Divide</a:t>
            </a:r>
          </a:p>
        </p:txBody>
      </p:sp>
      <p:sp>
        <p:nvSpPr>
          <p:cNvPr id="441" name="Shape 441"/>
          <p:cNvSpPr/>
          <p:nvPr/>
        </p:nvSpPr>
        <p:spPr>
          <a:xfrm>
            <a:off x="805620" y="3982318"/>
            <a:ext cx="21154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442" name="Shape 442"/>
          <p:cNvSpPr/>
          <p:nvPr/>
        </p:nvSpPr>
        <p:spPr>
          <a:xfrm>
            <a:off x="495672" y="4686300"/>
            <a:ext cx="8006854" cy="4759871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43" name="Shape 443"/>
          <p:cNvSpPr/>
          <p:nvPr/>
        </p:nvSpPr>
        <p:spPr>
          <a:xfrm>
            <a:off x="800447" y="6271617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44" name="Shape 444"/>
          <p:cNvSpPr/>
          <p:nvPr/>
        </p:nvSpPr>
        <p:spPr>
          <a:xfrm>
            <a:off x="6069421" y="47117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45" name="Shape 445"/>
          <p:cNvSpPr/>
          <p:nvPr/>
        </p:nvSpPr>
        <p:spPr>
          <a:xfrm>
            <a:off x="6056721" y="630555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46" name="Shape 446"/>
          <p:cNvSpPr/>
          <p:nvPr/>
        </p:nvSpPr>
        <p:spPr>
          <a:xfrm>
            <a:off x="6044021" y="78994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47" name="Shape 447"/>
          <p:cNvSpPr/>
          <p:nvPr/>
        </p:nvSpPr>
        <p:spPr>
          <a:xfrm>
            <a:off x="3071279" y="4123928"/>
            <a:ext cx="778018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Our hash function: {G,P} -&gt; 1, {B} -&gt; 2,{R, Y} -&gt; 3</a:t>
            </a:r>
            <a:endParaRPr sz="2500"/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448" name="Shape 448"/>
          <p:cNvSpPr/>
          <p:nvPr/>
        </p:nvSpPr>
        <p:spPr>
          <a:xfrm>
            <a:off x="28037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49" name="Shape 449"/>
          <p:cNvSpPr/>
          <p:nvPr/>
        </p:nvSpPr>
        <p:spPr>
          <a:xfrm>
            <a:off x="46579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50" name="Shape 450"/>
          <p:cNvSpPr/>
          <p:nvPr/>
        </p:nvSpPr>
        <p:spPr>
          <a:xfrm>
            <a:off x="2981449" y="2797819"/>
            <a:ext cx="736104" cy="667198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51" name="Shape 451"/>
          <p:cNvSpPr/>
          <p:nvPr/>
        </p:nvSpPr>
        <p:spPr>
          <a:xfrm>
            <a:off x="3724647" y="2797819"/>
            <a:ext cx="736104" cy="667198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52" name="Shape 452"/>
          <p:cNvSpPr/>
          <p:nvPr/>
        </p:nvSpPr>
        <p:spPr>
          <a:xfrm>
            <a:off x="4835649" y="2797819"/>
            <a:ext cx="736104" cy="667198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53" name="Shape 453"/>
          <p:cNvSpPr/>
          <p:nvPr/>
        </p:nvSpPr>
        <p:spPr>
          <a:xfrm>
            <a:off x="5578847" y="2797819"/>
            <a:ext cx="736104" cy="667198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54" name="Shape 454"/>
          <p:cNvSpPr/>
          <p:nvPr/>
        </p:nvSpPr>
        <p:spPr>
          <a:xfrm>
            <a:off x="6274048" y="6766569"/>
            <a:ext cx="736104" cy="667198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55" name="Shape 455"/>
          <p:cNvSpPr/>
          <p:nvPr/>
        </p:nvSpPr>
        <p:spPr>
          <a:xfrm>
            <a:off x="9495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56" name="Shape 456"/>
          <p:cNvSpPr/>
          <p:nvPr/>
        </p:nvSpPr>
        <p:spPr>
          <a:xfrm>
            <a:off x="1127249" y="2797819"/>
            <a:ext cx="736104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57" name="Shape 457"/>
          <p:cNvSpPr/>
          <p:nvPr/>
        </p:nvSpPr>
        <p:spPr>
          <a:xfrm>
            <a:off x="1870447" y="2797819"/>
            <a:ext cx="736104" cy="667198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58" name="Shape 458"/>
          <p:cNvSpPr/>
          <p:nvPr/>
        </p:nvSpPr>
        <p:spPr>
          <a:xfrm>
            <a:off x="6274048" y="5172719"/>
            <a:ext cx="736104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59" name="Shape 459"/>
          <p:cNvSpPr/>
          <p:nvPr/>
        </p:nvSpPr>
        <p:spPr>
          <a:xfrm>
            <a:off x="8863421" y="47244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60" name="Shape 460"/>
          <p:cNvSpPr/>
          <p:nvPr/>
        </p:nvSpPr>
        <p:spPr>
          <a:xfrm>
            <a:off x="9042648" y="5185419"/>
            <a:ext cx="736104" cy="667198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61" name="Shape 461"/>
          <p:cNvSpPr/>
          <p:nvPr/>
        </p:nvSpPr>
        <p:spPr>
          <a:xfrm>
            <a:off x="9782795" y="5185419"/>
            <a:ext cx="736105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62" name="Shape 462"/>
          <p:cNvSpPr/>
          <p:nvPr/>
        </p:nvSpPr>
        <p:spPr>
          <a:xfrm>
            <a:off x="8865443" y="78867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63" name="Shape 463"/>
          <p:cNvSpPr/>
          <p:nvPr/>
        </p:nvSpPr>
        <p:spPr>
          <a:xfrm>
            <a:off x="9043144" y="8434536"/>
            <a:ext cx="736105" cy="667197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64" name="Shape 464"/>
          <p:cNvSpPr/>
          <p:nvPr/>
        </p:nvSpPr>
        <p:spPr>
          <a:xfrm>
            <a:off x="9786342" y="8434536"/>
            <a:ext cx="736105" cy="667197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1: Divide</a:t>
            </a:r>
          </a:p>
        </p:txBody>
      </p:sp>
      <p:sp>
        <p:nvSpPr>
          <p:cNvPr id="467" name="Shape 467"/>
          <p:cNvSpPr/>
          <p:nvPr/>
        </p:nvSpPr>
        <p:spPr>
          <a:xfrm>
            <a:off x="805620" y="3982318"/>
            <a:ext cx="21154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468" name="Shape 468"/>
          <p:cNvSpPr/>
          <p:nvPr/>
        </p:nvSpPr>
        <p:spPr>
          <a:xfrm>
            <a:off x="495672" y="4686300"/>
            <a:ext cx="8006854" cy="4759871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69" name="Shape 469"/>
          <p:cNvSpPr/>
          <p:nvPr/>
        </p:nvSpPr>
        <p:spPr>
          <a:xfrm>
            <a:off x="800447" y="6271617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70" name="Shape 470"/>
          <p:cNvSpPr/>
          <p:nvPr/>
        </p:nvSpPr>
        <p:spPr>
          <a:xfrm>
            <a:off x="6069421" y="47117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71" name="Shape 471"/>
          <p:cNvSpPr/>
          <p:nvPr/>
        </p:nvSpPr>
        <p:spPr>
          <a:xfrm>
            <a:off x="6056721" y="630555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72" name="Shape 472"/>
          <p:cNvSpPr/>
          <p:nvPr/>
        </p:nvSpPr>
        <p:spPr>
          <a:xfrm>
            <a:off x="6044021" y="78994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73" name="Shape 473"/>
          <p:cNvSpPr/>
          <p:nvPr/>
        </p:nvSpPr>
        <p:spPr>
          <a:xfrm>
            <a:off x="3071279" y="4123928"/>
            <a:ext cx="778018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Our hash function: {G,P} -&gt; 1, {B} -&gt; 2,{R, Y} -&gt; 3</a:t>
            </a:r>
            <a:endParaRPr sz="2500"/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474" name="Shape 474"/>
          <p:cNvSpPr/>
          <p:nvPr/>
        </p:nvSpPr>
        <p:spPr>
          <a:xfrm>
            <a:off x="28037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75" name="Shape 475"/>
          <p:cNvSpPr/>
          <p:nvPr/>
        </p:nvSpPr>
        <p:spPr>
          <a:xfrm>
            <a:off x="2981449" y="2797819"/>
            <a:ext cx="736104" cy="667198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76" name="Shape 476"/>
          <p:cNvSpPr/>
          <p:nvPr/>
        </p:nvSpPr>
        <p:spPr>
          <a:xfrm>
            <a:off x="3724647" y="2797819"/>
            <a:ext cx="736104" cy="667198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77" name="Shape 477"/>
          <p:cNvSpPr/>
          <p:nvPr/>
        </p:nvSpPr>
        <p:spPr>
          <a:xfrm>
            <a:off x="6274048" y="6766569"/>
            <a:ext cx="736104" cy="667198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78" name="Shape 478"/>
          <p:cNvSpPr/>
          <p:nvPr/>
        </p:nvSpPr>
        <p:spPr>
          <a:xfrm>
            <a:off x="9495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79" name="Shape 479"/>
          <p:cNvSpPr/>
          <p:nvPr/>
        </p:nvSpPr>
        <p:spPr>
          <a:xfrm>
            <a:off x="1127249" y="2797819"/>
            <a:ext cx="736104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80" name="Shape 480"/>
          <p:cNvSpPr/>
          <p:nvPr/>
        </p:nvSpPr>
        <p:spPr>
          <a:xfrm>
            <a:off x="1870447" y="2797819"/>
            <a:ext cx="736104" cy="667198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81" name="Shape 481"/>
          <p:cNvSpPr/>
          <p:nvPr/>
        </p:nvSpPr>
        <p:spPr>
          <a:xfrm>
            <a:off x="6274048" y="5172719"/>
            <a:ext cx="736104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82" name="Shape 482"/>
          <p:cNvSpPr/>
          <p:nvPr/>
        </p:nvSpPr>
        <p:spPr>
          <a:xfrm>
            <a:off x="8863421" y="47244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83" name="Shape 483"/>
          <p:cNvSpPr/>
          <p:nvPr/>
        </p:nvSpPr>
        <p:spPr>
          <a:xfrm>
            <a:off x="9042648" y="5185419"/>
            <a:ext cx="736104" cy="667198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84" name="Shape 484"/>
          <p:cNvSpPr/>
          <p:nvPr/>
        </p:nvSpPr>
        <p:spPr>
          <a:xfrm>
            <a:off x="9782795" y="5185419"/>
            <a:ext cx="736105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85" name="Shape 485"/>
          <p:cNvSpPr/>
          <p:nvPr/>
        </p:nvSpPr>
        <p:spPr>
          <a:xfrm>
            <a:off x="8865443" y="78867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86" name="Shape 486"/>
          <p:cNvSpPr/>
          <p:nvPr/>
        </p:nvSpPr>
        <p:spPr>
          <a:xfrm>
            <a:off x="9043144" y="8434536"/>
            <a:ext cx="736105" cy="667197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87" name="Shape 487"/>
          <p:cNvSpPr/>
          <p:nvPr/>
        </p:nvSpPr>
        <p:spPr>
          <a:xfrm>
            <a:off x="9786342" y="8434536"/>
            <a:ext cx="736105" cy="667197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88" name="Shape 488"/>
          <p:cNvSpPr/>
          <p:nvPr/>
        </p:nvSpPr>
        <p:spPr>
          <a:xfrm>
            <a:off x="978148" y="6732637"/>
            <a:ext cx="736104" cy="667197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89" name="Shape 489"/>
          <p:cNvSpPr/>
          <p:nvPr/>
        </p:nvSpPr>
        <p:spPr>
          <a:xfrm>
            <a:off x="1721346" y="6732637"/>
            <a:ext cx="736104" cy="667197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1: Divide</a:t>
            </a:r>
          </a:p>
        </p:txBody>
      </p:sp>
      <p:sp>
        <p:nvSpPr>
          <p:cNvPr id="492" name="Shape 492"/>
          <p:cNvSpPr/>
          <p:nvPr/>
        </p:nvSpPr>
        <p:spPr>
          <a:xfrm>
            <a:off x="805620" y="3982318"/>
            <a:ext cx="21154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493" name="Shape 493"/>
          <p:cNvSpPr/>
          <p:nvPr/>
        </p:nvSpPr>
        <p:spPr>
          <a:xfrm>
            <a:off x="495672" y="4686300"/>
            <a:ext cx="8006854" cy="4759871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94" name="Shape 494"/>
          <p:cNvSpPr/>
          <p:nvPr/>
        </p:nvSpPr>
        <p:spPr>
          <a:xfrm>
            <a:off x="800447" y="6271617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95" name="Shape 495"/>
          <p:cNvSpPr/>
          <p:nvPr/>
        </p:nvSpPr>
        <p:spPr>
          <a:xfrm>
            <a:off x="6069421" y="47117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96" name="Shape 496"/>
          <p:cNvSpPr/>
          <p:nvPr/>
        </p:nvSpPr>
        <p:spPr>
          <a:xfrm>
            <a:off x="6056721" y="630555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97" name="Shape 497"/>
          <p:cNvSpPr/>
          <p:nvPr/>
        </p:nvSpPr>
        <p:spPr>
          <a:xfrm>
            <a:off x="6044021" y="78994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98" name="Shape 498"/>
          <p:cNvSpPr/>
          <p:nvPr/>
        </p:nvSpPr>
        <p:spPr>
          <a:xfrm>
            <a:off x="3071279" y="4123928"/>
            <a:ext cx="778018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Our hash function: {G,P} -&gt; 1, {B} -&gt; 2,{R, Y} -&gt; 3</a:t>
            </a:r>
            <a:endParaRPr sz="2500"/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499" name="Shape 499"/>
          <p:cNvSpPr/>
          <p:nvPr/>
        </p:nvSpPr>
        <p:spPr>
          <a:xfrm>
            <a:off x="28037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00" name="Shape 500"/>
          <p:cNvSpPr/>
          <p:nvPr/>
        </p:nvSpPr>
        <p:spPr>
          <a:xfrm>
            <a:off x="2981449" y="2797819"/>
            <a:ext cx="736104" cy="667198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01" name="Shape 501"/>
          <p:cNvSpPr/>
          <p:nvPr/>
        </p:nvSpPr>
        <p:spPr>
          <a:xfrm>
            <a:off x="3724647" y="2797819"/>
            <a:ext cx="736104" cy="667198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02" name="Shape 502"/>
          <p:cNvSpPr/>
          <p:nvPr/>
        </p:nvSpPr>
        <p:spPr>
          <a:xfrm>
            <a:off x="9495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03" name="Shape 503"/>
          <p:cNvSpPr/>
          <p:nvPr/>
        </p:nvSpPr>
        <p:spPr>
          <a:xfrm>
            <a:off x="1127249" y="2797819"/>
            <a:ext cx="736104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04" name="Shape 504"/>
          <p:cNvSpPr/>
          <p:nvPr/>
        </p:nvSpPr>
        <p:spPr>
          <a:xfrm>
            <a:off x="1870447" y="2797819"/>
            <a:ext cx="736104" cy="667198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05" name="Shape 505"/>
          <p:cNvSpPr/>
          <p:nvPr/>
        </p:nvSpPr>
        <p:spPr>
          <a:xfrm>
            <a:off x="6274048" y="5172719"/>
            <a:ext cx="736104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06" name="Shape 506"/>
          <p:cNvSpPr/>
          <p:nvPr/>
        </p:nvSpPr>
        <p:spPr>
          <a:xfrm>
            <a:off x="8863421" y="47244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07" name="Shape 507"/>
          <p:cNvSpPr/>
          <p:nvPr/>
        </p:nvSpPr>
        <p:spPr>
          <a:xfrm>
            <a:off x="9042648" y="5185419"/>
            <a:ext cx="736104" cy="667198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08" name="Shape 508"/>
          <p:cNvSpPr/>
          <p:nvPr/>
        </p:nvSpPr>
        <p:spPr>
          <a:xfrm>
            <a:off x="9782795" y="5185419"/>
            <a:ext cx="736105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09" name="Shape 509"/>
          <p:cNvSpPr/>
          <p:nvPr/>
        </p:nvSpPr>
        <p:spPr>
          <a:xfrm>
            <a:off x="8865443" y="78867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10" name="Shape 510"/>
          <p:cNvSpPr/>
          <p:nvPr/>
        </p:nvSpPr>
        <p:spPr>
          <a:xfrm>
            <a:off x="9043144" y="8434536"/>
            <a:ext cx="736105" cy="667197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11" name="Shape 511"/>
          <p:cNvSpPr/>
          <p:nvPr/>
        </p:nvSpPr>
        <p:spPr>
          <a:xfrm>
            <a:off x="9786342" y="8434536"/>
            <a:ext cx="736105" cy="667197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12" name="Shape 512"/>
          <p:cNvSpPr/>
          <p:nvPr/>
        </p:nvSpPr>
        <p:spPr>
          <a:xfrm>
            <a:off x="978148" y="6732637"/>
            <a:ext cx="736104" cy="667197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13" name="Shape 513"/>
          <p:cNvSpPr/>
          <p:nvPr/>
        </p:nvSpPr>
        <p:spPr>
          <a:xfrm>
            <a:off x="6274048" y="6766569"/>
            <a:ext cx="736104" cy="667198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14" name="Shape 514"/>
          <p:cNvSpPr/>
          <p:nvPr/>
        </p:nvSpPr>
        <p:spPr>
          <a:xfrm>
            <a:off x="7015720" y="6766569"/>
            <a:ext cx="736105" cy="667198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1: Divide</a:t>
            </a:r>
          </a:p>
        </p:txBody>
      </p:sp>
      <p:sp>
        <p:nvSpPr>
          <p:cNvPr id="517" name="Shape 517"/>
          <p:cNvSpPr/>
          <p:nvPr/>
        </p:nvSpPr>
        <p:spPr>
          <a:xfrm>
            <a:off x="805620" y="3982318"/>
            <a:ext cx="21154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518" name="Shape 518"/>
          <p:cNvSpPr/>
          <p:nvPr/>
        </p:nvSpPr>
        <p:spPr>
          <a:xfrm>
            <a:off x="495672" y="4686300"/>
            <a:ext cx="8006854" cy="4759871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19" name="Shape 519"/>
          <p:cNvSpPr/>
          <p:nvPr/>
        </p:nvSpPr>
        <p:spPr>
          <a:xfrm>
            <a:off x="800447" y="6271617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20" name="Shape 520"/>
          <p:cNvSpPr/>
          <p:nvPr/>
        </p:nvSpPr>
        <p:spPr>
          <a:xfrm>
            <a:off x="6069421" y="47117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21" name="Shape 521"/>
          <p:cNvSpPr/>
          <p:nvPr/>
        </p:nvSpPr>
        <p:spPr>
          <a:xfrm>
            <a:off x="6056721" y="630555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22" name="Shape 522"/>
          <p:cNvSpPr/>
          <p:nvPr/>
        </p:nvSpPr>
        <p:spPr>
          <a:xfrm>
            <a:off x="6044021" y="78994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23" name="Shape 523"/>
          <p:cNvSpPr/>
          <p:nvPr/>
        </p:nvSpPr>
        <p:spPr>
          <a:xfrm>
            <a:off x="3071279" y="4123928"/>
            <a:ext cx="778018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Our hash function: {G,P} -&gt; 1, {B} -&gt; 2,{R, Y} -&gt; 3</a:t>
            </a:r>
            <a:endParaRPr sz="2500"/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524" name="Shape 524"/>
          <p:cNvSpPr/>
          <p:nvPr/>
        </p:nvSpPr>
        <p:spPr>
          <a:xfrm>
            <a:off x="28037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25" name="Shape 525"/>
          <p:cNvSpPr/>
          <p:nvPr/>
        </p:nvSpPr>
        <p:spPr>
          <a:xfrm>
            <a:off x="2981449" y="2797819"/>
            <a:ext cx="736104" cy="667198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26" name="Shape 526"/>
          <p:cNvSpPr/>
          <p:nvPr/>
        </p:nvSpPr>
        <p:spPr>
          <a:xfrm>
            <a:off x="3724647" y="2797819"/>
            <a:ext cx="736104" cy="667198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27" name="Shape 527"/>
          <p:cNvSpPr/>
          <p:nvPr/>
        </p:nvSpPr>
        <p:spPr>
          <a:xfrm>
            <a:off x="9495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28" name="Shape 528"/>
          <p:cNvSpPr/>
          <p:nvPr/>
        </p:nvSpPr>
        <p:spPr>
          <a:xfrm>
            <a:off x="1127249" y="2797819"/>
            <a:ext cx="736104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29" name="Shape 529"/>
          <p:cNvSpPr/>
          <p:nvPr/>
        </p:nvSpPr>
        <p:spPr>
          <a:xfrm>
            <a:off x="1870447" y="2797819"/>
            <a:ext cx="736104" cy="667198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30" name="Shape 530"/>
          <p:cNvSpPr/>
          <p:nvPr/>
        </p:nvSpPr>
        <p:spPr>
          <a:xfrm>
            <a:off x="6274048" y="5172719"/>
            <a:ext cx="736104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31" name="Shape 531"/>
          <p:cNvSpPr/>
          <p:nvPr/>
        </p:nvSpPr>
        <p:spPr>
          <a:xfrm>
            <a:off x="8863421" y="47244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32" name="Shape 532"/>
          <p:cNvSpPr/>
          <p:nvPr/>
        </p:nvSpPr>
        <p:spPr>
          <a:xfrm>
            <a:off x="9042648" y="5185419"/>
            <a:ext cx="736104" cy="667198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33" name="Shape 533"/>
          <p:cNvSpPr/>
          <p:nvPr/>
        </p:nvSpPr>
        <p:spPr>
          <a:xfrm>
            <a:off x="9782795" y="5185419"/>
            <a:ext cx="736105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34" name="Shape 534"/>
          <p:cNvSpPr/>
          <p:nvPr/>
        </p:nvSpPr>
        <p:spPr>
          <a:xfrm>
            <a:off x="8865443" y="78867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35" name="Shape 535"/>
          <p:cNvSpPr/>
          <p:nvPr/>
        </p:nvSpPr>
        <p:spPr>
          <a:xfrm>
            <a:off x="9043144" y="8434536"/>
            <a:ext cx="736105" cy="667197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36" name="Shape 536"/>
          <p:cNvSpPr/>
          <p:nvPr/>
        </p:nvSpPr>
        <p:spPr>
          <a:xfrm>
            <a:off x="9786342" y="8434536"/>
            <a:ext cx="736105" cy="667197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37" name="Shape 537"/>
          <p:cNvSpPr/>
          <p:nvPr/>
        </p:nvSpPr>
        <p:spPr>
          <a:xfrm>
            <a:off x="978148" y="6732637"/>
            <a:ext cx="736104" cy="667197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38" name="Shape 538"/>
          <p:cNvSpPr/>
          <p:nvPr/>
        </p:nvSpPr>
        <p:spPr>
          <a:xfrm>
            <a:off x="8865443" y="630555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39" name="Shape 539"/>
          <p:cNvSpPr/>
          <p:nvPr/>
        </p:nvSpPr>
        <p:spPr>
          <a:xfrm>
            <a:off x="9043144" y="6809978"/>
            <a:ext cx="736105" cy="667197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40" name="Shape 540"/>
          <p:cNvSpPr/>
          <p:nvPr/>
        </p:nvSpPr>
        <p:spPr>
          <a:xfrm>
            <a:off x="9786342" y="6809978"/>
            <a:ext cx="736105" cy="667197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1: Divide</a:t>
            </a:r>
          </a:p>
        </p:txBody>
      </p:sp>
      <p:sp>
        <p:nvSpPr>
          <p:cNvPr id="543" name="Shape 543"/>
          <p:cNvSpPr/>
          <p:nvPr/>
        </p:nvSpPr>
        <p:spPr>
          <a:xfrm>
            <a:off x="805620" y="3982318"/>
            <a:ext cx="21154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544" name="Shape 544"/>
          <p:cNvSpPr/>
          <p:nvPr/>
        </p:nvSpPr>
        <p:spPr>
          <a:xfrm>
            <a:off x="495672" y="4686300"/>
            <a:ext cx="8006854" cy="4759871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45" name="Shape 545"/>
          <p:cNvSpPr/>
          <p:nvPr/>
        </p:nvSpPr>
        <p:spPr>
          <a:xfrm>
            <a:off x="800447" y="6271617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46" name="Shape 546"/>
          <p:cNvSpPr/>
          <p:nvPr/>
        </p:nvSpPr>
        <p:spPr>
          <a:xfrm>
            <a:off x="6069421" y="47117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47" name="Shape 547"/>
          <p:cNvSpPr/>
          <p:nvPr/>
        </p:nvSpPr>
        <p:spPr>
          <a:xfrm>
            <a:off x="6056721" y="630555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48" name="Shape 548"/>
          <p:cNvSpPr/>
          <p:nvPr/>
        </p:nvSpPr>
        <p:spPr>
          <a:xfrm>
            <a:off x="6044021" y="78994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49" name="Shape 549"/>
          <p:cNvSpPr/>
          <p:nvPr/>
        </p:nvSpPr>
        <p:spPr>
          <a:xfrm>
            <a:off x="3071279" y="4123928"/>
            <a:ext cx="778018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Our hash function: {G,P} -&gt; 1, {B} -&gt; 2,{R, Y} -&gt; 3</a:t>
            </a:r>
            <a:endParaRPr sz="2500"/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550" name="Shape 550"/>
          <p:cNvSpPr/>
          <p:nvPr/>
        </p:nvSpPr>
        <p:spPr>
          <a:xfrm>
            <a:off x="28037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51" name="Shape 551"/>
          <p:cNvSpPr/>
          <p:nvPr/>
        </p:nvSpPr>
        <p:spPr>
          <a:xfrm>
            <a:off x="2981449" y="2797819"/>
            <a:ext cx="736104" cy="667198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52" name="Shape 552"/>
          <p:cNvSpPr/>
          <p:nvPr/>
        </p:nvSpPr>
        <p:spPr>
          <a:xfrm>
            <a:off x="3724647" y="2797819"/>
            <a:ext cx="736104" cy="667198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53" name="Shape 553"/>
          <p:cNvSpPr/>
          <p:nvPr/>
        </p:nvSpPr>
        <p:spPr>
          <a:xfrm>
            <a:off x="9495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54" name="Shape 554"/>
          <p:cNvSpPr/>
          <p:nvPr/>
        </p:nvSpPr>
        <p:spPr>
          <a:xfrm>
            <a:off x="1127249" y="2797819"/>
            <a:ext cx="736104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55" name="Shape 555"/>
          <p:cNvSpPr/>
          <p:nvPr/>
        </p:nvSpPr>
        <p:spPr>
          <a:xfrm>
            <a:off x="1870447" y="2797819"/>
            <a:ext cx="736104" cy="667198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56" name="Shape 556"/>
          <p:cNvSpPr/>
          <p:nvPr/>
        </p:nvSpPr>
        <p:spPr>
          <a:xfrm>
            <a:off x="6274048" y="5172719"/>
            <a:ext cx="736104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57" name="Shape 557"/>
          <p:cNvSpPr/>
          <p:nvPr/>
        </p:nvSpPr>
        <p:spPr>
          <a:xfrm>
            <a:off x="8863421" y="47244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58" name="Shape 558"/>
          <p:cNvSpPr/>
          <p:nvPr/>
        </p:nvSpPr>
        <p:spPr>
          <a:xfrm>
            <a:off x="9042648" y="5185419"/>
            <a:ext cx="736104" cy="667198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59" name="Shape 559"/>
          <p:cNvSpPr/>
          <p:nvPr/>
        </p:nvSpPr>
        <p:spPr>
          <a:xfrm>
            <a:off x="9782795" y="5185419"/>
            <a:ext cx="736105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60" name="Shape 560"/>
          <p:cNvSpPr/>
          <p:nvPr/>
        </p:nvSpPr>
        <p:spPr>
          <a:xfrm>
            <a:off x="8865443" y="78867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61" name="Shape 561"/>
          <p:cNvSpPr/>
          <p:nvPr/>
        </p:nvSpPr>
        <p:spPr>
          <a:xfrm>
            <a:off x="9043144" y="8434536"/>
            <a:ext cx="736105" cy="667197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62" name="Shape 562"/>
          <p:cNvSpPr/>
          <p:nvPr/>
        </p:nvSpPr>
        <p:spPr>
          <a:xfrm>
            <a:off x="9786342" y="8434536"/>
            <a:ext cx="736105" cy="667197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63" name="Shape 563"/>
          <p:cNvSpPr/>
          <p:nvPr/>
        </p:nvSpPr>
        <p:spPr>
          <a:xfrm>
            <a:off x="7023348" y="5172719"/>
            <a:ext cx="736104" cy="667198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64" name="Shape 564"/>
          <p:cNvSpPr/>
          <p:nvPr/>
        </p:nvSpPr>
        <p:spPr>
          <a:xfrm>
            <a:off x="8865443" y="630555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65" name="Shape 565"/>
          <p:cNvSpPr/>
          <p:nvPr/>
        </p:nvSpPr>
        <p:spPr>
          <a:xfrm>
            <a:off x="9043144" y="6809978"/>
            <a:ext cx="736105" cy="667197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66" name="Shape 566"/>
          <p:cNvSpPr/>
          <p:nvPr/>
        </p:nvSpPr>
        <p:spPr>
          <a:xfrm>
            <a:off x="9786342" y="6809978"/>
            <a:ext cx="736105" cy="667197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1: Divide</a:t>
            </a:r>
          </a:p>
        </p:txBody>
      </p:sp>
      <p:sp>
        <p:nvSpPr>
          <p:cNvPr id="569" name="Shape 569"/>
          <p:cNvSpPr/>
          <p:nvPr/>
        </p:nvSpPr>
        <p:spPr>
          <a:xfrm>
            <a:off x="805620" y="3982318"/>
            <a:ext cx="21154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570" name="Shape 570"/>
          <p:cNvSpPr/>
          <p:nvPr/>
        </p:nvSpPr>
        <p:spPr>
          <a:xfrm>
            <a:off x="495672" y="4686300"/>
            <a:ext cx="8006854" cy="4759871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71" name="Shape 571"/>
          <p:cNvSpPr/>
          <p:nvPr/>
        </p:nvSpPr>
        <p:spPr>
          <a:xfrm>
            <a:off x="800447" y="6271617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72" name="Shape 572"/>
          <p:cNvSpPr/>
          <p:nvPr/>
        </p:nvSpPr>
        <p:spPr>
          <a:xfrm>
            <a:off x="6069421" y="47117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73" name="Shape 573"/>
          <p:cNvSpPr/>
          <p:nvPr/>
        </p:nvSpPr>
        <p:spPr>
          <a:xfrm>
            <a:off x="6056721" y="630555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74" name="Shape 574"/>
          <p:cNvSpPr/>
          <p:nvPr/>
        </p:nvSpPr>
        <p:spPr>
          <a:xfrm>
            <a:off x="6044021" y="78994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75" name="Shape 575"/>
          <p:cNvSpPr/>
          <p:nvPr/>
        </p:nvSpPr>
        <p:spPr>
          <a:xfrm>
            <a:off x="3071279" y="4123928"/>
            <a:ext cx="778018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Our hash function: {G,P} -&gt; 1, {B} -&gt; 2,{R, Y} -&gt; 3</a:t>
            </a:r>
            <a:endParaRPr sz="2500"/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576" name="Shape 576"/>
          <p:cNvSpPr/>
          <p:nvPr/>
        </p:nvSpPr>
        <p:spPr>
          <a:xfrm>
            <a:off x="28037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77" name="Shape 577"/>
          <p:cNvSpPr/>
          <p:nvPr/>
        </p:nvSpPr>
        <p:spPr>
          <a:xfrm>
            <a:off x="2981449" y="2797819"/>
            <a:ext cx="736104" cy="667198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78" name="Shape 578"/>
          <p:cNvSpPr/>
          <p:nvPr/>
        </p:nvSpPr>
        <p:spPr>
          <a:xfrm>
            <a:off x="3724647" y="2797819"/>
            <a:ext cx="736104" cy="667198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79" name="Shape 579"/>
          <p:cNvSpPr/>
          <p:nvPr/>
        </p:nvSpPr>
        <p:spPr>
          <a:xfrm>
            <a:off x="9495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80" name="Shape 580"/>
          <p:cNvSpPr/>
          <p:nvPr/>
        </p:nvSpPr>
        <p:spPr>
          <a:xfrm>
            <a:off x="1127249" y="2797819"/>
            <a:ext cx="736104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81" name="Shape 581"/>
          <p:cNvSpPr/>
          <p:nvPr/>
        </p:nvSpPr>
        <p:spPr>
          <a:xfrm>
            <a:off x="1870447" y="2797819"/>
            <a:ext cx="736104" cy="667198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82" name="Shape 582"/>
          <p:cNvSpPr/>
          <p:nvPr/>
        </p:nvSpPr>
        <p:spPr>
          <a:xfrm>
            <a:off x="8863421" y="47244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83" name="Shape 583"/>
          <p:cNvSpPr/>
          <p:nvPr/>
        </p:nvSpPr>
        <p:spPr>
          <a:xfrm>
            <a:off x="9042648" y="5185419"/>
            <a:ext cx="736104" cy="667198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84" name="Shape 584"/>
          <p:cNvSpPr/>
          <p:nvPr/>
        </p:nvSpPr>
        <p:spPr>
          <a:xfrm>
            <a:off x="9782795" y="5185419"/>
            <a:ext cx="736105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85" name="Shape 585"/>
          <p:cNvSpPr/>
          <p:nvPr/>
        </p:nvSpPr>
        <p:spPr>
          <a:xfrm>
            <a:off x="8865443" y="78867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86" name="Shape 586"/>
          <p:cNvSpPr/>
          <p:nvPr/>
        </p:nvSpPr>
        <p:spPr>
          <a:xfrm>
            <a:off x="9043144" y="8434536"/>
            <a:ext cx="736105" cy="667197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87" name="Shape 587"/>
          <p:cNvSpPr/>
          <p:nvPr/>
        </p:nvSpPr>
        <p:spPr>
          <a:xfrm>
            <a:off x="9786342" y="8434536"/>
            <a:ext cx="736105" cy="667197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88" name="Shape 588"/>
          <p:cNvSpPr/>
          <p:nvPr/>
        </p:nvSpPr>
        <p:spPr>
          <a:xfrm>
            <a:off x="8865443" y="630555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89" name="Shape 589"/>
          <p:cNvSpPr/>
          <p:nvPr/>
        </p:nvSpPr>
        <p:spPr>
          <a:xfrm>
            <a:off x="9043144" y="6809978"/>
            <a:ext cx="736105" cy="667197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90" name="Shape 590"/>
          <p:cNvSpPr/>
          <p:nvPr/>
        </p:nvSpPr>
        <p:spPr>
          <a:xfrm>
            <a:off x="9786342" y="6809978"/>
            <a:ext cx="736105" cy="667197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91" name="Shape 591"/>
          <p:cNvSpPr/>
          <p:nvPr/>
        </p:nvSpPr>
        <p:spPr>
          <a:xfrm>
            <a:off x="10717621" y="47244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92" name="Shape 592"/>
          <p:cNvSpPr/>
          <p:nvPr/>
        </p:nvSpPr>
        <p:spPr>
          <a:xfrm>
            <a:off x="10917274" y="5185419"/>
            <a:ext cx="736105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93" name="Shape 593"/>
          <p:cNvSpPr/>
          <p:nvPr/>
        </p:nvSpPr>
        <p:spPr>
          <a:xfrm>
            <a:off x="11666574" y="5185419"/>
            <a:ext cx="736105" cy="667198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1: Divide</a:t>
            </a:r>
          </a:p>
        </p:txBody>
      </p:sp>
      <p:sp>
        <p:nvSpPr>
          <p:cNvPr id="596" name="Shape 596"/>
          <p:cNvSpPr/>
          <p:nvPr/>
        </p:nvSpPr>
        <p:spPr>
          <a:xfrm>
            <a:off x="805620" y="3982318"/>
            <a:ext cx="21154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597" name="Shape 597"/>
          <p:cNvSpPr/>
          <p:nvPr/>
        </p:nvSpPr>
        <p:spPr>
          <a:xfrm>
            <a:off x="495672" y="4686300"/>
            <a:ext cx="8006854" cy="4759871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98" name="Shape 598"/>
          <p:cNvSpPr/>
          <p:nvPr/>
        </p:nvSpPr>
        <p:spPr>
          <a:xfrm>
            <a:off x="800447" y="6271617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99" name="Shape 599"/>
          <p:cNvSpPr/>
          <p:nvPr/>
        </p:nvSpPr>
        <p:spPr>
          <a:xfrm>
            <a:off x="6069421" y="47117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00" name="Shape 600"/>
          <p:cNvSpPr/>
          <p:nvPr/>
        </p:nvSpPr>
        <p:spPr>
          <a:xfrm>
            <a:off x="6056721" y="630555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01" name="Shape 601"/>
          <p:cNvSpPr/>
          <p:nvPr/>
        </p:nvSpPr>
        <p:spPr>
          <a:xfrm>
            <a:off x="6044021" y="78994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02" name="Shape 602"/>
          <p:cNvSpPr/>
          <p:nvPr/>
        </p:nvSpPr>
        <p:spPr>
          <a:xfrm>
            <a:off x="3071279" y="4123928"/>
            <a:ext cx="778018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Our hash function: {G,P} -&gt; 1, {B} -&gt; 2,{R, Y} -&gt; 3</a:t>
            </a:r>
            <a:endParaRPr sz="2500"/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603" name="Shape 603"/>
          <p:cNvSpPr/>
          <p:nvPr/>
        </p:nvSpPr>
        <p:spPr>
          <a:xfrm>
            <a:off x="978148" y="6732637"/>
            <a:ext cx="736104" cy="667197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04" name="Shape 604"/>
          <p:cNvSpPr/>
          <p:nvPr/>
        </p:nvSpPr>
        <p:spPr>
          <a:xfrm>
            <a:off x="1721346" y="6732637"/>
            <a:ext cx="736104" cy="667197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05" name="Shape 605"/>
          <p:cNvSpPr/>
          <p:nvPr/>
        </p:nvSpPr>
        <p:spPr>
          <a:xfrm>
            <a:off x="9495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06" name="Shape 606"/>
          <p:cNvSpPr/>
          <p:nvPr/>
        </p:nvSpPr>
        <p:spPr>
          <a:xfrm>
            <a:off x="1127249" y="2797819"/>
            <a:ext cx="736104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07" name="Shape 607"/>
          <p:cNvSpPr/>
          <p:nvPr/>
        </p:nvSpPr>
        <p:spPr>
          <a:xfrm>
            <a:off x="1870447" y="2797819"/>
            <a:ext cx="736104" cy="667198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08" name="Shape 608"/>
          <p:cNvSpPr/>
          <p:nvPr/>
        </p:nvSpPr>
        <p:spPr>
          <a:xfrm>
            <a:off x="8863421" y="47244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09" name="Shape 609"/>
          <p:cNvSpPr/>
          <p:nvPr/>
        </p:nvSpPr>
        <p:spPr>
          <a:xfrm>
            <a:off x="9042648" y="5185419"/>
            <a:ext cx="736104" cy="667198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10" name="Shape 610"/>
          <p:cNvSpPr/>
          <p:nvPr/>
        </p:nvSpPr>
        <p:spPr>
          <a:xfrm>
            <a:off x="9782795" y="5185419"/>
            <a:ext cx="736105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11" name="Shape 611"/>
          <p:cNvSpPr/>
          <p:nvPr/>
        </p:nvSpPr>
        <p:spPr>
          <a:xfrm>
            <a:off x="8865443" y="78867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12" name="Shape 612"/>
          <p:cNvSpPr/>
          <p:nvPr/>
        </p:nvSpPr>
        <p:spPr>
          <a:xfrm>
            <a:off x="9043144" y="8434536"/>
            <a:ext cx="736105" cy="667197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13" name="Shape 613"/>
          <p:cNvSpPr/>
          <p:nvPr/>
        </p:nvSpPr>
        <p:spPr>
          <a:xfrm>
            <a:off x="9786342" y="8434536"/>
            <a:ext cx="736105" cy="667197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14" name="Shape 614"/>
          <p:cNvSpPr/>
          <p:nvPr/>
        </p:nvSpPr>
        <p:spPr>
          <a:xfrm>
            <a:off x="8865443" y="630555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15" name="Shape 615"/>
          <p:cNvSpPr/>
          <p:nvPr/>
        </p:nvSpPr>
        <p:spPr>
          <a:xfrm>
            <a:off x="9043144" y="6809978"/>
            <a:ext cx="736105" cy="667197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16" name="Shape 616"/>
          <p:cNvSpPr/>
          <p:nvPr/>
        </p:nvSpPr>
        <p:spPr>
          <a:xfrm>
            <a:off x="9786342" y="6809978"/>
            <a:ext cx="736105" cy="667197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17" name="Shape 617"/>
          <p:cNvSpPr/>
          <p:nvPr/>
        </p:nvSpPr>
        <p:spPr>
          <a:xfrm>
            <a:off x="10717621" y="47244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18" name="Shape 618"/>
          <p:cNvSpPr/>
          <p:nvPr/>
        </p:nvSpPr>
        <p:spPr>
          <a:xfrm>
            <a:off x="10917274" y="5185419"/>
            <a:ext cx="736105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19" name="Shape 619"/>
          <p:cNvSpPr/>
          <p:nvPr/>
        </p:nvSpPr>
        <p:spPr>
          <a:xfrm>
            <a:off x="11666574" y="5185419"/>
            <a:ext cx="736105" cy="667198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External Sorting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Want to sort data that does not fit in memory</a:t>
            </a:r>
            <a:endParaRPr sz="3600"/>
          </a:p>
          <a:p>
            <a:pPr lvl="0">
              <a:defRPr sz="1800"/>
            </a:pPr>
            <a:r>
              <a:rPr sz="3600"/>
              <a:t>Minimize number of I/O’s (especially random I/O’s)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1: Divide</a:t>
            </a:r>
          </a:p>
        </p:txBody>
      </p:sp>
      <p:sp>
        <p:nvSpPr>
          <p:cNvPr id="622" name="Shape 622"/>
          <p:cNvSpPr/>
          <p:nvPr/>
        </p:nvSpPr>
        <p:spPr>
          <a:xfrm>
            <a:off x="805620" y="3982318"/>
            <a:ext cx="21154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623" name="Shape 623"/>
          <p:cNvSpPr/>
          <p:nvPr/>
        </p:nvSpPr>
        <p:spPr>
          <a:xfrm>
            <a:off x="495672" y="4686300"/>
            <a:ext cx="8006854" cy="4759871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24" name="Shape 624"/>
          <p:cNvSpPr/>
          <p:nvPr/>
        </p:nvSpPr>
        <p:spPr>
          <a:xfrm>
            <a:off x="800447" y="6271617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25" name="Shape 625"/>
          <p:cNvSpPr/>
          <p:nvPr/>
        </p:nvSpPr>
        <p:spPr>
          <a:xfrm>
            <a:off x="6069421" y="47117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26" name="Shape 626"/>
          <p:cNvSpPr/>
          <p:nvPr/>
        </p:nvSpPr>
        <p:spPr>
          <a:xfrm>
            <a:off x="6056721" y="630555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27" name="Shape 627"/>
          <p:cNvSpPr/>
          <p:nvPr/>
        </p:nvSpPr>
        <p:spPr>
          <a:xfrm>
            <a:off x="6044021" y="78994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28" name="Shape 628"/>
          <p:cNvSpPr/>
          <p:nvPr/>
        </p:nvSpPr>
        <p:spPr>
          <a:xfrm>
            <a:off x="3071279" y="4123928"/>
            <a:ext cx="778018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Our hash function: {G,P} -&gt; 1, {B} -&gt; 2,{R, Y} -&gt; 3</a:t>
            </a:r>
            <a:endParaRPr sz="2500"/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629" name="Shape 629"/>
          <p:cNvSpPr/>
          <p:nvPr/>
        </p:nvSpPr>
        <p:spPr>
          <a:xfrm>
            <a:off x="6280646" y="8409136"/>
            <a:ext cx="736104" cy="667197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30" name="Shape 630"/>
          <p:cNvSpPr/>
          <p:nvPr/>
        </p:nvSpPr>
        <p:spPr>
          <a:xfrm>
            <a:off x="6280646" y="5185419"/>
            <a:ext cx="736104" cy="667198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31" name="Shape 631"/>
          <p:cNvSpPr/>
          <p:nvPr/>
        </p:nvSpPr>
        <p:spPr>
          <a:xfrm>
            <a:off x="949548" y="23368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32" name="Shape 632"/>
          <p:cNvSpPr/>
          <p:nvPr/>
        </p:nvSpPr>
        <p:spPr>
          <a:xfrm>
            <a:off x="1127249" y="2797819"/>
            <a:ext cx="736104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33" name="Shape 633"/>
          <p:cNvSpPr/>
          <p:nvPr/>
        </p:nvSpPr>
        <p:spPr>
          <a:xfrm>
            <a:off x="1870447" y="2797819"/>
            <a:ext cx="736104" cy="667198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34" name="Shape 634"/>
          <p:cNvSpPr/>
          <p:nvPr/>
        </p:nvSpPr>
        <p:spPr>
          <a:xfrm>
            <a:off x="8863421" y="47244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35" name="Shape 635"/>
          <p:cNvSpPr/>
          <p:nvPr/>
        </p:nvSpPr>
        <p:spPr>
          <a:xfrm>
            <a:off x="9042648" y="5185419"/>
            <a:ext cx="736104" cy="667198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36" name="Shape 636"/>
          <p:cNvSpPr/>
          <p:nvPr/>
        </p:nvSpPr>
        <p:spPr>
          <a:xfrm>
            <a:off x="9782795" y="5185419"/>
            <a:ext cx="736105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37" name="Shape 637"/>
          <p:cNvSpPr/>
          <p:nvPr/>
        </p:nvSpPr>
        <p:spPr>
          <a:xfrm>
            <a:off x="8865443" y="78867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38" name="Shape 638"/>
          <p:cNvSpPr/>
          <p:nvPr/>
        </p:nvSpPr>
        <p:spPr>
          <a:xfrm>
            <a:off x="9043144" y="8434536"/>
            <a:ext cx="736105" cy="667197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39" name="Shape 639"/>
          <p:cNvSpPr/>
          <p:nvPr/>
        </p:nvSpPr>
        <p:spPr>
          <a:xfrm>
            <a:off x="9786342" y="8434536"/>
            <a:ext cx="736105" cy="667197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40" name="Shape 640"/>
          <p:cNvSpPr/>
          <p:nvPr/>
        </p:nvSpPr>
        <p:spPr>
          <a:xfrm>
            <a:off x="8865443" y="630555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41" name="Shape 641"/>
          <p:cNvSpPr/>
          <p:nvPr/>
        </p:nvSpPr>
        <p:spPr>
          <a:xfrm>
            <a:off x="9043144" y="6809978"/>
            <a:ext cx="736105" cy="667197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42" name="Shape 642"/>
          <p:cNvSpPr/>
          <p:nvPr/>
        </p:nvSpPr>
        <p:spPr>
          <a:xfrm>
            <a:off x="9786342" y="6809978"/>
            <a:ext cx="736105" cy="667197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43" name="Shape 643"/>
          <p:cNvSpPr/>
          <p:nvPr/>
        </p:nvSpPr>
        <p:spPr>
          <a:xfrm>
            <a:off x="10717621" y="47244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44" name="Shape 644"/>
          <p:cNvSpPr/>
          <p:nvPr/>
        </p:nvSpPr>
        <p:spPr>
          <a:xfrm>
            <a:off x="10917274" y="5185419"/>
            <a:ext cx="736105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45" name="Shape 645"/>
          <p:cNvSpPr/>
          <p:nvPr/>
        </p:nvSpPr>
        <p:spPr>
          <a:xfrm>
            <a:off x="11666574" y="5185419"/>
            <a:ext cx="736105" cy="667198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1: Divide</a:t>
            </a:r>
          </a:p>
        </p:txBody>
      </p:sp>
      <p:sp>
        <p:nvSpPr>
          <p:cNvPr id="648" name="Shape 648"/>
          <p:cNvSpPr/>
          <p:nvPr/>
        </p:nvSpPr>
        <p:spPr>
          <a:xfrm>
            <a:off x="805620" y="3982318"/>
            <a:ext cx="21154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649" name="Shape 649"/>
          <p:cNvSpPr/>
          <p:nvPr/>
        </p:nvSpPr>
        <p:spPr>
          <a:xfrm>
            <a:off x="495672" y="4686300"/>
            <a:ext cx="8006854" cy="4759871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50" name="Shape 650"/>
          <p:cNvSpPr/>
          <p:nvPr/>
        </p:nvSpPr>
        <p:spPr>
          <a:xfrm>
            <a:off x="800447" y="6271617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51" name="Shape 651"/>
          <p:cNvSpPr/>
          <p:nvPr/>
        </p:nvSpPr>
        <p:spPr>
          <a:xfrm>
            <a:off x="6069421" y="47117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52" name="Shape 652"/>
          <p:cNvSpPr/>
          <p:nvPr/>
        </p:nvSpPr>
        <p:spPr>
          <a:xfrm>
            <a:off x="6056721" y="630555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53" name="Shape 653"/>
          <p:cNvSpPr/>
          <p:nvPr/>
        </p:nvSpPr>
        <p:spPr>
          <a:xfrm>
            <a:off x="6044021" y="78994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54" name="Shape 654"/>
          <p:cNvSpPr/>
          <p:nvPr/>
        </p:nvSpPr>
        <p:spPr>
          <a:xfrm>
            <a:off x="3071279" y="4123928"/>
            <a:ext cx="778018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Our hash function: {G,P} -&gt; 1, {B} -&gt; 2,{R, Y} -&gt; 3</a:t>
            </a:r>
            <a:endParaRPr sz="2500"/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655" name="Shape 655"/>
          <p:cNvSpPr/>
          <p:nvPr/>
        </p:nvSpPr>
        <p:spPr>
          <a:xfrm>
            <a:off x="6280646" y="8409136"/>
            <a:ext cx="736104" cy="667197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56" name="Shape 656"/>
          <p:cNvSpPr/>
          <p:nvPr/>
        </p:nvSpPr>
        <p:spPr>
          <a:xfrm>
            <a:off x="6280646" y="5185419"/>
            <a:ext cx="736104" cy="667198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57" name="Shape 657"/>
          <p:cNvSpPr/>
          <p:nvPr/>
        </p:nvSpPr>
        <p:spPr>
          <a:xfrm>
            <a:off x="8863421" y="47244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58" name="Shape 658"/>
          <p:cNvSpPr/>
          <p:nvPr/>
        </p:nvSpPr>
        <p:spPr>
          <a:xfrm>
            <a:off x="9042648" y="5185419"/>
            <a:ext cx="736104" cy="667198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59" name="Shape 659"/>
          <p:cNvSpPr/>
          <p:nvPr/>
        </p:nvSpPr>
        <p:spPr>
          <a:xfrm>
            <a:off x="9782795" y="5185419"/>
            <a:ext cx="736105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60" name="Shape 660"/>
          <p:cNvSpPr/>
          <p:nvPr/>
        </p:nvSpPr>
        <p:spPr>
          <a:xfrm>
            <a:off x="8865443" y="78867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61" name="Shape 661"/>
          <p:cNvSpPr/>
          <p:nvPr/>
        </p:nvSpPr>
        <p:spPr>
          <a:xfrm>
            <a:off x="9043144" y="8434536"/>
            <a:ext cx="736105" cy="667197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62" name="Shape 662"/>
          <p:cNvSpPr/>
          <p:nvPr/>
        </p:nvSpPr>
        <p:spPr>
          <a:xfrm>
            <a:off x="9786342" y="8434536"/>
            <a:ext cx="736105" cy="667197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63" name="Shape 663"/>
          <p:cNvSpPr/>
          <p:nvPr/>
        </p:nvSpPr>
        <p:spPr>
          <a:xfrm>
            <a:off x="8865443" y="630555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64" name="Shape 664"/>
          <p:cNvSpPr/>
          <p:nvPr/>
        </p:nvSpPr>
        <p:spPr>
          <a:xfrm>
            <a:off x="9043144" y="6809978"/>
            <a:ext cx="736105" cy="667197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65" name="Shape 665"/>
          <p:cNvSpPr/>
          <p:nvPr/>
        </p:nvSpPr>
        <p:spPr>
          <a:xfrm>
            <a:off x="9786342" y="6809978"/>
            <a:ext cx="736105" cy="667197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66" name="Shape 666"/>
          <p:cNvSpPr/>
          <p:nvPr/>
        </p:nvSpPr>
        <p:spPr>
          <a:xfrm>
            <a:off x="10717621" y="47244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67" name="Shape 667"/>
          <p:cNvSpPr/>
          <p:nvPr/>
        </p:nvSpPr>
        <p:spPr>
          <a:xfrm>
            <a:off x="10917274" y="5185419"/>
            <a:ext cx="736105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68" name="Shape 668"/>
          <p:cNvSpPr/>
          <p:nvPr/>
        </p:nvSpPr>
        <p:spPr>
          <a:xfrm>
            <a:off x="11666574" y="5185419"/>
            <a:ext cx="736105" cy="667198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69" name="Shape 669"/>
          <p:cNvSpPr/>
          <p:nvPr/>
        </p:nvSpPr>
        <p:spPr>
          <a:xfrm>
            <a:off x="978148" y="6766569"/>
            <a:ext cx="736104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70" name="Shape 670"/>
          <p:cNvSpPr/>
          <p:nvPr/>
        </p:nvSpPr>
        <p:spPr>
          <a:xfrm>
            <a:off x="1721346" y="6766569"/>
            <a:ext cx="736104" cy="667198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1: Divide</a:t>
            </a:r>
          </a:p>
        </p:txBody>
      </p:sp>
      <p:sp>
        <p:nvSpPr>
          <p:cNvPr id="673" name="Shape 673"/>
          <p:cNvSpPr/>
          <p:nvPr/>
        </p:nvSpPr>
        <p:spPr>
          <a:xfrm>
            <a:off x="805620" y="3982318"/>
            <a:ext cx="21154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674" name="Shape 674"/>
          <p:cNvSpPr/>
          <p:nvPr/>
        </p:nvSpPr>
        <p:spPr>
          <a:xfrm>
            <a:off x="495672" y="4686300"/>
            <a:ext cx="8006854" cy="4759871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75" name="Shape 675"/>
          <p:cNvSpPr/>
          <p:nvPr/>
        </p:nvSpPr>
        <p:spPr>
          <a:xfrm>
            <a:off x="800447" y="6271617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76" name="Shape 676"/>
          <p:cNvSpPr/>
          <p:nvPr/>
        </p:nvSpPr>
        <p:spPr>
          <a:xfrm>
            <a:off x="6069421" y="47117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77" name="Shape 677"/>
          <p:cNvSpPr/>
          <p:nvPr/>
        </p:nvSpPr>
        <p:spPr>
          <a:xfrm>
            <a:off x="6056721" y="630555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78" name="Shape 678"/>
          <p:cNvSpPr/>
          <p:nvPr/>
        </p:nvSpPr>
        <p:spPr>
          <a:xfrm>
            <a:off x="6044021" y="78994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79" name="Shape 679"/>
          <p:cNvSpPr/>
          <p:nvPr/>
        </p:nvSpPr>
        <p:spPr>
          <a:xfrm>
            <a:off x="3071279" y="4123928"/>
            <a:ext cx="778018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Our hash function: {G,P} -&gt; 1, {B} -&gt; 2,{R, Y} -&gt; 3</a:t>
            </a:r>
            <a:endParaRPr sz="2500"/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680" name="Shape 680"/>
          <p:cNvSpPr/>
          <p:nvPr/>
        </p:nvSpPr>
        <p:spPr>
          <a:xfrm>
            <a:off x="6280646" y="8409136"/>
            <a:ext cx="736104" cy="667197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81" name="Shape 681"/>
          <p:cNvSpPr/>
          <p:nvPr/>
        </p:nvSpPr>
        <p:spPr>
          <a:xfrm>
            <a:off x="6280646" y="5185419"/>
            <a:ext cx="736104" cy="667198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82" name="Shape 682"/>
          <p:cNvSpPr/>
          <p:nvPr/>
        </p:nvSpPr>
        <p:spPr>
          <a:xfrm>
            <a:off x="8863421" y="47244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83" name="Shape 683"/>
          <p:cNvSpPr/>
          <p:nvPr/>
        </p:nvSpPr>
        <p:spPr>
          <a:xfrm>
            <a:off x="9042648" y="5185419"/>
            <a:ext cx="736104" cy="667198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84" name="Shape 684"/>
          <p:cNvSpPr/>
          <p:nvPr/>
        </p:nvSpPr>
        <p:spPr>
          <a:xfrm>
            <a:off x="9782795" y="5185419"/>
            <a:ext cx="736105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85" name="Shape 685"/>
          <p:cNvSpPr/>
          <p:nvPr/>
        </p:nvSpPr>
        <p:spPr>
          <a:xfrm>
            <a:off x="8865443" y="788670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86" name="Shape 686"/>
          <p:cNvSpPr/>
          <p:nvPr/>
        </p:nvSpPr>
        <p:spPr>
          <a:xfrm>
            <a:off x="9043144" y="8434536"/>
            <a:ext cx="736105" cy="667197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87" name="Shape 687"/>
          <p:cNvSpPr/>
          <p:nvPr/>
        </p:nvSpPr>
        <p:spPr>
          <a:xfrm>
            <a:off x="9786342" y="8434536"/>
            <a:ext cx="736105" cy="667197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88" name="Shape 688"/>
          <p:cNvSpPr/>
          <p:nvPr/>
        </p:nvSpPr>
        <p:spPr>
          <a:xfrm>
            <a:off x="8865443" y="6305550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89" name="Shape 689"/>
          <p:cNvSpPr/>
          <p:nvPr/>
        </p:nvSpPr>
        <p:spPr>
          <a:xfrm>
            <a:off x="9043144" y="6809978"/>
            <a:ext cx="736105" cy="667197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90" name="Shape 690"/>
          <p:cNvSpPr/>
          <p:nvPr/>
        </p:nvSpPr>
        <p:spPr>
          <a:xfrm>
            <a:off x="9786342" y="6809978"/>
            <a:ext cx="736105" cy="667197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91" name="Shape 691"/>
          <p:cNvSpPr/>
          <p:nvPr/>
        </p:nvSpPr>
        <p:spPr>
          <a:xfrm>
            <a:off x="10717621" y="4724400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92" name="Shape 692"/>
          <p:cNvSpPr/>
          <p:nvPr/>
        </p:nvSpPr>
        <p:spPr>
          <a:xfrm>
            <a:off x="10917274" y="5185419"/>
            <a:ext cx="736105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93" name="Shape 693"/>
          <p:cNvSpPr/>
          <p:nvPr/>
        </p:nvSpPr>
        <p:spPr>
          <a:xfrm>
            <a:off x="11666574" y="5185419"/>
            <a:ext cx="736105" cy="667198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94" name="Shape 694"/>
          <p:cNvSpPr/>
          <p:nvPr/>
        </p:nvSpPr>
        <p:spPr>
          <a:xfrm>
            <a:off x="7036048" y="5185419"/>
            <a:ext cx="736104" cy="667198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95" name="Shape 695"/>
          <p:cNvSpPr/>
          <p:nvPr/>
        </p:nvSpPr>
        <p:spPr>
          <a:xfrm>
            <a:off x="6280646" y="6766569"/>
            <a:ext cx="736104" cy="667198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1: Divide</a:t>
            </a:r>
          </a:p>
        </p:txBody>
      </p:sp>
      <p:sp>
        <p:nvSpPr>
          <p:cNvPr id="698" name="Shape 698"/>
          <p:cNvSpPr/>
          <p:nvPr/>
        </p:nvSpPr>
        <p:spPr>
          <a:xfrm>
            <a:off x="805620" y="3982318"/>
            <a:ext cx="21154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699" name="Shape 699"/>
          <p:cNvSpPr/>
          <p:nvPr/>
        </p:nvSpPr>
        <p:spPr>
          <a:xfrm>
            <a:off x="495672" y="4686300"/>
            <a:ext cx="5449107" cy="4759871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00" name="Shape 700"/>
          <p:cNvSpPr/>
          <p:nvPr/>
        </p:nvSpPr>
        <p:spPr>
          <a:xfrm>
            <a:off x="800447" y="6271617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01" name="Shape 701"/>
          <p:cNvSpPr/>
          <p:nvPr/>
        </p:nvSpPr>
        <p:spPr>
          <a:xfrm>
            <a:off x="9841321" y="4690467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02" name="Shape 702"/>
          <p:cNvSpPr/>
          <p:nvPr/>
        </p:nvSpPr>
        <p:spPr>
          <a:xfrm>
            <a:off x="7987121" y="6271617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03" name="Shape 703"/>
          <p:cNvSpPr/>
          <p:nvPr/>
        </p:nvSpPr>
        <p:spPr>
          <a:xfrm>
            <a:off x="7987121" y="7852767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04" name="Shape 704"/>
          <p:cNvSpPr/>
          <p:nvPr/>
        </p:nvSpPr>
        <p:spPr>
          <a:xfrm>
            <a:off x="3071279" y="4123928"/>
            <a:ext cx="778018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Our hash function: {G,P} -&gt; 1, {B} -&gt; 2,{R, Y} -&gt; 3</a:t>
            </a:r>
            <a:endParaRPr sz="2500"/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705" name="Shape 705"/>
          <p:cNvSpPr/>
          <p:nvPr/>
        </p:nvSpPr>
        <p:spPr>
          <a:xfrm>
            <a:off x="8223746" y="8362503"/>
            <a:ext cx="736104" cy="667197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06" name="Shape 706"/>
          <p:cNvSpPr/>
          <p:nvPr/>
        </p:nvSpPr>
        <p:spPr>
          <a:xfrm>
            <a:off x="10052546" y="5164187"/>
            <a:ext cx="736104" cy="667197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07" name="Shape 707"/>
          <p:cNvSpPr/>
          <p:nvPr/>
        </p:nvSpPr>
        <p:spPr>
          <a:xfrm>
            <a:off x="6132921" y="4690467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08" name="Shape 708"/>
          <p:cNvSpPr/>
          <p:nvPr/>
        </p:nvSpPr>
        <p:spPr>
          <a:xfrm>
            <a:off x="6312148" y="5151487"/>
            <a:ext cx="736104" cy="667197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09" name="Shape 709"/>
          <p:cNvSpPr/>
          <p:nvPr/>
        </p:nvSpPr>
        <p:spPr>
          <a:xfrm>
            <a:off x="7052295" y="5151487"/>
            <a:ext cx="736105" cy="667197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10" name="Shape 710"/>
          <p:cNvSpPr/>
          <p:nvPr/>
        </p:nvSpPr>
        <p:spPr>
          <a:xfrm>
            <a:off x="6134943" y="7852767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11" name="Shape 711"/>
          <p:cNvSpPr/>
          <p:nvPr/>
        </p:nvSpPr>
        <p:spPr>
          <a:xfrm>
            <a:off x="6312644" y="8400603"/>
            <a:ext cx="736105" cy="667197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12" name="Shape 712"/>
          <p:cNvSpPr/>
          <p:nvPr/>
        </p:nvSpPr>
        <p:spPr>
          <a:xfrm>
            <a:off x="7055842" y="8400603"/>
            <a:ext cx="736105" cy="667197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13" name="Shape 713"/>
          <p:cNvSpPr/>
          <p:nvPr/>
        </p:nvSpPr>
        <p:spPr>
          <a:xfrm>
            <a:off x="6134943" y="6271617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14" name="Shape 714"/>
          <p:cNvSpPr/>
          <p:nvPr/>
        </p:nvSpPr>
        <p:spPr>
          <a:xfrm>
            <a:off x="6312644" y="6776045"/>
            <a:ext cx="736105" cy="667197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15" name="Shape 715"/>
          <p:cNvSpPr/>
          <p:nvPr/>
        </p:nvSpPr>
        <p:spPr>
          <a:xfrm>
            <a:off x="7055842" y="6776045"/>
            <a:ext cx="736105" cy="667197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16" name="Shape 716"/>
          <p:cNvSpPr/>
          <p:nvPr/>
        </p:nvSpPr>
        <p:spPr>
          <a:xfrm>
            <a:off x="7987121" y="4690467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17" name="Shape 717"/>
          <p:cNvSpPr/>
          <p:nvPr/>
        </p:nvSpPr>
        <p:spPr>
          <a:xfrm>
            <a:off x="8186774" y="5151487"/>
            <a:ext cx="736105" cy="667197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18" name="Shape 718"/>
          <p:cNvSpPr/>
          <p:nvPr/>
        </p:nvSpPr>
        <p:spPr>
          <a:xfrm>
            <a:off x="8936074" y="5151487"/>
            <a:ext cx="736105" cy="667197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19" name="Shape 719"/>
          <p:cNvSpPr/>
          <p:nvPr/>
        </p:nvSpPr>
        <p:spPr>
          <a:xfrm>
            <a:off x="10807948" y="5164187"/>
            <a:ext cx="736104" cy="667197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20" name="Shape 720"/>
          <p:cNvSpPr/>
          <p:nvPr/>
        </p:nvSpPr>
        <p:spPr>
          <a:xfrm>
            <a:off x="8211046" y="6732637"/>
            <a:ext cx="736104" cy="667197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21" name="Shape 721"/>
          <p:cNvSpPr/>
          <p:nvPr/>
        </p:nvSpPr>
        <p:spPr>
          <a:xfrm>
            <a:off x="3669121" y="4721175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22" name="Shape 722"/>
          <p:cNvSpPr/>
          <p:nvPr/>
        </p:nvSpPr>
        <p:spPr>
          <a:xfrm>
            <a:off x="3656421" y="6315025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23" name="Shape 723"/>
          <p:cNvSpPr/>
          <p:nvPr/>
        </p:nvSpPr>
        <p:spPr>
          <a:xfrm>
            <a:off x="3643721" y="7908875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>
            <p:ph type="title"/>
          </p:nvPr>
        </p:nvSpPr>
        <p:spPr>
          <a:xfrm>
            <a:off x="952500" y="4318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2: Conquer</a:t>
            </a:r>
          </a:p>
        </p:txBody>
      </p:sp>
      <p:sp>
        <p:nvSpPr>
          <p:cNvPr id="726" name="Shape 7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Rehash each partition.</a:t>
            </a:r>
            <a:endParaRPr sz="3600"/>
          </a:p>
          <a:p>
            <a:pPr lvl="0">
              <a:defRPr sz="1800"/>
            </a:pPr>
            <a:r>
              <a:rPr sz="3600"/>
              <a:t>For a partition to fit in memory, it can only have B pages.</a:t>
            </a:r>
            <a:endParaRPr sz="3600"/>
          </a:p>
          <a:p>
            <a:pPr lvl="0">
              <a:defRPr sz="1800"/>
            </a:pPr>
            <a:r>
              <a:rPr sz="3600"/>
              <a:t>To hash larger tables, use the partition algorithm recursively until the partition fits into memory</a:t>
            </a:r>
            <a:endParaRPr sz="3600"/>
          </a:p>
          <a:p>
            <a:pPr lvl="0">
              <a:defRPr sz="1800"/>
            </a:pPr>
            <a:r>
              <a:rPr sz="3600"/>
              <a:t># I/O’s = 2N</a:t>
            </a:r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2: Conquer</a:t>
            </a:r>
          </a:p>
        </p:txBody>
      </p:sp>
      <p:sp>
        <p:nvSpPr>
          <p:cNvPr id="729" name="Shape 729"/>
          <p:cNvSpPr/>
          <p:nvPr/>
        </p:nvSpPr>
        <p:spPr>
          <a:xfrm>
            <a:off x="805620" y="3982318"/>
            <a:ext cx="21154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730" name="Shape 730"/>
          <p:cNvSpPr/>
          <p:nvPr/>
        </p:nvSpPr>
        <p:spPr>
          <a:xfrm>
            <a:off x="495672" y="4686300"/>
            <a:ext cx="5449107" cy="4759871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31" name="Shape 731"/>
          <p:cNvSpPr/>
          <p:nvPr/>
        </p:nvSpPr>
        <p:spPr>
          <a:xfrm>
            <a:off x="9841321" y="4690467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32" name="Shape 732"/>
          <p:cNvSpPr/>
          <p:nvPr/>
        </p:nvSpPr>
        <p:spPr>
          <a:xfrm>
            <a:off x="7987121" y="6271617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33" name="Shape 733"/>
          <p:cNvSpPr/>
          <p:nvPr/>
        </p:nvSpPr>
        <p:spPr>
          <a:xfrm>
            <a:off x="7987121" y="7852767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34" name="Shape 734"/>
          <p:cNvSpPr/>
          <p:nvPr/>
        </p:nvSpPr>
        <p:spPr>
          <a:xfrm>
            <a:off x="2608442" y="2472928"/>
            <a:ext cx="778018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Create in-memory table for each partition.</a:t>
            </a:r>
            <a:endParaRPr sz="2500"/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735" name="Shape 735"/>
          <p:cNvSpPr/>
          <p:nvPr/>
        </p:nvSpPr>
        <p:spPr>
          <a:xfrm>
            <a:off x="8223746" y="8362503"/>
            <a:ext cx="736104" cy="667197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36" name="Shape 736"/>
          <p:cNvSpPr/>
          <p:nvPr/>
        </p:nvSpPr>
        <p:spPr>
          <a:xfrm>
            <a:off x="10052546" y="5164187"/>
            <a:ext cx="736104" cy="667197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37" name="Shape 737"/>
          <p:cNvSpPr/>
          <p:nvPr/>
        </p:nvSpPr>
        <p:spPr>
          <a:xfrm>
            <a:off x="6132921" y="4690467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38" name="Shape 738"/>
          <p:cNvSpPr/>
          <p:nvPr/>
        </p:nvSpPr>
        <p:spPr>
          <a:xfrm>
            <a:off x="6312148" y="5151487"/>
            <a:ext cx="736104" cy="667197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39" name="Shape 739"/>
          <p:cNvSpPr/>
          <p:nvPr/>
        </p:nvSpPr>
        <p:spPr>
          <a:xfrm>
            <a:off x="7052295" y="5151487"/>
            <a:ext cx="736105" cy="667197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40" name="Shape 740"/>
          <p:cNvSpPr/>
          <p:nvPr/>
        </p:nvSpPr>
        <p:spPr>
          <a:xfrm>
            <a:off x="6134943" y="7852767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41" name="Shape 741"/>
          <p:cNvSpPr/>
          <p:nvPr/>
        </p:nvSpPr>
        <p:spPr>
          <a:xfrm>
            <a:off x="6312644" y="8400603"/>
            <a:ext cx="736105" cy="667197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42" name="Shape 742"/>
          <p:cNvSpPr/>
          <p:nvPr/>
        </p:nvSpPr>
        <p:spPr>
          <a:xfrm>
            <a:off x="7055842" y="8400603"/>
            <a:ext cx="736105" cy="667197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43" name="Shape 743"/>
          <p:cNvSpPr/>
          <p:nvPr/>
        </p:nvSpPr>
        <p:spPr>
          <a:xfrm>
            <a:off x="6134943" y="6271617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44" name="Shape 744"/>
          <p:cNvSpPr/>
          <p:nvPr/>
        </p:nvSpPr>
        <p:spPr>
          <a:xfrm>
            <a:off x="6312644" y="6776045"/>
            <a:ext cx="736105" cy="667197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45" name="Shape 745"/>
          <p:cNvSpPr/>
          <p:nvPr/>
        </p:nvSpPr>
        <p:spPr>
          <a:xfrm>
            <a:off x="7055842" y="6776045"/>
            <a:ext cx="736105" cy="667197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46" name="Shape 746"/>
          <p:cNvSpPr/>
          <p:nvPr/>
        </p:nvSpPr>
        <p:spPr>
          <a:xfrm>
            <a:off x="7987121" y="4690467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47" name="Shape 747"/>
          <p:cNvSpPr/>
          <p:nvPr/>
        </p:nvSpPr>
        <p:spPr>
          <a:xfrm>
            <a:off x="8186774" y="5151487"/>
            <a:ext cx="736105" cy="667197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48" name="Shape 748"/>
          <p:cNvSpPr/>
          <p:nvPr/>
        </p:nvSpPr>
        <p:spPr>
          <a:xfrm>
            <a:off x="8936074" y="5151487"/>
            <a:ext cx="736105" cy="667197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49" name="Shape 749"/>
          <p:cNvSpPr/>
          <p:nvPr/>
        </p:nvSpPr>
        <p:spPr>
          <a:xfrm>
            <a:off x="10807948" y="5164187"/>
            <a:ext cx="736104" cy="667197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50" name="Shape 750"/>
          <p:cNvSpPr/>
          <p:nvPr/>
        </p:nvSpPr>
        <p:spPr>
          <a:xfrm>
            <a:off x="8211046" y="6732637"/>
            <a:ext cx="736104" cy="667197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2: Conquer</a:t>
            </a:r>
          </a:p>
        </p:txBody>
      </p:sp>
      <p:sp>
        <p:nvSpPr>
          <p:cNvPr id="753" name="Shape 753"/>
          <p:cNvSpPr/>
          <p:nvPr/>
        </p:nvSpPr>
        <p:spPr>
          <a:xfrm>
            <a:off x="805620" y="3982318"/>
            <a:ext cx="21154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754" name="Shape 754"/>
          <p:cNvSpPr/>
          <p:nvPr/>
        </p:nvSpPr>
        <p:spPr>
          <a:xfrm>
            <a:off x="495672" y="4686300"/>
            <a:ext cx="5449107" cy="4759871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55" name="Shape 755"/>
          <p:cNvSpPr/>
          <p:nvPr/>
        </p:nvSpPr>
        <p:spPr>
          <a:xfrm>
            <a:off x="1375773" y="7293967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56" name="Shape 756"/>
          <p:cNvSpPr/>
          <p:nvPr/>
        </p:nvSpPr>
        <p:spPr>
          <a:xfrm>
            <a:off x="7987121" y="6271617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57" name="Shape 757"/>
          <p:cNvSpPr/>
          <p:nvPr/>
        </p:nvSpPr>
        <p:spPr>
          <a:xfrm>
            <a:off x="7987121" y="7852767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58" name="Shape 758"/>
          <p:cNvSpPr/>
          <p:nvPr/>
        </p:nvSpPr>
        <p:spPr>
          <a:xfrm>
            <a:off x="2608442" y="2472928"/>
            <a:ext cx="778019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Create in-memory table for each partition.</a:t>
            </a:r>
            <a:endParaRPr sz="2500"/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759" name="Shape 759"/>
          <p:cNvSpPr/>
          <p:nvPr/>
        </p:nvSpPr>
        <p:spPr>
          <a:xfrm>
            <a:off x="8223746" y="8362503"/>
            <a:ext cx="736104" cy="667197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60" name="Shape 760"/>
          <p:cNvSpPr/>
          <p:nvPr/>
        </p:nvSpPr>
        <p:spPr>
          <a:xfrm>
            <a:off x="1586997" y="7767687"/>
            <a:ext cx="736105" cy="667197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61" name="Shape 761"/>
          <p:cNvSpPr/>
          <p:nvPr/>
        </p:nvSpPr>
        <p:spPr>
          <a:xfrm>
            <a:off x="6134943" y="7852767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62" name="Shape 762"/>
          <p:cNvSpPr/>
          <p:nvPr/>
        </p:nvSpPr>
        <p:spPr>
          <a:xfrm>
            <a:off x="6312644" y="8400603"/>
            <a:ext cx="736105" cy="667197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63" name="Shape 763"/>
          <p:cNvSpPr/>
          <p:nvPr/>
        </p:nvSpPr>
        <p:spPr>
          <a:xfrm>
            <a:off x="7055842" y="8400603"/>
            <a:ext cx="736105" cy="667197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64" name="Shape 764"/>
          <p:cNvSpPr/>
          <p:nvPr/>
        </p:nvSpPr>
        <p:spPr>
          <a:xfrm>
            <a:off x="6134943" y="6271617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65" name="Shape 765"/>
          <p:cNvSpPr/>
          <p:nvPr/>
        </p:nvSpPr>
        <p:spPr>
          <a:xfrm>
            <a:off x="6312644" y="6776045"/>
            <a:ext cx="736105" cy="667197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66" name="Shape 766"/>
          <p:cNvSpPr/>
          <p:nvPr/>
        </p:nvSpPr>
        <p:spPr>
          <a:xfrm>
            <a:off x="7055842" y="6776045"/>
            <a:ext cx="736105" cy="667197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67" name="Shape 767"/>
          <p:cNvSpPr/>
          <p:nvPr/>
        </p:nvSpPr>
        <p:spPr>
          <a:xfrm>
            <a:off x="2342399" y="7767687"/>
            <a:ext cx="736105" cy="667197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68" name="Shape 768"/>
          <p:cNvSpPr/>
          <p:nvPr/>
        </p:nvSpPr>
        <p:spPr>
          <a:xfrm>
            <a:off x="8211046" y="6732637"/>
            <a:ext cx="736104" cy="667197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69" name="Shape 769"/>
          <p:cNvSpPr/>
          <p:nvPr/>
        </p:nvSpPr>
        <p:spPr>
          <a:xfrm>
            <a:off x="1375773" y="5693767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70" name="Shape 770"/>
          <p:cNvSpPr/>
          <p:nvPr/>
        </p:nvSpPr>
        <p:spPr>
          <a:xfrm>
            <a:off x="1554999" y="6154787"/>
            <a:ext cx="736105" cy="667197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71" name="Shape 771"/>
          <p:cNvSpPr/>
          <p:nvPr/>
        </p:nvSpPr>
        <p:spPr>
          <a:xfrm>
            <a:off x="2295146" y="6154787"/>
            <a:ext cx="736105" cy="667197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72" name="Shape 772"/>
          <p:cNvSpPr/>
          <p:nvPr/>
        </p:nvSpPr>
        <p:spPr>
          <a:xfrm>
            <a:off x="3229973" y="5693767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73" name="Shape 773"/>
          <p:cNvSpPr/>
          <p:nvPr/>
        </p:nvSpPr>
        <p:spPr>
          <a:xfrm>
            <a:off x="3429626" y="6154787"/>
            <a:ext cx="736105" cy="667197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74" name="Shape 774"/>
          <p:cNvSpPr/>
          <p:nvPr/>
        </p:nvSpPr>
        <p:spPr>
          <a:xfrm>
            <a:off x="4178926" y="6154787"/>
            <a:ext cx="736105" cy="667197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2: Conquer</a:t>
            </a:r>
          </a:p>
        </p:txBody>
      </p:sp>
      <p:sp>
        <p:nvSpPr>
          <p:cNvPr id="777" name="Shape 777"/>
          <p:cNvSpPr/>
          <p:nvPr/>
        </p:nvSpPr>
        <p:spPr>
          <a:xfrm>
            <a:off x="805620" y="3982318"/>
            <a:ext cx="21154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778" name="Shape 778"/>
          <p:cNvSpPr/>
          <p:nvPr/>
        </p:nvSpPr>
        <p:spPr>
          <a:xfrm>
            <a:off x="495672" y="4686300"/>
            <a:ext cx="5449107" cy="4759871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79" name="Shape 779"/>
          <p:cNvSpPr/>
          <p:nvPr/>
        </p:nvSpPr>
        <p:spPr>
          <a:xfrm>
            <a:off x="7987121" y="6271617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80" name="Shape 780"/>
          <p:cNvSpPr/>
          <p:nvPr/>
        </p:nvSpPr>
        <p:spPr>
          <a:xfrm>
            <a:off x="7987121" y="7852767"/>
            <a:ext cx="1834705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81" name="Shape 781"/>
          <p:cNvSpPr/>
          <p:nvPr/>
        </p:nvSpPr>
        <p:spPr>
          <a:xfrm>
            <a:off x="2608442" y="2472928"/>
            <a:ext cx="778019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Create in-memory table for each partition.</a:t>
            </a:r>
            <a:endParaRPr sz="2500"/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782" name="Shape 782"/>
          <p:cNvSpPr/>
          <p:nvPr/>
        </p:nvSpPr>
        <p:spPr>
          <a:xfrm>
            <a:off x="8223746" y="8362503"/>
            <a:ext cx="736104" cy="667197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83" name="Shape 783"/>
          <p:cNvSpPr/>
          <p:nvPr/>
        </p:nvSpPr>
        <p:spPr>
          <a:xfrm>
            <a:off x="2342399" y="6154787"/>
            <a:ext cx="736105" cy="667197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84" name="Shape 784"/>
          <p:cNvSpPr/>
          <p:nvPr/>
        </p:nvSpPr>
        <p:spPr>
          <a:xfrm>
            <a:off x="6134943" y="7852767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85" name="Shape 785"/>
          <p:cNvSpPr/>
          <p:nvPr/>
        </p:nvSpPr>
        <p:spPr>
          <a:xfrm>
            <a:off x="6312644" y="8400603"/>
            <a:ext cx="736105" cy="667197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86" name="Shape 786"/>
          <p:cNvSpPr/>
          <p:nvPr/>
        </p:nvSpPr>
        <p:spPr>
          <a:xfrm>
            <a:off x="7055842" y="8400603"/>
            <a:ext cx="736105" cy="667197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87" name="Shape 787"/>
          <p:cNvSpPr/>
          <p:nvPr/>
        </p:nvSpPr>
        <p:spPr>
          <a:xfrm>
            <a:off x="6134943" y="6271617"/>
            <a:ext cx="1834704" cy="1589237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88" name="Shape 788"/>
          <p:cNvSpPr/>
          <p:nvPr/>
        </p:nvSpPr>
        <p:spPr>
          <a:xfrm>
            <a:off x="6312644" y="6776045"/>
            <a:ext cx="736105" cy="667197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89" name="Shape 789"/>
          <p:cNvSpPr/>
          <p:nvPr/>
        </p:nvSpPr>
        <p:spPr>
          <a:xfrm>
            <a:off x="7055842" y="6776045"/>
            <a:ext cx="736105" cy="667197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90" name="Shape 790"/>
          <p:cNvSpPr/>
          <p:nvPr/>
        </p:nvSpPr>
        <p:spPr>
          <a:xfrm>
            <a:off x="1554999" y="7373987"/>
            <a:ext cx="736105" cy="667197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91" name="Shape 791"/>
          <p:cNvSpPr/>
          <p:nvPr/>
        </p:nvSpPr>
        <p:spPr>
          <a:xfrm>
            <a:off x="8211046" y="6732637"/>
            <a:ext cx="736104" cy="667197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92" name="Shape 792"/>
          <p:cNvSpPr/>
          <p:nvPr/>
        </p:nvSpPr>
        <p:spPr>
          <a:xfrm>
            <a:off x="1554999" y="6154787"/>
            <a:ext cx="736105" cy="667197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93" name="Shape 793"/>
          <p:cNvSpPr/>
          <p:nvPr/>
        </p:nvSpPr>
        <p:spPr>
          <a:xfrm>
            <a:off x="2342399" y="7373987"/>
            <a:ext cx="736105" cy="667197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94" name="Shape 794"/>
          <p:cNvSpPr/>
          <p:nvPr/>
        </p:nvSpPr>
        <p:spPr>
          <a:xfrm>
            <a:off x="3129799" y="7373987"/>
            <a:ext cx="736105" cy="667197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95" name="Shape 795"/>
          <p:cNvSpPr/>
          <p:nvPr/>
        </p:nvSpPr>
        <p:spPr>
          <a:xfrm>
            <a:off x="3129799" y="6154787"/>
            <a:ext cx="736105" cy="667197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96" name="Shape 796"/>
          <p:cNvSpPr/>
          <p:nvPr/>
        </p:nvSpPr>
        <p:spPr>
          <a:xfrm>
            <a:off x="1427592" y="5638800"/>
            <a:ext cx="99091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Green</a:t>
            </a:r>
          </a:p>
        </p:txBody>
      </p:sp>
      <p:sp>
        <p:nvSpPr>
          <p:cNvPr id="797" name="Shape 797"/>
          <p:cNvSpPr/>
          <p:nvPr/>
        </p:nvSpPr>
        <p:spPr>
          <a:xfrm>
            <a:off x="1407272" y="6824935"/>
            <a:ext cx="103155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Purple</a:t>
            </a:r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Worksheet #3, 4, 5</a:t>
            </a:r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Single-Table SQL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 lvl="0">
              <a:defRPr sz="1800"/>
            </a:pPr>
            <a:r>
              <a:rPr sz="7519"/>
              <a:t>Terminology: Sorted Runs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xfrm>
            <a:off x="952500" y="2603500"/>
            <a:ext cx="11099800" cy="2246958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A sorted subset of a table</a:t>
            </a:r>
            <a:endParaRPr sz="3600"/>
          </a:p>
          <a:p>
            <a:pPr lvl="0">
              <a:defRPr sz="1800"/>
            </a:pPr>
            <a:r>
              <a:rPr sz="3600"/>
              <a:t>Size is denoted by how many pages it spans</a:t>
            </a:r>
          </a:p>
        </p:txBody>
      </p:sp>
      <p:sp>
        <p:nvSpPr>
          <p:cNvPr id="42" name="Shape 42"/>
          <p:cNvSpPr/>
          <p:nvPr/>
        </p:nvSpPr>
        <p:spPr>
          <a:xfrm>
            <a:off x="1174750" y="4894089"/>
            <a:ext cx="2391123" cy="488008"/>
          </a:xfrm>
          <a:prstGeom prst="rect">
            <a:avLst/>
          </a:prstGeom>
          <a:solidFill>
            <a:srgbClr val="51A7F9"/>
          </a:solidFill>
          <a:ln w="3175">
            <a:solidFill>
              <a:srgbClr val="164F8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>
                <a:solidFill>
                  <a:srgbClr val="FFFFFF"/>
                </a:solidFill>
              </a:rPr>
              <a:t>(name = Bob; sid = 1)</a:t>
            </a:r>
          </a:p>
        </p:txBody>
      </p:sp>
      <p:sp>
        <p:nvSpPr>
          <p:cNvPr id="43" name="Shape 43"/>
          <p:cNvSpPr/>
          <p:nvPr/>
        </p:nvSpPr>
        <p:spPr>
          <a:xfrm>
            <a:off x="1174750" y="5382096"/>
            <a:ext cx="2391123" cy="488008"/>
          </a:xfrm>
          <a:prstGeom prst="rect">
            <a:avLst/>
          </a:prstGeom>
          <a:solidFill>
            <a:srgbClr val="51A7F9"/>
          </a:solidFill>
          <a:ln w="3175">
            <a:solidFill>
              <a:srgbClr val="164F8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>
                <a:solidFill>
                  <a:srgbClr val="FFFFFF"/>
                </a:solidFill>
              </a:rPr>
              <a:t>(name = Joe; sid = 2)</a:t>
            </a:r>
          </a:p>
        </p:txBody>
      </p:sp>
      <p:sp>
        <p:nvSpPr>
          <p:cNvPr id="44" name="Shape 44"/>
          <p:cNvSpPr/>
          <p:nvPr/>
        </p:nvSpPr>
        <p:spPr>
          <a:xfrm>
            <a:off x="1174750" y="5864696"/>
            <a:ext cx="2391123" cy="488008"/>
          </a:xfrm>
          <a:prstGeom prst="rect">
            <a:avLst/>
          </a:prstGeom>
          <a:solidFill>
            <a:srgbClr val="51A7F9"/>
          </a:solidFill>
          <a:ln w="3175">
            <a:solidFill>
              <a:srgbClr val="164F8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>
                <a:solidFill>
                  <a:srgbClr val="FFFFFF"/>
                </a:solidFill>
              </a:rPr>
              <a:t>(name = Ann; sid = 3)</a:t>
            </a:r>
          </a:p>
        </p:txBody>
      </p:sp>
      <p:sp>
        <p:nvSpPr>
          <p:cNvPr id="45" name="Shape 45"/>
          <p:cNvSpPr/>
          <p:nvPr/>
        </p:nvSpPr>
        <p:spPr>
          <a:xfrm>
            <a:off x="1174750" y="6420792"/>
            <a:ext cx="2391123" cy="488009"/>
          </a:xfrm>
          <a:prstGeom prst="rect">
            <a:avLst/>
          </a:prstGeom>
          <a:solidFill>
            <a:srgbClr val="51A7F9"/>
          </a:solidFill>
          <a:ln w="3175">
            <a:solidFill>
              <a:srgbClr val="164F8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>
                <a:solidFill>
                  <a:srgbClr val="FFFFFF"/>
                </a:solidFill>
              </a:rPr>
              <a:t>(name = Jill; sid = 6)</a:t>
            </a:r>
          </a:p>
        </p:txBody>
      </p:sp>
      <p:sp>
        <p:nvSpPr>
          <p:cNvPr id="46" name="Shape 46"/>
          <p:cNvSpPr/>
          <p:nvPr/>
        </p:nvSpPr>
        <p:spPr>
          <a:xfrm>
            <a:off x="1174750" y="6903392"/>
            <a:ext cx="2391123" cy="488009"/>
          </a:xfrm>
          <a:prstGeom prst="rect">
            <a:avLst/>
          </a:prstGeom>
          <a:solidFill>
            <a:srgbClr val="51A7F9"/>
          </a:solidFill>
          <a:ln w="3175">
            <a:solidFill>
              <a:srgbClr val="164F8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7" name="Shape 47"/>
          <p:cNvSpPr/>
          <p:nvPr/>
        </p:nvSpPr>
        <p:spPr>
          <a:xfrm>
            <a:off x="1174750" y="7385992"/>
            <a:ext cx="2391123" cy="488009"/>
          </a:xfrm>
          <a:prstGeom prst="rect">
            <a:avLst/>
          </a:prstGeom>
          <a:solidFill>
            <a:srgbClr val="51A7F9"/>
          </a:solidFill>
          <a:ln w="3175">
            <a:solidFill>
              <a:srgbClr val="164F8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>
                <a:solidFill>
                  <a:srgbClr val="FFFFFF"/>
                </a:solidFill>
              </a:rPr>
              <a:t>(name = Ted; sid = 10)</a:t>
            </a:r>
          </a:p>
        </p:txBody>
      </p:sp>
      <p:sp>
        <p:nvSpPr>
          <p:cNvPr id="48" name="Shape 48"/>
          <p:cNvSpPr/>
          <p:nvPr/>
        </p:nvSpPr>
        <p:spPr>
          <a:xfrm>
            <a:off x="1174750" y="7947496"/>
            <a:ext cx="2391123" cy="488008"/>
          </a:xfrm>
          <a:prstGeom prst="rect">
            <a:avLst/>
          </a:prstGeom>
          <a:solidFill>
            <a:srgbClr val="51A7F9"/>
          </a:solidFill>
          <a:ln w="3175">
            <a:solidFill>
              <a:srgbClr val="164F8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>
                <a:solidFill>
                  <a:srgbClr val="FFFFFF"/>
                </a:solidFill>
              </a:rPr>
              <a:t>(name = Bill; sid = 12)</a:t>
            </a:r>
          </a:p>
        </p:txBody>
      </p:sp>
      <p:sp>
        <p:nvSpPr>
          <p:cNvPr id="49" name="Shape 49"/>
          <p:cNvSpPr/>
          <p:nvPr/>
        </p:nvSpPr>
        <p:spPr>
          <a:xfrm>
            <a:off x="1174750" y="8430096"/>
            <a:ext cx="2391123" cy="488008"/>
          </a:xfrm>
          <a:prstGeom prst="rect">
            <a:avLst/>
          </a:prstGeom>
          <a:solidFill>
            <a:srgbClr val="51A7F9"/>
          </a:solidFill>
          <a:ln w="3175">
            <a:solidFill>
              <a:srgbClr val="164F8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>
                <a:solidFill>
                  <a:srgbClr val="FFFFFF"/>
                </a:solidFill>
              </a:rPr>
              <a:t>(name = Van; sid = 13)</a:t>
            </a:r>
          </a:p>
        </p:txBody>
      </p:sp>
      <p:sp>
        <p:nvSpPr>
          <p:cNvPr id="50" name="Shape 50"/>
          <p:cNvSpPr/>
          <p:nvPr/>
        </p:nvSpPr>
        <p:spPr>
          <a:xfrm>
            <a:off x="1174750" y="8912696"/>
            <a:ext cx="2391123" cy="488008"/>
          </a:xfrm>
          <a:prstGeom prst="rect">
            <a:avLst/>
          </a:prstGeom>
          <a:solidFill>
            <a:srgbClr val="51A7F9"/>
          </a:solidFill>
          <a:ln w="3175">
            <a:solidFill>
              <a:srgbClr val="164F8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>
                <a:solidFill>
                  <a:srgbClr val="FFFFFF"/>
                </a:solidFill>
              </a:rPr>
              <a:t>(name = Jon; sid = 15)</a:t>
            </a:r>
          </a:p>
        </p:txBody>
      </p:sp>
      <p:sp>
        <p:nvSpPr>
          <p:cNvPr id="51" name="Shape 51"/>
          <p:cNvSpPr/>
          <p:nvPr/>
        </p:nvSpPr>
        <p:spPr>
          <a:xfrm>
            <a:off x="3917950" y="4899496"/>
            <a:ext cx="2391123" cy="488008"/>
          </a:xfrm>
          <a:prstGeom prst="rect">
            <a:avLst/>
          </a:prstGeom>
          <a:solidFill>
            <a:srgbClr val="51A7F9"/>
          </a:solidFill>
          <a:ln w="3175">
            <a:solidFill>
              <a:srgbClr val="164F8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>
                <a:solidFill>
                  <a:srgbClr val="FFFFFF"/>
                </a:solidFill>
              </a:rPr>
              <a:t>(name = Sam; sid = 2)</a:t>
            </a:r>
          </a:p>
        </p:txBody>
      </p:sp>
      <p:sp>
        <p:nvSpPr>
          <p:cNvPr id="52" name="Shape 52"/>
          <p:cNvSpPr/>
          <p:nvPr/>
        </p:nvSpPr>
        <p:spPr>
          <a:xfrm>
            <a:off x="3917950" y="5382096"/>
            <a:ext cx="2391123" cy="488008"/>
          </a:xfrm>
          <a:prstGeom prst="rect">
            <a:avLst/>
          </a:prstGeom>
          <a:solidFill>
            <a:srgbClr val="51A7F9"/>
          </a:solidFill>
          <a:ln w="3175">
            <a:solidFill>
              <a:srgbClr val="164F8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>
                <a:solidFill>
                  <a:srgbClr val="FFFFFF"/>
                </a:solidFill>
              </a:rPr>
              <a:t>(name = Jen; sid = 4)</a:t>
            </a:r>
          </a:p>
        </p:txBody>
      </p:sp>
      <p:sp>
        <p:nvSpPr>
          <p:cNvPr id="53" name="Shape 53"/>
          <p:cNvSpPr/>
          <p:nvPr/>
        </p:nvSpPr>
        <p:spPr>
          <a:xfrm>
            <a:off x="3917950" y="5864696"/>
            <a:ext cx="2391123" cy="488008"/>
          </a:xfrm>
          <a:prstGeom prst="rect">
            <a:avLst/>
          </a:prstGeom>
          <a:solidFill>
            <a:srgbClr val="51A7F9"/>
          </a:solidFill>
          <a:ln w="3175">
            <a:solidFill>
              <a:srgbClr val="164F8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>
                <a:solidFill>
                  <a:srgbClr val="FFFFFF"/>
                </a:solidFill>
              </a:rPr>
              <a:t>(name = Dan; sid = 5)</a:t>
            </a:r>
          </a:p>
        </p:txBody>
      </p:sp>
      <p:sp>
        <p:nvSpPr>
          <p:cNvPr id="54" name="Shape 54"/>
          <p:cNvSpPr/>
          <p:nvPr/>
        </p:nvSpPr>
        <p:spPr>
          <a:xfrm>
            <a:off x="3917950" y="6420792"/>
            <a:ext cx="2391123" cy="488008"/>
          </a:xfrm>
          <a:prstGeom prst="rect">
            <a:avLst/>
          </a:prstGeom>
          <a:solidFill>
            <a:srgbClr val="51A7F9"/>
          </a:solidFill>
          <a:ln w="3175">
            <a:solidFill>
              <a:srgbClr val="164F8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>
                <a:solidFill>
                  <a:srgbClr val="FFFFFF"/>
                </a:solidFill>
              </a:rPr>
              <a:t>(name = Ned; sid = 6)</a:t>
            </a:r>
          </a:p>
        </p:txBody>
      </p:sp>
      <p:sp>
        <p:nvSpPr>
          <p:cNvPr id="55" name="Shape 55"/>
          <p:cNvSpPr/>
          <p:nvPr/>
        </p:nvSpPr>
        <p:spPr>
          <a:xfrm>
            <a:off x="3917950" y="6903392"/>
            <a:ext cx="2391123" cy="488008"/>
          </a:xfrm>
          <a:prstGeom prst="rect">
            <a:avLst/>
          </a:prstGeom>
          <a:solidFill>
            <a:srgbClr val="51A7F9"/>
          </a:solidFill>
          <a:ln w="3175">
            <a:solidFill>
              <a:srgbClr val="164F8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>
                <a:solidFill>
                  <a:srgbClr val="FFFFFF"/>
                </a:solidFill>
              </a:rPr>
              <a:t>(name = Ed; sid = 10)</a:t>
            </a:r>
          </a:p>
        </p:txBody>
      </p:sp>
      <p:sp>
        <p:nvSpPr>
          <p:cNvPr id="56" name="Shape 56"/>
          <p:cNvSpPr/>
          <p:nvPr/>
        </p:nvSpPr>
        <p:spPr>
          <a:xfrm>
            <a:off x="3917950" y="7385992"/>
            <a:ext cx="2391123" cy="488008"/>
          </a:xfrm>
          <a:prstGeom prst="rect">
            <a:avLst/>
          </a:prstGeom>
          <a:solidFill>
            <a:srgbClr val="51A7F9"/>
          </a:solidFill>
          <a:ln w="3175">
            <a:solidFill>
              <a:srgbClr val="164F8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>
                <a:solidFill>
                  <a:srgbClr val="FFFFFF"/>
                </a:solidFill>
              </a:rPr>
              <a:t>(name = Lou; sid = 11)</a:t>
            </a:r>
          </a:p>
        </p:txBody>
      </p:sp>
      <p:sp>
        <p:nvSpPr>
          <p:cNvPr id="57" name="Shape 57"/>
          <p:cNvSpPr/>
          <p:nvPr/>
        </p:nvSpPr>
        <p:spPr>
          <a:xfrm>
            <a:off x="3917950" y="7947496"/>
            <a:ext cx="2391123" cy="488008"/>
          </a:xfrm>
          <a:prstGeom prst="rect">
            <a:avLst/>
          </a:prstGeom>
          <a:solidFill>
            <a:srgbClr val="51A7F9"/>
          </a:solidFill>
          <a:ln w="3175">
            <a:solidFill>
              <a:srgbClr val="164F8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>
                <a:solidFill>
                  <a:srgbClr val="FFFFFF"/>
                </a:solidFill>
              </a:rPr>
              <a:t>(name = Al; sid = 14)</a:t>
            </a:r>
          </a:p>
        </p:txBody>
      </p:sp>
      <p:sp>
        <p:nvSpPr>
          <p:cNvPr id="58" name="Shape 58"/>
          <p:cNvSpPr/>
          <p:nvPr/>
        </p:nvSpPr>
        <p:spPr>
          <a:xfrm>
            <a:off x="3917950" y="8430096"/>
            <a:ext cx="2391123" cy="488008"/>
          </a:xfrm>
          <a:prstGeom prst="rect">
            <a:avLst/>
          </a:prstGeom>
          <a:solidFill>
            <a:srgbClr val="51A7F9"/>
          </a:solidFill>
          <a:ln w="3175">
            <a:solidFill>
              <a:srgbClr val="164F8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>
                <a:solidFill>
                  <a:srgbClr val="FFFFFF"/>
                </a:solidFill>
              </a:rPr>
              <a:t>(name = Kev; sid = 15)</a:t>
            </a:r>
          </a:p>
        </p:txBody>
      </p:sp>
      <p:sp>
        <p:nvSpPr>
          <p:cNvPr id="59" name="Shape 59"/>
          <p:cNvSpPr/>
          <p:nvPr/>
        </p:nvSpPr>
        <p:spPr>
          <a:xfrm>
            <a:off x="3917950" y="8912696"/>
            <a:ext cx="2391123" cy="488008"/>
          </a:xfrm>
          <a:prstGeom prst="rect">
            <a:avLst/>
          </a:prstGeom>
          <a:solidFill>
            <a:srgbClr val="51A7F9"/>
          </a:solidFill>
          <a:ln w="3175">
            <a:solidFill>
              <a:srgbClr val="164F8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>
                <a:solidFill>
                  <a:srgbClr val="FFFFFF"/>
                </a:solidFill>
              </a:rPr>
              <a:t>(name = Sue; sid = 20)</a:t>
            </a:r>
          </a:p>
        </p:txBody>
      </p:sp>
      <p:sp>
        <p:nvSpPr>
          <p:cNvPr id="60" name="Shape 60"/>
          <p:cNvSpPr/>
          <p:nvPr/>
        </p:nvSpPr>
        <p:spPr>
          <a:xfrm>
            <a:off x="1270903" y="6969596"/>
            <a:ext cx="219881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>
                <a:solidFill>
                  <a:srgbClr val="FFFFFF"/>
                </a:solidFill>
              </a:rPr>
              <a:t>(name = Mia; sid = 9)</a:t>
            </a:r>
          </a:p>
        </p:txBody>
      </p:sp>
      <p:sp>
        <p:nvSpPr>
          <p:cNvPr id="61" name="Shape 61"/>
          <p:cNvSpPr/>
          <p:nvPr/>
        </p:nvSpPr>
        <p:spPr>
          <a:xfrm>
            <a:off x="6934200" y="5490046"/>
            <a:ext cx="5568429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Pages with tuple size = 3</a:t>
            </a: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There are two sorted runs, both with a length of 3 pages.</a:t>
            </a:r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/>
          <p:nvPr>
            <p:ph type="title"/>
          </p:nvPr>
        </p:nvSpPr>
        <p:spPr>
          <a:xfrm>
            <a:off x="1270000" y="3225800"/>
            <a:ext cx="10464800" cy="3945583"/>
          </a:xfrm>
          <a:prstGeom prst="rect">
            <a:avLst/>
          </a:prstGeom>
        </p:spPr>
        <p:txBody>
          <a:bodyPr/>
          <a:lstStyle/>
          <a:p>
            <a:pPr lvl="0" defTabSz="233679">
              <a:defRPr sz="1800"/>
            </a:pPr>
            <a:r>
              <a:rPr b="1" sz="3600"/>
              <a:t>SELECT</a:t>
            </a:r>
            <a:r>
              <a:rPr sz="3600"/>
              <a:t> [DISTINCT]  </a:t>
            </a:r>
            <a:r>
              <a:rPr sz="3600">
                <a:solidFill>
                  <a:srgbClr val="53585F"/>
                </a:solidFill>
              </a:rPr>
              <a:t>&lt;column list&gt;</a:t>
            </a:r>
            <a:endParaRPr sz="3600">
              <a:solidFill>
                <a:srgbClr val="53585F"/>
              </a:solidFill>
            </a:endParaRPr>
          </a:p>
          <a:p>
            <a:pPr lvl="0" defTabSz="233679">
              <a:defRPr sz="1800"/>
            </a:pPr>
            <a:r>
              <a:rPr b="1" sz="3600"/>
              <a:t>FROM</a:t>
            </a:r>
            <a:r>
              <a:rPr sz="3600"/>
              <a:t> </a:t>
            </a:r>
            <a:r>
              <a:rPr sz="3600">
                <a:solidFill>
                  <a:srgbClr val="53585F"/>
                </a:solidFill>
              </a:rPr>
              <a:t>&lt;relation list&gt; </a:t>
            </a:r>
            <a:endParaRPr sz="3600"/>
          </a:p>
          <a:p>
            <a:pPr lvl="0" defTabSz="233679">
              <a:defRPr sz="1800"/>
            </a:pPr>
            <a:r>
              <a:rPr sz="3600"/>
              <a:t>[</a:t>
            </a:r>
            <a:r>
              <a:rPr b="1" sz="3600"/>
              <a:t>WHERE</a:t>
            </a:r>
            <a:r>
              <a:rPr sz="3600"/>
              <a:t> </a:t>
            </a:r>
            <a:r>
              <a:rPr sz="3600">
                <a:solidFill>
                  <a:srgbClr val="53585F"/>
                </a:solidFill>
              </a:rPr>
              <a:t>&lt;predicate&gt;</a:t>
            </a:r>
            <a:r>
              <a:rPr sz="3600"/>
              <a:t>]</a:t>
            </a:r>
            <a:endParaRPr sz="3600"/>
          </a:p>
          <a:p>
            <a:pPr lvl="0" defTabSz="233679">
              <a:defRPr sz="1800"/>
            </a:pPr>
            <a:r>
              <a:rPr sz="3600"/>
              <a:t>[</a:t>
            </a:r>
            <a:r>
              <a:rPr b="1" sz="3600"/>
              <a:t>GROUP BY</a:t>
            </a:r>
            <a:r>
              <a:rPr sz="3600"/>
              <a:t> </a:t>
            </a:r>
            <a:r>
              <a:rPr sz="3600">
                <a:solidFill>
                  <a:srgbClr val="53585F"/>
                </a:solidFill>
              </a:rPr>
              <a:t>&lt;column list&gt;</a:t>
            </a:r>
            <a:r>
              <a:rPr sz="3600"/>
              <a:t> [</a:t>
            </a:r>
            <a:r>
              <a:rPr b="1" sz="3600"/>
              <a:t>HAVING</a:t>
            </a:r>
            <a:r>
              <a:rPr sz="3600"/>
              <a:t> </a:t>
            </a:r>
            <a:r>
              <a:rPr sz="3600">
                <a:solidFill>
                  <a:srgbClr val="53585F"/>
                </a:solidFill>
              </a:rPr>
              <a:t>&lt;predicate&gt;</a:t>
            </a:r>
            <a:r>
              <a:rPr sz="3600"/>
              <a:t>]]</a:t>
            </a:r>
            <a:endParaRPr sz="3600"/>
          </a:p>
          <a:p>
            <a:pPr lvl="0" defTabSz="233679">
              <a:defRPr sz="1800"/>
            </a:pPr>
            <a:r>
              <a:rPr sz="3600"/>
              <a:t>[</a:t>
            </a:r>
            <a:r>
              <a:rPr b="1" sz="3600"/>
              <a:t>ORDER BY</a:t>
            </a:r>
            <a:r>
              <a:rPr sz="3600"/>
              <a:t> </a:t>
            </a:r>
            <a:r>
              <a:rPr sz="3600">
                <a:solidFill>
                  <a:srgbClr val="53585F"/>
                </a:solidFill>
              </a:rPr>
              <a:t>&lt;column list&gt;</a:t>
            </a:r>
            <a:r>
              <a:rPr sz="3600"/>
              <a:t>];</a:t>
            </a:r>
            <a:endParaRPr sz="3600"/>
          </a:p>
          <a:p>
            <a:pPr lvl="0" defTabSz="233679">
              <a:defRPr sz="1800"/>
            </a:pPr>
            <a:endParaRPr sz="3200"/>
          </a:p>
          <a:p>
            <a:pPr lvl="0" defTabSz="233679">
              <a:defRPr sz="1800"/>
            </a:pPr>
            <a:r>
              <a:rPr sz="3200"/>
              <a:t>SELECT standing, gpa, COUNT(*)</a:t>
            </a:r>
            <a:endParaRPr sz="3200"/>
          </a:p>
          <a:p>
            <a:pPr lvl="0" defTabSz="233679">
              <a:defRPr sz="1800"/>
            </a:pPr>
            <a:r>
              <a:rPr sz="3200"/>
              <a:t>FROM Students</a:t>
            </a:r>
            <a:endParaRPr sz="3200"/>
          </a:p>
          <a:p>
            <a:pPr lvl="0" defTabSz="233679">
              <a:defRPr sz="1800"/>
            </a:pPr>
            <a:r>
              <a:rPr sz="3200"/>
              <a:t>WHERE sname STARTS_WITH ‘A’</a:t>
            </a:r>
            <a:endParaRPr sz="3200"/>
          </a:p>
          <a:p>
            <a:pPr lvl="0" defTabSz="233679">
              <a:defRPr sz="1800"/>
            </a:pPr>
            <a:r>
              <a:rPr sz="3200"/>
              <a:t>GROUP BY standing, gpa</a:t>
            </a:r>
            <a:endParaRPr sz="3200"/>
          </a:p>
          <a:p>
            <a:pPr lvl="0" defTabSz="233679">
              <a:defRPr sz="1800"/>
            </a:pPr>
            <a:r>
              <a:rPr sz="3200"/>
              <a:t>HAVING COUNT(*) &gt; 3;</a:t>
            </a:r>
          </a:p>
        </p:txBody>
      </p:sp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/>
          <p:nvPr>
            <p:ph type="title"/>
          </p:nvPr>
        </p:nvSpPr>
        <p:spPr>
          <a:xfrm>
            <a:off x="1270000" y="3225800"/>
            <a:ext cx="10464800" cy="6547446"/>
          </a:xfrm>
          <a:prstGeom prst="rect">
            <a:avLst/>
          </a:prstGeom>
        </p:spPr>
        <p:txBody>
          <a:bodyPr/>
          <a:lstStyle/>
          <a:p>
            <a:pPr lvl="0" defTabSz="426466">
              <a:defRPr sz="1800"/>
            </a:pPr>
            <a:r>
              <a:rPr b="1" sz="5183"/>
              <a:t>SELECT</a:t>
            </a:r>
            <a:r>
              <a:rPr sz="5183"/>
              <a:t> year_released, COUNT(*)</a:t>
            </a:r>
            <a:endParaRPr sz="5183">
              <a:solidFill>
                <a:srgbClr val="53585F"/>
              </a:solidFill>
            </a:endParaRPr>
          </a:p>
          <a:p>
            <a:pPr lvl="0" defTabSz="426466">
              <a:defRPr sz="1800"/>
            </a:pPr>
            <a:r>
              <a:rPr b="1" sz="5183"/>
              <a:t>FROM</a:t>
            </a:r>
            <a:r>
              <a:rPr sz="5183"/>
              <a:t> </a:t>
            </a:r>
            <a:r>
              <a:rPr sz="5183">
                <a:solidFill>
                  <a:srgbClr val="53585F"/>
                </a:solidFill>
              </a:rPr>
              <a:t>Albums </a:t>
            </a:r>
            <a:endParaRPr sz="5183"/>
          </a:p>
          <a:p>
            <a:pPr lvl="0" defTabSz="426466">
              <a:defRPr sz="1800"/>
            </a:pPr>
            <a:r>
              <a:rPr b="1" sz="5183"/>
              <a:t>WHERE</a:t>
            </a:r>
            <a:r>
              <a:rPr sz="5183"/>
              <a:t> </a:t>
            </a:r>
            <a:r>
              <a:rPr sz="5183">
                <a:solidFill>
                  <a:srgbClr val="53585F"/>
                </a:solidFill>
              </a:rPr>
              <a:t>year_released &lt; 2000</a:t>
            </a:r>
            <a:endParaRPr sz="5183"/>
          </a:p>
          <a:p>
            <a:pPr lvl="0" defTabSz="426466">
              <a:defRPr sz="1800"/>
            </a:pPr>
            <a:r>
              <a:rPr b="1" sz="5183"/>
              <a:t>GROUP BY</a:t>
            </a:r>
            <a:r>
              <a:rPr sz="5183"/>
              <a:t> </a:t>
            </a:r>
            <a:r>
              <a:rPr sz="5183">
                <a:solidFill>
                  <a:srgbClr val="53585F"/>
                </a:solidFill>
              </a:rPr>
              <a:t>year_released;</a:t>
            </a:r>
            <a:endParaRPr sz="5183"/>
          </a:p>
          <a:p>
            <a:pPr lvl="0" defTabSz="426466">
              <a:defRPr sz="1800"/>
            </a:pPr>
            <a:endParaRPr sz="5840"/>
          </a:p>
          <a:p>
            <a:pPr lvl="0" defTabSz="426466">
              <a:defRPr sz="1800"/>
            </a:pPr>
            <a:endParaRPr sz="5840"/>
          </a:p>
        </p:txBody>
      </p:sp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/>
          <p:nvPr>
            <p:ph type="title"/>
          </p:nvPr>
        </p:nvSpPr>
        <p:spPr>
          <a:xfrm>
            <a:off x="1282700" y="2044700"/>
            <a:ext cx="10464800" cy="7455793"/>
          </a:xfrm>
          <a:prstGeom prst="rect">
            <a:avLst/>
          </a:prstGeom>
        </p:spPr>
        <p:txBody>
          <a:bodyPr/>
          <a:lstStyle/>
          <a:p>
            <a:pPr lvl="0" defTabSz="274574">
              <a:defRPr sz="1800"/>
            </a:pPr>
            <a:r>
              <a:rPr b="1" sz="3666"/>
              <a:t>SELECT</a:t>
            </a:r>
            <a:r>
              <a:rPr sz="3666"/>
              <a:t> year_released, COUNT(*)</a:t>
            </a:r>
            <a:endParaRPr sz="3666"/>
          </a:p>
          <a:p>
            <a:pPr lvl="0" defTabSz="274574">
              <a:defRPr sz="1800"/>
            </a:pPr>
            <a:r>
              <a:rPr sz="3666">
                <a:solidFill>
                  <a:srgbClr val="A6AAA9"/>
                </a:solidFill>
              </a:rPr>
              <a:t>Output total # of albums in each release year</a:t>
            </a:r>
            <a:endParaRPr sz="3666">
              <a:solidFill>
                <a:srgbClr val="A6AAA9"/>
              </a:solidFill>
            </a:endParaRPr>
          </a:p>
          <a:p>
            <a:pPr lvl="0" defTabSz="274574">
              <a:defRPr sz="1800"/>
            </a:pPr>
            <a:endParaRPr sz="3666">
              <a:solidFill>
                <a:srgbClr val="53585F"/>
              </a:solidFill>
            </a:endParaRPr>
          </a:p>
          <a:p>
            <a:pPr lvl="0" defTabSz="274574">
              <a:defRPr sz="1800"/>
            </a:pPr>
            <a:r>
              <a:rPr b="1" sz="3666"/>
              <a:t>FROM</a:t>
            </a:r>
            <a:r>
              <a:rPr sz="3666"/>
              <a:t> </a:t>
            </a:r>
            <a:r>
              <a:rPr sz="3666">
                <a:solidFill>
                  <a:srgbClr val="53585F"/>
                </a:solidFill>
              </a:rPr>
              <a:t>Albums </a:t>
            </a:r>
            <a:endParaRPr sz="3666">
              <a:solidFill>
                <a:srgbClr val="53585F"/>
              </a:solidFill>
            </a:endParaRPr>
          </a:p>
          <a:p>
            <a:pPr lvl="0" defTabSz="274574">
              <a:defRPr sz="1800"/>
            </a:pPr>
            <a:r>
              <a:rPr sz="3666">
                <a:solidFill>
                  <a:srgbClr val="A6AAA9"/>
                </a:solidFill>
              </a:rPr>
              <a:t>Query on albums table</a:t>
            </a:r>
            <a:endParaRPr sz="3666">
              <a:solidFill>
                <a:srgbClr val="53585F"/>
              </a:solidFill>
            </a:endParaRPr>
          </a:p>
          <a:p>
            <a:pPr lvl="0" defTabSz="274574">
              <a:defRPr sz="1800"/>
            </a:pPr>
            <a:endParaRPr sz="3666"/>
          </a:p>
          <a:p>
            <a:pPr lvl="0" defTabSz="274574">
              <a:defRPr sz="1800"/>
            </a:pPr>
            <a:r>
              <a:rPr b="1" sz="3666"/>
              <a:t>WHERE</a:t>
            </a:r>
            <a:r>
              <a:rPr sz="3666"/>
              <a:t> </a:t>
            </a:r>
            <a:r>
              <a:rPr sz="3666">
                <a:solidFill>
                  <a:srgbClr val="53585F"/>
                </a:solidFill>
              </a:rPr>
              <a:t>year_released &lt; 2000</a:t>
            </a:r>
            <a:endParaRPr sz="3666">
              <a:solidFill>
                <a:srgbClr val="53585F"/>
              </a:solidFill>
            </a:endParaRPr>
          </a:p>
          <a:p>
            <a:pPr lvl="0" defTabSz="274574">
              <a:defRPr sz="1800"/>
            </a:pPr>
            <a:r>
              <a:rPr sz="3666">
                <a:solidFill>
                  <a:srgbClr val="A6AAA9"/>
                </a:solidFill>
              </a:rPr>
              <a:t>Only include albums released before 2000</a:t>
            </a:r>
            <a:endParaRPr sz="3666">
              <a:solidFill>
                <a:srgbClr val="53585F"/>
              </a:solidFill>
            </a:endParaRPr>
          </a:p>
          <a:p>
            <a:pPr lvl="0" defTabSz="274574">
              <a:defRPr sz="1800"/>
            </a:pPr>
            <a:endParaRPr sz="3666"/>
          </a:p>
          <a:p>
            <a:pPr lvl="0" defTabSz="274574">
              <a:defRPr sz="1800"/>
            </a:pPr>
            <a:r>
              <a:rPr b="1" sz="3666"/>
              <a:t>GROUP BY</a:t>
            </a:r>
            <a:r>
              <a:rPr sz="3666"/>
              <a:t> </a:t>
            </a:r>
            <a:r>
              <a:rPr sz="3666">
                <a:solidFill>
                  <a:srgbClr val="53585F"/>
                </a:solidFill>
              </a:rPr>
              <a:t>year_released;</a:t>
            </a:r>
            <a:endParaRPr sz="3666"/>
          </a:p>
          <a:p>
            <a:pPr lvl="0" defTabSz="274574">
              <a:defRPr sz="1800"/>
            </a:pPr>
            <a:r>
              <a:rPr sz="3759">
                <a:solidFill>
                  <a:srgbClr val="A6AAA9"/>
                </a:solidFill>
              </a:rPr>
              <a:t>Group by year it was released</a:t>
            </a:r>
            <a:endParaRPr sz="3759">
              <a:solidFill>
                <a:srgbClr val="A6AAA9"/>
              </a:solidFill>
            </a:endParaRPr>
          </a:p>
          <a:p>
            <a:pPr lvl="0" defTabSz="274574">
              <a:defRPr sz="1800"/>
            </a:pPr>
            <a:endParaRPr sz="3759"/>
          </a:p>
        </p:txBody>
      </p:sp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Worksheet #6, 7, 8, 9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2-Way Merge Sort</a:t>
            </a:r>
          </a:p>
        </p:txBody>
      </p:sp>
      <p:sp>
        <p:nvSpPr>
          <p:cNvPr id="64" name="Shape 64"/>
          <p:cNvSpPr/>
          <p:nvPr/>
        </p:nvSpPr>
        <p:spPr>
          <a:xfrm>
            <a:off x="1898650" y="3836268"/>
            <a:ext cx="1967608" cy="2864099"/>
          </a:xfrm>
          <a:prstGeom prst="roundRect">
            <a:avLst>
              <a:gd name="adj" fmla="val 15000"/>
            </a:avLst>
          </a:prstGeom>
          <a:solidFill>
            <a:srgbClr val="70BF41">
              <a:alpha val="4363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65" name="Shape 65"/>
          <p:cNvSpPr/>
          <p:nvPr/>
        </p:nvSpPr>
        <p:spPr>
          <a:xfrm>
            <a:off x="4198193" y="3562350"/>
            <a:ext cx="4518621" cy="3411935"/>
          </a:xfrm>
          <a:prstGeom prst="roundRect">
            <a:avLst>
              <a:gd name="adj" fmla="val 14277"/>
            </a:avLst>
          </a:prstGeom>
          <a:solidFill>
            <a:srgbClr val="F5D328">
              <a:alpha val="1193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6" name="Shape 66"/>
          <p:cNvSpPr/>
          <p:nvPr/>
        </p:nvSpPr>
        <p:spPr>
          <a:xfrm>
            <a:off x="4864100" y="4318000"/>
            <a:ext cx="1322934" cy="728961"/>
          </a:xfrm>
          <a:prstGeom prst="rect">
            <a:avLst/>
          </a:prstGeom>
          <a:solidFill>
            <a:srgbClr val="70BF41">
              <a:alpha val="5560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7" name="Shape 67"/>
          <p:cNvSpPr/>
          <p:nvPr/>
        </p:nvSpPr>
        <p:spPr>
          <a:xfrm>
            <a:off x="2529037" y="4930130"/>
            <a:ext cx="706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Disk</a:t>
            </a:r>
          </a:p>
        </p:txBody>
      </p:sp>
      <p:sp>
        <p:nvSpPr>
          <p:cNvPr id="68" name="Shape 68"/>
          <p:cNvSpPr/>
          <p:nvPr/>
        </p:nvSpPr>
        <p:spPr>
          <a:xfrm>
            <a:off x="9673778" y="5033367"/>
            <a:ext cx="706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Disk</a:t>
            </a:r>
          </a:p>
        </p:txBody>
      </p:sp>
      <p:sp>
        <p:nvSpPr>
          <p:cNvPr id="69" name="Shape 69"/>
          <p:cNvSpPr/>
          <p:nvPr/>
        </p:nvSpPr>
        <p:spPr>
          <a:xfrm>
            <a:off x="4864100" y="5388619"/>
            <a:ext cx="1322934" cy="728962"/>
          </a:xfrm>
          <a:prstGeom prst="rect">
            <a:avLst/>
          </a:prstGeom>
          <a:solidFill>
            <a:srgbClr val="70BF41">
              <a:alpha val="5560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0" name="Shape 70"/>
          <p:cNvSpPr/>
          <p:nvPr/>
        </p:nvSpPr>
        <p:spPr>
          <a:xfrm>
            <a:off x="6959600" y="4800600"/>
            <a:ext cx="1322934" cy="728961"/>
          </a:xfrm>
          <a:prstGeom prst="rect">
            <a:avLst/>
          </a:prstGeom>
          <a:solidFill>
            <a:srgbClr val="70BF41">
              <a:alpha val="5560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1" name="Shape 71"/>
          <p:cNvSpPr/>
          <p:nvPr/>
        </p:nvSpPr>
        <p:spPr>
          <a:xfrm>
            <a:off x="4993995" y="4447530"/>
            <a:ext cx="106314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Input 1</a:t>
            </a:r>
          </a:p>
        </p:txBody>
      </p:sp>
      <p:sp>
        <p:nvSpPr>
          <p:cNvPr id="72" name="Shape 72"/>
          <p:cNvSpPr/>
          <p:nvPr/>
        </p:nvSpPr>
        <p:spPr>
          <a:xfrm>
            <a:off x="4993995" y="5518149"/>
            <a:ext cx="106314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Input 2</a:t>
            </a:r>
          </a:p>
        </p:txBody>
      </p:sp>
      <p:sp>
        <p:nvSpPr>
          <p:cNvPr id="73" name="Shape 73"/>
          <p:cNvSpPr/>
          <p:nvPr/>
        </p:nvSpPr>
        <p:spPr>
          <a:xfrm>
            <a:off x="7094854" y="4930130"/>
            <a:ext cx="104607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Output</a:t>
            </a:r>
          </a:p>
        </p:txBody>
      </p:sp>
      <p:sp>
        <p:nvSpPr>
          <p:cNvPr id="74" name="Shape 74"/>
          <p:cNvSpPr/>
          <p:nvPr/>
        </p:nvSpPr>
        <p:spPr>
          <a:xfrm>
            <a:off x="3781117" y="4682480"/>
            <a:ext cx="1046074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5" name="Shape 75"/>
          <p:cNvSpPr/>
          <p:nvPr/>
        </p:nvSpPr>
        <p:spPr>
          <a:xfrm>
            <a:off x="3781117" y="5753100"/>
            <a:ext cx="1046074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6" name="Shape 76"/>
          <p:cNvSpPr/>
          <p:nvPr/>
        </p:nvSpPr>
        <p:spPr>
          <a:xfrm>
            <a:off x="9043390" y="3836268"/>
            <a:ext cx="1967608" cy="2864099"/>
          </a:xfrm>
          <a:prstGeom prst="roundRect">
            <a:avLst>
              <a:gd name="adj" fmla="val 15000"/>
            </a:avLst>
          </a:prstGeom>
          <a:solidFill>
            <a:srgbClr val="70BF41">
              <a:alpha val="4363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77" name="Shape 77"/>
          <p:cNvSpPr/>
          <p:nvPr/>
        </p:nvSpPr>
        <p:spPr>
          <a:xfrm flipV="1">
            <a:off x="6137732" y="5326196"/>
            <a:ext cx="746448" cy="45230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8" name="Shape 78"/>
          <p:cNvSpPr/>
          <p:nvPr/>
        </p:nvSpPr>
        <p:spPr>
          <a:xfrm>
            <a:off x="6100884" y="4652848"/>
            <a:ext cx="821090" cy="45903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9" name="Shape 79"/>
          <p:cNvSpPr/>
          <p:nvPr/>
        </p:nvSpPr>
        <p:spPr>
          <a:xfrm>
            <a:off x="8313809" y="5165080"/>
            <a:ext cx="706832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0" name="Shape 80"/>
          <p:cNvSpPr/>
          <p:nvPr/>
        </p:nvSpPr>
        <p:spPr>
          <a:xfrm>
            <a:off x="4165623" y="7726660"/>
            <a:ext cx="45784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Buffer size of 3 pages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346200" y="2266950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3,4</a:t>
            </a:r>
          </a:p>
        </p:txBody>
      </p:sp>
      <p:sp>
        <p:nvSpPr>
          <p:cNvPr id="83" name="Shape 83"/>
          <p:cNvSpPr/>
          <p:nvPr/>
        </p:nvSpPr>
        <p:spPr>
          <a:xfrm>
            <a:off x="1346200" y="3092450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6,2</a:t>
            </a:r>
          </a:p>
        </p:txBody>
      </p:sp>
      <p:sp>
        <p:nvSpPr>
          <p:cNvPr id="84" name="Shape 84"/>
          <p:cNvSpPr/>
          <p:nvPr/>
        </p:nvSpPr>
        <p:spPr>
          <a:xfrm>
            <a:off x="1346200" y="3917950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9,4</a:t>
            </a:r>
          </a:p>
        </p:txBody>
      </p:sp>
      <p:sp>
        <p:nvSpPr>
          <p:cNvPr id="85" name="Shape 85"/>
          <p:cNvSpPr/>
          <p:nvPr/>
        </p:nvSpPr>
        <p:spPr>
          <a:xfrm>
            <a:off x="1346200" y="4743450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8,7</a:t>
            </a:r>
          </a:p>
        </p:txBody>
      </p:sp>
      <p:sp>
        <p:nvSpPr>
          <p:cNvPr id="86" name="Shape 86"/>
          <p:cNvSpPr/>
          <p:nvPr/>
        </p:nvSpPr>
        <p:spPr>
          <a:xfrm>
            <a:off x="1346200" y="5568950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5,6</a:t>
            </a:r>
          </a:p>
        </p:txBody>
      </p:sp>
      <p:sp>
        <p:nvSpPr>
          <p:cNvPr id="87" name="Shape 87"/>
          <p:cNvSpPr/>
          <p:nvPr/>
        </p:nvSpPr>
        <p:spPr>
          <a:xfrm>
            <a:off x="1064164" y="1187450"/>
            <a:ext cx="115625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Input</a:t>
            </a:r>
          </a:p>
        </p:txBody>
      </p:sp>
      <p:sp>
        <p:nvSpPr>
          <p:cNvPr id="88" name="Shape 88"/>
          <p:cNvSpPr/>
          <p:nvPr/>
        </p:nvSpPr>
        <p:spPr>
          <a:xfrm>
            <a:off x="3092221" y="1187450"/>
            <a:ext cx="14863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Pass 0</a:t>
            </a:r>
          </a:p>
        </p:txBody>
      </p:sp>
      <p:sp>
        <p:nvSpPr>
          <p:cNvPr id="89" name="Shape 89"/>
          <p:cNvSpPr/>
          <p:nvPr/>
        </p:nvSpPr>
        <p:spPr>
          <a:xfrm>
            <a:off x="3539306" y="2266950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3,4</a:t>
            </a:r>
          </a:p>
        </p:txBody>
      </p:sp>
      <p:sp>
        <p:nvSpPr>
          <p:cNvPr id="90" name="Shape 90"/>
          <p:cNvSpPr/>
          <p:nvPr/>
        </p:nvSpPr>
        <p:spPr>
          <a:xfrm>
            <a:off x="3539306" y="3092450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2,6</a:t>
            </a:r>
          </a:p>
        </p:txBody>
      </p:sp>
      <p:sp>
        <p:nvSpPr>
          <p:cNvPr id="91" name="Shape 91"/>
          <p:cNvSpPr/>
          <p:nvPr/>
        </p:nvSpPr>
        <p:spPr>
          <a:xfrm>
            <a:off x="3539306" y="3917950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4,9</a:t>
            </a:r>
          </a:p>
        </p:txBody>
      </p:sp>
      <p:sp>
        <p:nvSpPr>
          <p:cNvPr id="92" name="Shape 92"/>
          <p:cNvSpPr/>
          <p:nvPr/>
        </p:nvSpPr>
        <p:spPr>
          <a:xfrm>
            <a:off x="3539306" y="4743450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7,8</a:t>
            </a:r>
          </a:p>
        </p:txBody>
      </p:sp>
      <p:sp>
        <p:nvSpPr>
          <p:cNvPr id="93" name="Shape 93"/>
          <p:cNvSpPr/>
          <p:nvPr/>
        </p:nvSpPr>
        <p:spPr>
          <a:xfrm>
            <a:off x="3539306" y="5568950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5,6</a:t>
            </a:r>
          </a:p>
        </p:txBody>
      </p:sp>
      <p:sp>
        <p:nvSpPr>
          <p:cNvPr id="94" name="Shape 94"/>
          <p:cNvSpPr/>
          <p:nvPr/>
        </p:nvSpPr>
        <p:spPr>
          <a:xfrm>
            <a:off x="2956661" y="8870950"/>
            <a:ext cx="1757478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 page runs</a:t>
            </a:r>
          </a:p>
        </p:txBody>
      </p:sp>
      <p:sp>
        <p:nvSpPr>
          <p:cNvPr id="95" name="Shape 95"/>
          <p:cNvSpPr/>
          <p:nvPr/>
        </p:nvSpPr>
        <p:spPr>
          <a:xfrm>
            <a:off x="5585936" y="1187450"/>
            <a:ext cx="148635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Pass 1</a:t>
            </a:r>
          </a:p>
        </p:txBody>
      </p:sp>
      <p:sp>
        <p:nvSpPr>
          <p:cNvPr id="96" name="Shape 96"/>
          <p:cNvSpPr/>
          <p:nvPr/>
        </p:nvSpPr>
        <p:spPr>
          <a:xfrm>
            <a:off x="6033021" y="2266949"/>
            <a:ext cx="592188" cy="554585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2,3</a:t>
            </a:r>
          </a:p>
        </p:txBody>
      </p:sp>
      <p:sp>
        <p:nvSpPr>
          <p:cNvPr id="97" name="Shape 97"/>
          <p:cNvSpPr/>
          <p:nvPr/>
        </p:nvSpPr>
        <p:spPr>
          <a:xfrm>
            <a:off x="6033021" y="2851075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98" name="Shape 98"/>
          <p:cNvSpPr/>
          <p:nvPr/>
        </p:nvSpPr>
        <p:spPr>
          <a:xfrm>
            <a:off x="6033021" y="3917949"/>
            <a:ext cx="592188" cy="554585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4,7</a:t>
            </a:r>
          </a:p>
        </p:txBody>
      </p:sp>
      <p:sp>
        <p:nvSpPr>
          <p:cNvPr id="99" name="Shape 99"/>
          <p:cNvSpPr/>
          <p:nvPr/>
        </p:nvSpPr>
        <p:spPr>
          <a:xfrm>
            <a:off x="6033021" y="4506366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8,9</a:t>
            </a:r>
          </a:p>
        </p:txBody>
      </p:sp>
      <p:sp>
        <p:nvSpPr>
          <p:cNvPr id="100" name="Shape 100"/>
          <p:cNvSpPr/>
          <p:nvPr/>
        </p:nvSpPr>
        <p:spPr>
          <a:xfrm>
            <a:off x="6033021" y="5568949"/>
            <a:ext cx="592188" cy="554585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5,5</a:t>
            </a:r>
          </a:p>
        </p:txBody>
      </p:sp>
      <p:sp>
        <p:nvSpPr>
          <p:cNvPr id="101" name="Shape 101"/>
          <p:cNvSpPr/>
          <p:nvPr/>
        </p:nvSpPr>
        <p:spPr>
          <a:xfrm>
            <a:off x="5450377" y="8870950"/>
            <a:ext cx="1757477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 page runs</a:t>
            </a:r>
          </a:p>
        </p:txBody>
      </p:sp>
      <p:sp>
        <p:nvSpPr>
          <p:cNvPr id="102" name="Shape 102"/>
          <p:cNvSpPr/>
          <p:nvPr/>
        </p:nvSpPr>
        <p:spPr>
          <a:xfrm>
            <a:off x="3539306" y="6394450"/>
            <a:ext cx="592188" cy="554584"/>
          </a:xfrm>
          <a:prstGeom prst="rect">
            <a:avLst/>
          </a:prstGeom>
          <a:solidFill>
            <a:srgbClr val="70BF41">
              <a:alpha val="58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5,6</a:t>
            </a:r>
          </a:p>
        </p:txBody>
      </p:sp>
      <p:sp>
        <p:nvSpPr>
          <p:cNvPr id="103" name="Shape 103"/>
          <p:cNvSpPr/>
          <p:nvPr/>
        </p:nvSpPr>
        <p:spPr>
          <a:xfrm>
            <a:off x="6033021" y="6161657"/>
            <a:ext cx="592188" cy="554585"/>
          </a:xfrm>
          <a:prstGeom prst="rect">
            <a:avLst/>
          </a:prstGeom>
          <a:solidFill>
            <a:srgbClr val="70BF41">
              <a:alpha val="58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6,6</a:t>
            </a:r>
          </a:p>
        </p:txBody>
      </p:sp>
      <p:sp>
        <p:nvSpPr>
          <p:cNvPr id="104" name="Shape 104"/>
          <p:cNvSpPr/>
          <p:nvPr/>
        </p:nvSpPr>
        <p:spPr>
          <a:xfrm>
            <a:off x="4209601" y="2611828"/>
            <a:ext cx="1568861" cy="17872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5" name="Shape 105"/>
          <p:cNvSpPr/>
          <p:nvPr/>
        </p:nvSpPr>
        <p:spPr>
          <a:xfrm flipV="1">
            <a:off x="4210949" y="3035271"/>
            <a:ext cx="1567603" cy="42476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6" name="Shape 106"/>
          <p:cNvSpPr/>
          <p:nvPr/>
        </p:nvSpPr>
        <p:spPr>
          <a:xfrm>
            <a:off x="4209870" y="4184067"/>
            <a:ext cx="1568861" cy="17872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7" name="Shape 107"/>
          <p:cNvSpPr/>
          <p:nvPr/>
        </p:nvSpPr>
        <p:spPr>
          <a:xfrm flipV="1">
            <a:off x="4211217" y="4607510"/>
            <a:ext cx="1567603" cy="42476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8" name="Shape 108"/>
          <p:cNvSpPr/>
          <p:nvPr/>
        </p:nvSpPr>
        <p:spPr>
          <a:xfrm>
            <a:off x="4209870" y="5913876"/>
            <a:ext cx="1568861" cy="17872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9" name="Shape 109"/>
          <p:cNvSpPr/>
          <p:nvPr/>
        </p:nvSpPr>
        <p:spPr>
          <a:xfrm flipV="1">
            <a:off x="4211217" y="6337319"/>
            <a:ext cx="1567603" cy="42476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0" name="Shape 110"/>
          <p:cNvSpPr/>
          <p:nvPr/>
        </p:nvSpPr>
        <p:spPr>
          <a:xfrm>
            <a:off x="1341684" y="6394450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6,5</a:t>
            </a:r>
          </a:p>
        </p:txBody>
      </p:sp>
      <p:sp>
        <p:nvSpPr>
          <p:cNvPr id="111" name="Shape 111"/>
          <p:cNvSpPr/>
          <p:nvPr/>
        </p:nvSpPr>
        <p:spPr>
          <a:xfrm>
            <a:off x="1346200" y="7219950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1,4</a:t>
            </a:r>
          </a:p>
        </p:txBody>
      </p:sp>
      <p:sp>
        <p:nvSpPr>
          <p:cNvPr id="112" name="Shape 112"/>
          <p:cNvSpPr/>
          <p:nvPr/>
        </p:nvSpPr>
        <p:spPr>
          <a:xfrm>
            <a:off x="3539306" y="7219950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1,4</a:t>
            </a:r>
          </a:p>
        </p:txBody>
      </p:sp>
      <p:sp>
        <p:nvSpPr>
          <p:cNvPr id="113" name="Shape 113"/>
          <p:cNvSpPr/>
          <p:nvPr/>
        </p:nvSpPr>
        <p:spPr>
          <a:xfrm>
            <a:off x="6033021" y="7219950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1,2</a:t>
            </a:r>
          </a:p>
        </p:txBody>
      </p:sp>
      <p:sp>
        <p:nvSpPr>
          <p:cNvPr id="114" name="Shape 114"/>
          <p:cNvSpPr/>
          <p:nvPr/>
        </p:nvSpPr>
        <p:spPr>
          <a:xfrm>
            <a:off x="3539306" y="8045450"/>
            <a:ext cx="592188" cy="554584"/>
          </a:xfrm>
          <a:prstGeom prst="rect">
            <a:avLst/>
          </a:prstGeom>
          <a:solidFill>
            <a:srgbClr val="70BF41">
              <a:alpha val="58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2,4</a:t>
            </a:r>
          </a:p>
        </p:txBody>
      </p:sp>
      <p:sp>
        <p:nvSpPr>
          <p:cNvPr id="115" name="Shape 115"/>
          <p:cNvSpPr/>
          <p:nvPr/>
        </p:nvSpPr>
        <p:spPr>
          <a:xfrm>
            <a:off x="6033021" y="7812658"/>
            <a:ext cx="592188" cy="554584"/>
          </a:xfrm>
          <a:prstGeom prst="rect">
            <a:avLst/>
          </a:prstGeom>
          <a:solidFill>
            <a:srgbClr val="70BF41">
              <a:alpha val="58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4,4</a:t>
            </a:r>
          </a:p>
        </p:txBody>
      </p:sp>
      <p:sp>
        <p:nvSpPr>
          <p:cNvPr id="116" name="Shape 116"/>
          <p:cNvSpPr/>
          <p:nvPr/>
        </p:nvSpPr>
        <p:spPr>
          <a:xfrm>
            <a:off x="4209870" y="7564876"/>
            <a:ext cx="1568861" cy="17872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7" name="Shape 117"/>
          <p:cNvSpPr/>
          <p:nvPr/>
        </p:nvSpPr>
        <p:spPr>
          <a:xfrm flipV="1">
            <a:off x="4211217" y="7988319"/>
            <a:ext cx="1567603" cy="42476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8" name="Shape 118"/>
          <p:cNvSpPr/>
          <p:nvPr/>
        </p:nvSpPr>
        <p:spPr>
          <a:xfrm>
            <a:off x="1341684" y="8045450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4,2</a:t>
            </a:r>
          </a:p>
        </p:txBody>
      </p:sp>
      <p:sp>
        <p:nvSpPr>
          <p:cNvPr id="119" name="Shape 119"/>
          <p:cNvSpPr/>
          <p:nvPr/>
        </p:nvSpPr>
        <p:spPr>
          <a:xfrm>
            <a:off x="8079652" y="1187450"/>
            <a:ext cx="14863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Pass 2</a:t>
            </a:r>
          </a:p>
        </p:txBody>
      </p:sp>
      <p:sp>
        <p:nvSpPr>
          <p:cNvPr id="120" name="Shape 120"/>
          <p:cNvSpPr/>
          <p:nvPr/>
        </p:nvSpPr>
        <p:spPr>
          <a:xfrm>
            <a:off x="8526737" y="2315716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2,3</a:t>
            </a:r>
          </a:p>
        </p:txBody>
      </p:sp>
      <p:sp>
        <p:nvSpPr>
          <p:cNvPr id="121" name="Shape 121"/>
          <p:cNvSpPr/>
          <p:nvPr/>
        </p:nvSpPr>
        <p:spPr>
          <a:xfrm>
            <a:off x="8526737" y="2899841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4,4</a:t>
            </a:r>
          </a:p>
        </p:txBody>
      </p:sp>
      <p:sp>
        <p:nvSpPr>
          <p:cNvPr id="122" name="Shape 122"/>
          <p:cNvSpPr/>
          <p:nvPr/>
        </p:nvSpPr>
        <p:spPr>
          <a:xfrm>
            <a:off x="8526737" y="3483967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6,7</a:t>
            </a:r>
          </a:p>
        </p:txBody>
      </p:sp>
      <p:sp>
        <p:nvSpPr>
          <p:cNvPr id="123" name="Shape 123"/>
          <p:cNvSpPr/>
          <p:nvPr/>
        </p:nvSpPr>
        <p:spPr>
          <a:xfrm>
            <a:off x="8526737" y="4072383"/>
            <a:ext cx="592188" cy="554585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8,9</a:t>
            </a:r>
          </a:p>
        </p:txBody>
      </p:sp>
      <p:sp>
        <p:nvSpPr>
          <p:cNvPr id="124" name="Shape 124"/>
          <p:cNvSpPr/>
          <p:nvPr/>
        </p:nvSpPr>
        <p:spPr>
          <a:xfrm>
            <a:off x="8526737" y="5556250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1,2</a:t>
            </a:r>
          </a:p>
        </p:txBody>
      </p:sp>
      <p:sp>
        <p:nvSpPr>
          <p:cNvPr id="125" name="Shape 125"/>
          <p:cNvSpPr/>
          <p:nvPr/>
        </p:nvSpPr>
        <p:spPr>
          <a:xfrm>
            <a:off x="8526737" y="6148958"/>
            <a:ext cx="592188" cy="554584"/>
          </a:xfrm>
          <a:prstGeom prst="rect">
            <a:avLst/>
          </a:prstGeom>
          <a:solidFill>
            <a:srgbClr val="70BF41">
              <a:alpha val="58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4,4</a:t>
            </a:r>
          </a:p>
        </p:txBody>
      </p:sp>
      <p:sp>
        <p:nvSpPr>
          <p:cNvPr id="126" name="Shape 126"/>
          <p:cNvSpPr/>
          <p:nvPr/>
        </p:nvSpPr>
        <p:spPr>
          <a:xfrm>
            <a:off x="8526737" y="6745783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5,5</a:t>
            </a:r>
          </a:p>
        </p:txBody>
      </p:sp>
      <p:sp>
        <p:nvSpPr>
          <p:cNvPr id="127" name="Shape 127"/>
          <p:cNvSpPr/>
          <p:nvPr/>
        </p:nvSpPr>
        <p:spPr>
          <a:xfrm>
            <a:off x="8526737" y="7338491"/>
            <a:ext cx="592188" cy="554584"/>
          </a:xfrm>
          <a:prstGeom prst="rect">
            <a:avLst/>
          </a:prstGeom>
          <a:solidFill>
            <a:srgbClr val="70BF41">
              <a:alpha val="58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6,6</a:t>
            </a:r>
          </a:p>
        </p:txBody>
      </p:sp>
      <p:sp>
        <p:nvSpPr>
          <p:cNvPr id="128" name="Shape 128"/>
          <p:cNvSpPr/>
          <p:nvPr/>
        </p:nvSpPr>
        <p:spPr>
          <a:xfrm>
            <a:off x="6792485" y="3231567"/>
            <a:ext cx="1568861" cy="17872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9" name="Shape 129"/>
          <p:cNvSpPr/>
          <p:nvPr/>
        </p:nvSpPr>
        <p:spPr>
          <a:xfrm flipV="1">
            <a:off x="6793832" y="3655010"/>
            <a:ext cx="1567603" cy="42476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30" name="Shape 130"/>
          <p:cNvSpPr/>
          <p:nvPr/>
        </p:nvSpPr>
        <p:spPr>
          <a:xfrm>
            <a:off x="6792485" y="6495467"/>
            <a:ext cx="1568861" cy="17872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31" name="Shape 131"/>
          <p:cNvSpPr/>
          <p:nvPr/>
        </p:nvSpPr>
        <p:spPr>
          <a:xfrm flipV="1">
            <a:off x="6793832" y="6918910"/>
            <a:ext cx="1567603" cy="42476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32" name="Shape 132"/>
          <p:cNvSpPr/>
          <p:nvPr/>
        </p:nvSpPr>
        <p:spPr>
          <a:xfrm>
            <a:off x="10573367" y="1187450"/>
            <a:ext cx="14863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Pass 3</a:t>
            </a:r>
          </a:p>
        </p:txBody>
      </p:sp>
      <p:sp>
        <p:nvSpPr>
          <p:cNvPr id="133" name="Shape 133"/>
          <p:cNvSpPr/>
          <p:nvPr/>
        </p:nvSpPr>
        <p:spPr>
          <a:xfrm>
            <a:off x="7944092" y="8876823"/>
            <a:ext cx="175747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4 page runs</a:t>
            </a:r>
          </a:p>
        </p:txBody>
      </p:sp>
      <p:sp>
        <p:nvSpPr>
          <p:cNvPr id="134" name="Shape 134"/>
          <p:cNvSpPr/>
          <p:nvPr/>
        </p:nvSpPr>
        <p:spPr>
          <a:xfrm>
            <a:off x="11020452" y="2444355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1,2</a:t>
            </a:r>
          </a:p>
        </p:txBody>
      </p:sp>
      <p:sp>
        <p:nvSpPr>
          <p:cNvPr id="135" name="Shape 135"/>
          <p:cNvSpPr/>
          <p:nvPr/>
        </p:nvSpPr>
        <p:spPr>
          <a:xfrm>
            <a:off x="11020452" y="3028480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2,3</a:t>
            </a:r>
          </a:p>
        </p:txBody>
      </p:sp>
      <p:sp>
        <p:nvSpPr>
          <p:cNvPr id="136" name="Shape 136"/>
          <p:cNvSpPr/>
          <p:nvPr/>
        </p:nvSpPr>
        <p:spPr>
          <a:xfrm>
            <a:off x="11020452" y="3612606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4,4</a:t>
            </a:r>
          </a:p>
        </p:txBody>
      </p:sp>
      <p:sp>
        <p:nvSpPr>
          <p:cNvPr id="137" name="Shape 137"/>
          <p:cNvSpPr/>
          <p:nvPr/>
        </p:nvSpPr>
        <p:spPr>
          <a:xfrm>
            <a:off x="11020452" y="4201023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4,4</a:t>
            </a:r>
          </a:p>
        </p:txBody>
      </p:sp>
      <p:sp>
        <p:nvSpPr>
          <p:cNvPr id="138" name="Shape 138"/>
          <p:cNvSpPr/>
          <p:nvPr/>
        </p:nvSpPr>
        <p:spPr>
          <a:xfrm>
            <a:off x="11020452" y="4786136"/>
            <a:ext cx="592188" cy="554585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5,5</a:t>
            </a:r>
          </a:p>
        </p:txBody>
      </p:sp>
      <p:sp>
        <p:nvSpPr>
          <p:cNvPr id="139" name="Shape 139"/>
          <p:cNvSpPr/>
          <p:nvPr/>
        </p:nvSpPr>
        <p:spPr>
          <a:xfrm>
            <a:off x="11020452" y="5378844"/>
            <a:ext cx="592188" cy="554585"/>
          </a:xfrm>
          <a:prstGeom prst="rect">
            <a:avLst/>
          </a:prstGeom>
          <a:solidFill>
            <a:srgbClr val="70BF41">
              <a:alpha val="58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6,6</a:t>
            </a:r>
          </a:p>
        </p:txBody>
      </p:sp>
      <p:sp>
        <p:nvSpPr>
          <p:cNvPr id="140" name="Shape 140"/>
          <p:cNvSpPr/>
          <p:nvPr/>
        </p:nvSpPr>
        <p:spPr>
          <a:xfrm>
            <a:off x="11020452" y="5975670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6,7</a:t>
            </a:r>
          </a:p>
        </p:txBody>
      </p:sp>
      <p:sp>
        <p:nvSpPr>
          <p:cNvPr id="141" name="Shape 141"/>
          <p:cNvSpPr/>
          <p:nvPr/>
        </p:nvSpPr>
        <p:spPr>
          <a:xfrm>
            <a:off x="11020452" y="6568378"/>
            <a:ext cx="592188" cy="554584"/>
          </a:xfrm>
          <a:prstGeom prst="rect">
            <a:avLst/>
          </a:prstGeom>
          <a:solidFill>
            <a:srgbClr val="70BF41">
              <a:alpha val="58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8,9</a:t>
            </a:r>
          </a:p>
        </p:txBody>
      </p:sp>
      <p:sp>
        <p:nvSpPr>
          <p:cNvPr id="142" name="Shape 142"/>
          <p:cNvSpPr/>
          <p:nvPr/>
        </p:nvSpPr>
        <p:spPr>
          <a:xfrm>
            <a:off x="9198706" y="3446425"/>
            <a:ext cx="1749647" cy="132911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43" name="Shape 143"/>
          <p:cNvSpPr/>
          <p:nvPr/>
        </p:nvSpPr>
        <p:spPr>
          <a:xfrm flipV="1">
            <a:off x="9163431" y="4946124"/>
            <a:ext cx="1765856" cy="176585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44" name="Shape 144"/>
          <p:cNvSpPr/>
          <p:nvPr/>
        </p:nvSpPr>
        <p:spPr>
          <a:xfrm>
            <a:off x="10437807" y="8876823"/>
            <a:ext cx="175747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8 page runs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Generalized Merge Sort</a:t>
            </a:r>
          </a:p>
        </p:txBody>
      </p:sp>
      <p:sp>
        <p:nvSpPr>
          <p:cNvPr id="147" name="Shape 147"/>
          <p:cNvSpPr/>
          <p:nvPr/>
        </p:nvSpPr>
        <p:spPr>
          <a:xfrm>
            <a:off x="1898650" y="3836268"/>
            <a:ext cx="1967608" cy="2864099"/>
          </a:xfrm>
          <a:prstGeom prst="roundRect">
            <a:avLst>
              <a:gd name="adj" fmla="val 15000"/>
            </a:avLst>
          </a:prstGeom>
          <a:solidFill>
            <a:srgbClr val="70BF41">
              <a:alpha val="4363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48" name="Shape 148"/>
          <p:cNvSpPr/>
          <p:nvPr/>
        </p:nvSpPr>
        <p:spPr>
          <a:xfrm>
            <a:off x="4198193" y="3562350"/>
            <a:ext cx="4518621" cy="3411935"/>
          </a:xfrm>
          <a:prstGeom prst="roundRect">
            <a:avLst>
              <a:gd name="adj" fmla="val 14277"/>
            </a:avLst>
          </a:prstGeom>
          <a:solidFill>
            <a:srgbClr val="F5D328">
              <a:alpha val="1193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4864100" y="3949700"/>
            <a:ext cx="1322934" cy="728961"/>
          </a:xfrm>
          <a:prstGeom prst="rect">
            <a:avLst/>
          </a:prstGeom>
          <a:solidFill>
            <a:srgbClr val="70BF41">
              <a:alpha val="5560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0" name="Shape 150"/>
          <p:cNvSpPr/>
          <p:nvPr/>
        </p:nvSpPr>
        <p:spPr>
          <a:xfrm>
            <a:off x="2529037" y="4930130"/>
            <a:ext cx="706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Disk</a:t>
            </a:r>
          </a:p>
        </p:txBody>
      </p:sp>
      <p:sp>
        <p:nvSpPr>
          <p:cNvPr id="151" name="Shape 151"/>
          <p:cNvSpPr/>
          <p:nvPr/>
        </p:nvSpPr>
        <p:spPr>
          <a:xfrm>
            <a:off x="9673778" y="5033367"/>
            <a:ext cx="706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Disk</a:t>
            </a:r>
          </a:p>
        </p:txBody>
      </p:sp>
      <p:sp>
        <p:nvSpPr>
          <p:cNvPr id="152" name="Shape 152"/>
          <p:cNvSpPr/>
          <p:nvPr/>
        </p:nvSpPr>
        <p:spPr>
          <a:xfrm>
            <a:off x="4869459" y="4709169"/>
            <a:ext cx="1322934" cy="728962"/>
          </a:xfrm>
          <a:prstGeom prst="rect">
            <a:avLst/>
          </a:prstGeom>
          <a:solidFill>
            <a:srgbClr val="70BF41">
              <a:alpha val="5560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3" name="Shape 153"/>
          <p:cNvSpPr/>
          <p:nvPr/>
        </p:nvSpPr>
        <p:spPr>
          <a:xfrm>
            <a:off x="6959600" y="4800600"/>
            <a:ext cx="1322934" cy="728961"/>
          </a:xfrm>
          <a:prstGeom prst="rect">
            <a:avLst/>
          </a:prstGeom>
          <a:solidFill>
            <a:srgbClr val="70BF41">
              <a:alpha val="5560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4" name="Shape 154"/>
          <p:cNvSpPr/>
          <p:nvPr/>
        </p:nvSpPr>
        <p:spPr>
          <a:xfrm>
            <a:off x="4993995" y="4079230"/>
            <a:ext cx="106314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Input 1</a:t>
            </a:r>
          </a:p>
        </p:txBody>
      </p:sp>
      <p:sp>
        <p:nvSpPr>
          <p:cNvPr id="155" name="Shape 155"/>
          <p:cNvSpPr/>
          <p:nvPr/>
        </p:nvSpPr>
        <p:spPr>
          <a:xfrm>
            <a:off x="4992588" y="4838699"/>
            <a:ext cx="106314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Input 2</a:t>
            </a:r>
          </a:p>
        </p:txBody>
      </p:sp>
      <p:sp>
        <p:nvSpPr>
          <p:cNvPr id="156" name="Shape 156"/>
          <p:cNvSpPr/>
          <p:nvPr/>
        </p:nvSpPr>
        <p:spPr>
          <a:xfrm>
            <a:off x="7094854" y="4930130"/>
            <a:ext cx="104607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Output</a:t>
            </a:r>
          </a:p>
        </p:txBody>
      </p:sp>
      <p:sp>
        <p:nvSpPr>
          <p:cNvPr id="157" name="Shape 157"/>
          <p:cNvSpPr/>
          <p:nvPr/>
        </p:nvSpPr>
        <p:spPr>
          <a:xfrm>
            <a:off x="3781117" y="4314180"/>
            <a:ext cx="1046074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58" name="Shape 158"/>
          <p:cNvSpPr/>
          <p:nvPr/>
        </p:nvSpPr>
        <p:spPr>
          <a:xfrm>
            <a:off x="3781117" y="5158077"/>
            <a:ext cx="1046074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59" name="Shape 159"/>
          <p:cNvSpPr/>
          <p:nvPr/>
        </p:nvSpPr>
        <p:spPr>
          <a:xfrm>
            <a:off x="9043390" y="3836268"/>
            <a:ext cx="1967608" cy="2864099"/>
          </a:xfrm>
          <a:prstGeom prst="roundRect">
            <a:avLst>
              <a:gd name="adj" fmla="val 15000"/>
            </a:avLst>
          </a:prstGeom>
          <a:solidFill>
            <a:srgbClr val="70BF41">
              <a:alpha val="4363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60" name="Shape 160"/>
          <p:cNvSpPr/>
          <p:nvPr/>
        </p:nvSpPr>
        <p:spPr>
          <a:xfrm flipV="1">
            <a:off x="6137732" y="5079052"/>
            <a:ext cx="743084" cy="17385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61" name="Shape 161"/>
          <p:cNvSpPr/>
          <p:nvPr/>
        </p:nvSpPr>
        <p:spPr>
          <a:xfrm>
            <a:off x="6114201" y="4360748"/>
            <a:ext cx="821090" cy="45903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62" name="Shape 162"/>
          <p:cNvSpPr/>
          <p:nvPr/>
        </p:nvSpPr>
        <p:spPr>
          <a:xfrm>
            <a:off x="8313809" y="5165080"/>
            <a:ext cx="706832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63" name="Shape 163"/>
          <p:cNvSpPr/>
          <p:nvPr/>
        </p:nvSpPr>
        <p:spPr>
          <a:xfrm>
            <a:off x="4140248" y="7726660"/>
            <a:ext cx="462915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Buffer size of B pages</a:t>
            </a:r>
          </a:p>
        </p:txBody>
      </p:sp>
      <p:sp>
        <p:nvSpPr>
          <p:cNvPr id="164" name="Shape 164"/>
          <p:cNvSpPr/>
          <p:nvPr/>
        </p:nvSpPr>
        <p:spPr>
          <a:xfrm>
            <a:off x="4864100" y="5838180"/>
            <a:ext cx="1322934" cy="728961"/>
          </a:xfrm>
          <a:prstGeom prst="rect">
            <a:avLst/>
          </a:prstGeom>
          <a:solidFill>
            <a:srgbClr val="70BF41">
              <a:alpha val="5560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5" name="Shape 165"/>
          <p:cNvSpPr/>
          <p:nvPr/>
        </p:nvSpPr>
        <p:spPr>
          <a:xfrm>
            <a:off x="4841595" y="5967710"/>
            <a:ext cx="136794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Input B-1</a:t>
            </a:r>
          </a:p>
        </p:txBody>
      </p:sp>
      <p:sp>
        <p:nvSpPr>
          <p:cNvPr id="166" name="Shape 166"/>
          <p:cNvSpPr/>
          <p:nvPr/>
        </p:nvSpPr>
        <p:spPr>
          <a:xfrm>
            <a:off x="3781117" y="6202660"/>
            <a:ext cx="1046074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67" name="Shape 167"/>
          <p:cNvSpPr/>
          <p:nvPr/>
        </p:nvSpPr>
        <p:spPr>
          <a:xfrm flipV="1">
            <a:off x="6226835" y="5601342"/>
            <a:ext cx="697852" cy="69785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68" name="Shape 168"/>
          <p:cNvSpPr/>
          <p:nvPr/>
        </p:nvSpPr>
        <p:spPr>
          <a:xfrm flipH="1" rot="16200000">
            <a:off x="5127178" y="5314305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…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Generalized Merge Sort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xfrm>
            <a:off x="965200" y="26035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Pass 0: Use all B buffers to sort, giving N/B sorted runs</a:t>
            </a:r>
            <a:endParaRPr sz="3600"/>
          </a:p>
          <a:p>
            <a:pPr lvl="0">
              <a:defRPr sz="1800"/>
            </a:pPr>
            <a:r>
              <a:rPr sz="3600"/>
              <a:t>Pass 1, 2, …, etc: Merge B-1 runs</a:t>
            </a:r>
            <a:endParaRPr sz="3600"/>
          </a:p>
          <a:p>
            <a:pPr lvl="0">
              <a:defRPr sz="1800"/>
            </a:pPr>
            <a:r>
              <a:rPr sz="3600"/>
              <a:t># Passes: </a:t>
            </a:r>
            <a:r>
              <a:rPr sz="3300">
                <a:latin typeface="Courier New"/>
                <a:ea typeface="Courier New"/>
                <a:cs typeface="Courier New"/>
                <a:sym typeface="Courier New"/>
              </a:rPr>
              <a:t>ceil(log_{B-1}(ceil(N/B)) + 1</a:t>
            </a:r>
            <a:endParaRPr sz="33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3600"/>
              <a:t># I/O’s: </a:t>
            </a:r>
            <a:r>
              <a:rPr sz="3300">
                <a:latin typeface="Courier New"/>
                <a:ea typeface="Courier New"/>
                <a:cs typeface="Courier New"/>
                <a:sym typeface="Courier New"/>
              </a:rPr>
              <a:t>2N*(ceil(log_{B-1}(ceil(N/B)) + 1)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Worksheet #1, 2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