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kitched-3-4-1.jpg" descr="skitched-3-4-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684" y="422204"/>
            <a:ext cx="1442721" cy="794739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/>
          <p:nvPr>
            <p:ph type="sldNum" sz="quarter" idx="2"/>
          </p:nvPr>
        </p:nvSpPr>
        <p:spPr>
          <a:xfrm>
            <a:off x="10295466" y="9103359"/>
            <a:ext cx="2709335" cy="4094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>
            <a:spAutoFit/>
          </a:bodyPr>
          <a:lstStyle>
            <a:lvl1pPr algn="r" defTabSz="914400">
              <a:defRPr sz="1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kitched-3-4-1.jpg" descr="skitched-3-4-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684" y="422204"/>
            <a:ext cx="1442721" cy="794739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>
            <p:ph type="sldNum" sz="quarter" idx="2"/>
          </p:nvPr>
        </p:nvSpPr>
        <p:spPr>
          <a:xfrm>
            <a:off x="10295466" y="9103359"/>
            <a:ext cx="2709335" cy="4094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>
            <a:spAutoFit/>
          </a:bodyPr>
          <a:lstStyle>
            <a:lvl1pPr algn="r" defTabSz="914400">
              <a:defRPr sz="1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CS186 Discussion #4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A6AAA9"/>
                </a:solidFill>
              </a:rPr>
              <a:t>(Buffer Management, Indexes, File Organization)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 lvl="0">
              <a:defRPr sz="1800"/>
            </a:pPr>
            <a:r>
              <a:rPr sz="7360"/>
              <a:t>LRU - Sequential Flooding</a:t>
            </a:r>
          </a:p>
        </p:txBody>
      </p:sp>
      <p:sp>
        <p:nvSpPr>
          <p:cNvPr id="161" name="Shape 161"/>
          <p:cNvSpPr/>
          <p:nvPr/>
        </p:nvSpPr>
        <p:spPr>
          <a:xfrm>
            <a:off x="39945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62" name="Shape 162"/>
          <p:cNvSpPr/>
          <p:nvPr/>
        </p:nvSpPr>
        <p:spPr>
          <a:xfrm>
            <a:off x="49978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3" name="Shape 163"/>
          <p:cNvSpPr/>
          <p:nvPr/>
        </p:nvSpPr>
        <p:spPr>
          <a:xfrm>
            <a:off x="60011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64" name="Shape 164"/>
          <p:cNvSpPr/>
          <p:nvPr/>
        </p:nvSpPr>
        <p:spPr>
          <a:xfrm>
            <a:off x="70044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5" name="Shape 165"/>
          <p:cNvSpPr/>
          <p:nvPr/>
        </p:nvSpPr>
        <p:spPr>
          <a:xfrm>
            <a:off x="80077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66" name="Shape 166"/>
          <p:cNvSpPr/>
          <p:nvPr/>
        </p:nvSpPr>
        <p:spPr>
          <a:xfrm>
            <a:off x="5428894" y="6153150"/>
            <a:ext cx="21470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A, B, C, D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 lvl="0">
              <a:defRPr sz="1800"/>
            </a:pPr>
            <a:r>
              <a:rPr sz="7360"/>
              <a:t>LRU - Sequential Flooding</a:t>
            </a:r>
          </a:p>
        </p:txBody>
      </p:sp>
      <p:sp>
        <p:nvSpPr>
          <p:cNvPr id="169" name="Shape 169"/>
          <p:cNvSpPr/>
          <p:nvPr/>
        </p:nvSpPr>
        <p:spPr>
          <a:xfrm>
            <a:off x="39945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70" name="Shape 170"/>
          <p:cNvSpPr/>
          <p:nvPr/>
        </p:nvSpPr>
        <p:spPr>
          <a:xfrm>
            <a:off x="49978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71" name="Shape 171"/>
          <p:cNvSpPr/>
          <p:nvPr/>
        </p:nvSpPr>
        <p:spPr>
          <a:xfrm>
            <a:off x="60011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72" name="Shape 172"/>
          <p:cNvSpPr/>
          <p:nvPr/>
        </p:nvSpPr>
        <p:spPr>
          <a:xfrm>
            <a:off x="70044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73" name="Shape 173"/>
          <p:cNvSpPr/>
          <p:nvPr/>
        </p:nvSpPr>
        <p:spPr>
          <a:xfrm>
            <a:off x="80077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74" name="Shape 174"/>
          <p:cNvSpPr/>
          <p:nvPr/>
        </p:nvSpPr>
        <p:spPr>
          <a:xfrm>
            <a:off x="5708472" y="6153150"/>
            <a:ext cx="15878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B, C, D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 lvl="0">
              <a:defRPr sz="1800"/>
            </a:pPr>
            <a:r>
              <a:rPr sz="7360"/>
              <a:t>LRU - Sequential Flooding</a:t>
            </a:r>
          </a:p>
        </p:txBody>
      </p:sp>
      <p:sp>
        <p:nvSpPr>
          <p:cNvPr id="177" name="Shape 177"/>
          <p:cNvSpPr/>
          <p:nvPr/>
        </p:nvSpPr>
        <p:spPr>
          <a:xfrm>
            <a:off x="39945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78" name="Shape 178"/>
          <p:cNvSpPr/>
          <p:nvPr/>
        </p:nvSpPr>
        <p:spPr>
          <a:xfrm>
            <a:off x="49978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79" name="Shape 179"/>
          <p:cNvSpPr/>
          <p:nvPr/>
        </p:nvSpPr>
        <p:spPr>
          <a:xfrm>
            <a:off x="60011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0" name="Shape 180"/>
          <p:cNvSpPr/>
          <p:nvPr/>
        </p:nvSpPr>
        <p:spPr>
          <a:xfrm>
            <a:off x="70044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1" name="Shape 181"/>
          <p:cNvSpPr/>
          <p:nvPr/>
        </p:nvSpPr>
        <p:spPr>
          <a:xfrm>
            <a:off x="80077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82" name="Shape 182"/>
          <p:cNvSpPr/>
          <p:nvPr/>
        </p:nvSpPr>
        <p:spPr>
          <a:xfrm>
            <a:off x="5988049" y="6153150"/>
            <a:ext cx="10287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C, D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 lvl="0">
              <a:defRPr sz="1800"/>
            </a:pPr>
            <a:r>
              <a:rPr sz="7360"/>
              <a:t>LRU - Sequential Flooding</a:t>
            </a:r>
          </a:p>
        </p:txBody>
      </p:sp>
      <p:sp>
        <p:nvSpPr>
          <p:cNvPr id="185" name="Shape 185"/>
          <p:cNvSpPr/>
          <p:nvPr/>
        </p:nvSpPr>
        <p:spPr>
          <a:xfrm>
            <a:off x="39945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86" name="Shape 186"/>
          <p:cNvSpPr/>
          <p:nvPr/>
        </p:nvSpPr>
        <p:spPr>
          <a:xfrm>
            <a:off x="49978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7" name="Shape 187"/>
          <p:cNvSpPr/>
          <p:nvPr/>
        </p:nvSpPr>
        <p:spPr>
          <a:xfrm>
            <a:off x="60011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8" name="Shape 188"/>
          <p:cNvSpPr/>
          <p:nvPr/>
        </p:nvSpPr>
        <p:spPr>
          <a:xfrm>
            <a:off x="70044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9" name="Shape 189"/>
          <p:cNvSpPr/>
          <p:nvPr/>
        </p:nvSpPr>
        <p:spPr>
          <a:xfrm>
            <a:off x="80077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90" name="Shape 190"/>
          <p:cNvSpPr/>
          <p:nvPr/>
        </p:nvSpPr>
        <p:spPr>
          <a:xfrm>
            <a:off x="6280200" y="6153150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 lvl="0">
              <a:defRPr sz="1800"/>
            </a:pPr>
            <a:r>
              <a:rPr sz="7360"/>
              <a:t>LRU - Sequential Flooding</a:t>
            </a:r>
          </a:p>
        </p:txBody>
      </p:sp>
      <p:sp>
        <p:nvSpPr>
          <p:cNvPr id="193" name="Shape 193"/>
          <p:cNvSpPr/>
          <p:nvPr/>
        </p:nvSpPr>
        <p:spPr>
          <a:xfrm>
            <a:off x="39945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94" name="Shape 194"/>
          <p:cNvSpPr/>
          <p:nvPr/>
        </p:nvSpPr>
        <p:spPr>
          <a:xfrm>
            <a:off x="49978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95" name="Shape 195"/>
          <p:cNvSpPr/>
          <p:nvPr/>
        </p:nvSpPr>
        <p:spPr>
          <a:xfrm>
            <a:off x="60011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96" name="Shape 196"/>
          <p:cNvSpPr/>
          <p:nvPr/>
        </p:nvSpPr>
        <p:spPr>
          <a:xfrm>
            <a:off x="70044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97" name="Shape 197"/>
          <p:cNvSpPr/>
          <p:nvPr/>
        </p:nvSpPr>
        <p:spPr>
          <a:xfrm>
            <a:off x="80077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98" name="Shape 198"/>
          <p:cNvSpPr/>
          <p:nvPr/>
        </p:nvSpPr>
        <p:spPr>
          <a:xfrm>
            <a:off x="1964918" y="6153150"/>
            <a:ext cx="90749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Every page request results in a cache miss!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7040"/>
              <a:t>Most Recently Used (MRU)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Replace page that has just been used</a:t>
            </a:r>
            <a:endParaRPr sz="3600"/>
          </a:p>
          <a:p>
            <a:pPr lvl="0">
              <a:defRPr sz="1800"/>
            </a:pPr>
            <a:r>
              <a:rPr sz="3600"/>
              <a:t>Fixes sequential flooding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MRU - Sequential Flooding</a:t>
            </a:r>
          </a:p>
        </p:txBody>
      </p:sp>
      <p:sp>
        <p:nvSpPr>
          <p:cNvPr id="204" name="Shape 204"/>
          <p:cNvSpPr/>
          <p:nvPr/>
        </p:nvSpPr>
        <p:spPr>
          <a:xfrm>
            <a:off x="39945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205" name="Shape 205"/>
          <p:cNvSpPr/>
          <p:nvPr/>
        </p:nvSpPr>
        <p:spPr>
          <a:xfrm>
            <a:off x="49978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206" name="Shape 206"/>
          <p:cNvSpPr/>
          <p:nvPr/>
        </p:nvSpPr>
        <p:spPr>
          <a:xfrm>
            <a:off x="60011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07" name="Shape 207"/>
          <p:cNvSpPr/>
          <p:nvPr/>
        </p:nvSpPr>
        <p:spPr>
          <a:xfrm>
            <a:off x="70044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08" name="Shape 208"/>
          <p:cNvSpPr/>
          <p:nvPr/>
        </p:nvSpPr>
        <p:spPr>
          <a:xfrm>
            <a:off x="80077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209" name="Shape 209"/>
          <p:cNvSpPr/>
          <p:nvPr/>
        </p:nvSpPr>
        <p:spPr>
          <a:xfrm>
            <a:off x="5204180" y="6153150"/>
            <a:ext cx="259644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F, A, B, C, D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MRU - Sequential Flooding</a:t>
            </a:r>
          </a:p>
        </p:txBody>
      </p:sp>
      <p:sp>
        <p:nvSpPr>
          <p:cNvPr id="212" name="Shape 212"/>
          <p:cNvSpPr/>
          <p:nvPr/>
        </p:nvSpPr>
        <p:spPr>
          <a:xfrm>
            <a:off x="39945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213" name="Shape 213"/>
          <p:cNvSpPr/>
          <p:nvPr/>
        </p:nvSpPr>
        <p:spPr>
          <a:xfrm>
            <a:off x="49978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214" name="Shape 214"/>
          <p:cNvSpPr/>
          <p:nvPr/>
        </p:nvSpPr>
        <p:spPr>
          <a:xfrm>
            <a:off x="60011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15" name="Shape 215"/>
          <p:cNvSpPr/>
          <p:nvPr/>
        </p:nvSpPr>
        <p:spPr>
          <a:xfrm>
            <a:off x="70044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16" name="Shape 216"/>
          <p:cNvSpPr/>
          <p:nvPr/>
        </p:nvSpPr>
        <p:spPr>
          <a:xfrm>
            <a:off x="80077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217" name="Shape 217"/>
          <p:cNvSpPr/>
          <p:nvPr/>
        </p:nvSpPr>
        <p:spPr>
          <a:xfrm>
            <a:off x="5428894" y="6153150"/>
            <a:ext cx="21470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A, B, C, D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MRU - Sequential Flooding</a:t>
            </a:r>
          </a:p>
        </p:txBody>
      </p:sp>
      <p:sp>
        <p:nvSpPr>
          <p:cNvPr id="220" name="Shape 220"/>
          <p:cNvSpPr/>
          <p:nvPr/>
        </p:nvSpPr>
        <p:spPr>
          <a:xfrm>
            <a:off x="39945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635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221" name="Shape 221"/>
          <p:cNvSpPr/>
          <p:nvPr/>
        </p:nvSpPr>
        <p:spPr>
          <a:xfrm>
            <a:off x="49978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222" name="Shape 222"/>
          <p:cNvSpPr/>
          <p:nvPr/>
        </p:nvSpPr>
        <p:spPr>
          <a:xfrm>
            <a:off x="60011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23" name="Shape 223"/>
          <p:cNvSpPr/>
          <p:nvPr/>
        </p:nvSpPr>
        <p:spPr>
          <a:xfrm>
            <a:off x="70044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24" name="Shape 224"/>
          <p:cNvSpPr/>
          <p:nvPr/>
        </p:nvSpPr>
        <p:spPr>
          <a:xfrm>
            <a:off x="80077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225" name="Shape 225"/>
          <p:cNvSpPr/>
          <p:nvPr/>
        </p:nvSpPr>
        <p:spPr>
          <a:xfrm>
            <a:off x="5708472" y="6153150"/>
            <a:ext cx="15878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B, C, D</a:t>
            </a:r>
          </a:p>
        </p:txBody>
      </p:sp>
      <p:sp>
        <p:nvSpPr>
          <p:cNvPr id="226" name="Shape 226"/>
          <p:cNvSpPr/>
          <p:nvPr/>
        </p:nvSpPr>
        <p:spPr>
          <a:xfrm>
            <a:off x="5390718" y="3308350"/>
            <a:ext cx="22233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Cache hit!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MRU - Sequential Flooding</a:t>
            </a:r>
          </a:p>
        </p:txBody>
      </p:sp>
      <p:sp>
        <p:nvSpPr>
          <p:cNvPr id="229" name="Shape 229"/>
          <p:cNvSpPr/>
          <p:nvPr/>
        </p:nvSpPr>
        <p:spPr>
          <a:xfrm>
            <a:off x="39945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230" name="Shape 230"/>
          <p:cNvSpPr/>
          <p:nvPr/>
        </p:nvSpPr>
        <p:spPr>
          <a:xfrm>
            <a:off x="49978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635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231" name="Shape 231"/>
          <p:cNvSpPr/>
          <p:nvPr/>
        </p:nvSpPr>
        <p:spPr>
          <a:xfrm>
            <a:off x="60011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32" name="Shape 232"/>
          <p:cNvSpPr/>
          <p:nvPr/>
        </p:nvSpPr>
        <p:spPr>
          <a:xfrm>
            <a:off x="70044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33" name="Shape 233"/>
          <p:cNvSpPr/>
          <p:nvPr/>
        </p:nvSpPr>
        <p:spPr>
          <a:xfrm>
            <a:off x="80077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234" name="Shape 234"/>
          <p:cNvSpPr/>
          <p:nvPr/>
        </p:nvSpPr>
        <p:spPr>
          <a:xfrm>
            <a:off x="5988049" y="6153150"/>
            <a:ext cx="10287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C, D</a:t>
            </a:r>
          </a:p>
        </p:txBody>
      </p:sp>
      <p:sp>
        <p:nvSpPr>
          <p:cNvPr id="235" name="Shape 235"/>
          <p:cNvSpPr/>
          <p:nvPr/>
        </p:nvSpPr>
        <p:spPr>
          <a:xfrm>
            <a:off x="5390718" y="3308350"/>
            <a:ext cx="22233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Cache hit!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Buffer Management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MRU - Sequential Flooding</a:t>
            </a:r>
          </a:p>
        </p:txBody>
      </p:sp>
      <p:sp>
        <p:nvSpPr>
          <p:cNvPr id="238" name="Shape 238"/>
          <p:cNvSpPr/>
          <p:nvPr/>
        </p:nvSpPr>
        <p:spPr>
          <a:xfrm>
            <a:off x="39945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239" name="Shape 239"/>
          <p:cNvSpPr/>
          <p:nvPr/>
        </p:nvSpPr>
        <p:spPr>
          <a:xfrm>
            <a:off x="49978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240" name="Shape 240"/>
          <p:cNvSpPr/>
          <p:nvPr/>
        </p:nvSpPr>
        <p:spPr>
          <a:xfrm>
            <a:off x="60011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635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41" name="Shape 241"/>
          <p:cNvSpPr/>
          <p:nvPr/>
        </p:nvSpPr>
        <p:spPr>
          <a:xfrm>
            <a:off x="70044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42" name="Shape 242"/>
          <p:cNvSpPr/>
          <p:nvPr/>
        </p:nvSpPr>
        <p:spPr>
          <a:xfrm>
            <a:off x="80077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243" name="Shape 243"/>
          <p:cNvSpPr/>
          <p:nvPr/>
        </p:nvSpPr>
        <p:spPr>
          <a:xfrm>
            <a:off x="6280200" y="6153150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</a:t>
            </a:r>
          </a:p>
        </p:txBody>
      </p:sp>
      <p:sp>
        <p:nvSpPr>
          <p:cNvPr id="244" name="Shape 244"/>
          <p:cNvSpPr/>
          <p:nvPr/>
        </p:nvSpPr>
        <p:spPr>
          <a:xfrm>
            <a:off x="5390718" y="3308350"/>
            <a:ext cx="22233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Cache hit!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MRU - Sequential Flooding</a:t>
            </a:r>
          </a:p>
        </p:txBody>
      </p:sp>
      <p:sp>
        <p:nvSpPr>
          <p:cNvPr id="247" name="Shape 247"/>
          <p:cNvSpPr/>
          <p:nvPr/>
        </p:nvSpPr>
        <p:spPr>
          <a:xfrm>
            <a:off x="39945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248" name="Shape 248"/>
          <p:cNvSpPr/>
          <p:nvPr/>
        </p:nvSpPr>
        <p:spPr>
          <a:xfrm>
            <a:off x="49978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249" name="Shape 249"/>
          <p:cNvSpPr/>
          <p:nvPr/>
        </p:nvSpPr>
        <p:spPr>
          <a:xfrm>
            <a:off x="60011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50" name="Shape 250"/>
          <p:cNvSpPr/>
          <p:nvPr/>
        </p:nvSpPr>
        <p:spPr>
          <a:xfrm>
            <a:off x="70044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635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51" name="Shape 251"/>
          <p:cNvSpPr/>
          <p:nvPr/>
        </p:nvSpPr>
        <p:spPr>
          <a:xfrm>
            <a:off x="80077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252" name="Shape 252"/>
          <p:cNvSpPr/>
          <p:nvPr/>
        </p:nvSpPr>
        <p:spPr>
          <a:xfrm>
            <a:off x="5390718" y="3308350"/>
            <a:ext cx="22233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Cache hit!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Clock Replacement</a:t>
            </a:r>
          </a:p>
        </p:txBody>
      </p:sp>
      <p:sp>
        <p:nvSpPr>
          <p:cNvPr id="255" name="Shape 255"/>
          <p:cNvSpPr/>
          <p:nvPr>
            <p:ph type="body" idx="1"/>
          </p:nvPr>
        </p:nvSpPr>
        <p:spPr>
          <a:xfrm>
            <a:off x="785538" y="2609991"/>
            <a:ext cx="3998581" cy="6915983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All pages placed in a circular list.</a:t>
            </a:r>
            <a:endParaRPr sz="3600"/>
          </a:p>
          <a:p>
            <a:pPr lvl="0">
              <a:defRPr sz="1800"/>
            </a:pPr>
            <a:r>
              <a:rPr sz="3600"/>
              <a:t>Each page has reference bit (“second-chance” bit) indicating if page has been accessed. </a:t>
            </a:r>
          </a:p>
        </p:txBody>
      </p:sp>
      <p:sp>
        <p:nvSpPr>
          <p:cNvPr id="256" name="Shape 256"/>
          <p:cNvSpPr/>
          <p:nvPr/>
        </p:nvSpPr>
        <p:spPr>
          <a:xfrm>
            <a:off x="5103706" y="2537460"/>
            <a:ext cx="6827522" cy="6827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/>
            <a:round/>
          </a:ln>
        </p:spPr>
        <p:txBody>
          <a:bodyPr lIns="65023" tIns="65023" rIns="65023" bIns="65023" anchor="ctr"/>
          <a:lstStyle/>
          <a:p>
            <a:pPr lvl="0" algn="l" defTabSz="91440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57" name="Shape 257"/>
          <p:cNvSpPr/>
          <p:nvPr/>
        </p:nvSpPr>
        <p:spPr>
          <a:xfrm flipH="1">
            <a:off x="8571653" y="2537459"/>
            <a:ext cx="1" cy="6827522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5103706" y="6005406"/>
            <a:ext cx="6827522" cy="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6079066" y="3512819"/>
            <a:ext cx="4876801" cy="4876802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0" name="Shape 260"/>
          <p:cNvSpPr/>
          <p:nvPr/>
        </p:nvSpPr>
        <p:spPr>
          <a:xfrm flipV="1">
            <a:off x="6187439" y="3621193"/>
            <a:ext cx="4876802" cy="487680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7704666" y="2645833"/>
            <a:ext cx="1733975" cy="661077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6837679" y="2970953"/>
            <a:ext cx="3359575" cy="596053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5645573" y="4163060"/>
            <a:ext cx="5852161" cy="357632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5212079" y="5030046"/>
            <a:ext cx="6610775" cy="1842348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5" name="Shape 265"/>
          <p:cNvSpPr/>
          <p:nvPr/>
        </p:nvSpPr>
        <p:spPr>
          <a:xfrm flipV="1">
            <a:off x="5212079" y="5246793"/>
            <a:ext cx="6610774" cy="1517227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6" name="Shape 266"/>
          <p:cNvSpPr/>
          <p:nvPr/>
        </p:nvSpPr>
        <p:spPr>
          <a:xfrm flipV="1">
            <a:off x="5645573" y="4379806"/>
            <a:ext cx="5960534" cy="3359575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7" name="Shape 267"/>
          <p:cNvSpPr/>
          <p:nvPr/>
        </p:nvSpPr>
        <p:spPr>
          <a:xfrm flipV="1">
            <a:off x="6837680" y="3079326"/>
            <a:ext cx="3576321" cy="585216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8" name="Shape 268"/>
          <p:cNvSpPr/>
          <p:nvPr/>
        </p:nvSpPr>
        <p:spPr>
          <a:xfrm flipV="1">
            <a:off x="7596293" y="2645833"/>
            <a:ext cx="1950720" cy="661077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5753946" y="3187700"/>
            <a:ext cx="5527041" cy="5527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/>
            <a:round/>
          </a:ln>
        </p:spPr>
        <p:txBody>
          <a:bodyPr lIns="65023" tIns="65023" rIns="65023" bIns="65023" anchor="ctr"/>
          <a:lstStyle/>
          <a:p>
            <a:pPr lvl="0" algn="l" defTabSz="91440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70" name="Shape 270"/>
          <p:cNvSpPr/>
          <p:nvPr/>
        </p:nvSpPr>
        <p:spPr>
          <a:xfrm flipV="1">
            <a:off x="8896773" y="3837940"/>
            <a:ext cx="1517228" cy="1733974"/>
          </a:xfrm>
          <a:prstGeom prst="line">
            <a:avLst/>
          </a:prstGeom>
          <a:ln w="50800">
            <a:solidFill/>
            <a:round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273" name="Group 273"/>
          <p:cNvGrpSpPr/>
          <p:nvPr/>
        </p:nvGrpSpPr>
        <p:grpSpPr>
          <a:xfrm>
            <a:off x="11172613" y="6134100"/>
            <a:ext cx="866988" cy="545663"/>
            <a:chOff x="0" y="0"/>
            <a:chExt cx="866986" cy="545662"/>
          </a:xfrm>
        </p:grpSpPr>
        <p:sp>
          <p:nvSpPr>
            <p:cNvPr id="271" name="Shape 271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72" name="Shape 272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sp>
        <p:nvSpPr>
          <p:cNvPr id="274" name="Shape 274"/>
          <p:cNvSpPr/>
          <p:nvPr/>
        </p:nvSpPr>
        <p:spPr>
          <a:xfrm>
            <a:off x="7162800" y="4596553"/>
            <a:ext cx="2275840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spcBef>
                <a:spcPts val="1000"/>
              </a:spcBef>
              <a:defRPr sz="2400">
                <a:latin typeface="Times New Roman Bold"/>
                <a:ea typeface="Times New Roman Bold"/>
                <a:cs typeface="Times New Roman Bold"/>
                <a:sym typeface="Times New Roman Bold"/>
              </a:defRPr>
            </a:lvl1pPr>
          </a:lstStyle>
          <a:p>
            <a:pPr lvl="0">
              <a:defRPr sz="1800"/>
            </a:pPr>
            <a:r>
              <a:rPr sz="2400"/>
              <a:t>CLOCK hand</a:t>
            </a:r>
          </a:p>
        </p:txBody>
      </p:sp>
      <p:grpSp>
        <p:nvGrpSpPr>
          <p:cNvPr id="277" name="Group 277"/>
          <p:cNvGrpSpPr/>
          <p:nvPr/>
        </p:nvGrpSpPr>
        <p:grpSpPr>
          <a:xfrm>
            <a:off x="10167902" y="3354775"/>
            <a:ext cx="866988" cy="545664"/>
            <a:chOff x="0" y="0"/>
            <a:chExt cx="866986" cy="545662"/>
          </a:xfrm>
        </p:grpSpPr>
        <p:sp>
          <p:nvSpPr>
            <p:cNvPr id="275" name="Shape 275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76" name="Shape 276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280" name="Group 280"/>
          <p:cNvGrpSpPr/>
          <p:nvPr/>
        </p:nvGrpSpPr>
        <p:grpSpPr>
          <a:xfrm>
            <a:off x="11172613" y="5375486"/>
            <a:ext cx="866988" cy="545664"/>
            <a:chOff x="0" y="0"/>
            <a:chExt cx="866986" cy="545662"/>
          </a:xfrm>
        </p:grpSpPr>
        <p:sp>
          <p:nvSpPr>
            <p:cNvPr id="278" name="Shape 278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79" name="Shape 279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283" name="Group 283"/>
          <p:cNvGrpSpPr/>
          <p:nvPr/>
        </p:nvGrpSpPr>
        <p:grpSpPr>
          <a:xfrm>
            <a:off x="11034889" y="4625904"/>
            <a:ext cx="866987" cy="545664"/>
            <a:chOff x="0" y="0"/>
            <a:chExt cx="866986" cy="545662"/>
          </a:xfrm>
        </p:grpSpPr>
        <p:sp>
          <p:nvSpPr>
            <p:cNvPr id="281" name="Shape 281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82" name="Shape 282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286" name="Group 286"/>
          <p:cNvGrpSpPr/>
          <p:nvPr/>
        </p:nvGrpSpPr>
        <p:grpSpPr>
          <a:xfrm>
            <a:off x="10542693" y="7551984"/>
            <a:ext cx="866988" cy="545664"/>
            <a:chOff x="0" y="0"/>
            <a:chExt cx="866986" cy="545662"/>
          </a:xfrm>
        </p:grpSpPr>
        <p:sp>
          <p:nvSpPr>
            <p:cNvPr id="284" name="Shape 284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85" name="Shape 285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289" name="Group 289"/>
          <p:cNvGrpSpPr/>
          <p:nvPr/>
        </p:nvGrpSpPr>
        <p:grpSpPr>
          <a:xfrm>
            <a:off x="10955866" y="6951415"/>
            <a:ext cx="866988" cy="545664"/>
            <a:chOff x="0" y="0"/>
            <a:chExt cx="866986" cy="545662"/>
          </a:xfrm>
        </p:grpSpPr>
        <p:sp>
          <p:nvSpPr>
            <p:cNvPr id="287" name="Shape 287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88" name="Shape 28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292" name="Group 292"/>
          <p:cNvGrpSpPr/>
          <p:nvPr/>
        </p:nvGrpSpPr>
        <p:grpSpPr>
          <a:xfrm>
            <a:off x="9980507" y="8143522"/>
            <a:ext cx="866987" cy="545664"/>
            <a:chOff x="0" y="0"/>
            <a:chExt cx="866986" cy="545662"/>
          </a:xfrm>
        </p:grpSpPr>
        <p:sp>
          <p:nvSpPr>
            <p:cNvPr id="290" name="Shape 290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91" name="Shape 29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295" name="Group 295"/>
          <p:cNvGrpSpPr/>
          <p:nvPr/>
        </p:nvGrpSpPr>
        <p:grpSpPr>
          <a:xfrm>
            <a:off x="9260275" y="8518313"/>
            <a:ext cx="866988" cy="545664"/>
            <a:chOff x="0" y="0"/>
            <a:chExt cx="866986" cy="545662"/>
          </a:xfrm>
        </p:grpSpPr>
        <p:sp>
          <p:nvSpPr>
            <p:cNvPr id="293" name="Shape 293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298" name="Group 298"/>
          <p:cNvGrpSpPr/>
          <p:nvPr/>
        </p:nvGrpSpPr>
        <p:grpSpPr>
          <a:xfrm>
            <a:off x="8571653" y="8685389"/>
            <a:ext cx="866988" cy="545664"/>
            <a:chOff x="0" y="0"/>
            <a:chExt cx="866986" cy="545662"/>
          </a:xfrm>
        </p:grpSpPr>
        <p:sp>
          <p:nvSpPr>
            <p:cNvPr id="296" name="Shape 296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297" name="Shape 29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301" name="Group 301"/>
          <p:cNvGrpSpPr/>
          <p:nvPr/>
        </p:nvGrpSpPr>
        <p:grpSpPr>
          <a:xfrm>
            <a:off x="7724986" y="8744091"/>
            <a:ext cx="866988" cy="545664"/>
            <a:chOff x="0" y="0"/>
            <a:chExt cx="866986" cy="545662"/>
          </a:xfrm>
        </p:grpSpPr>
        <p:sp>
          <p:nvSpPr>
            <p:cNvPr id="299" name="Shape 299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00" name="Shape 30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304" name="Group 304"/>
          <p:cNvGrpSpPr/>
          <p:nvPr/>
        </p:nvGrpSpPr>
        <p:grpSpPr>
          <a:xfrm>
            <a:off x="6896382" y="8527344"/>
            <a:ext cx="866987" cy="545664"/>
            <a:chOff x="0" y="0"/>
            <a:chExt cx="866986" cy="545662"/>
          </a:xfrm>
        </p:grpSpPr>
        <p:sp>
          <p:nvSpPr>
            <p:cNvPr id="302" name="Shape 302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03" name="Shape 30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307" name="Group 307"/>
          <p:cNvGrpSpPr/>
          <p:nvPr/>
        </p:nvGrpSpPr>
        <p:grpSpPr>
          <a:xfrm>
            <a:off x="6295813" y="8172873"/>
            <a:ext cx="866988" cy="545664"/>
            <a:chOff x="0" y="0"/>
            <a:chExt cx="866986" cy="545662"/>
          </a:xfrm>
        </p:grpSpPr>
        <p:sp>
          <p:nvSpPr>
            <p:cNvPr id="305" name="Shape 305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06" name="Shape 306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310" name="Group 310"/>
          <p:cNvGrpSpPr/>
          <p:nvPr/>
        </p:nvGrpSpPr>
        <p:grpSpPr>
          <a:xfrm>
            <a:off x="5753946" y="7631007"/>
            <a:ext cx="866988" cy="545664"/>
            <a:chOff x="0" y="0"/>
            <a:chExt cx="866986" cy="545662"/>
          </a:xfrm>
        </p:grpSpPr>
        <p:sp>
          <p:nvSpPr>
            <p:cNvPr id="308" name="Shape 308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09" name="Shape 309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313" name="Group 313"/>
          <p:cNvGrpSpPr/>
          <p:nvPr/>
        </p:nvGrpSpPr>
        <p:grpSpPr>
          <a:xfrm>
            <a:off x="5320453" y="6872393"/>
            <a:ext cx="866987" cy="545664"/>
            <a:chOff x="0" y="0"/>
            <a:chExt cx="866986" cy="545662"/>
          </a:xfrm>
        </p:grpSpPr>
        <p:sp>
          <p:nvSpPr>
            <p:cNvPr id="311" name="Shape 311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12" name="Shape 312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316" name="Group 316"/>
          <p:cNvGrpSpPr/>
          <p:nvPr/>
        </p:nvGrpSpPr>
        <p:grpSpPr>
          <a:xfrm>
            <a:off x="5074355" y="6084429"/>
            <a:ext cx="866988" cy="545663"/>
            <a:chOff x="0" y="0"/>
            <a:chExt cx="866986" cy="545662"/>
          </a:xfrm>
        </p:grpSpPr>
        <p:sp>
          <p:nvSpPr>
            <p:cNvPr id="314" name="Shape 314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15" name="Shape 315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319" name="Group 319"/>
          <p:cNvGrpSpPr/>
          <p:nvPr/>
        </p:nvGrpSpPr>
        <p:grpSpPr>
          <a:xfrm>
            <a:off x="5103706" y="5246793"/>
            <a:ext cx="866988" cy="545664"/>
            <a:chOff x="0" y="0"/>
            <a:chExt cx="866986" cy="545662"/>
          </a:xfrm>
        </p:grpSpPr>
        <p:sp>
          <p:nvSpPr>
            <p:cNvPr id="317" name="Shape 317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18" name="Shape 31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322" name="Group 322"/>
          <p:cNvGrpSpPr/>
          <p:nvPr/>
        </p:nvGrpSpPr>
        <p:grpSpPr>
          <a:xfrm>
            <a:off x="5320453" y="4379806"/>
            <a:ext cx="866987" cy="545664"/>
            <a:chOff x="0" y="0"/>
            <a:chExt cx="866986" cy="545662"/>
          </a:xfrm>
        </p:grpSpPr>
        <p:sp>
          <p:nvSpPr>
            <p:cNvPr id="320" name="Shape 320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21" name="Shape 32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325" name="Group 325"/>
          <p:cNvGrpSpPr/>
          <p:nvPr/>
        </p:nvGrpSpPr>
        <p:grpSpPr>
          <a:xfrm>
            <a:off x="5753946" y="3729566"/>
            <a:ext cx="866988" cy="545664"/>
            <a:chOff x="0" y="0"/>
            <a:chExt cx="866986" cy="545662"/>
          </a:xfrm>
        </p:grpSpPr>
        <p:sp>
          <p:nvSpPr>
            <p:cNvPr id="323" name="Shape 323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24" name="Shape 32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328" name="Group 328"/>
          <p:cNvGrpSpPr/>
          <p:nvPr/>
        </p:nvGrpSpPr>
        <p:grpSpPr>
          <a:xfrm>
            <a:off x="6266462" y="3158348"/>
            <a:ext cx="866987" cy="545664"/>
            <a:chOff x="0" y="0"/>
            <a:chExt cx="866986" cy="545662"/>
          </a:xfrm>
        </p:grpSpPr>
        <p:sp>
          <p:nvSpPr>
            <p:cNvPr id="326" name="Shape 326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27" name="Shape 32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331" name="Group 331"/>
          <p:cNvGrpSpPr/>
          <p:nvPr/>
        </p:nvGrpSpPr>
        <p:grpSpPr>
          <a:xfrm>
            <a:off x="7054426" y="2754206"/>
            <a:ext cx="866988" cy="545664"/>
            <a:chOff x="0" y="0"/>
            <a:chExt cx="866986" cy="545662"/>
          </a:xfrm>
        </p:grpSpPr>
        <p:sp>
          <p:nvSpPr>
            <p:cNvPr id="329" name="Shape 329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30" name="Shape 33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334" name="Group 334"/>
          <p:cNvGrpSpPr/>
          <p:nvPr/>
        </p:nvGrpSpPr>
        <p:grpSpPr>
          <a:xfrm>
            <a:off x="7813040" y="2616482"/>
            <a:ext cx="866987" cy="545664"/>
            <a:chOff x="0" y="0"/>
            <a:chExt cx="866986" cy="545662"/>
          </a:xfrm>
        </p:grpSpPr>
        <p:sp>
          <p:nvSpPr>
            <p:cNvPr id="332" name="Shape 332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33" name="Shape 33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337" name="Group 337"/>
          <p:cNvGrpSpPr/>
          <p:nvPr/>
        </p:nvGrpSpPr>
        <p:grpSpPr>
          <a:xfrm>
            <a:off x="8571653" y="2645833"/>
            <a:ext cx="866988" cy="545664"/>
            <a:chOff x="0" y="0"/>
            <a:chExt cx="866986" cy="545662"/>
          </a:xfrm>
        </p:grpSpPr>
        <p:sp>
          <p:nvSpPr>
            <p:cNvPr id="335" name="Shape 335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36" name="Shape 336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340" name="Group 340"/>
          <p:cNvGrpSpPr/>
          <p:nvPr/>
        </p:nvGrpSpPr>
        <p:grpSpPr>
          <a:xfrm>
            <a:off x="9517662" y="2921282"/>
            <a:ext cx="866988" cy="545664"/>
            <a:chOff x="0" y="0"/>
            <a:chExt cx="866986" cy="545662"/>
          </a:xfrm>
        </p:grpSpPr>
        <p:sp>
          <p:nvSpPr>
            <p:cNvPr id="338" name="Shape 338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343" name="Group 343"/>
          <p:cNvGrpSpPr/>
          <p:nvPr/>
        </p:nvGrpSpPr>
        <p:grpSpPr>
          <a:xfrm>
            <a:off x="10630746" y="3880837"/>
            <a:ext cx="866988" cy="545664"/>
            <a:chOff x="0" y="0"/>
            <a:chExt cx="866986" cy="545662"/>
          </a:xfrm>
        </p:grpSpPr>
        <p:sp>
          <p:nvSpPr>
            <p:cNvPr id="341" name="Shape 341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42" name="Shape 342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Clock Replacement</a:t>
            </a:r>
          </a:p>
        </p:txBody>
      </p:sp>
      <p:sp>
        <p:nvSpPr>
          <p:cNvPr id="346" name="Shape 346"/>
          <p:cNvSpPr/>
          <p:nvPr>
            <p:ph type="body" idx="1"/>
          </p:nvPr>
        </p:nvSpPr>
        <p:spPr>
          <a:xfrm>
            <a:off x="785538" y="2609991"/>
            <a:ext cx="3998581" cy="6915983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On a HIT, set reference bit to 1.</a:t>
            </a:r>
          </a:p>
        </p:txBody>
      </p:sp>
      <p:sp>
        <p:nvSpPr>
          <p:cNvPr id="347" name="Shape 347"/>
          <p:cNvSpPr/>
          <p:nvPr/>
        </p:nvSpPr>
        <p:spPr>
          <a:xfrm>
            <a:off x="5103706" y="2537460"/>
            <a:ext cx="6827522" cy="6827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/>
            <a:round/>
          </a:ln>
        </p:spPr>
        <p:txBody>
          <a:bodyPr lIns="65023" tIns="65023" rIns="65023" bIns="65023" anchor="ctr"/>
          <a:lstStyle/>
          <a:p>
            <a:pPr lvl="0" algn="l" defTabSz="91440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48" name="Shape 348"/>
          <p:cNvSpPr/>
          <p:nvPr/>
        </p:nvSpPr>
        <p:spPr>
          <a:xfrm flipH="1">
            <a:off x="8571653" y="2537459"/>
            <a:ext cx="1" cy="6827522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9" name="Shape 349"/>
          <p:cNvSpPr/>
          <p:nvPr/>
        </p:nvSpPr>
        <p:spPr>
          <a:xfrm>
            <a:off x="5103706" y="6005406"/>
            <a:ext cx="6827522" cy="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0" name="Shape 350"/>
          <p:cNvSpPr/>
          <p:nvPr/>
        </p:nvSpPr>
        <p:spPr>
          <a:xfrm>
            <a:off x="6079066" y="3512819"/>
            <a:ext cx="4876801" cy="4876802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1" name="Shape 351"/>
          <p:cNvSpPr/>
          <p:nvPr/>
        </p:nvSpPr>
        <p:spPr>
          <a:xfrm flipV="1">
            <a:off x="6187439" y="3621193"/>
            <a:ext cx="4876802" cy="487680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2" name="Shape 352"/>
          <p:cNvSpPr/>
          <p:nvPr/>
        </p:nvSpPr>
        <p:spPr>
          <a:xfrm>
            <a:off x="7704666" y="2645833"/>
            <a:ext cx="1733975" cy="661077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3" name="Shape 353"/>
          <p:cNvSpPr/>
          <p:nvPr/>
        </p:nvSpPr>
        <p:spPr>
          <a:xfrm>
            <a:off x="6837679" y="2970953"/>
            <a:ext cx="3359575" cy="596053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4" name="Shape 354"/>
          <p:cNvSpPr/>
          <p:nvPr/>
        </p:nvSpPr>
        <p:spPr>
          <a:xfrm>
            <a:off x="5645573" y="4163060"/>
            <a:ext cx="5852161" cy="357632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5" name="Shape 355"/>
          <p:cNvSpPr/>
          <p:nvPr/>
        </p:nvSpPr>
        <p:spPr>
          <a:xfrm>
            <a:off x="5212079" y="5030046"/>
            <a:ext cx="6610775" cy="1842348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6" name="Shape 356"/>
          <p:cNvSpPr/>
          <p:nvPr/>
        </p:nvSpPr>
        <p:spPr>
          <a:xfrm flipV="1">
            <a:off x="5212079" y="5246793"/>
            <a:ext cx="6610774" cy="1517227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7" name="Shape 357"/>
          <p:cNvSpPr/>
          <p:nvPr/>
        </p:nvSpPr>
        <p:spPr>
          <a:xfrm flipV="1">
            <a:off x="5645573" y="4379806"/>
            <a:ext cx="5960534" cy="3359575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8" name="Shape 358"/>
          <p:cNvSpPr/>
          <p:nvPr/>
        </p:nvSpPr>
        <p:spPr>
          <a:xfrm flipV="1">
            <a:off x="6837680" y="3079326"/>
            <a:ext cx="3576321" cy="585216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9" name="Shape 359"/>
          <p:cNvSpPr/>
          <p:nvPr/>
        </p:nvSpPr>
        <p:spPr>
          <a:xfrm flipV="1">
            <a:off x="7596293" y="2645833"/>
            <a:ext cx="1950720" cy="661077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5753946" y="3187700"/>
            <a:ext cx="5527041" cy="5527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/>
            <a:round/>
          </a:ln>
        </p:spPr>
        <p:txBody>
          <a:bodyPr lIns="65023" tIns="65023" rIns="65023" bIns="65023" anchor="ctr"/>
          <a:lstStyle/>
          <a:p>
            <a:pPr lvl="0" algn="l" defTabSz="91440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61" name="Shape 361"/>
          <p:cNvSpPr/>
          <p:nvPr/>
        </p:nvSpPr>
        <p:spPr>
          <a:xfrm flipV="1">
            <a:off x="8896773" y="3837940"/>
            <a:ext cx="1517228" cy="1733974"/>
          </a:xfrm>
          <a:prstGeom prst="line">
            <a:avLst/>
          </a:prstGeom>
          <a:ln w="50800">
            <a:solidFill/>
            <a:round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364" name="Group 364"/>
          <p:cNvGrpSpPr/>
          <p:nvPr/>
        </p:nvGrpSpPr>
        <p:grpSpPr>
          <a:xfrm>
            <a:off x="11172613" y="6134100"/>
            <a:ext cx="866988" cy="545663"/>
            <a:chOff x="0" y="0"/>
            <a:chExt cx="866986" cy="545662"/>
          </a:xfrm>
        </p:grpSpPr>
        <p:sp>
          <p:nvSpPr>
            <p:cNvPr id="362" name="Shape 362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63" name="Shape 36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sp>
        <p:nvSpPr>
          <p:cNvPr id="365" name="Shape 365"/>
          <p:cNvSpPr/>
          <p:nvPr/>
        </p:nvSpPr>
        <p:spPr>
          <a:xfrm>
            <a:off x="7162800" y="4596553"/>
            <a:ext cx="2275840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spcBef>
                <a:spcPts val="1000"/>
              </a:spcBef>
              <a:defRPr sz="2400">
                <a:latin typeface="Times New Roman Bold"/>
                <a:ea typeface="Times New Roman Bold"/>
                <a:cs typeface="Times New Roman Bold"/>
                <a:sym typeface="Times New Roman Bold"/>
              </a:defRPr>
            </a:lvl1pPr>
          </a:lstStyle>
          <a:p>
            <a:pPr lvl="0">
              <a:defRPr sz="1800"/>
            </a:pPr>
            <a:r>
              <a:rPr sz="2400"/>
              <a:t>CLOCK hand</a:t>
            </a:r>
          </a:p>
        </p:txBody>
      </p:sp>
      <p:grpSp>
        <p:nvGrpSpPr>
          <p:cNvPr id="368" name="Group 368"/>
          <p:cNvGrpSpPr/>
          <p:nvPr/>
        </p:nvGrpSpPr>
        <p:grpSpPr>
          <a:xfrm>
            <a:off x="10167902" y="3354775"/>
            <a:ext cx="866988" cy="545664"/>
            <a:chOff x="0" y="0"/>
            <a:chExt cx="866986" cy="545662"/>
          </a:xfrm>
        </p:grpSpPr>
        <p:sp>
          <p:nvSpPr>
            <p:cNvPr id="366" name="Shape 366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67" name="Shape 36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371" name="Group 371"/>
          <p:cNvGrpSpPr/>
          <p:nvPr/>
        </p:nvGrpSpPr>
        <p:grpSpPr>
          <a:xfrm>
            <a:off x="11172613" y="5375486"/>
            <a:ext cx="866988" cy="545664"/>
            <a:chOff x="0" y="0"/>
            <a:chExt cx="866986" cy="545662"/>
          </a:xfrm>
        </p:grpSpPr>
        <p:sp>
          <p:nvSpPr>
            <p:cNvPr id="369" name="Shape 369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70" name="Shape 37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374" name="Group 374"/>
          <p:cNvGrpSpPr/>
          <p:nvPr/>
        </p:nvGrpSpPr>
        <p:grpSpPr>
          <a:xfrm>
            <a:off x="11034889" y="4625904"/>
            <a:ext cx="866987" cy="545664"/>
            <a:chOff x="0" y="0"/>
            <a:chExt cx="866986" cy="545662"/>
          </a:xfrm>
        </p:grpSpPr>
        <p:sp>
          <p:nvSpPr>
            <p:cNvPr id="372" name="Shape 372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73" name="Shape 37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377" name="Group 377"/>
          <p:cNvGrpSpPr/>
          <p:nvPr/>
        </p:nvGrpSpPr>
        <p:grpSpPr>
          <a:xfrm>
            <a:off x="10542693" y="7551984"/>
            <a:ext cx="866988" cy="545664"/>
            <a:chOff x="0" y="0"/>
            <a:chExt cx="866986" cy="545662"/>
          </a:xfrm>
        </p:grpSpPr>
        <p:sp>
          <p:nvSpPr>
            <p:cNvPr id="375" name="Shape 375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76" name="Shape 376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380" name="Group 380"/>
          <p:cNvGrpSpPr/>
          <p:nvPr/>
        </p:nvGrpSpPr>
        <p:grpSpPr>
          <a:xfrm>
            <a:off x="10955866" y="6951415"/>
            <a:ext cx="866988" cy="545664"/>
            <a:chOff x="0" y="0"/>
            <a:chExt cx="866986" cy="545662"/>
          </a:xfrm>
        </p:grpSpPr>
        <p:sp>
          <p:nvSpPr>
            <p:cNvPr id="378" name="Shape 378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79" name="Shape 379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383" name="Group 383"/>
          <p:cNvGrpSpPr/>
          <p:nvPr/>
        </p:nvGrpSpPr>
        <p:grpSpPr>
          <a:xfrm>
            <a:off x="9980507" y="8143522"/>
            <a:ext cx="866987" cy="545664"/>
            <a:chOff x="0" y="0"/>
            <a:chExt cx="866986" cy="545662"/>
          </a:xfrm>
        </p:grpSpPr>
        <p:sp>
          <p:nvSpPr>
            <p:cNvPr id="381" name="Shape 381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82" name="Shape 382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386" name="Group 386"/>
          <p:cNvGrpSpPr/>
          <p:nvPr/>
        </p:nvGrpSpPr>
        <p:grpSpPr>
          <a:xfrm>
            <a:off x="9260275" y="8518313"/>
            <a:ext cx="866988" cy="545664"/>
            <a:chOff x="0" y="0"/>
            <a:chExt cx="866986" cy="545662"/>
          </a:xfrm>
        </p:grpSpPr>
        <p:sp>
          <p:nvSpPr>
            <p:cNvPr id="384" name="Shape 384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85" name="Shape 385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389" name="Group 389"/>
          <p:cNvGrpSpPr/>
          <p:nvPr/>
        </p:nvGrpSpPr>
        <p:grpSpPr>
          <a:xfrm>
            <a:off x="8571653" y="8685389"/>
            <a:ext cx="866988" cy="545664"/>
            <a:chOff x="0" y="0"/>
            <a:chExt cx="866986" cy="545662"/>
          </a:xfrm>
        </p:grpSpPr>
        <p:sp>
          <p:nvSpPr>
            <p:cNvPr id="387" name="Shape 387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88" name="Shape 38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7724986" y="8744091"/>
            <a:ext cx="866988" cy="545664"/>
            <a:chOff x="0" y="0"/>
            <a:chExt cx="866986" cy="545662"/>
          </a:xfrm>
        </p:grpSpPr>
        <p:sp>
          <p:nvSpPr>
            <p:cNvPr id="390" name="Shape 390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91" name="Shape 39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395" name="Group 395"/>
          <p:cNvGrpSpPr/>
          <p:nvPr/>
        </p:nvGrpSpPr>
        <p:grpSpPr>
          <a:xfrm>
            <a:off x="6896382" y="8527344"/>
            <a:ext cx="866987" cy="545664"/>
            <a:chOff x="0" y="0"/>
            <a:chExt cx="866986" cy="545662"/>
          </a:xfrm>
        </p:grpSpPr>
        <p:sp>
          <p:nvSpPr>
            <p:cNvPr id="393" name="Shape 393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94" name="Shape 39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398" name="Group 398"/>
          <p:cNvGrpSpPr/>
          <p:nvPr/>
        </p:nvGrpSpPr>
        <p:grpSpPr>
          <a:xfrm>
            <a:off x="6295813" y="8172873"/>
            <a:ext cx="866988" cy="545664"/>
            <a:chOff x="0" y="0"/>
            <a:chExt cx="866986" cy="545662"/>
          </a:xfrm>
        </p:grpSpPr>
        <p:sp>
          <p:nvSpPr>
            <p:cNvPr id="396" name="Shape 396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97" name="Shape 39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401" name="Group 401"/>
          <p:cNvGrpSpPr/>
          <p:nvPr/>
        </p:nvGrpSpPr>
        <p:grpSpPr>
          <a:xfrm>
            <a:off x="5753946" y="7631007"/>
            <a:ext cx="866988" cy="545664"/>
            <a:chOff x="0" y="0"/>
            <a:chExt cx="866986" cy="545662"/>
          </a:xfrm>
        </p:grpSpPr>
        <p:sp>
          <p:nvSpPr>
            <p:cNvPr id="399" name="Shape 399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00" name="Shape 40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404" name="Group 404"/>
          <p:cNvGrpSpPr/>
          <p:nvPr/>
        </p:nvGrpSpPr>
        <p:grpSpPr>
          <a:xfrm>
            <a:off x="5320453" y="6872393"/>
            <a:ext cx="866987" cy="545664"/>
            <a:chOff x="0" y="0"/>
            <a:chExt cx="866986" cy="545662"/>
          </a:xfrm>
        </p:grpSpPr>
        <p:sp>
          <p:nvSpPr>
            <p:cNvPr id="402" name="Shape 402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03" name="Shape 40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407" name="Group 407"/>
          <p:cNvGrpSpPr/>
          <p:nvPr/>
        </p:nvGrpSpPr>
        <p:grpSpPr>
          <a:xfrm>
            <a:off x="5074355" y="6084429"/>
            <a:ext cx="866988" cy="545663"/>
            <a:chOff x="0" y="0"/>
            <a:chExt cx="866986" cy="545662"/>
          </a:xfrm>
        </p:grpSpPr>
        <p:sp>
          <p:nvSpPr>
            <p:cNvPr id="405" name="Shape 405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06" name="Shape 406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410" name="Group 410"/>
          <p:cNvGrpSpPr/>
          <p:nvPr/>
        </p:nvGrpSpPr>
        <p:grpSpPr>
          <a:xfrm>
            <a:off x="5103706" y="5246793"/>
            <a:ext cx="866988" cy="545664"/>
            <a:chOff x="0" y="0"/>
            <a:chExt cx="866986" cy="545662"/>
          </a:xfrm>
        </p:grpSpPr>
        <p:sp>
          <p:nvSpPr>
            <p:cNvPr id="408" name="Shape 408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09" name="Shape 409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413" name="Group 413"/>
          <p:cNvGrpSpPr/>
          <p:nvPr/>
        </p:nvGrpSpPr>
        <p:grpSpPr>
          <a:xfrm>
            <a:off x="5320453" y="4379806"/>
            <a:ext cx="866987" cy="545664"/>
            <a:chOff x="0" y="0"/>
            <a:chExt cx="866986" cy="545662"/>
          </a:xfrm>
        </p:grpSpPr>
        <p:sp>
          <p:nvSpPr>
            <p:cNvPr id="411" name="Shape 411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12" name="Shape 412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416" name="Group 416"/>
          <p:cNvGrpSpPr/>
          <p:nvPr/>
        </p:nvGrpSpPr>
        <p:grpSpPr>
          <a:xfrm>
            <a:off x="5753946" y="3729566"/>
            <a:ext cx="866988" cy="545664"/>
            <a:chOff x="0" y="0"/>
            <a:chExt cx="866986" cy="545662"/>
          </a:xfrm>
        </p:grpSpPr>
        <p:sp>
          <p:nvSpPr>
            <p:cNvPr id="414" name="Shape 414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15" name="Shape 415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419" name="Group 419"/>
          <p:cNvGrpSpPr/>
          <p:nvPr/>
        </p:nvGrpSpPr>
        <p:grpSpPr>
          <a:xfrm>
            <a:off x="6266462" y="3158348"/>
            <a:ext cx="866987" cy="545664"/>
            <a:chOff x="0" y="0"/>
            <a:chExt cx="866986" cy="545662"/>
          </a:xfrm>
        </p:grpSpPr>
        <p:sp>
          <p:nvSpPr>
            <p:cNvPr id="417" name="Shape 417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18" name="Shape 41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422" name="Group 422"/>
          <p:cNvGrpSpPr/>
          <p:nvPr/>
        </p:nvGrpSpPr>
        <p:grpSpPr>
          <a:xfrm>
            <a:off x="7054426" y="2754206"/>
            <a:ext cx="866988" cy="545664"/>
            <a:chOff x="0" y="0"/>
            <a:chExt cx="866986" cy="545662"/>
          </a:xfrm>
        </p:grpSpPr>
        <p:sp>
          <p:nvSpPr>
            <p:cNvPr id="420" name="Shape 420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21" name="Shape 42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425" name="Group 425"/>
          <p:cNvGrpSpPr/>
          <p:nvPr/>
        </p:nvGrpSpPr>
        <p:grpSpPr>
          <a:xfrm>
            <a:off x="7813040" y="2616482"/>
            <a:ext cx="866987" cy="545664"/>
            <a:chOff x="0" y="0"/>
            <a:chExt cx="866986" cy="545662"/>
          </a:xfrm>
        </p:grpSpPr>
        <p:sp>
          <p:nvSpPr>
            <p:cNvPr id="423" name="Shape 423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24" name="Shape 42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428" name="Group 428"/>
          <p:cNvGrpSpPr/>
          <p:nvPr/>
        </p:nvGrpSpPr>
        <p:grpSpPr>
          <a:xfrm>
            <a:off x="8571653" y="2645833"/>
            <a:ext cx="866988" cy="545664"/>
            <a:chOff x="0" y="0"/>
            <a:chExt cx="866986" cy="545662"/>
          </a:xfrm>
        </p:grpSpPr>
        <p:sp>
          <p:nvSpPr>
            <p:cNvPr id="426" name="Shape 426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27" name="Shape 42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431" name="Group 431"/>
          <p:cNvGrpSpPr/>
          <p:nvPr/>
        </p:nvGrpSpPr>
        <p:grpSpPr>
          <a:xfrm>
            <a:off x="9517662" y="2921282"/>
            <a:ext cx="866988" cy="545664"/>
            <a:chOff x="0" y="0"/>
            <a:chExt cx="866986" cy="545662"/>
          </a:xfrm>
        </p:grpSpPr>
        <p:sp>
          <p:nvSpPr>
            <p:cNvPr id="429" name="Shape 429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30" name="Shape 43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434" name="Group 434"/>
          <p:cNvGrpSpPr/>
          <p:nvPr/>
        </p:nvGrpSpPr>
        <p:grpSpPr>
          <a:xfrm>
            <a:off x="10630746" y="3880837"/>
            <a:ext cx="866988" cy="545664"/>
            <a:chOff x="0" y="0"/>
            <a:chExt cx="866986" cy="545662"/>
          </a:xfrm>
        </p:grpSpPr>
        <p:sp>
          <p:nvSpPr>
            <p:cNvPr id="432" name="Shape 432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33" name="Shape 43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Clock Replacement</a:t>
            </a:r>
          </a:p>
        </p:txBody>
      </p:sp>
      <p:sp>
        <p:nvSpPr>
          <p:cNvPr id="437" name="Shape 437"/>
          <p:cNvSpPr/>
          <p:nvPr>
            <p:ph type="body" idx="1"/>
          </p:nvPr>
        </p:nvSpPr>
        <p:spPr>
          <a:xfrm>
            <a:off x="785538" y="2609991"/>
            <a:ext cx="3998581" cy="6915983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On a HIT, set reference bit to 1.</a:t>
            </a:r>
          </a:p>
        </p:txBody>
      </p:sp>
      <p:sp>
        <p:nvSpPr>
          <p:cNvPr id="438" name="Shape 438"/>
          <p:cNvSpPr/>
          <p:nvPr/>
        </p:nvSpPr>
        <p:spPr>
          <a:xfrm>
            <a:off x="5103706" y="2537460"/>
            <a:ext cx="6827522" cy="6827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/>
            <a:round/>
          </a:ln>
        </p:spPr>
        <p:txBody>
          <a:bodyPr lIns="65023" tIns="65023" rIns="65023" bIns="65023" anchor="ctr"/>
          <a:lstStyle/>
          <a:p>
            <a:pPr lvl="0" algn="l" defTabSz="91440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439" name="Shape 439"/>
          <p:cNvSpPr/>
          <p:nvPr/>
        </p:nvSpPr>
        <p:spPr>
          <a:xfrm flipH="1">
            <a:off x="8571653" y="2537459"/>
            <a:ext cx="1" cy="6827522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0" name="Shape 440"/>
          <p:cNvSpPr/>
          <p:nvPr/>
        </p:nvSpPr>
        <p:spPr>
          <a:xfrm>
            <a:off x="5103706" y="6005406"/>
            <a:ext cx="6827522" cy="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1" name="Shape 441"/>
          <p:cNvSpPr/>
          <p:nvPr/>
        </p:nvSpPr>
        <p:spPr>
          <a:xfrm>
            <a:off x="6079066" y="3512819"/>
            <a:ext cx="4876801" cy="4876802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2" name="Shape 442"/>
          <p:cNvSpPr/>
          <p:nvPr/>
        </p:nvSpPr>
        <p:spPr>
          <a:xfrm flipV="1">
            <a:off x="6187439" y="3621193"/>
            <a:ext cx="4876802" cy="487680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3" name="Shape 443"/>
          <p:cNvSpPr/>
          <p:nvPr/>
        </p:nvSpPr>
        <p:spPr>
          <a:xfrm>
            <a:off x="7704666" y="2645833"/>
            <a:ext cx="1733975" cy="661077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4" name="Shape 444"/>
          <p:cNvSpPr/>
          <p:nvPr/>
        </p:nvSpPr>
        <p:spPr>
          <a:xfrm>
            <a:off x="6837679" y="2970953"/>
            <a:ext cx="3359575" cy="596053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5" name="Shape 445"/>
          <p:cNvSpPr/>
          <p:nvPr/>
        </p:nvSpPr>
        <p:spPr>
          <a:xfrm>
            <a:off x="5645573" y="4163060"/>
            <a:ext cx="5852161" cy="357632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6" name="Shape 446"/>
          <p:cNvSpPr/>
          <p:nvPr/>
        </p:nvSpPr>
        <p:spPr>
          <a:xfrm>
            <a:off x="5212079" y="5030046"/>
            <a:ext cx="6610775" cy="1842348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7" name="Shape 447"/>
          <p:cNvSpPr/>
          <p:nvPr/>
        </p:nvSpPr>
        <p:spPr>
          <a:xfrm flipV="1">
            <a:off x="5212079" y="5246793"/>
            <a:ext cx="6610774" cy="1517227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8" name="Shape 448"/>
          <p:cNvSpPr/>
          <p:nvPr/>
        </p:nvSpPr>
        <p:spPr>
          <a:xfrm flipV="1">
            <a:off x="5645573" y="4379806"/>
            <a:ext cx="5960534" cy="3359575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9" name="Shape 449"/>
          <p:cNvSpPr/>
          <p:nvPr/>
        </p:nvSpPr>
        <p:spPr>
          <a:xfrm flipV="1">
            <a:off x="6837680" y="3079326"/>
            <a:ext cx="3576321" cy="585216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0" name="Shape 450"/>
          <p:cNvSpPr/>
          <p:nvPr/>
        </p:nvSpPr>
        <p:spPr>
          <a:xfrm flipV="1">
            <a:off x="7596293" y="2645833"/>
            <a:ext cx="1950720" cy="661077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1" name="Shape 451"/>
          <p:cNvSpPr/>
          <p:nvPr/>
        </p:nvSpPr>
        <p:spPr>
          <a:xfrm>
            <a:off x="5753946" y="3187700"/>
            <a:ext cx="5527041" cy="5527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/>
            <a:round/>
          </a:ln>
        </p:spPr>
        <p:txBody>
          <a:bodyPr lIns="65023" tIns="65023" rIns="65023" bIns="65023" anchor="ctr"/>
          <a:lstStyle/>
          <a:p>
            <a:pPr lvl="0" algn="l" defTabSz="91440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452" name="Shape 452"/>
          <p:cNvSpPr/>
          <p:nvPr/>
        </p:nvSpPr>
        <p:spPr>
          <a:xfrm flipV="1">
            <a:off x="8896773" y="3837940"/>
            <a:ext cx="1517228" cy="1733974"/>
          </a:xfrm>
          <a:prstGeom prst="line">
            <a:avLst/>
          </a:prstGeom>
          <a:ln w="50800">
            <a:solidFill/>
            <a:round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455" name="Group 455"/>
          <p:cNvGrpSpPr/>
          <p:nvPr/>
        </p:nvGrpSpPr>
        <p:grpSpPr>
          <a:xfrm>
            <a:off x="11172613" y="6134100"/>
            <a:ext cx="866988" cy="545663"/>
            <a:chOff x="0" y="0"/>
            <a:chExt cx="866986" cy="545662"/>
          </a:xfrm>
        </p:grpSpPr>
        <p:sp>
          <p:nvSpPr>
            <p:cNvPr id="453" name="Shape 453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54" name="Shape 45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sp>
        <p:nvSpPr>
          <p:cNvPr id="456" name="Shape 456"/>
          <p:cNvSpPr/>
          <p:nvPr/>
        </p:nvSpPr>
        <p:spPr>
          <a:xfrm>
            <a:off x="7162800" y="4596553"/>
            <a:ext cx="2275840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spcBef>
                <a:spcPts val="1000"/>
              </a:spcBef>
              <a:defRPr sz="2400">
                <a:latin typeface="Times New Roman Bold"/>
                <a:ea typeface="Times New Roman Bold"/>
                <a:cs typeface="Times New Roman Bold"/>
                <a:sym typeface="Times New Roman Bold"/>
              </a:defRPr>
            </a:lvl1pPr>
          </a:lstStyle>
          <a:p>
            <a:pPr lvl="0">
              <a:defRPr sz="1800"/>
            </a:pPr>
            <a:r>
              <a:rPr sz="2400"/>
              <a:t>CLOCK hand</a:t>
            </a:r>
          </a:p>
        </p:txBody>
      </p:sp>
      <p:grpSp>
        <p:nvGrpSpPr>
          <p:cNvPr id="459" name="Group 459"/>
          <p:cNvGrpSpPr/>
          <p:nvPr/>
        </p:nvGrpSpPr>
        <p:grpSpPr>
          <a:xfrm>
            <a:off x="10167902" y="3354775"/>
            <a:ext cx="866988" cy="545664"/>
            <a:chOff x="0" y="0"/>
            <a:chExt cx="866986" cy="545662"/>
          </a:xfrm>
        </p:grpSpPr>
        <p:sp>
          <p:nvSpPr>
            <p:cNvPr id="457" name="Shape 457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58" name="Shape 45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11172613" y="5375486"/>
            <a:ext cx="866988" cy="545664"/>
            <a:chOff x="0" y="0"/>
            <a:chExt cx="866986" cy="545662"/>
          </a:xfrm>
        </p:grpSpPr>
        <p:sp>
          <p:nvSpPr>
            <p:cNvPr id="460" name="Shape 460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61" name="Shape 46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465" name="Group 465"/>
          <p:cNvGrpSpPr/>
          <p:nvPr/>
        </p:nvGrpSpPr>
        <p:grpSpPr>
          <a:xfrm>
            <a:off x="11034889" y="4625904"/>
            <a:ext cx="866987" cy="545664"/>
            <a:chOff x="0" y="0"/>
            <a:chExt cx="866986" cy="545662"/>
          </a:xfrm>
        </p:grpSpPr>
        <p:sp>
          <p:nvSpPr>
            <p:cNvPr id="463" name="Shape 463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64" name="Shape 46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468" name="Group 468"/>
          <p:cNvGrpSpPr/>
          <p:nvPr/>
        </p:nvGrpSpPr>
        <p:grpSpPr>
          <a:xfrm>
            <a:off x="10542693" y="7551984"/>
            <a:ext cx="866988" cy="545664"/>
            <a:chOff x="0" y="0"/>
            <a:chExt cx="866986" cy="545662"/>
          </a:xfrm>
        </p:grpSpPr>
        <p:sp>
          <p:nvSpPr>
            <p:cNvPr id="466" name="Shape 466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67" name="Shape 46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471" name="Group 471"/>
          <p:cNvGrpSpPr/>
          <p:nvPr/>
        </p:nvGrpSpPr>
        <p:grpSpPr>
          <a:xfrm>
            <a:off x="10955866" y="6951415"/>
            <a:ext cx="866988" cy="545664"/>
            <a:chOff x="0" y="0"/>
            <a:chExt cx="866986" cy="545662"/>
          </a:xfrm>
        </p:grpSpPr>
        <p:sp>
          <p:nvSpPr>
            <p:cNvPr id="469" name="Shape 469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70" name="Shape 47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474" name="Group 474"/>
          <p:cNvGrpSpPr/>
          <p:nvPr/>
        </p:nvGrpSpPr>
        <p:grpSpPr>
          <a:xfrm>
            <a:off x="9980507" y="8143522"/>
            <a:ext cx="866987" cy="545664"/>
            <a:chOff x="0" y="0"/>
            <a:chExt cx="866986" cy="545662"/>
          </a:xfrm>
        </p:grpSpPr>
        <p:sp>
          <p:nvSpPr>
            <p:cNvPr id="472" name="Shape 472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73" name="Shape 47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477" name="Group 477"/>
          <p:cNvGrpSpPr/>
          <p:nvPr/>
        </p:nvGrpSpPr>
        <p:grpSpPr>
          <a:xfrm>
            <a:off x="9260275" y="8518313"/>
            <a:ext cx="866988" cy="545664"/>
            <a:chOff x="0" y="0"/>
            <a:chExt cx="866986" cy="545662"/>
          </a:xfrm>
        </p:grpSpPr>
        <p:sp>
          <p:nvSpPr>
            <p:cNvPr id="475" name="Shape 475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76" name="Shape 476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480" name="Group 480"/>
          <p:cNvGrpSpPr/>
          <p:nvPr/>
        </p:nvGrpSpPr>
        <p:grpSpPr>
          <a:xfrm>
            <a:off x="8571653" y="8685389"/>
            <a:ext cx="866988" cy="545664"/>
            <a:chOff x="0" y="0"/>
            <a:chExt cx="866986" cy="545662"/>
          </a:xfrm>
        </p:grpSpPr>
        <p:sp>
          <p:nvSpPr>
            <p:cNvPr id="478" name="Shape 478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79" name="Shape 479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483" name="Group 483"/>
          <p:cNvGrpSpPr/>
          <p:nvPr/>
        </p:nvGrpSpPr>
        <p:grpSpPr>
          <a:xfrm>
            <a:off x="7724986" y="8744091"/>
            <a:ext cx="866988" cy="545664"/>
            <a:chOff x="0" y="0"/>
            <a:chExt cx="866986" cy="545662"/>
          </a:xfrm>
        </p:grpSpPr>
        <p:sp>
          <p:nvSpPr>
            <p:cNvPr id="481" name="Shape 481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82" name="Shape 482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486" name="Group 486"/>
          <p:cNvGrpSpPr/>
          <p:nvPr/>
        </p:nvGrpSpPr>
        <p:grpSpPr>
          <a:xfrm>
            <a:off x="6896382" y="8527344"/>
            <a:ext cx="866987" cy="545664"/>
            <a:chOff x="0" y="0"/>
            <a:chExt cx="866986" cy="545662"/>
          </a:xfrm>
        </p:grpSpPr>
        <p:sp>
          <p:nvSpPr>
            <p:cNvPr id="484" name="Shape 484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85" name="Shape 485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489" name="Group 489"/>
          <p:cNvGrpSpPr/>
          <p:nvPr/>
        </p:nvGrpSpPr>
        <p:grpSpPr>
          <a:xfrm>
            <a:off x="6295813" y="8172873"/>
            <a:ext cx="866988" cy="545664"/>
            <a:chOff x="0" y="0"/>
            <a:chExt cx="866986" cy="545662"/>
          </a:xfrm>
        </p:grpSpPr>
        <p:sp>
          <p:nvSpPr>
            <p:cNvPr id="487" name="Shape 487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88" name="Shape 48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492" name="Group 492"/>
          <p:cNvGrpSpPr/>
          <p:nvPr/>
        </p:nvGrpSpPr>
        <p:grpSpPr>
          <a:xfrm>
            <a:off x="5753946" y="7631007"/>
            <a:ext cx="866988" cy="545664"/>
            <a:chOff x="0" y="0"/>
            <a:chExt cx="866986" cy="545662"/>
          </a:xfrm>
        </p:grpSpPr>
        <p:sp>
          <p:nvSpPr>
            <p:cNvPr id="490" name="Shape 490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91" name="Shape 49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495" name="Group 495"/>
          <p:cNvGrpSpPr/>
          <p:nvPr/>
        </p:nvGrpSpPr>
        <p:grpSpPr>
          <a:xfrm>
            <a:off x="5320453" y="6872393"/>
            <a:ext cx="866987" cy="545664"/>
            <a:chOff x="0" y="0"/>
            <a:chExt cx="866986" cy="545662"/>
          </a:xfrm>
        </p:grpSpPr>
        <p:sp>
          <p:nvSpPr>
            <p:cNvPr id="493" name="Shape 493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94" name="Shape 49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498" name="Group 498"/>
          <p:cNvGrpSpPr/>
          <p:nvPr/>
        </p:nvGrpSpPr>
        <p:grpSpPr>
          <a:xfrm>
            <a:off x="5074355" y="6084429"/>
            <a:ext cx="866988" cy="545663"/>
            <a:chOff x="0" y="0"/>
            <a:chExt cx="866986" cy="545662"/>
          </a:xfrm>
        </p:grpSpPr>
        <p:sp>
          <p:nvSpPr>
            <p:cNvPr id="496" name="Shape 496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97" name="Shape 49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501" name="Group 501"/>
          <p:cNvGrpSpPr/>
          <p:nvPr/>
        </p:nvGrpSpPr>
        <p:grpSpPr>
          <a:xfrm>
            <a:off x="5103706" y="5246793"/>
            <a:ext cx="866988" cy="545664"/>
            <a:chOff x="0" y="0"/>
            <a:chExt cx="866986" cy="545662"/>
          </a:xfrm>
        </p:grpSpPr>
        <p:sp>
          <p:nvSpPr>
            <p:cNvPr id="499" name="Shape 499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00" name="Shape 50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504" name="Group 504"/>
          <p:cNvGrpSpPr/>
          <p:nvPr/>
        </p:nvGrpSpPr>
        <p:grpSpPr>
          <a:xfrm>
            <a:off x="5320453" y="4379806"/>
            <a:ext cx="866987" cy="545664"/>
            <a:chOff x="0" y="0"/>
            <a:chExt cx="866986" cy="545662"/>
          </a:xfrm>
        </p:grpSpPr>
        <p:sp>
          <p:nvSpPr>
            <p:cNvPr id="502" name="Shape 502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03" name="Shape 50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507" name="Group 507"/>
          <p:cNvGrpSpPr/>
          <p:nvPr/>
        </p:nvGrpSpPr>
        <p:grpSpPr>
          <a:xfrm>
            <a:off x="5753946" y="3729566"/>
            <a:ext cx="866988" cy="545664"/>
            <a:chOff x="0" y="0"/>
            <a:chExt cx="866986" cy="545662"/>
          </a:xfrm>
        </p:grpSpPr>
        <p:sp>
          <p:nvSpPr>
            <p:cNvPr id="505" name="Shape 505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06" name="Shape 506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510" name="Group 510"/>
          <p:cNvGrpSpPr/>
          <p:nvPr/>
        </p:nvGrpSpPr>
        <p:grpSpPr>
          <a:xfrm>
            <a:off x="6266462" y="3158348"/>
            <a:ext cx="866987" cy="545664"/>
            <a:chOff x="0" y="0"/>
            <a:chExt cx="866986" cy="545662"/>
          </a:xfrm>
        </p:grpSpPr>
        <p:sp>
          <p:nvSpPr>
            <p:cNvPr id="508" name="Shape 508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09" name="Shape 509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513" name="Group 513"/>
          <p:cNvGrpSpPr/>
          <p:nvPr/>
        </p:nvGrpSpPr>
        <p:grpSpPr>
          <a:xfrm>
            <a:off x="7054426" y="2754206"/>
            <a:ext cx="866988" cy="545664"/>
            <a:chOff x="0" y="0"/>
            <a:chExt cx="866986" cy="545662"/>
          </a:xfrm>
        </p:grpSpPr>
        <p:sp>
          <p:nvSpPr>
            <p:cNvPr id="511" name="Shape 511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12" name="Shape 512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516" name="Group 516"/>
          <p:cNvGrpSpPr/>
          <p:nvPr/>
        </p:nvGrpSpPr>
        <p:grpSpPr>
          <a:xfrm>
            <a:off x="7813040" y="2616482"/>
            <a:ext cx="866987" cy="545664"/>
            <a:chOff x="0" y="0"/>
            <a:chExt cx="866986" cy="545662"/>
          </a:xfrm>
        </p:grpSpPr>
        <p:sp>
          <p:nvSpPr>
            <p:cNvPr id="514" name="Shape 514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15" name="Shape 515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519" name="Group 519"/>
          <p:cNvGrpSpPr/>
          <p:nvPr/>
        </p:nvGrpSpPr>
        <p:grpSpPr>
          <a:xfrm>
            <a:off x="8571653" y="2645833"/>
            <a:ext cx="866988" cy="545664"/>
            <a:chOff x="0" y="0"/>
            <a:chExt cx="866986" cy="545662"/>
          </a:xfrm>
        </p:grpSpPr>
        <p:sp>
          <p:nvSpPr>
            <p:cNvPr id="517" name="Shape 517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18" name="Shape 51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522" name="Group 522"/>
          <p:cNvGrpSpPr/>
          <p:nvPr/>
        </p:nvGrpSpPr>
        <p:grpSpPr>
          <a:xfrm>
            <a:off x="9517662" y="2921282"/>
            <a:ext cx="866988" cy="545664"/>
            <a:chOff x="0" y="0"/>
            <a:chExt cx="866986" cy="545662"/>
          </a:xfrm>
        </p:grpSpPr>
        <p:sp>
          <p:nvSpPr>
            <p:cNvPr id="520" name="Shape 520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21" name="Shape 52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525" name="Group 525"/>
          <p:cNvGrpSpPr/>
          <p:nvPr/>
        </p:nvGrpSpPr>
        <p:grpSpPr>
          <a:xfrm>
            <a:off x="10630746" y="3880837"/>
            <a:ext cx="866988" cy="545664"/>
            <a:chOff x="0" y="0"/>
            <a:chExt cx="866986" cy="545662"/>
          </a:xfrm>
        </p:grpSpPr>
        <p:sp>
          <p:nvSpPr>
            <p:cNvPr id="523" name="Shape 523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24" name="Shape 52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Clock Replacement</a:t>
            </a:r>
          </a:p>
        </p:txBody>
      </p:sp>
      <p:sp>
        <p:nvSpPr>
          <p:cNvPr id="528" name="Shape 528"/>
          <p:cNvSpPr/>
          <p:nvPr>
            <p:ph type="body" idx="1"/>
          </p:nvPr>
        </p:nvSpPr>
        <p:spPr>
          <a:xfrm>
            <a:off x="785538" y="2609991"/>
            <a:ext cx="3998581" cy="6915983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On a MISS, move clock hand until reaches a page with “0” bit.</a:t>
            </a:r>
            <a:endParaRPr sz="3600"/>
          </a:p>
          <a:p>
            <a:pPr lvl="0">
              <a:defRPr sz="1800"/>
            </a:pPr>
            <a:r>
              <a:rPr sz="3600"/>
              <a:t>Gives “1” bit pages a second chance and does not evict, but resets “1” to “0”.</a:t>
            </a:r>
          </a:p>
        </p:txBody>
      </p:sp>
      <p:sp>
        <p:nvSpPr>
          <p:cNvPr id="529" name="Shape 529"/>
          <p:cNvSpPr/>
          <p:nvPr/>
        </p:nvSpPr>
        <p:spPr>
          <a:xfrm>
            <a:off x="5103706" y="2537460"/>
            <a:ext cx="6827522" cy="6827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/>
            <a:round/>
          </a:ln>
        </p:spPr>
        <p:txBody>
          <a:bodyPr lIns="65023" tIns="65023" rIns="65023" bIns="65023" anchor="ctr"/>
          <a:lstStyle/>
          <a:p>
            <a:pPr lvl="0" algn="l" defTabSz="91440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530" name="Shape 530"/>
          <p:cNvSpPr/>
          <p:nvPr/>
        </p:nvSpPr>
        <p:spPr>
          <a:xfrm flipH="1">
            <a:off x="8571653" y="2537459"/>
            <a:ext cx="1" cy="6827522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1" name="Shape 531"/>
          <p:cNvSpPr/>
          <p:nvPr/>
        </p:nvSpPr>
        <p:spPr>
          <a:xfrm>
            <a:off x="5103706" y="6005406"/>
            <a:ext cx="6827522" cy="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2" name="Shape 532"/>
          <p:cNvSpPr/>
          <p:nvPr/>
        </p:nvSpPr>
        <p:spPr>
          <a:xfrm>
            <a:off x="6079066" y="3512819"/>
            <a:ext cx="4876801" cy="4876802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3" name="Shape 533"/>
          <p:cNvSpPr/>
          <p:nvPr/>
        </p:nvSpPr>
        <p:spPr>
          <a:xfrm flipV="1">
            <a:off x="6187439" y="3621193"/>
            <a:ext cx="4876802" cy="487680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4" name="Shape 534"/>
          <p:cNvSpPr/>
          <p:nvPr/>
        </p:nvSpPr>
        <p:spPr>
          <a:xfrm>
            <a:off x="7704666" y="2645833"/>
            <a:ext cx="1733975" cy="661077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5" name="Shape 535"/>
          <p:cNvSpPr/>
          <p:nvPr/>
        </p:nvSpPr>
        <p:spPr>
          <a:xfrm>
            <a:off x="6837679" y="2970953"/>
            <a:ext cx="3359575" cy="596053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6" name="Shape 536"/>
          <p:cNvSpPr/>
          <p:nvPr/>
        </p:nvSpPr>
        <p:spPr>
          <a:xfrm>
            <a:off x="5645573" y="4163060"/>
            <a:ext cx="5852161" cy="357632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7" name="Shape 537"/>
          <p:cNvSpPr/>
          <p:nvPr/>
        </p:nvSpPr>
        <p:spPr>
          <a:xfrm>
            <a:off x="5212079" y="5030046"/>
            <a:ext cx="6610775" cy="1842348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8" name="Shape 538"/>
          <p:cNvSpPr/>
          <p:nvPr/>
        </p:nvSpPr>
        <p:spPr>
          <a:xfrm flipV="1">
            <a:off x="5212079" y="5246793"/>
            <a:ext cx="6610774" cy="1517227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9" name="Shape 539"/>
          <p:cNvSpPr/>
          <p:nvPr/>
        </p:nvSpPr>
        <p:spPr>
          <a:xfrm flipV="1">
            <a:off x="5645573" y="4379806"/>
            <a:ext cx="5960534" cy="3359575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0" name="Shape 540"/>
          <p:cNvSpPr/>
          <p:nvPr/>
        </p:nvSpPr>
        <p:spPr>
          <a:xfrm flipV="1">
            <a:off x="6837680" y="3079326"/>
            <a:ext cx="3576321" cy="585216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1" name="Shape 541"/>
          <p:cNvSpPr/>
          <p:nvPr/>
        </p:nvSpPr>
        <p:spPr>
          <a:xfrm flipV="1">
            <a:off x="7596293" y="2645833"/>
            <a:ext cx="1950720" cy="661077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2" name="Shape 542"/>
          <p:cNvSpPr/>
          <p:nvPr/>
        </p:nvSpPr>
        <p:spPr>
          <a:xfrm>
            <a:off x="5753946" y="3187700"/>
            <a:ext cx="5527041" cy="5527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/>
            <a:round/>
          </a:ln>
        </p:spPr>
        <p:txBody>
          <a:bodyPr lIns="65023" tIns="65023" rIns="65023" bIns="65023" anchor="ctr"/>
          <a:lstStyle/>
          <a:p>
            <a:pPr lvl="0" algn="l" defTabSz="91440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543" name="Shape 543"/>
          <p:cNvSpPr/>
          <p:nvPr/>
        </p:nvSpPr>
        <p:spPr>
          <a:xfrm flipV="1">
            <a:off x="8896773" y="3837940"/>
            <a:ext cx="1517228" cy="1733974"/>
          </a:xfrm>
          <a:prstGeom prst="line">
            <a:avLst/>
          </a:prstGeom>
          <a:ln w="50800">
            <a:solidFill/>
            <a:round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546" name="Group 546"/>
          <p:cNvGrpSpPr/>
          <p:nvPr/>
        </p:nvGrpSpPr>
        <p:grpSpPr>
          <a:xfrm>
            <a:off x="11172613" y="6134100"/>
            <a:ext cx="866988" cy="545663"/>
            <a:chOff x="0" y="0"/>
            <a:chExt cx="866986" cy="545662"/>
          </a:xfrm>
        </p:grpSpPr>
        <p:sp>
          <p:nvSpPr>
            <p:cNvPr id="544" name="Shape 544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45" name="Shape 545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sp>
        <p:nvSpPr>
          <p:cNvPr id="547" name="Shape 547"/>
          <p:cNvSpPr/>
          <p:nvPr/>
        </p:nvSpPr>
        <p:spPr>
          <a:xfrm>
            <a:off x="7162800" y="4596553"/>
            <a:ext cx="2275840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spcBef>
                <a:spcPts val="1000"/>
              </a:spcBef>
              <a:defRPr sz="2400">
                <a:latin typeface="Times New Roman Bold"/>
                <a:ea typeface="Times New Roman Bold"/>
                <a:cs typeface="Times New Roman Bold"/>
                <a:sym typeface="Times New Roman Bold"/>
              </a:defRPr>
            </a:lvl1pPr>
          </a:lstStyle>
          <a:p>
            <a:pPr lvl="0">
              <a:defRPr sz="1800"/>
            </a:pPr>
            <a:r>
              <a:rPr sz="2400"/>
              <a:t>CLOCK hand</a:t>
            </a:r>
          </a:p>
        </p:txBody>
      </p:sp>
      <p:sp>
        <p:nvSpPr>
          <p:cNvPr id="548" name="Shape 548"/>
          <p:cNvSpPr/>
          <p:nvPr/>
        </p:nvSpPr>
        <p:spPr>
          <a:xfrm rot="514940">
            <a:off x="9962450" y="4596478"/>
            <a:ext cx="995680" cy="1625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25400">
            <a:solidFill/>
            <a:round/>
            <a:tailEnd type="stealth"/>
          </a:ln>
        </p:spPr>
        <p:txBody>
          <a:bodyPr lIns="65023" tIns="65023" rIns="65023" bIns="65023" anchor="ctr"/>
          <a:lstStyle/>
          <a:p>
            <a:pPr lvl="0" algn="l" defTabSz="914400">
              <a:defRPr sz="1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51" name="Group 551"/>
          <p:cNvGrpSpPr/>
          <p:nvPr/>
        </p:nvGrpSpPr>
        <p:grpSpPr>
          <a:xfrm>
            <a:off x="10167902" y="3354775"/>
            <a:ext cx="866988" cy="545664"/>
            <a:chOff x="0" y="0"/>
            <a:chExt cx="866986" cy="545662"/>
          </a:xfrm>
        </p:grpSpPr>
        <p:sp>
          <p:nvSpPr>
            <p:cNvPr id="549" name="Shape 549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50" name="Shape 55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554" name="Group 554"/>
          <p:cNvGrpSpPr/>
          <p:nvPr/>
        </p:nvGrpSpPr>
        <p:grpSpPr>
          <a:xfrm>
            <a:off x="11172613" y="5375486"/>
            <a:ext cx="866988" cy="545664"/>
            <a:chOff x="0" y="0"/>
            <a:chExt cx="866986" cy="545662"/>
          </a:xfrm>
        </p:grpSpPr>
        <p:sp>
          <p:nvSpPr>
            <p:cNvPr id="552" name="Shape 552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53" name="Shape 55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557" name="Group 557"/>
          <p:cNvGrpSpPr/>
          <p:nvPr/>
        </p:nvGrpSpPr>
        <p:grpSpPr>
          <a:xfrm>
            <a:off x="11034889" y="4625904"/>
            <a:ext cx="866987" cy="545664"/>
            <a:chOff x="0" y="0"/>
            <a:chExt cx="866986" cy="545662"/>
          </a:xfrm>
        </p:grpSpPr>
        <p:sp>
          <p:nvSpPr>
            <p:cNvPr id="555" name="Shape 555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56" name="Shape 556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560" name="Group 560"/>
          <p:cNvGrpSpPr/>
          <p:nvPr/>
        </p:nvGrpSpPr>
        <p:grpSpPr>
          <a:xfrm>
            <a:off x="10542693" y="7551984"/>
            <a:ext cx="866988" cy="545664"/>
            <a:chOff x="0" y="0"/>
            <a:chExt cx="866986" cy="545662"/>
          </a:xfrm>
        </p:grpSpPr>
        <p:sp>
          <p:nvSpPr>
            <p:cNvPr id="558" name="Shape 558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59" name="Shape 559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563" name="Group 563"/>
          <p:cNvGrpSpPr/>
          <p:nvPr/>
        </p:nvGrpSpPr>
        <p:grpSpPr>
          <a:xfrm>
            <a:off x="10955866" y="6951415"/>
            <a:ext cx="866988" cy="545664"/>
            <a:chOff x="0" y="0"/>
            <a:chExt cx="866986" cy="545662"/>
          </a:xfrm>
        </p:grpSpPr>
        <p:sp>
          <p:nvSpPr>
            <p:cNvPr id="561" name="Shape 561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62" name="Shape 562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566" name="Group 566"/>
          <p:cNvGrpSpPr/>
          <p:nvPr/>
        </p:nvGrpSpPr>
        <p:grpSpPr>
          <a:xfrm>
            <a:off x="9980507" y="8143522"/>
            <a:ext cx="866987" cy="545664"/>
            <a:chOff x="0" y="0"/>
            <a:chExt cx="866986" cy="545662"/>
          </a:xfrm>
        </p:grpSpPr>
        <p:sp>
          <p:nvSpPr>
            <p:cNvPr id="564" name="Shape 564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65" name="Shape 565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569" name="Group 569"/>
          <p:cNvGrpSpPr/>
          <p:nvPr/>
        </p:nvGrpSpPr>
        <p:grpSpPr>
          <a:xfrm>
            <a:off x="9260275" y="8518313"/>
            <a:ext cx="866988" cy="545664"/>
            <a:chOff x="0" y="0"/>
            <a:chExt cx="866986" cy="545662"/>
          </a:xfrm>
        </p:grpSpPr>
        <p:sp>
          <p:nvSpPr>
            <p:cNvPr id="567" name="Shape 567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68" name="Shape 56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572" name="Group 572"/>
          <p:cNvGrpSpPr/>
          <p:nvPr/>
        </p:nvGrpSpPr>
        <p:grpSpPr>
          <a:xfrm>
            <a:off x="8571653" y="8685389"/>
            <a:ext cx="866988" cy="545664"/>
            <a:chOff x="0" y="0"/>
            <a:chExt cx="866986" cy="545662"/>
          </a:xfrm>
        </p:grpSpPr>
        <p:sp>
          <p:nvSpPr>
            <p:cNvPr id="570" name="Shape 570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71" name="Shape 57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575" name="Group 575"/>
          <p:cNvGrpSpPr/>
          <p:nvPr/>
        </p:nvGrpSpPr>
        <p:grpSpPr>
          <a:xfrm>
            <a:off x="7724986" y="8744091"/>
            <a:ext cx="866988" cy="545664"/>
            <a:chOff x="0" y="0"/>
            <a:chExt cx="866986" cy="545662"/>
          </a:xfrm>
        </p:grpSpPr>
        <p:sp>
          <p:nvSpPr>
            <p:cNvPr id="573" name="Shape 573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74" name="Shape 57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578" name="Group 578"/>
          <p:cNvGrpSpPr/>
          <p:nvPr/>
        </p:nvGrpSpPr>
        <p:grpSpPr>
          <a:xfrm>
            <a:off x="6896382" y="8527344"/>
            <a:ext cx="866987" cy="545664"/>
            <a:chOff x="0" y="0"/>
            <a:chExt cx="866986" cy="545662"/>
          </a:xfrm>
        </p:grpSpPr>
        <p:sp>
          <p:nvSpPr>
            <p:cNvPr id="576" name="Shape 576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77" name="Shape 57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581" name="Group 581"/>
          <p:cNvGrpSpPr/>
          <p:nvPr/>
        </p:nvGrpSpPr>
        <p:grpSpPr>
          <a:xfrm>
            <a:off x="6295813" y="8172873"/>
            <a:ext cx="866988" cy="545664"/>
            <a:chOff x="0" y="0"/>
            <a:chExt cx="866986" cy="545662"/>
          </a:xfrm>
        </p:grpSpPr>
        <p:sp>
          <p:nvSpPr>
            <p:cNvPr id="579" name="Shape 579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80" name="Shape 58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584" name="Group 584"/>
          <p:cNvGrpSpPr/>
          <p:nvPr/>
        </p:nvGrpSpPr>
        <p:grpSpPr>
          <a:xfrm>
            <a:off x="5753946" y="7631007"/>
            <a:ext cx="866988" cy="545664"/>
            <a:chOff x="0" y="0"/>
            <a:chExt cx="866986" cy="545662"/>
          </a:xfrm>
        </p:grpSpPr>
        <p:sp>
          <p:nvSpPr>
            <p:cNvPr id="582" name="Shape 582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83" name="Shape 58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587" name="Group 587"/>
          <p:cNvGrpSpPr/>
          <p:nvPr/>
        </p:nvGrpSpPr>
        <p:grpSpPr>
          <a:xfrm>
            <a:off x="5320453" y="6872393"/>
            <a:ext cx="866987" cy="545664"/>
            <a:chOff x="0" y="0"/>
            <a:chExt cx="866986" cy="545662"/>
          </a:xfrm>
        </p:grpSpPr>
        <p:sp>
          <p:nvSpPr>
            <p:cNvPr id="585" name="Shape 585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86" name="Shape 586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590" name="Group 590"/>
          <p:cNvGrpSpPr/>
          <p:nvPr/>
        </p:nvGrpSpPr>
        <p:grpSpPr>
          <a:xfrm>
            <a:off x="5074355" y="6084429"/>
            <a:ext cx="866988" cy="545663"/>
            <a:chOff x="0" y="0"/>
            <a:chExt cx="866986" cy="545662"/>
          </a:xfrm>
        </p:grpSpPr>
        <p:sp>
          <p:nvSpPr>
            <p:cNvPr id="588" name="Shape 588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89" name="Shape 589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593" name="Group 593"/>
          <p:cNvGrpSpPr/>
          <p:nvPr/>
        </p:nvGrpSpPr>
        <p:grpSpPr>
          <a:xfrm>
            <a:off x="5103706" y="5246793"/>
            <a:ext cx="866988" cy="545664"/>
            <a:chOff x="0" y="0"/>
            <a:chExt cx="866986" cy="545662"/>
          </a:xfrm>
        </p:grpSpPr>
        <p:sp>
          <p:nvSpPr>
            <p:cNvPr id="591" name="Shape 591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92" name="Shape 592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596" name="Group 596"/>
          <p:cNvGrpSpPr/>
          <p:nvPr/>
        </p:nvGrpSpPr>
        <p:grpSpPr>
          <a:xfrm>
            <a:off x="5320453" y="4379806"/>
            <a:ext cx="866987" cy="545664"/>
            <a:chOff x="0" y="0"/>
            <a:chExt cx="866986" cy="545662"/>
          </a:xfrm>
        </p:grpSpPr>
        <p:sp>
          <p:nvSpPr>
            <p:cNvPr id="594" name="Shape 594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95" name="Shape 595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599" name="Group 599"/>
          <p:cNvGrpSpPr/>
          <p:nvPr/>
        </p:nvGrpSpPr>
        <p:grpSpPr>
          <a:xfrm>
            <a:off x="5753946" y="3729566"/>
            <a:ext cx="866988" cy="545664"/>
            <a:chOff x="0" y="0"/>
            <a:chExt cx="866986" cy="545662"/>
          </a:xfrm>
        </p:grpSpPr>
        <p:sp>
          <p:nvSpPr>
            <p:cNvPr id="597" name="Shape 597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98" name="Shape 59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602" name="Group 602"/>
          <p:cNvGrpSpPr/>
          <p:nvPr/>
        </p:nvGrpSpPr>
        <p:grpSpPr>
          <a:xfrm>
            <a:off x="6266462" y="3158348"/>
            <a:ext cx="866987" cy="545664"/>
            <a:chOff x="0" y="0"/>
            <a:chExt cx="866986" cy="545662"/>
          </a:xfrm>
        </p:grpSpPr>
        <p:sp>
          <p:nvSpPr>
            <p:cNvPr id="600" name="Shape 600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01" name="Shape 60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605" name="Group 605"/>
          <p:cNvGrpSpPr/>
          <p:nvPr/>
        </p:nvGrpSpPr>
        <p:grpSpPr>
          <a:xfrm>
            <a:off x="7054426" y="2754206"/>
            <a:ext cx="866988" cy="545664"/>
            <a:chOff x="0" y="0"/>
            <a:chExt cx="866986" cy="545662"/>
          </a:xfrm>
        </p:grpSpPr>
        <p:sp>
          <p:nvSpPr>
            <p:cNvPr id="603" name="Shape 603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04" name="Shape 60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608" name="Group 608"/>
          <p:cNvGrpSpPr/>
          <p:nvPr/>
        </p:nvGrpSpPr>
        <p:grpSpPr>
          <a:xfrm>
            <a:off x="7813040" y="2616482"/>
            <a:ext cx="866987" cy="545664"/>
            <a:chOff x="0" y="0"/>
            <a:chExt cx="866986" cy="545662"/>
          </a:xfrm>
        </p:grpSpPr>
        <p:sp>
          <p:nvSpPr>
            <p:cNvPr id="606" name="Shape 606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07" name="Shape 60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611" name="Group 611"/>
          <p:cNvGrpSpPr/>
          <p:nvPr/>
        </p:nvGrpSpPr>
        <p:grpSpPr>
          <a:xfrm>
            <a:off x="8571653" y="2645833"/>
            <a:ext cx="866988" cy="545664"/>
            <a:chOff x="0" y="0"/>
            <a:chExt cx="866986" cy="545662"/>
          </a:xfrm>
        </p:grpSpPr>
        <p:sp>
          <p:nvSpPr>
            <p:cNvPr id="609" name="Shape 609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10" name="Shape 61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614" name="Group 614"/>
          <p:cNvGrpSpPr/>
          <p:nvPr/>
        </p:nvGrpSpPr>
        <p:grpSpPr>
          <a:xfrm>
            <a:off x="9517662" y="2921282"/>
            <a:ext cx="866988" cy="545664"/>
            <a:chOff x="0" y="0"/>
            <a:chExt cx="866986" cy="545662"/>
          </a:xfrm>
        </p:grpSpPr>
        <p:sp>
          <p:nvSpPr>
            <p:cNvPr id="612" name="Shape 612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13" name="Shape 61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617" name="Group 617"/>
          <p:cNvGrpSpPr/>
          <p:nvPr/>
        </p:nvGrpSpPr>
        <p:grpSpPr>
          <a:xfrm>
            <a:off x="10630746" y="3880837"/>
            <a:ext cx="866988" cy="545664"/>
            <a:chOff x="0" y="0"/>
            <a:chExt cx="866986" cy="545662"/>
          </a:xfrm>
        </p:grpSpPr>
        <p:sp>
          <p:nvSpPr>
            <p:cNvPr id="615" name="Shape 615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16" name="Shape 616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Clock Replacement</a:t>
            </a:r>
          </a:p>
        </p:txBody>
      </p:sp>
      <p:sp>
        <p:nvSpPr>
          <p:cNvPr id="620" name="Shape 620"/>
          <p:cNvSpPr/>
          <p:nvPr>
            <p:ph type="body" idx="1"/>
          </p:nvPr>
        </p:nvSpPr>
        <p:spPr>
          <a:xfrm>
            <a:off x="785538" y="2609991"/>
            <a:ext cx="3998581" cy="6915983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1 MISS</a:t>
            </a:r>
          </a:p>
        </p:txBody>
      </p:sp>
      <p:sp>
        <p:nvSpPr>
          <p:cNvPr id="621" name="Shape 621"/>
          <p:cNvSpPr/>
          <p:nvPr/>
        </p:nvSpPr>
        <p:spPr>
          <a:xfrm>
            <a:off x="5103706" y="2537460"/>
            <a:ext cx="6827522" cy="6827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/>
            <a:round/>
          </a:ln>
        </p:spPr>
        <p:txBody>
          <a:bodyPr lIns="65023" tIns="65023" rIns="65023" bIns="65023" anchor="ctr"/>
          <a:lstStyle/>
          <a:p>
            <a:pPr lvl="0" algn="l" defTabSz="91440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622" name="Shape 622"/>
          <p:cNvSpPr/>
          <p:nvPr/>
        </p:nvSpPr>
        <p:spPr>
          <a:xfrm flipH="1">
            <a:off x="8571653" y="2537459"/>
            <a:ext cx="1" cy="6827522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3" name="Shape 623"/>
          <p:cNvSpPr/>
          <p:nvPr/>
        </p:nvSpPr>
        <p:spPr>
          <a:xfrm>
            <a:off x="5103706" y="6005406"/>
            <a:ext cx="6827522" cy="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4" name="Shape 624"/>
          <p:cNvSpPr/>
          <p:nvPr/>
        </p:nvSpPr>
        <p:spPr>
          <a:xfrm>
            <a:off x="6079066" y="3512819"/>
            <a:ext cx="4876801" cy="4876802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5" name="Shape 625"/>
          <p:cNvSpPr/>
          <p:nvPr/>
        </p:nvSpPr>
        <p:spPr>
          <a:xfrm flipV="1">
            <a:off x="6187439" y="3621193"/>
            <a:ext cx="4876802" cy="487680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6" name="Shape 626"/>
          <p:cNvSpPr/>
          <p:nvPr/>
        </p:nvSpPr>
        <p:spPr>
          <a:xfrm>
            <a:off x="7704666" y="2645833"/>
            <a:ext cx="1733975" cy="661077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7" name="Shape 627"/>
          <p:cNvSpPr/>
          <p:nvPr/>
        </p:nvSpPr>
        <p:spPr>
          <a:xfrm>
            <a:off x="6837679" y="2970953"/>
            <a:ext cx="3359575" cy="596053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8" name="Shape 628"/>
          <p:cNvSpPr/>
          <p:nvPr/>
        </p:nvSpPr>
        <p:spPr>
          <a:xfrm>
            <a:off x="5645573" y="4163060"/>
            <a:ext cx="5852161" cy="357632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9" name="Shape 629"/>
          <p:cNvSpPr/>
          <p:nvPr/>
        </p:nvSpPr>
        <p:spPr>
          <a:xfrm>
            <a:off x="5212079" y="5030046"/>
            <a:ext cx="6610775" cy="1842348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0" name="Shape 630"/>
          <p:cNvSpPr/>
          <p:nvPr/>
        </p:nvSpPr>
        <p:spPr>
          <a:xfrm flipV="1">
            <a:off x="5212079" y="5246793"/>
            <a:ext cx="6610774" cy="1517227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1" name="Shape 631"/>
          <p:cNvSpPr/>
          <p:nvPr/>
        </p:nvSpPr>
        <p:spPr>
          <a:xfrm flipV="1">
            <a:off x="5645573" y="4379806"/>
            <a:ext cx="5960534" cy="3359575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2" name="Shape 632"/>
          <p:cNvSpPr/>
          <p:nvPr/>
        </p:nvSpPr>
        <p:spPr>
          <a:xfrm flipV="1">
            <a:off x="6837680" y="3079326"/>
            <a:ext cx="3576321" cy="585216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3" name="Shape 633"/>
          <p:cNvSpPr/>
          <p:nvPr/>
        </p:nvSpPr>
        <p:spPr>
          <a:xfrm flipV="1">
            <a:off x="7596293" y="2645833"/>
            <a:ext cx="1950720" cy="661077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4" name="Shape 634"/>
          <p:cNvSpPr/>
          <p:nvPr/>
        </p:nvSpPr>
        <p:spPr>
          <a:xfrm>
            <a:off x="5753946" y="3187700"/>
            <a:ext cx="5527041" cy="5527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/>
            <a:round/>
          </a:ln>
        </p:spPr>
        <p:txBody>
          <a:bodyPr lIns="65023" tIns="65023" rIns="65023" bIns="65023" anchor="ctr"/>
          <a:lstStyle/>
          <a:p>
            <a:pPr lvl="0" algn="l" defTabSz="91440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635" name="Shape 635"/>
          <p:cNvSpPr/>
          <p:nvPr/>
        </p:nvSpPr>
        <p:spPr>
          <a:xfrm flipV="1">
            <a:off x="8896773" y="3837940"/>
            <a:ext cx="1517228" cy="1733974"/>
          </a:xfrm>
          <a:prstGeom prst="line">
            <a:avLst/>
          </a:prstGeom>
          <a:ln w="50800">
            <a:solidFill/>
            <a:round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638" name="Group 638"/>
          <p:cNvGrpSpPr/>
          <p:nvPr/>
        </p:nvGrpSpPr>
        <p:grpSpPr>
          <a:xfrm>
            <a:off x="11172613" y="6134100"/>
            <a:ext cx="866988" cy="545663"/>
            <a:chOff x="0" y="0"/>
            <a:chExt cx="866986" cy="545662"/>
          </a:xfrm>
        </p:grpSpPr>
        <p:sp>
          <p:nvSpPr>
            <p:cNvPr id="636" name="Shape 636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37" name="Shape 63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sp>
        <p:nvSpPr>
          <p:cNvPr id="639" name="Shape 639"/>
          <p:cNvSpPr/>
          <p:nvPr/>
        </p:nvSpPr>
        <p:spPr>
          <a:xfrm>
            <a:off x="7162800" y="4596553"/>
            <a:ext cx="2275840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spcBef>
                <a:spcPts val="1000"/>
              </a:spcBef>
              <a:defRPr sz="2400">
                <a:latin typeface="Times New Roman Bold"/>
                <a:ea typeface="Times New Roman Bold"/>
                <a:cs typeface="Times New Roman Bold"/>
                <a:sym typeface="Times New Roman Bold"/>
              </a:defRPr>
            </a:lvl1pPr>
          </a:lstStyle>
          <a:p>
            <a:pPr lvl="0">
              <a:defRPr sz="1800"/>
            </a:pPr>
            <a:r>
              <a:rPr sz="2400"/>
              <a:t>CLOCK hand</a:t>
            </a:r>
          </a:p>
        </p:txBody>
      </p:sp>
      <p:grpSp>
        <p:nvGrpSpPr>
          <p:cNvPr id="642" name="Group 642"/>
          <p:cNvGrpSpPr/>
          <p:nvPr/>
        </p:nvGrpSpPr>
        <p:grpSpPr>
          <a:xfrm>
            <a:off x="10167902" y="3351748"/>
            <a:ext cx="866988" cy="545664"/>
            <a:chOff x="0" y="0"/>
            <a:chExt cx="866986" cy="545662"/>
          </a:xfrm>
        </p:grpSpPr>
        <p:sp>
          <p:nvSpPr>
            <p:cNvPr id="640" name="Shape 640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41" name="Shape 64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645" name="Group 645"/>
          <p:cNvGrpSpPr/>
          <p:nvPr/>
        </p:nvGrpSpPr>
        <p:grpSpPr>
          <a:xfrm>
            <a:off x="11172613" y="5375486"/>
            <a:ext cx="866988" cy="545664"/>
            <a:chOff x="0" y="0"/>
            <a:chExt cx="866986" cy="545662"/>
          </a:xfrm>
        </p:grpSpPr>
        <p:sp>
          <p:nvSpPr>
            <p:cNvPr id="643" name="Shape 643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44" name="Shape 64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648" name="Group 648"/>
          <p:cNvGrpSpPr/>
          <p:nvPr/>
        </p:nvGrpSpPr>
        <p:grpSpPr>
          <a:xfrm>
            <a:off x="11034889" y="4625904"/>
            <a:ext cx="866987" cy="545664"/>
            <a:chOff x="0" y="0"/>
            <a:chExt cx="866986" cy="545662"/>
          </a:xfrm>
        </p:grpSpPr>
        <p:sp>
          <p:nvSpPr>
            <p:cNvPr id="646" name="Shape 646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47" name="Shape 64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651" name="Group 651"/>
          <p:cNvGrpSpPr/>
          <p:nvPr/>
        </p:nvGrpSpPr>
        <p:grpSpPr>
          <a:xfrm>
            <a:off x="10542693" y="7551984"/>
            <a:ext cx="866988" cy="545664"/>
            <a:chOff x="0" y="0"/>
            <a:chExt cx="866986" cy="545662"/>
          </a:xfrm>
        </p:grpSpPr>
        <p:sp>
          <p:nvSpPr>
            <p:cNvPr id="649" name="Shape 649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50" name="Shape 65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654" name="Group 654"/>
          <p:cNvGrpSpPr/>
          <p:nvPr/>
        </p:nvGrpSpPr>
        <p:grpSpPr>
          <a:xfrm>
            <a:off x="10955866" y="6951415"/>
            <a:ext cx="866988" cy="545664"/>
            <a:chOff x="0" y="0"/>
            <a:chExt cx="866986" cy="545662"/>
          </a:xfrm>
        </p:grpSpPr>
        <p:sp>
          <p:nvSpPr>
            <p:cNvPr id="652" name="Shape 652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53" name="Shape 65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657" name="Group 657"/>
          <p:cNvGrpSpPr/>
          <p:nvPr/>
        </p:nvGrpSpPr>
        <p:grpSpPr>
          <a:xfrm>
            <a:off x="9980507" y="8143522"/>
            <a:ext cx="866987" cy="545664"/>
            <a:chOff x="0" y="0"/>
            <a:chExt cx="866986" cy="545662"/>
          </a:xfrm>
        </p:grpSpPr>
        <p:sp>
          <p:nvSpPr>
            <p:cNvPr id="655" name="Shape 655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56" name="Shape 656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660" name="Group 660"/>
          <p:cNvGrpSpPr/>
          <p:nvPr/>
        </p:nvGrpSpPr>
        <p:grpSpPr>
          <a:xfrm>
            <a:off x="9260275" y="8518313"/>
            <a:ext cx="866988" cy="545664"/>
            <a:chOff x="0" y="0"/>
            <a:chExt cx="866986" cy="545662"/>
          </a:xfrm>
        </p:grpSpPr>
        <p:sp>
          <p:nvSpPr>
            <p:cNvPr id="658" name="Shape 658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59" name="Shape 659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663" name="Group 663"/>
          <p:cNvGrpSpPr/>
          <p:nvPr/>
        </p:nvGrpSpPr>
        <p:grpSpPr>
          <a:xfrm>
            <a:off x="8571653" y="8685389"/>
            <a:ext cx="866988" cy="545664"/>
            <a:chOff x="0" y="0"/>
            <a:chExt cx="866986" cy="545662"/>
          </a:xfrm>
        </p:grpSpPr>
        <p:sp>
          <p:nvSpPr>
            <p:cNvPr id="661" name="Shape 661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62" name="Shape 662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666" name="Group 666"/>
          <p:cNvGrpSpPr/>
          <p:nvPr/>
        </p:nvGrpSpPr>
        <p:grpSpPr>
          <a:xfrm>
            <a:off x="7724986" y="8744091"/>
            <a:ext cx="866988" cy="545664"/>
            <a:chOff x="0" y="0"/>
            <a:chExt cx="866986" cy="545662"/>
          </a:xfrm>
        </p:grpSpPr>
        <p:sp>
          <p:nvSpPr>
            <p:cNvPr id="664" name="Shape 664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65" name="Shape 665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669" name="Group 669"/>
          <p:cNvGrpSpPr/>
          <p:nvPr/>
        </p:nvGrpSpPr>
        <p:grpSpPr>
          <a:xfrm>
            <a:off x="6896382" y="8527344"/>
            <a:ext cx="866987" cy="545664"/>
            <a:chOff x="0" y="0"/>
            <a:chExt cx="866986" cy="545662"/>
          </a:xfrm>
        </p:grpSpPr>
        <p:sp>
          <p:nvSpPr>
            <p:cNvPr id="667" name="Shape 667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68" name="Shape 66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672" name="Group 672"/>
          <p:cNvGrpSpPr/>
          <p:nvPr/>
        </p:nvGrpSpPr>
        <p:grpSpPr>
          <a:xfrm>
            <a:off x="6295813" y="8172873"/>
            <a:ext cx="866988" cy="545664"/>
            <a:chOff x="0" y="0"/>
            <a:chExt cx="866986" cy="545662"/>
          </a:xfrm>
        </p:grpSpPr>
        <p:sp>
          <p:nvSpPr>
            <p:cNvPr id="670" name="Shape 670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71" name="Shape 67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675" name="Group 675"/>
          <p:cNvGrpSpPr/>
          <p:nvPr/>
        </p:nvGrpSpPr>
        <p:grpSpPr>
          <a:xfrm>
            <a:off x="5753946" y="7631007"/>
            <a:ext cx="866988" cy="545664"/>
            <a:chOff x="0" y="0"/>
            <a:chExt cx="866986" cy="545662"/>
          </a:xfrm>
        </p:grpSpPr>
        <p:sp>
          <p:nvSpPr>
            <p:cNvPr id="673" name="Shape 673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74" name="Shape 67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678" name="Group 678"/>
          <p:cNvGrpSpPr/>
          <p:nvPr/>
        </p:nvGrpSpPr>
        <p:grpSpPr>
          <a:xfrm>
            <a:off x="5320453" y="6872393"/>
            <a:ext cx="866987" cy="545664"/>
            <a:chOff x="0" y="0"/>
            <a:chExt cx="866986" cy="545662"/>
          </a:xfrm>
        </p:grpSpPr>
        <p:sp>
          <p:nvSpPr>
            <p:cNvPr id="676" name="Shape 676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77" name="Shape 67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681" name="Group 681"/>
          <p:cNvGrpSpPr/>
          <p:nvPr/>
        </p:nvGrpSpPr>
        <p:grpSpPr>
          <a:xfrm>
            <a:off x="5074355" y="6084429"/>
            <a:ext cx="866988" cy="545663"/>
            <a:chOff x="0" y="0"/>
            <a:chExt cx="866986" cy="545662"/>
          </a:xfrm>
        </p:grpSpPr>
        <p:sp>
          <p:nvSpPr>
            <p:cNvPr id="679" name="Shape 679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80" name="Shape 68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684" name="Group 684"/>
          <p:cNvGrpSpPr/>
          <p:nvPr/>
        </p:nvGrpSpPr>
        <p:grpSpPr>
          <a:xfrm>
            <a:off x="5103706" y="5246793"/>
            <a:ext cx="866988" cy="545664"/>
            <a:chOff x="0" y="0"/>
            <a:chExt cx="866986" cy="545662"/>
          </a:xfrm>
        </p:grpSpPr>
        <p:sp>
          <p:nvSpPr>
            <p:cNvPr id="682" name="Shape 682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83" name="Shape 68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687" name="Group 687"/>
          <p:cNvGrpSpPr/>
          <p:nvPr/>
        </p:nvGrpSpPr>
        <p:grpSpPr>
          <a:xfrm>
            <a:off x="5320453" y="4379806"/>
            <a:ext cx="866987" cy="545664"/>
            <a:chOff x="0" y="0"/>
            <a:chExt cx="866986" cy="545662"/>
          </a:xfrm>
        </p:grpSpPr>
        <p:sp>
          <p:nvSpPr>
            <p:cNvPr id="685" name="Shape 685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86" name="Shape 686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690" name="Group 690"/>
          <p:cNvGrpSpPr/>
          <p:nvPr/>
        </p:nvGrpSpPr>
        <p:grpSpPr>
          <a:xfrm>
            <a:off x="5753946" y="3729566"/>
            <a:ext cx="866988" cy="545664"/>
            <a:chOff x="0" y="0"/>
            <a:chExt cx="866986" cy="545662"/>
          </a:xfrm>
        </p:grpSpPr>
        <p:sp>
          <p:nvSpPr>
            <p:cNvPr id="688" name="Shape 688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89" name="Shape 689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693" name="Group 693"/>
          <p:cNvGrpSpPr/>
          <p:nvPr/>
        </p:nvGrpSpPr>
        <p:grpSpPr>
          <a:xfrm>
            <a:off x="6266462" y="3158348"/>
            <a:ext cx="866987" cy="545664"/>
            <a:chOff x="0" y="0"/>
            <a:chExt cx="866986" cy="545662"/>
          </a:xfrm>
        </p:grpSpPr>
        <p:sp>
          <p:nvSpPr>
            <p:cNvPr id="691" name="Shape 691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92" name="Shape 692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696" name="Group 696"/>
          <p:cNvGrpSpPr/>
          <p:nvPr/>
        </p:nvGrpSpPr>
        <p:grpSpPr>
          <a:xfrm>
            <a:off x="7054426" y="2754206"/>
            <a:ext cx="866988" cy="545664"/>
            <a:chOff x="0" y="0"/>
            <a:chExt cx="866986" cy="545662"/>
          </a:xfrm>
        </p:grpSpPr>
        <p:sp>
          <p:nvSpPr>
            <p:cNvPr id="694" name="Shape 694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95" name="Shape 695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699" name="Group 699"/>
          <p:cNvGrpSpPr/>
          <p:nvPr/>
        </p:nvGrpSpPr>
        <p:grpSpPr>
          <a:xfrm>
            <a:off x="7813040" y="2616482"/>
            <a:ext cx="866987" cy="545664"/>
            <a:chOff x="0" y="0"/>
            <a:chExt cx="866986" cy="545662"/>
          </a:xfrm>
        </p:grpSpPr>
        <p:sp>
          <p:nvSpPr>
            <p:cNvPr id="697" name="Shape 697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698" name="Shape 69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702" name="Group 702"/>
          <p:cNvGrpSpPr/>
          <p:nvPr/>
        </p:nvGrpSpPr>
        <p:grpSpPr>
          <a:xfrm>
            <a:off x="8571653" y="2645833"/>
            <a:ext cx="866988" cy="545664"/>
            <a:chOff x="0" y="0"/>
            <a:chExt cx="866986" cy="545662"/>
          </a:xfrm>
        </p:grpSpPr>
        <p:sp>
          <p:nvSpPr>
            <p:cNvPr id="700" name="Shape 700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01" name="Shape 70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705" name="Group 705"/>
          <p:cNvGrpSpPr/>
          <p:nvPr/>
        </p:nvGrpSpPr>
        <p:grpSpPr>
          <a:xfrm>
            <a:off x="9517662" y="2921282"/>
            <a:ext cx="866988" cy="545664"/>
            <a:chOff x="0" y="0"/>
            <a:chExt cx="866986" cy="545662"/>
          </a:xfrm>
        </p:grpSpPr>
        <p:sp>
          <p:nvSpPr>
            <p:cNvPr id="703" name="Shape 703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04" name="Shape 70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708" name="Group 708"/>
          <p:cNvGrpSpPr/>
          <p:nvPr/>
        </p:nvGrpSpPr>
        <p:grpSpPr>
          <a:xfrm>
            <a:off x="10630746" y="3880837"/>
            <a:ext cx="866988" cy="545664"/>
            <a:chOff x="0" y="0"/>
            <a:chExt cx="866986" cy="545662"/>
          </a:xfrm>
        </p:grpSpPr>
        <p:sp>
          <p:nvSpPr>
            <p:cNvPr id="706" name="Shape 706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07" name="Shape 70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Clock Replacement</a:t>
            </a:r>
          </a:p>
        </p:txBody>
      </p:sp>
      <p:sp>
        <p:nvSpPr>
          <p:cNvPr id="711" name="Shape 711"/>
          <p:cNvSpPr/>
          <p:nvPr>
            <p:ph type="body" idx="1"/>
          </p:nvPr>
        </p:nvSpPr>
        <p:spPr>
          <a:xfrm>
            <a:off x="785538" y="2609991"/>
            <a:ext cx="3998581" cy="6915983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1 MISS</a:t>
            </a:r>
          </a:p>
        </p:txBody>
      </p:sp>
      <p:sp>
        <p:nvSpPr>
          <p:cNvPr id="712" name="Shape 712"/>
          <p:cNvSpPr/>
          <p:nvPr/>
        </p:nvSpPr>
        <p:spPr>
          <a:xfrm>
            <a:off x="5103706" y="2537460"/>
            <a:ext cx="6827522" cy="6827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/>
            <a:round/>
          </a:ln>
        </p:spPr>
        <p:txBody>
          <a:bodyPr lIns="65023" tIns="65023" rIns="65023" bIns="65023" anchor="ctr"/>
          <a:lstStyle/>
          <a:p>
            <a:pPr lvl="0" algn="l" defTabSz="91440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13" name="Shape 713"/>
          <p:cNvSpPr/>
          <p:nvPr/>
        </p:nvSpPr>
        <p:spPr>
          <a:xfrm flipH="1">
            <a:off x="8571653" y="2537459"/>
            <a:ext cx="1" cy="6827522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4" name="Shape 714"/>
          <p:cNvSpPr/>
          <p:nvPr/>
        </p:nvSpPr>
        <p:spPr>
          <a:xfrm>
            <a:off x="5103706" y="6005406"/>
            <a:ext cx="6827522" cy="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5" name="Shape 715"/>
          <p:cNvSpPr/>
          <p:nvPr/>
        </p:nvSpPr>
        <p:spPr>
          <a:xfrm>
            <a:off x="6079066" y="3512819"/>
            <a:ext cx="4876801" cy="4876802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6" name="Shape 716"/>
          <p:cNvSpPr/>
          <p:nvPr/>
        </p:nvSpPr>
        <p:spPr>
          <a:xfrm flipV="1">
            <a:off x="6187439" y="3621193"/>
            <a:ext cx="4876802" cy="487680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7" name="Shape 717"/>
          <p:cNvSpPr/>
          <p:nvPr/>
        </p:nvSpPr>
        <p:spPr>
          <a:xfrm>
            <a:off x="7704666" y="2645833"/>
            <a:ext cx="1733975" cy="661077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8" name="Shape 718"/>
          <p:cNvSpPr/>
          <p:nvPr/>
        </p:nvSpPr>
        <p:spPr>
          <a:xfrm>
            <a:off x="6837679" y="2970953"/>
            <a:ext cx="3359575" cy="596053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9" name="Shape 719"/>
          <p:cNvSpPr/>
          <p:nvPr/>
        </p:nvSpPr>
        <p:spPr>
          <a:xfrm>
            <a:off x="5645573" y="4163060"/>
            <a:ext cx="5852161" cy="357632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0" name="Shape 720"/>
          <p:cNvSpPr/>
          <p:nvPr/>
        </p:nvSpPr>
        <p:spPr>
          <a:xfrm>
            <a:off x="5212079" y="5030046"/>
            <a:ext cx="6610775" cy="1842348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1" name="Shape 721"/>
          <p:cNvSpPr/>
          <p:nvPr/>
        </p:nvSpPr>
        <p:spPr>
          <a:xfrm flipV="1">
            <a:off x="5212079" y="5246793"/>
            <a:ext cx="6610774" cy="1517227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2" name="Shape 722"/>
          <p:cNvSpPr/>
          <p:nvPr/>
        </p:nvSpPr>
        <p:spPr>
          <a:xfrm flipV="1">
            <a:off x="5645573" y="4379806"/>
            <a:ext cx="5960534" cy="3359575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3" name="Shape 723"/>
          <p:cNvSpPr/>
          <p:nvPr/>
        </p:nvSpPr>
        <p:spPr>
          <a:xfrm flipV="1">
            <a:off x="6837680" y="3079326"/>
            <a:ext cx="3576321" cy="585216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4" name="Shape 724"/>
          <p:cNvSpPr/>
          <p:nvPr/>
        </p:nvSpPr>
        <p:spPr>
          <a:xfrm flipV="1">
            <a:off x="7596293" y="2645833"/>
            <a:ext cx="1950720" cy="661077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5" name="Shape 725"/>
          <p:cNvSpPr/>
          <p:nvPr/>
        </p:nvSpPr>
        <p:spPr>
          <a:xfrm>
            <a:off x="5753946" y="3187700"/>
            <a:ext cx="5527041" cy="5527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/>
            <a:round/>
          </a:ln>
        </p:spPr>
        <p:txBody>
          <a:bodyPr lIns="65023" tIns="65023" rIns="65023" bIns="65023" anchor="ctr"/>
          <a:lstStyle/>
          <a:p>
            <a:pPr lvl="0" algn="l" defTabSz="91440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26" name="Shape 726"/>
          <p:cNvSpPr/>
          <p:nvPr/>
        </p:nvSpPr>
        <p:spPr>
          <a:xfrm flipV="1">
            <a:off x="8896773" y="4306362"/>
            <a:ext cx="1971032" cy="1265552"/>
          </a:xfrm>
          <a:prstGeom prst="line">
            <a:avLst/>
          </a:prstGeom>
          <a:ln w="50800">
            <a:solidFill/>
            <a:round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729" name="Group 729"/>
          <p:cNvGrpSpPr/>
          <p:nvPr/>
        </p:nvGrpSpPr>
        <p:grpSpPr>
          <a:xfrm>
            <a:off x="11172613" y="6134100"/>
            <a:ext cx="866988" cy="545663"/>
            <a:chOff x="0" y="0"/>
            <a:chExt cx="866986" cy="545662"/>
          </a:xfrm>
        </p:grpSpPr>
        <p:sp>
          <p:nvSpPr>
            <p:cNvPr id="727" name="Shape 727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28" name="Shape 72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sp>
        <p:nvSpPr>
          <p:cNvPr id="730" name="Shape 730"/>
          <p:cNvSpPr/>
          <p:nvPr/>
        </p:nvSpPr>
        <p:spPr>
          <a:xfrm>
            <a:off x="7162800" y="4596553"/>
            <a:ext cx="2275840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spcBef>
                <a:spcPts val="1000"/>
              </a:spcBef>
              <a:defRPr sz="2400">
                <a:latin typeface="Times New Roman Bold"/>
                <a:ea typeface="Times New Roman Bold"/>
                <a:cs typeface="Times New Roman Bold"/>
                <a:sym typeface="Times New Roman Bold"/>
              </a:defRPr>
            </a:lvl1pPr>
          </a:lstStyle>
          <a:p>
            <a:pPr lvl="0">
              <a:defRPr sz="1800"/>
            </a:pPr>
            <a:r>
              <a:rPr sz="2400"/>
              <a:t>CLOCK hand</a:t>
            </a:r>
          </a:p>
        </p:txBody>
      </p:sp>
      <p:grpSp>
        <p:nvGrpSpPr>
          <p:cNvPr id="733" name="Group 733"/>
          <p:cNvGrpSpPr/>
          <p:nvPr/>
        </p:nvGrpSpPr>
        <p:grpSpPr>
          <a:xfrm>
            <a:off x="10167902" y="3354775"/>
            <a:ext cx="866988" cy="545664"/>
            <a:chOff x="0" y="0"/>
            <a:chExt cx="866986" cy="545662"/>
          </a:xfrm>
        </p:grpSpPr>
        <p:sp>
          <p:nvSpPr>
            <p:cNvPr id="731" name="Shape 731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32" name="Shape 732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736" name="Group 736"/>
          <p:cNvGrpSpPr/>
          <p:nvPr/>
        </p:nvGrpSpPr>
        <p:grpSpPr>
          <a:xfrm>
            <a:off x="11172613" y="5375486"/>
            <a:ext cx="866988" cy="545664"/>
            <a:chOff x="0" y="0"/>
            <a:chExt cx="866986" cy="545662"/>
          </a:xfrm>
        </p:grpSpPr>
        <p:sp>
          <p:nvSpPr>
            <p:cNvPr id="734" name="Shape 734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35" name="Shape 735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739" name="Group 739"/>
          <p:cNvGrpSpPr/>
          <p:nvPr/>
        </p:nvGrpSpPr>
        <p:grpSpPr>
          <a:xfrm>
            <a:off x="11034889" y="4625904"/>
            <a:ext cx="866987" cy="545664"/>
            <a:chOff x="0" y="0"/>
            <a:chExt cx="866986" cy="545662"/>
          </a:xfrm>
        </p:grpSpPr>
        <p:sp>
          <p:nvSpPr>
            <p:cNvPr id="737" name="Shape 737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38" name="Shape 73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742" name="Group 742"/>
          <p:cNvGrpSpPr/>
          <p:nvPr/>
        </p:nvGrpSpPr>
        <p:grpSpPr>
          <a:xfrm>
            <a:off x="10542693" y="7551984"/>
            <a:ext cx="866988" cy="545664"/>
            <a:chOff x="0" y="0"/>
            <a:chExt cx="866986" cy="545662"/>
          </a:xfrm>
        </p:grpSpPr>
        <p:sp>
          <p:nvSpPr>
            <p:cNvPr id="740" name="Shape 740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41" name="Shape 74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745" name="Group 745"/>
          <p:cNvGrpSpPr/>
          <p:nvPr/>
        </p:nvGrpSpPr>
        <p:grpSpPr>
          <a:xfrm>
            <a:off x="10955866" y="6951415"/>
            <a:ext cx="866988" cy="545664"/>
            <a:chOff x="0" y="0"/>
            <a:chExt cx="866986" cy="545662"/>
          </a:xfrm>
        </p:grpSpPr>
        <p:sp>
          <p:nvSpPr>
            <p:cNvPr id="743" name="Shape 743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44" name="Shape 74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748" name="Group 748"/>
          <p:cNvGrpSpPr/>
          <p:nvPr/>
        </p:nvGrpSpPr>
        <p:grpSpPr>
          <a:xfrm>
            <a:off x="9980507" y="8143522"/>
            <a:ext cx="866987" cy="545664"/>
            <a:chOff x="0" y="0"/>
            <a:chExt cx="866986" cy="545662"/>
          </a:xfrm>
        </p:grpSpPr>
        <p:sp>
          <p:nvSpPr>
            <p:cNvPr id="746" name="Shape 746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47" name="Shape 74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751" name="Group 751"/>
          <p:cNvGrpSpPr/>
          <p:nvPr/>
        </p:nvGrpSpPr>
        <p:grpSpPr>
          <a:xfrm>
            <a:off x="9260275" y="8518313"/>
            <a:ext cx="866988" cy="545664"/>
            <a:chOff x="0" y="0"/>
            <a:chExt cx="866986" cy="545662"/>
          </a:xfrm>
        </p:grpSpPr>
        <p:sp>
          <p:nvSpPr>
            <p:cNvPr id="749" name="Shape 749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50" name="Shape 75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754" name="Group 754"/>
          <p:cNvGrpSpPr/>
          <p:nvPr/>
        </p:nvGrpSpPr>
        <p:grpSpPr>
          <a:xfrm>
            <a:off x="8571653" y="8685389"/>
            <a:ext cx="866988" cy="545664"/>
            <a:chOff x="0" y="0"/>
            <a:chExt cx="866986" cy="545662"/>
          </a:xfrm>
        </p:grpSpPr>
        <p:sp>
          <p:nvSpPr>
            <p:cNvPr id="752" name="Shape 752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53" name="Shape 75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757" name="Group 757"/>
          <p:cNvGrpSpPr/>
          <p:nvPr/>
        </p:nvGrpSpPr>
        <p:grpSpPr>
          <a:xfrm>
            <a:off x="7724986" y="8744091"/>
            <a:ext cx="866988" cy="545664"/>
            <a:chOff x="0" y="0"/>
            <a:chExt cx="866986" cy="545662"/>
          </a:xfrm>
        </p:grpSpPr>
        <p:sp>
          <p:nvSpPr>
            <p:cNvPr id="755" name="Shape 755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56" name="Shape 756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760" name="Group 760"/>
          <p:cNvGrpSpPr/>
          <p:nvPr/>
        </p:nvGrpSpPr>
        <p:grpSpPr>
          <a:xfrm>
            <a:off x="6896382" y="8527344"/>
            <a:ext cx="866987" cy="545664"/>
            <a:chOff x="0" y="0"/>
            <a:chExt cx="866986" cy="545662"/>
          </a:xfrm>
        </p:grpSpPr>
        <p:sp>
          <p:nvSpPr>
            <p:cNvPr id="758" name="Shape 758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59" name="Shape 759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763" name="Group 763"/>
          <p:cNvGrpSpPr/>
          <p:nvPr/>
        </p:nvGrpSpPr>
        <p:grpSpPr>
          <a:xfrm>
            <a:off x="6295813" y="8172873"/>
            <a:ext cx="866988" cy="545664"/>
            <a:chOff x="0" y="0"/>
            <a:chExt cx="866986" cy="545662"/>
          </a:xfrm>
        </p:grpSpPr>
        <p:sp>
          <p:nvSpPr>
            <p:cNvPr id="761" name="Shape 761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62" name="Shape 762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766" name="Group 766"/>
          <p:cNvGrpSpPr/>
          <p:nvPr/>
        </p:nvGrpSpPr>
        <p:grpSpPr>
          <a:xfrm>
            <a:off x="5753946" y="7631007"/>
            <a:ext cx="866988" cy="545664"/>
            <a:chOff x="0" y="0"/>
            <a:chExt cx="866986" cy="545662"/>
          </a:xfrm>
        </p:grpSpPr>
        <p:sp>
          <p:nvSpPr>
            <p:cNvPr id="764" name="Shape 764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65" name="Shape 765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769" name="Group 769"/>
          <p:cNvGrpSpPr/>
          <p:nvPr/>
        </p:nvGrpSpPr>
        <p:grpSpPr>
          <a:xfrm>
            <a:off x="5320453" y="6872393"/>
            <a:ext cx="866987" cy="545664"/>
            <a:chOff x="0" y="0"/>
            <a:chExt cx="866986" cy="545662"/>
          </a:xfrm>
        </p:grpSpPr>
        <p:sp>
          <p:nvSpPr>
            <p:cNvPr id="767" name="Shape 767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68" name="Shape 76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772" name="Group 772"/>
          <p:cNvGrpSpPr/>
          <p:nvPr/>
        </p:nvGrpSpPr>
        <p:grpSpPr>
          <a:xfrm>
            <a:off x="5074355" y="6084429"/>
            <a:ext cx="866988" cy="545663"/>
            <a:chOff x="0" y="0"/>
            <a:chExt cx="866986" cy="545662"/>
          </a:xfrm>
        </p:grpSpPr>
        <p:sp>
          <p:nvSpPr>
            <p:cNvPr id="770" name="Shape 770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71" name="Shape 77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775" name="Group 775"/>
          <p:cNvGrpSpPr/>
          <p:nvPr/>
        </p:nvGrpSpPr>
        <p:grpSpPr>
          <a:xfrm>
            <a:off x="5103706" y="5246793"/>
            <a:ext cx="866988" cy="545664"/>
            <a:chOff x="0" y="0"/>
            <a:chExt cx="866986" cy="545662"/>
          </a:xfrm>
        </p:grpSpPr>
        <p:sp>
          <p:nvSpPr>
            <p:cNvPr id="773" name="Shape 773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74" name="Shape 77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778" name="Group 778"/>
          <p:cNvGrpSpPr/>
          <p:nvPr/>
        </p:nvGrpSpPr>
        <p:grpSpPr>
          <a:xfrm>
            <a:off x="5320453" y="4379806"/>
            <a:ext cx="866987" cy="545664"/>
            <a:chOff x="0" y="0"/>
            <a:chExt cx="866986" cy="545662"/>
          </a:xfrm>
        </p:grpSpPr>
        <p:sp>
          <p:nvSpPr>
            <p:cNvPr id="776" name="Shape 776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77" name="Shape 77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781" name="Group 781"/>
          <p:cNvGrpSpPr/>
          <p:nvPr/>
        </p:nvGrpSpPr>
        <p:grpSpPr>
          <a:xfrm>
            <a:off x="5753946" y="3729566"/>
            <a:ext cx="866988" cy="545664"/>
            <a:chOff x="0" y="0"/>
            <a:chExt cx="866986" cy="545662"/>
          </a:xfrm>
        </p:grpSpPr>
        <p:sp>
          <p:nvSpPr>
            <p:cNvPr id="779" name="Shape 779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80" name="Shape 78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784" name="Group 784"/>
          <p:cNvGrpSpPr/>
          <p:nvPr/>
        </p:nvGrpSpPr>
        <p:grpSpPr>
          <a:xfrm>
            <a:off x="6266462" y="3158348"/>
            <a:ext cx="866987" cy="545664"/>
            <a:chOff x="0" y="0"/>
            <a:chExt cx="866986" cy="545662"/>
          </a:xfrm>
        </p:grpSpPr>
        <p:sp>
          <p:nvSpPr>
            <p:cNvPr id="782" name="Shape 782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83" name="Shape 78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787" name="Group 787"/>
          <p:cNvGrpSpPr/>
          <p:nvPr/>
        </p:nvGrpSpPr>
        <p:grpSpPr>
          <a:xfrm>
            <a:off x="7054426" y="2754206"/>
            <a:ext cx="866988" cy="545664"/>
            <a:chOff x="0" y="0"/>
            <a:chExt cx="866986" cy="545662"/>
          </a:xfrm>
        </p:grpSpPr>
        <p:sp>
          <p:nvSpPr>
            <p:cNvPr id="785" name="Shape 785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86" name="Shape 786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790" name="Group 790"/>
          <p:cNvGrpSpPr/>
          <p:nvPr/>
        </p:nvGrpSpPr>
        <p:grpSpPr>
          <a:xfrm>
            <a:off x="7813040" y="2616482"/>
            <a:ext cx="866987" cy="545664"/>
            <a:chOff x="0" y="0"/>
            <a:chExt cx="866986" cy="545662"/>
          </a:xfrm>
        </p:grpSpPr>
        <p:sp>
          <p:nvSpPr>
            <p:cNvPr id="788" name="Shape 788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89" name="Shape 789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793" name="Group 793"/>
          <p:cNvGrpSpPr/>
          <p:nvPr/>
        </p:nvGrpSpPr>
        <p:grpSpPr>
          <a:xfrm>
            <a:off x="8571653" y="2645833"/>
            <a:ext cx="866988" cy="545664"/>
            <a:chOff x="0" y="0"/>
            <a:chExt cx="866986" cy="545662"/>
          </a:xfrm>
        </p:grpSpPr>
        <p:sp>
          <p:nvSpPr>
            <p:cNvPr id="791" name="Shape 791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92" name="Shape 792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796" name="Group 796"/>
          <p:cNvGrpSpPr/>
          <p:nvPr/>
        </p:nvGrpSpPr>
        <p:grpSpPr>
          <a:xfrm>
            <a:off x="9517662" y="2921282"/>
            <a:ext cx="866988" cy="545664"/>
            <a:chOff x="0" y="0"/>
            <a:chExt cx="866986" cy="545662"/>
          </a:xfrm>
        </p:grpSpPr>
        <p:sp>
          <p:nvSpPr>
            <p:cNvPr id="794" name="Shape 794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95" name="Shape 795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799" name="Group 799"/>
          <p:cNvGrpSpPr/>
          <p:nvPr/>
        </p:nvGrpSpPr>
        <p:grpSpPr>
          <a:xfrm>
            <a:off x="10630746" y="3880837"/>
            <a:ext cx="866988" cy="545664"/>
            <a:chOff x="0" y="0"/>
            <a:chExt cx="866986" cy="545662"/>
          </a:xfrm>
        </p:grpSpPr>
        <p:sp>
          <p:nvSpPr>
            <p:cNvPr id="797" name="Shape 797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798" name="Shape 79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Clock Replacement</a:t>
            </a:r>
          </a:p>
        </p:txBody>
      </p:sp>
      <p:sp>
        <p:nvSpPr>
          <p:cNvPr id="802" name="Shape 802"/>
          <p:cNvSpPr/>
          <p:nvPr>
            <p:ph type="body" idx="1"/>
          </p:nvPr>
        </p:nvSpPr>
        <p:spPr>
          <a:xfrm>
            <a:off x="785538" y="2609991"/>
            <a:ext cx="3998581" cy="6915983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Another MISS</a:t>
            </a:r>
          </a:p>
        </p:txBody>
      </p:sp>
      <p:sp>
        <p:nvSpPr>
          <p:cNvPr id="803" name="Shape 803"/>
          <p:cNvSpPr/>
          <p:nvPr/>
        </p:nvSpPr>
        <p:spPr>
          <a:xfrm>
            <a:off x="5103706" y="2537460"/>
            <a:ext cx="6827522" cy="6827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/>
            <a:round/>
          </a:ln>
        </p:spPr>
        <p:txBody>
          <a:bodyPr lIns="65023" tIns="65023" rIns="65023" bIns="65023" anchor="ctr"/>
          <a:lstStyle/>
          <a:p>
            <a:pPr lvl="0" algn="l" defTabSz="91440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04" name="Shape 804"/>
          <p:cNvSpPr/>
          <p:nvPr/>
        </p:nvSpPr>
        <p:spPr>
          <a:xfrm flipH="1">
            <a:off x="8571653" y="2537459"/>
            <a:ext cx="1" cy="6827522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05" name="Shape 805"/>
          <p:cNvSpPr/>
          <p:nvPr/>
        </p:nvSpPr>
        <p:spPr>
          <a:xfrm>
            <a:off x="5103706" y="6005406"/>
            <a:ext cx="6827522" cy="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06" name="Shape 806"/>
          <p:cNvSpPr/>
          <p:nvPr/>
        </p:nvSpPr>
        <p:spPr>
          <a:xfrm>
            <a:off x="6079066" y="3512819"/>
            <a:ext cx="4876801" cy="4876802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07" name="Shape 807"/>
          <p:cNvSpPr/>
          <p:nvPr/>
        </p:nvSpPr>
        <p:spPr>
          <a:xfrm flipV="1">
            <a:off x="6187439" y="3621193"/>
            <a:ext cx="4876802" cy="487680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08" name="Shape 808"/>
          <p:cNvSpPr/>
          <p:nvPr/>
        </p:nvSpPr>
        <p:spPr>
          <a:xfrm>
            <a:off x="7704666" y="2645833"/>
            <a:ext cx="1733975" cy="661077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09" name="Shape 809"/>
          <p:cNvSpPr/>
          <p:nvPr/>
        </p:nvSpPr>
        <p:spPr>
          <a:xfrm>
            <a:off x="6837679" y="2970953"/>
            <a:ext cx="3359575" cy="596053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0" name="Shape 810"/>
          <p:cNvSpPr/>
          <p:nvPr/>
        </p:nvSpPr>
        <p:spPr>
          <a:xfrm>
            <a:off x="5645573" y="4163060"/>
            <a:ext cx="5852161" cy="357632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1" name="Shape 811"/>
          <p:cNvSpPr/>
          <p:nvPr/>
        </p:nvSpPr>
        <p:spPr>
          <a:xfrm>
            <a:off x="5212079" y="5030046"/>
            <a:ext cx="6610775" cy="1842348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2" name="Shape 812"/>
          <p:cNvSpPr/>
          <p:nvPr/>
        </p:nvSpPr>
        <p:spPr>
          <a:xfrm flipV="1">
            <a:off x="5212079" y="5246793"/>
            <a:ext cx="6610774" cy="1517227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3" name="Shape 813"/>
          <p:cNvSpPr/>
          <p:nvPr/>
        </p:nvSpPr>
        <p:spPr>
          <a:xfrm flipV="1">
            <a:off x="5645573" y="4379806"/>
            <a:ext cx="5960534" cy="3359575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4" name="Shape 814"/>
          <p:cNvSpPr/>
          <p:nvPr/>
        </p:nvSpPr>
        <p:spPr>
          <a:xfrm flipV="1">
            <a:off x="6837680" y="3079326"/>
            <a:ext cx="3576321" cy="585216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5" name="Shape 815"/>
          <p:cNvSpPr/>
          <p:nvPr/>
        </p:nvSpPr>
        <p:spPr>
          <a:xfrm flipV="1">
            <a:off x="7596293" y="2645833"/>
            <a:ext cx="1950720" cy="661077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6" name="Shape 816"/>
          <p:cNvSpPr/>
          <p:nvPr/>
        </p:nvSpPr>
        <p:spPr>
          <a:xfrm>
            <a:off x="5753946" y="3187700"/>
            <a:ext cx="5527041" cy="5527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/>
            <a:round/>
          </a:ln>
        </p:spPr>
        <p:txBody>
          <a:bodyPr lIns="65023" tIns="65023" rIns="65023" bIns="65023" anchor="ctr"/>
          <a:lstStyle/>
          <a:p>
            <a:pPr lvl="0" algn="l" defTabSz="91440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17" name="Shape 817"/>
          <p:cNvSpPr/>
          <p:nvPr/>
        </p:nvSpPr>
        <p:spPr>
          <a:xfrm flipV="1">
            <a:off x="8896773" y="4306362"/>
            <a:ext cx="1971032" cy="1265552"/>
          </a:xfrm>
          <a:prstGeom prst="line">
            <a:avLst/>
          </a:prstGeom>
          <a:ln w="50800">
            <a:solidFill/>
            <a:round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820" name="Group 820"/>
          <p:cNvGrpSpPr/>
          <p:nvPr/>
        </p:nvGrpSpPr>
        <p:grpSpPr>
          <a:xfrm>
            <a:off x="11172613" y="6134100"/>
            <a:ext cx="866988" cy="545663"/>
            <a:chOff x="0" y="0"/>
            <a:chExt cx="866986" cy="545662"/>
          </a:xfrm>
        </p:grpSpPr>
        <p:sp>
          <p:nvSpPr>
            <p:cNvPr id="818" name="Shape 818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19" name="Shape 819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sp>
        <p:nvSpPr>
          <p:cNvPr id="821" name="Shape 821"/>
          <p:cNvSpPr/>
          <p:nvPr/>
        </p:nvSpPr>
        <p:spPr>
          <a:xfrm>
            <a:off x="7162800" y="4596553"/>
            <a:ext cx="2275840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spcBef>
                <a:spcPts val="1000"/>
              </a:spcBef>
              <a:defRPr sz="2400">
                <a:latin typeface="Times New Roman Bold"/>
                <a:ea typeface="Times New Roman Bold"/>
                <a:cs typeface="Times New Roman Bold"/>
                <a:sym typeface="Times New Roman Bold"/>
              </a:defRPr>
            </a:lvl1pPr>
          </a:lstStyle>
          <a:p>
            <a:pPr lvl="0">
              <a:defRPr sz="1800"/>
            </a:pPr>
            <a:r>
              <a:rPr sz="2400"/>
              <a:t>CLOCK hand</a:t>
            </a:r>
          </a:p>
        </p:txBody>
      </p:sp>
      <p:grpSp>
        <p:nvGrpSpPr>
          <p:cNvPr id="824" name="Group 824"/>
          <p:cNvGrpSpPr/>
          <p:nvPr/>
        </p:nvGrpSpPr>
        <p:grpSpPr>
          <a:xfrm>
            <a:off x="10167902" y="3354775"/>
            <a:ext cx="866988" cy="545664"/>
            <a:chOff x="0" y="0"/>
            <a:chExt cx="866986" cy="545662"/>
          </a:xfrm>
        </p:grpSpPr>
        <p:sp>
          <p:nvSpPr>
            <p:cNvPr id="822" name="Shape 822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23" name="Shape 82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827" name="Group 827"/>
          <p:cNvGrpSpPr/>
          <p:nvPr/>
        </p:nvGrpSpPr>
        <p:grpSpPr>
          <a:xfrm>
            <a:off x="11172613" y="5375486"/>
            <a:ext cx="866988" cy="545664"/>
            <a:chOff x="0" y="0"/>
            <a:chExt cx="866986" cy="545662"/>
          </a:xfrm>
        </p:grpSpPr>
        <p:sp>
          <p:nvSpPr>
            <p:cNvPr id="825" name="Shape 825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26" name="Shape 826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830" name="Group 830"/>
          <p:cNvGrpSpPr/>
          <p:nvPr/>
        </p:nvGrpSpPr>
        <p:grpSpPr>
          <a:xfrm>
            <a:off x="11034889" y="4625904"/>
            <a:ext cx="866987" cy="545664"/>
            <a:chOff x="0" y="0"/>
            <a:chExt cx="866986" cy="545662"/>
          </a:xfrm>
        </p:grpSpPr>
        <p:sp>
          <p:nvSpPr>
            <p:cNvPr id="828" name="Shape 828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29" name="Shape 829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833" name="Group 833"/>
          <p:cNvGrpSpPr/>
          <p:nvPr/>
        </p:nvGrpSpPr>
        <p:grpSpPr>
          <a:xfrm>
            <a:off x="10542693" y="7551984"/>
            <a:ext cx="866988" cy="545664"/>
            <a:chOff x="0" y="0"/>
            <a:chExt cx="866986" cy="545662"/>
          </a:xfrm>
        </p:grpSpPr>
        <p:sp>
          <p:nvSpPr>
            <p:cNvPr id="831" name="Shape 831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32" name="Shape 832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836" name="Group 836"/>
          <p:cNvGrpSpPr/>
          <p:nvPr/>
        </p:nvGrpSpPr>
        <p:grpSpPr>
          <a:xfrm>
            <a:off x="10955866" y="6951415"/>
            <a:ext cx="866988" cy="545664"/>
            <a:chOff x="0" y="0"/>
            <a:chExt cx="866986" cy="545662"/>
          </a:xfrm>
        </p:grpSpPr>
        <p:sp>
          <p:nvSpPr>
            <p:cNvPr id="834" name="Shape 834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35" name="Shape 835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839" name="Group 839"/>
          <p:cNvGrpSpPr/>
          <p:nvPr/>
        </p:nvGrpSpPr>
        <p:grpSpPr>
          <a:xfrm>
            <a:off x="9980507" y="8143522"/>
            <a:ext cx="866987" cy="545664"/>
            <a:chOff x="0" y="0"/>
            <a:chExt cx="866986" cy="545662"/>
          </a:xfrm>
        </p:grpSpPr>
        <p:sp>
          <p:nvSpPr>
            <p:cNvPr id="837" name="Shape 837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38" name="Shape 83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842" name="Group 842"/>
          <p:cNvGrpSpPr/>
          <p:nvPr/>
        </p:nvGrpSpPr>
        <p:grpSpPr>
          <a:xfrm>
            <a:off x="9260275" y="8518313"/>
            <a:ext cx="866988" cy="545664"/>
            <a:chOff x="0" y="0"/>
            <a:chExt cx="866986" cy="545662"/>
          </a:xfrm>
        </p:grpSpPr>
        <p:sp>
          <p:nvSpPr>
            <p:cNvPr id="840" name="Shape 840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41" name="Shape 84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845" name="Group 845"/>
          <p:cNvGrpSpPr/>
          <p:nvPr/>
        </p:nvGrpSpPr>
        <p:grpSpPr>
          <a:xfrm>
            <a:off x="8571653" y="8685389"/>
            <a:ext cx="866988" cy="545664"/>
            <a:chOff x="0" y="0"/>
            <a:chExt cx="866986" cy="545662"/>
          </a:xfrm>
        </p:grpSpPr>
        <p:sp>
          <p:nvSpPr>
            <p:cNvPr id="843" name="Shape 843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44" name="Shape 84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848" name="Group 848"/>
          <p:cNvGrpSpPr/>
          <p:nvPr/>
        </p:nvGrpSpPr>
        <p:grpSpPr>
          <a:xfrm>
            <a:off x="7724986" y="8744091"/>
            <a:ext cx="866988" cy="545664"/>
            <a:chOff x="0" y="0"/>
            <a:chExt cx="866986" cy="545662"/>
          </a:xfrm>
        </p:grpSpPr>
        <p:sp>
          <p:nvSpPr>
            <p:cNvPr id="846" name="Shape 846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47" name="Shape 84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851" name="Group 851"/>
          <p:cNvGrpSpPr/>
          <p:nvPr/>
        </p:nvGrpSpPr>
        <p:grpSpPr>
          <a:xfrm>
            <a:off x="6896382" y="8527344"/>
            <a:ext cx="866987" cy="545664"/>
            <a:chOff x="0" y="0"/>
            <a:chExt cx="866986" cy="545662"/>
          </a:xfrm>
        </p:grpSpPr>
        <p:sp>
          <p:nvSpPr>
            <p:cNvPr id="849" name="Shape 849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50" name="Shape 85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854" name="Group 854"/>
          <p:cNvGrpSpPr/>
          <p:nvPr/>
        </p:nvGrpSpPr>
        <p:grpSpPr>
          <a:xfrm>
            <a:off x="6295813" y="8172873"/>
            <a:ext cx="866988" cy="545664"/>
            <a:chOff x="0" y="0"/>
            <a:chExt cx="866986" cy="545662"/>
          </a:xfrm>
        </p:grpSpPr>
        <p:sp>
          <p:nvSpPr>
            <p:cNvPr id="852" name="Shape 852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53" name="Shape 85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857" name="Group 857"/>
          <p:cNvGrpSpPr/>
          <p:nvPr/>
        </p:nvGrpSpPr>
        <p:grpSpPr>
          <a:xfrm>
            <a:off x="5753946" y="7631007"/>
            <a:ext cx="866988" cy="545664"/>
            <a:chOff x="0" y="0"/>
            <a:chExt cx="866986" cy="545662"/>
          </a:xfrm>
        </p:grpSpPr>
        <p:sp>
          <p:nvSpPr>
            <p:cNvPr id="855" name="Shape 855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56" name="Shape 856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860" name="Group 860"/>
          <p:cNvGrpSpPr/>
          <p:nvPr/>
        </p:nvGrpSpPr>
        <p:grpSpPr>
          <a:xfrm>
            <a:off x="5320453" y="6872393"/>
            <a:ext cx="866987" cy="545664"/>
            <a:chOff x="0" y="0"/>
            <a:chExt cx="866986" cy="545662"/>
          </a:xfrm>
        </p:grpSpPr>
        <p:sp>
          <p:nvSpPr>
            <p:cNvPr id="858" name="Shape 858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59" name="Shape 859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863" name="Group 863"/>
          <p:cNvGrpSpPr/>
          <p:nvPr/>
        </p:nvGrpSpPr>
        <p:grpSpPr>
          <a:xfrm>
            <a:off x="5074355" y="6084429"/>
            <a:ext cx="866988" cy="545663"/>
            <a:chOff x="0" y="0"/>
            <a:chExt cx="866986" cy="545662"/>
          </a:xfrm>
        </p:grpSpPr>
        <p:sp>
          <p:nvSpPr>
            <p:cNvPr id="861" name="Shape 861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62" name="Shape 862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866" name="Group 866"/>
          <p:cNvGrpSpPr/>
          <p:nvPr/>
        </p:nvGrpSpPr>
        <p:grpSpPr>
          <a:xfrm>
            <a:off x="5103706" y="5246793"/>
            <a:ext cx="866988" cy="545664"/>
            <a:chOff x="0" y="0"/>
            <a:chExt cx="866986" cy="545662"/>
          </a:xfrm>
        </p:grpSpPr>
        <p:sp>
          <p:nvSpPr>
            <p:cNvPr id="864" name="Shape 864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65" name="Shape 865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869" name="Group 869"/>
          <p:cNvGrpSpPr/>
          <p:nvPr/>
        </p:nvGrpSpPr>
        <p:grpSpPr>
          <a:xfrm>
            <a:off x="5320453" y="4379806"/>
            <a:ext cx="866987" cy="545664"/>
            <a:chOff x="0" y="0"/>
            <a:chExt cx="866986" cy="545662"/>
          </a:xfrm>
        </p:grpSpPr>
        <p:sp>
          <p:nvSpPr>
            <p:cNvPr id="867" name="Shape 867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68" name="Shape 86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872" name="Group 872"/>
          <p:cNvGrpSpPr/>
          <p:nvPr/>
        </p:nvGrpSpPr>
        <p:grpSpPr>
          <a:xfrm>
            <a:off x="5753946" y="3729566"/>
            <a:ext cx="866988" cy="545664"/>
            <a:chOff x="0" y="0"/>
            <a:chExt cx="866986" cy="545662"/>
          </a:xfrm>
        </p:grpSpPr>
        <p:sp>
          <p:nvSpPr>
            <p:cNvPr id="870" name="Shape 870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71" name="Shape 87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875" name="Group 875"/>
          <p:cNvGrpSpPr/>
          <p:nvPr/>
        </p:nvGrpSpPr>
        <p:grpSpPr>
          <a:xfrm>
            <a:off x="6266462" y="3158348"/>
            <a:ext cx="866987" cy="545664"/>
            <a:chOff x="0" y="0"/>
            <a:chExt cx="866986" cy="545662"/>
          </a:xfrm>
        </p:grpSpPr>
        <p:sp>
          <p:nvSpPr>
            <p:cNvPr id="873" name="Shape 873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74" name="Shape 87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878" name="Group 878"/>
          <p:cNvGrpSpPr/>
          <p:nvPr/>
        </p:nvGrpSpPr>
        <p:grpSpPr>
          <a:xfrm>
            <a:off x="7054426" y="2754206"/>
            <a:ext cx="866988" cy="545664"/>
            <a:chOff x="0" y="0"/>
            <a:chExt cx="866986" cy="545662"/>
          </a:xfrm>
        </p:grpSpPr>
        <p:sp>
          <p:nvSpPr>
            <p:cNvPr id="876" name="Shape 876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77" name="Shape 87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881" name="Group 881"/>
          <p:cNvGrpSpPr/>
          <p:nvPr/>
        </p:nvGrpSpPr>
        <p:grpSpPr>
          <a:xfrm>
            <a:off x="7813040" y="2616482"/>
            <a:ext cx="866987" cy="545664"/>
            <a:chOff x="0" y="0"/>
            <a:chExt cx="866986" cy="545662"/>
          </a:xfrm>
        </p:grpSpPr>
        <p:sp>
          <p:nvSpPr>
            <p:cNvPr id="879" name="Shape 879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80" name="Shape 88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884" name="Group 884"/>
          <p:cNvGrpSpPr/>
          <p:nvPr/>
        </p:nvGrpSpPr>
        <p:grpSpPr>
          <a:xfrm>
            <a:off x="8571653" y="2645833"/>
            <a:ext cx="866988" cy="545664"/>
            <a:chOff x="0" y="0"/>
            <a:chExt cx="866986" cy="545662"/>
          </a:xfrm>
        </p:grpSpPr>
        <p:sp>
          <p:nvSpPr>
            <p:cNvPr id="882" name="Shape 882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83" name="Shape 88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887" name="Group 887"/>
          <p:cNvGrpSpPr/>
          <p:nvPr/>
        </p:nvGrpSpPr>
        <p:grpSpPr>
          <a:xfrm>
            <a:off x="9517662" y="2921282"/>
            <a:ext cx="866988" cy="545664"/>
            <a:chOff x="0" y="0"/>
            <a:chExt cx="866986" cy="545662"/>
          </a:xfrm>
        </p:grpSpPr>
        <p:sp>
          <p:nvSpPr>
            <p:cNvPr id="885" name="Shape 885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86" name="Shape 886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890" name="Group 890"/>
          <p:cNvGrpSpPr/>
          <p:nvPr/>
        </p:nvGrpSpPr>
        <p:grpSpPr>
          <a:xfrm>
            <a:off x="10630746" y="3880837"/>
            <a:ext cx="866988" cy="545664"/>
            <a:chOff x="0" y="0"/>
            <a:chExt cx="866986" cy="545662"/>
          </a:xfrm>
        </p:grpSpPr>
        <p:sp>
          <p:nvSpPr>
            <p:cNvPr id="888" name="Shape 888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889" name="Shape 889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Clock Replacement</a:t>
            </a:r>
          </a:p>
        </p:txBody>
      </p:sp>
      <p:sp>
        <p:nvSpPr>
          <p:cNvPr id="893" name="Shape 893"/>
          <p:cNvSpPr/>
          <p:nvPr>
            <p:ph type="body" idx="1"/>
          </p:nvPr>
        </p:nvSpPr>
        <p:spPr>
          <a:xfrm>
            <a:off x="785538" y="2609991"/>
            <a:ext cx="3998581" cy="6915983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Another MISS</a:t>
            </a:r>
          </a:p>
        </p:txBody>
      </p:sp>
      <p:sp>
        <p:nvSpPr>
          <p:cNvPr id="894" name="Shape 894"/>
          <p:cNvSpPr/>
          <p:nvPr/>
        </p:nvSpPr>
        <p:spPr>
          <a:xfrm>
            <a:off x="5103706" y="2537460"/>
            <a:ext cx="6827522" cy="6827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/>
            <a:round/>
          </a:ln>
        </p:spPr>
        <p:txBody>
          <a:bodyPr lIns="65023" tIns="65023" rIns="65023" bIns="65023" anchor="ctr"/>
          <a:lstStyle/>
          <a:p>
            <a:pPr lvl="0" algn="l" defTabSz="91440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95" name="Shape 895"/>
          <p:cNvSpPr/>
          <p:nvPr/>
        </p:nvSpPr>
        <p:spPr>
          <a:xfrm flipH="1">
            <a:off x="8571653" y="2537459"/>
            <a:ext cx="1" cy="6827522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6" name="Shape 896"/>
          <p:cNvSpPr/>
          <p:nvPr/>
        </p:nvSpPr>
        <p:spPr>
          <a:xfrm>
            <a:off x="5103706" y="6005406"/>
            <a:ext cx="6827522" cy="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7" name="Shape 897"/>
          <p:cNvSpPr/>
          <p:nvPr/>
        </p:nvSpPr>
        <p:spPr>
          <a:xfrm>
            <a:off x="6079066" y="3512819"/>
            <a:ext cx="4876801" cy="4876802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8" name="Shape 898"/>
          <p:cNvSpPr/>
          <p:nvPr/>
        </p:nvSpPr>
        <p:spPr>
          <a:xfrm flipV="1">
            <a:off x="6187439" y="3621193"/>
            <a:ext cx="4876802" cy="487680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9" name="Shape 899"/>
          <p:cNvSpPr/>
          <p:nvPr/>
        </p:nvSpPr>
        <p:spPr>
          <a:xfrm>
            <a:off x="7704666" y="2645833"/>
            <a:ext cx="1733975" cy="661077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0" name="Shape 900"/>
          <p:cNvSpPr/>
          <p:nvPr/>
        </p:nvSpPr>
        <p:spPr>
          <a:xfrm>
            <a:off x="6837679" y="2970953"/>
            <a:ext cx="3359575" cy="596053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1" name="Shape 901"/>
          <p:cNvSpPr/>
          <p:nvPr/>
        </p:nvSpPr>
        <p:spPr>
          <a:xfrm>
            <a:off x="5645573" y="4163060"/>
            <a:ext cx="5852161" cy="357632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2" name="Shape 902"/>
          <p:cNvSpPr/>
          <p:nvPr/>
        </p:nvSpPr>
        <p:spPr>
          <a:xfrm>
            <a:off x="5212079" y="5030046"/>
            <a:ext cx="6610775" cy="1842348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3" name="Shape 903"/>
          <p:cNvSpPr/>
          <p:nvPr/>
        </p:nvSpPr>
        <p:spPr>
          <a:xfrm flipV="1">
            <a:off x="5212079" y="5246793"/>
            <a:ext cx="6610774" cy="1517227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4" name="Shape 904"/>
          <p:cNvSpPr/>
          <p:nvPr/>
        </p:nvSpPr>
        <p:spPr>
          <a:xfrm flipV="1">
            <a:off x="5645573" y="4379806"/>
            <a:ext cx="5960534" cy="3359575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5" name="Shape 905"/>
          <p:cNvSpPr/>
          <p:nvPr/>
        </p:nvSpPr>
        <p:spPr>
          <a:xfrm flipV="1">
            <a:off x="6837680" y="3079326"/>
            <a:ext cx="3576321" cy="585216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6" name="Shape 906"/>
          <p:cNvSpPr/>
          <p:nvPr/>
        </p:nvSpPr>
        <p:spPr>
          <a:xfrm flipV="1">
            <a:off x="7596293" y="2645833"/>
            <a:ext cx="1950720" cy="661077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7" name="Shape 907"/>
          <p:cNvSpPr/>
          <p:nvPr/>
        </p:nvSpPr>
        <p:spPr>
          <a:xfrm>
            <a:off x="5753946" y="3187700"/>
            <a:ext cx="5527041" cy="5527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/>
            <a:round/>
          </a:ln>
        </p:spPr>
        <p:txBody>
          <a:bodyPr lIns="65023" tIns="65023" rIns="65023" bIns="65023" anchor="ctr"/>
          <a:lstStyle/>
          <a:p>
            <a:pPr lvl="0" algn="l" defTabSz="91440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08" name="Shape 908"/>
          <p:cNvSpPr/>
          <p:nvPr/>
        </p:nvSpPr>
        <p:spPr>
          <a:xfrm flipV="1">
            <a:off x="8896773" y="4306362"/>
            <a:ext cx="1971032" cy="1265552"/>
          </a:xfrm>
          <a:prstGeom prst="line">
            <a:avLst/>
          </a:prstGeom>
          <a:ln w="50800">
            <a:solidFill/>
            <a:round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911" name="Group 911"/>
          <p:cNvGrpSpPr/>
          <p:nvPr/>
        </p:nvGrpSpPr>
        <p:grpSpPr>
          <a:xfrm>
            <a:off x="11172613" y="6134100"/>
            <a:ext cx="866988" cy="545663"/>
            <a:chOff x="0" y="0"/>
            <a:chExt cx="866986" cy="545662"/>
          </a:xfrm>
        </p:grpSpPr>
        <p:sp>
          <p:nvSpPr>
            <p:cNvPr id="909" name="Shape 909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10" name="Shape 91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sp>
        <p:nvSpPr>
          <p:cNvPr id="912" name="Shape 912"/>
          <p:cNvSpPr/>
          <p:nvPr/>
        </p:nvSpPr>
        <p:spPr>
          <a:xfrm>
            <a:off x="7162800" y="4596553"/>
            <a:ext cx="2275840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spcBef>
                <a:spcPts val="1000"/>
              </a:spcBef>
              <a:defRPr sz="2400">
                <a:latin typeface="Times New Roman Bold"/>
                <a:ea typeface="Times New Roman Bold"/>
                <a:cs typeface="Times New Roman Bold"/>
                <a:sym typeface="Times New Roman Bold"/>
              </a:defRPr>
            </a:lvl1pPr>
          </a:lstStyle>
          <a:p>
            <a:pPr lvl="0">
              <a:defRPr sz="1800"/>
            </a:pPr>
            <a:r>
              <a:rPr sz="2400"/>
              <a:t>CLOCK hand</a:t>
            </a:r>
          </a:p>
        </p:txBody>
      </p:sp>
      <p:grpSp>
        <p:nvGrpSpPr>
          <p:cNvPr id="915" name="Group 915"/>
          <p:cNvGrpSpPr/>
          <p:nvPr/>
        </p:nvGrpSpPr>
        <p:grpSpPr>
          <a:xfrm>
            <a:off x="10167902" y="3354775"/>
            <a:ext cx="866988" cy="545664"/>
            <a:chOff x="0" y="0"/>
            <a:chExt cx="866986" cy="545662"/>
          </a:xfrm>
        </p:grpSpPr>
        <p:sp>
          <p:nvSpPr>
            <p:cNvPr id="913" name="Shape 913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14" name="Shape 91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918" name="Group 918"/>
          <p:cNvGrpSpPr/>
          <p:nvPr/>
        </p:nvGrpSpPr>
        <p:grpSpPr>
          <a:xfrm>
            <a:off x="11172613" y="5375486"/>
            <a:ext cx="866988" cy="545664"/>
            <a:chOff x="0" y="0"/>
            <a:chExt cx="866986" cy="545662"/>
          </a:xfrm>
        </p:grpSpPr>
        <p:sp>
          <p:nvSpPr>
            <p:cNvPr id="916" name="Shape 916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17" name="Shape 91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921" name="Group 921"/>
          <p:cNvGrpSpPr/>
          <p:nvPr/>
        </p:nvGrpSpPr>
        <p:grpSpPr>
          <a:xfrm>
            <a:off x="11034889" y="4625904"/>
            <a:ext cx="866987" cy="545664"/>
            <a:chOff x="0" y="0"/>
            <a:chExt cx="866986" cy="545662"/>
          </a:xfrm>
        </p:grpSpPr>
        <p:sp>
          <p:nvSpPr>
            <p:cNvPr id="919" name="Shape 919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20" name="Shape 92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924" name="Group 924"/>
          <p:cNvGrpSpPr/>
          <p:nvPr/>
        </p:nvGrpSpPr>
        <p:grpSpPr>
          <a:xfrm>
            <a:off x="10542693" y="7551984"/>
            <a:ext cx="866988" cy="545664"/>
            <a:chOff x="0" y="0"/>
            <a:chExt cx="866986" cy="545662"/>
          </a:xfrm>
        </p:grpSpPr>
        <p:sp>
          <p:nvSpPr>
            <p:cNvPr id="922" name="Shape 922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23" name="Shape 92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927" name="Group 927"/>
          <p:cNvGrpSpPr/>
          <p:nvPr/>
        </p:nvGrpSpPr>
        <p:grpSpPr>
          <a:xfrm>
            <a:off x="10955866" y="6951415"/>
            <a:ext cx="866988" cy="545664"/>
            <a:chOff x="0" y="0"/>
            <a:chExt cx="866986" cy="545662"/>
          </a:xfrm>
        </p:grpSpPr>
        <p:sp>
          <p:nvSpPr>
            <p:cNvPr id="925" name="Shape 925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26" name="Shape 926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930" name="Group 930"/>
          <p:cNvGrpSpPr/>
          <p:nvPr/>
        </p:nvGrpSpPr>
        <p:grpSpPr>
          <a:xfrm>
            <a:off x="9980507" y="8143522"/>
            <a:ext cx="866987" cy="545664"/>
            <a:chOff x="0" y="0"/>
            <a:chExt cx="866986" cy="545662"/>
          </a:xfrm>
        </p:grpSpPr>
        <p:sp>
          <p:nvSpPr>
            <p:cNvPr id="928" name="Shape 928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29" name="Shape 929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933" name="Group 933"/>
          <p:cNvGrpSpPr/>
          <p:nvPr/>
        </p:nvGrpSpPr>
        <p:grpSpPr>
          <a:xfrm>
            <a:off x="9260275" y="8518313"/>
            <a:ext cx="866988" cy="545664"/>
            <a:chOff x="0" y="0"/>
            <a:chExt cx="866986" cy="545662"/>
          </a:xfrm>
        </p:grpSpPr>
        <p:sp>
          <p:nvSpPr>
            <p:cNvPr id="931" name="Shape 931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32" name="Shape 932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936" name="Group 936"/>
          <p:cNvGrpSpPr/>
          <p:nvPr/>
        </p:nvGrpSpPr>
        <p:grpSpPr>
          <a:xfrm>
            <a:off x="8571653" y="8685389"/>
            <a:ext cx="866988" cy="545664"/>
            <a:chOff x="0" y="0"/>
            <a:chExt cx="866986" cy="545662"/>
          </a:xfrm>
        </p:grpSpPr>
        <p:sp>
          <p:nvSpPr>
            <p:cNvPr id="934" name="Shape 934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35" name="Shape 935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939" name="Group 939"/>
          <p:cNvGrpSpPr/>
          <p:nvPr/>
        </p:nvGrpSpPr>
        <p:grpSpPr>
          <a:xfrm>
            <a:off x="7724986" y="8744091"/>
            <a:ext cx="866988" cy="545664"/>
            <a:chOff x="0" y="0"/>
            <a:chExt cx="866986" cy="545662"/>
          </a:xfrm>
        </p:grpSpPr>
        <p:sp>
          <p:nvSpPr>
            <p:cNvPr id="937" name="Shape 937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38" name="Shape 93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942" name="Group 942"/>
          <p:cNvGrpSpPr/>
          <p:nvPr/>
        </p:nvGrpSpPr>
        <p:grpSpPr>
          <a:xfrm>
            <a:off x="6896382" y="8527344"/>
            <a:ext cx="866987" cy="545664"/>
            <a:chOff x="0" y="0"/>
            <a:chExt cx="866986" cy="545662"/>
          </a:xfrm>
        </p:grpSpPr>
        <p:sp>
          <p:nvSpPr>
            <p:cNvPr id="940" name="Shape 940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41" name="Shape 94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945" name="Group 945"/>
          <p:cNvGrpSpPr/>
          <p:nvPr/>
        </p:nvGrpSpPr>
        <p:grpSpPr>
          <a:xfrm>
            <a:off x="6295813" y="8172873"/>
            <a:ext cx="866988" cy="545664"/>
            <a:chOff x="0" y="0"/>
            <a:chExt cx="866986" cy="545662"/>
          </a:xfrm>
        </p:grpSpPr>
        <p:sp>
          <p:nvSpPr>
            <p:cNvPr id="943" name="Shape 943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44" name="Shape 94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948" name="Group 948"/>
          <p:cNvGrpSpPr/>
          <p:nvPr/>
        </p:nvGrpSpPr>
        <p:grpSpPr>
          <a:xfrm>
            <a:off x="5753946" y="7631007"/>
            <a:ext cx="866988" cy="545664"/>
            <a:chOff x="0" y="0"/>
            <a:chExt cx="866986" cy="545662"/>
          </a:xfrm>
        </p:grpSpPr>
        <p:sp>
          <p:nvSpPr>
            <p:cNvPr id="946" name="Shape 946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47" name="Shape 94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951" name="Group 951"/>
          <p:cNvGrpSpPr/>
          <p:nvPr/>
        </p:nvGrpSpPr>
        <p:grpSpPr>
          <a:xfrm>
            <a:off x="5320453" y="6872393"/>
            <a:ext cx="866987" cy="545664"/>
            <a:chOff x="0" y="0"/>
            <a:chExt cx="866986" cy="545662"/>
          </a:xfrm>
        </p:grpSpPr>
        <p:sp>
          <p:nvSpPr>
            <p:cNvPr id="949" name="Shape 949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50" name="Shape 95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954" name="Group 954"/>
          <p:cNvGrpSpPr/>
          <p:nvPr/>
        </p:nvGrpSpPr>
        <p:grpSpPr>
          <a:xfrm>
            <a:off x="5074355" y="6084429"/>
            <a:ext cx="866988" cy="545663"/>
            <a:chOff x="0" y="0"/>
            <a:chExt cx="866986" cy="545662"/>
          </a:xfrm>
        </p:grpSpPr>
        <p:sp>
          <p:nvSpPr>
            <p:cNvPr id="952" name="Shape 952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53" name="Shape 95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957" name="Group 957"/>
          <p:cNvGrpSpPr/>
          <p:nvPr/>
        </p:nvGrpSpPr>
        <p:grpSpPr>
          <a:xfrm>
            <a:off x="5103706" y="5246793"/>
            <a:ext cx="866988" cy="545664"/>
            <a:chOff x="0" y="0"/>
            <a:chExt cx="866986" cy="545662"/>
          </a:xfrm>
        </p:grpSpPr>
        <p:sp>
          <p:nvSpPr>
            <p:cNvPr id="955" name="Shape 955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56" name="Shape 956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960" name="Group 960"/>
          <p:cNvGrpSpPr/>
          <p:nvPr/>
        </p:nvGrpSpPr>
        <p:grpSpPr>
          <a:xfrm>
            <a:off x="5320453" y="4379806"/>
            <a:ext cx="866987" cy="545664"/>
            <a:chOff x="0" y="0"/>
            <a:chExt cx="866986" cy="545662"/>
          </a:xfrm>
        </p:grpSpPr>
        <p:sp>
          <p:nvSpPr>
            <p:cNvPr id="958" name="Shape 958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59" name="Shape 959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963" name="Group 963"/>
          <p:cNvGrpSpPr/>
          <p:nvPr/>
        </p:nvGrpSpPr>
        <p:grpSpPr>
          <a:xfrm>
            <a:off x="5753946" y="3729566"/>
            <a:ext cx="866988" cy="545664"/>
            <a:chOff x="0" y="0"/>
            <a:chExt cx="866986" cy="545662"/>
          </a:xfrm>
        </p:grpSpPr>
        <p:sp>
          <p:nvSpPr>
            <p:cNvPr id="961" name="Shape 961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62" name="Shape 962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966" name="Group 966"/>
          <p:cNvGrpSpPr/>
          <p:nvPr/>
        </p:nvGrpSpPr>
        <p:grpSpPr>
          <a:xfrm>
            <a:off x="6266462" y="3158348"/>
            <a:ext cx="866987" cy="545664"/>
            <a:chOff x="0" y="0"/>
            <a:chExt cx="866986" cy="545662"/>
          </a:xfrm>
        </p:grpSpPr>
        <p:sp>
          <p:nvSpPr>
            <p:cNvPr id="964" name="Shape 964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65" name="Shape 965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969" name="Group 969"/>
          <p:cNvGrpSpPr/>
          <p:nvPr/>
        </p:nvGrpSpPr>
        <p:grpSpPr>
          <a:xfrm>
            <a:off x="7054426" y="2754206"/>
            <a:ext cx="866988" cy="545664"/>
            <a:chOff x="0" y="0"/>
            <a:chExt cx="866986" cy="545662"/>
          </a:xfrm>
        </p:grpSpPr>
        <p:sp>
          <p:nvSpPr>
            <p:cNvPr id="967" name="Shape 967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68" name="Shape 96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972" name="Group 972"/>
          <p:cNvGrpSpPr/>
          <p:nvPr/>
        </p:nvGrpSpPr>
        <p:grpSpPr>
          <a:xfrm>
            <a:off x="7813040" y="2616482"/>
            <a:ext cx="866987" cy="545664"/>
            <a:chOff x="0" y="0"/>
            <a:chExt cx="866986" cy="545662"/>
          </a:xfrm>
        </p:grpSpPr>
        <p:sp>
          <p:nvSpPr>
            <p:cNvPr id="970" name="Shape 970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71" name="Shape 97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975" name="Group 975"/>
          <p:cNvGrpSpPr/>
          <p:nvPr/>
        </p:nvGrpSpPr>
        <p:grpSpPr>
          <a:xfrm>
            <a:off x="8571653" y="2645833"/>
            <a:ext cx="866988" cy="545664"/>
            <a:chOff x="0" y="0"/>
            <a:chExt cx="866986" cy="545662"/>
          </a:xfrm>
        </p:grpSpPr>
        <p:sp>
          <p:nvSpPr>
            <p:cNvPr id="973" name="Shape 973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74" name="Shape 97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978" name="Group 978"/>
          <p:cNvGrpSpPr/>
          <p:nvPr/>
        </p:nvGrpSpPr>
        <p:grpSpPr>
          <a:xfrm>
            <a:off x="9517662" y="2921282"/>
            <a:ext cx="866988" cy="545664"/>
            <a:chOff x="0" y="0"/>
            <a:chExt cx="866986" cy="545662"/>
          </a:xfrm>
        </p:grpSpPr>
        <p:sp>
          <p:nvSpPr>
            <p:cNvPr id="976" name="Shape 976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77" name="Shape 97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981" name="Group 981"/>
          <p:cNvGrpSpPr/>
          <p:nvPr/>
        </p:nvGrpSpPr>
        <p:grpSpPr>
          <a:xfrm>
            <a:off x="10630746" y="3880837"/>
            <a:ext cx="866988" cy="545664"/>
            <a:chOff x="0" y="0"/>
            <a:chExt cx="866986" cy="545662"/>
          </a:xfrm>
        </p:grpSpPr>
        <p:sp>
          <p:nvSpPr>
            <p:cNvPr id="979" name="Shape 979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980" name="Shape 98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766196" y="27051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4" name="Shape 44"/>
          <p:cNvSpPr/>
          <p:nvPr/>
        </p:nvSpPr>
        <p:spPr>
          <a:xfrm>
            <a:off x="6769496" y="27051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5" name="Shape 45"/>
          <p:cNvSpPr/>
          <p:nvPr/>
        </p:nvSpPr>
        <p:spPr>
          <a:xfrm>
            <a:off x="7772796" y="27051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6" name="Shape 46"/>
          <p:cNvSpPr/>
          <p:nvPr/>
        </p:nvSpPr>
        <p:spPr>
          <a:xfrm>
            <a:off x="8776096" y="2705100"/>
            <a:ext cx="1002508" cy="1000919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9779396" y="2705100"/>
            <a:ext cx="1002508" cy="1000919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10782696" y="2705100"/>
            <a:ext cx="1002508" cy="1000919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9" name="Shape 49"/>
          <p:cNvSpPr/>
          <p:nvPr/>
        </p:nvSpPr>
        <p:spPr>
          <a:xfrm>
            <a:off x="5766196" y="3708400"/>
            <a:ext cx="1002508" cy="1000919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6769496" y="3708400"/>
            <a:ext cx="1002508" cy="1000919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7772796" y="3708400"/>
            <a:ext cx="1002508" cy="1000919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8776096" y="3708400"/>
            <a:ext cx="1002508" cy="1000919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9779396" y="3708400"/>
            <a:ext cx="1002508" cy="1000919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10782696" y="3708400"/>
            <a:ext cx="1002508" cy="1000919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" name="Shape 55"/>
          <p:cNvSpPr/>
          <p:nvPr/>
        </p:nvSpPr>
        <p:spPr>
          <a:xfrm>
            <a:off x="5766196" y="4711700"/>
            <a:ext cx="1002508" cy="1000919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6769496" y="4711700"/>
            <a:ext cx="1002508" cy="1000919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7772796" y="4711700"/>
            <a:ext cx="1002508" cy="1000919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8776096" y="4711700"/>
            <a:ext cx="1002508" cy="1000919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9779396" y="47117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60" name="Shape 60"/>
          <p:cNvSpPr/>
          <p:nvPr/>
        </p:nvSpPr>
        <p:spPr>
          <a:xfrm>
            <a:off x="10782696" y="4711700"/>
            <a:ext cx="1002508" cy="1000919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5766196" y="5715000"/>
            <a:ext cx="1002508" cy="1000919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6769496" y="5715000"/>
            <a:ext cx="1002508" cy="1000919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7772796" y="5715000"/>
            <a:ext cx="1002508" cy="1000919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8776096" y="5715000"/>
            <a:ext cx="1002508" cy="1000919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9779396" y="5715000"/>
            <a:ext cx="1002508" cy="1000919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6" name="Shape 66"/>
          <p:cNvSpPr/>
          <p:nvPr/>
        </p:nvSpPr>
        <p:spPr>
          <a:xfrm>
            <a:off x="10782696" y="5715000"/>
            <a:ext cx="1002508" cy="1000919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7" name="Shape 67"/>
          <p:cNvSpPr/>
          <p:nvPr/>
        </p:nvSpPr>
        <p:spPr>
          <a:xfrm>
            <a:off x="6571767" y="2067718"/>
            <a:ext cx="44078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Memory - Buffer Pool</a:t>
            </a:r>
          </a:p>
        </p:txBody>
      </p:sp>
      <p:sp>
        <p:nvSpPr>
          <p:cNvPr id="68" name="Shape 68"/>
          <p:cNvSpPr/>
          <p:nvPr/>
        </p:nvSpPr>
        <p:spPr>
          <a:xfrm>
            <a:off x="1397347" y="2692400"/>
            <a:ext cx="2970263" cy="4112419"/>
          </a:xfrm>
          <a:prstGeom prst="rect">
            <a:avLst/>
          </a:prstGeom>
          <a:solidFill>
            <a:srgbClr val="F5D328">
              <a:alpha val="75218"/>
            </a:srgbClr>
          </a:solidFill>
          <a:ln w="25400">
            <a:solidFill>
              <a:srgbClr val="000000">
                <a:alpha val="752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9" name="Shape 69"/>
          <p:cNvSpPr/>
          <p:nvPr/>
        </p:nvSpPr>
        <p:spPr>
          <a:xfrm>
            <a:off x="2507802" y="4424759"/>
            <a:ext cx="7493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DB</a:t>
            </a:r>
          </a:p>
        </p:txBody>
      </p:sp>
      <p:sp>
        <p:nvSpPr>
          <p:cNvPr id="70" name="Shape 70"/>
          <p:cNvSpPr/>
          <p:nvPr/>
        </p:nvSpPr>
        <p:spPr>
          <a:xfrm>
            <a:off x="2380929" y="2067718"/>
            <a:ext cx="10030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Disk</a:t>
            </a:r>
          </a:p>
        </p:txBody>
      </p:sp>
      <p:sp>
        <p:nvSpPr>
          <p:cNvPr id="71" name="Shape 71"/>
          <p:cNvSpPr/>
          <p:nvPr/>
        </p:nvSpPr>
        <p:spPr>
          <a:xfrm>
            <a:off x="4441030" y="4329509"/>
            <a:ext cx="1251746" cy="647701"/>
          </a:xfrm>
          <a:prstGeom prst="leftRightArrow">
            <a:avLst>
              <a:gd name="adj1" fmla="val 32000"/>
              <a:gd name="adj2" fmla="val 77304"/>
            </a:avLst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Clock Replacement</a:t>
            </a:r>
          </a:p>
        </p:txBody>
      </p:sp>
      <p:sp>
        <p:nvSpPr>
          <p:cNvPr id="984" name="Shape 984"/>
          <p:cNvSpPr/>
          <p:nvPr>
            <p:ph type="body" idx="1"/>
          </p:nvPr>
        </p:nvSpPr>
        <p:spPr>
          <a:xfrm>
            <a:off x="785538" y="2609991"/>
            <a:ext cx="3998581" cy="6915983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Another MISS</a:t>
            </a:r>
          </a:p>
        </p:txBody>
      </p:sp>
      <p:sp>
        <p:nvSpPr>
          <p:cNvPr id="985" name="Shape 985"/>
          <p:cNvSpPr/>
          <p:nvPr/>
        </p:nvSpPr>
        <p:spPr>
          <a:xfrm>
            <a:off x="5103706" y="2537460"/>
            <a:ext cx="6827522" cy="6827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/>
            <a:round/>
          </a:ln>
        </p:spPr>
        <p:txBody>
          <a:bodyPr lIns="65023" tIns="65023" rIns="65023" bIns="65023" anchor="ctr"/>
          <a:lstStyle/>
          <a:p>
            <a:pPr lvl="0" algn="l" defTabSz="91440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86" name="Shape 986"/>
          <p:cNvSpPr/>
          <p:nvPr/>
        </p:nvSpPr>
        <p:spPr>
          <a:xfrm flipH="1">
            <a:off x="8571653" y="2537459"/>
            <a:ext cx="1" cy="6827522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7" name="Shape 987"/>
          <p:cNvSpPr/>
          <p:nvPr/>
        </p:nvSpPr>
        <p:spPr>
          <a:xfrm>
            <a:off x="5103706" y="6005406"/>
            <a:ext cx="6827522" cy="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8" name="Shape 988"/>
          <p:cNvSpPr/>
          <p:nvPr/>
        </p:nvSpPr>
        <p:spPr>
          <a:xfrm>
            <a:off x="6079066" y="3512819"/>
            <a:ext cx="4876801" cy="4876802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9" name="Shape 989"/>
          <p:cNvSpPr/>
          <p:nvPr/>
        </p:nvSpPr>
        <p:spPr>
          <a:xfrm flipV="1">
            <a:off x="6187439" y="3621193"/>
            <a:ext cx="4876802" cy="487680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90" name="Shape 990"/>
          <p:cNvSpPr/>
          <p:nvPr/>
        </p:nvSpPr>
        <p:spPr>
          <a:xfrm>
            <a:off x="7704666" y="2645833"/>
            <a:ext cx="1733975" cy="661077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91" name="Shape 991"/>
          <p:cNvSpPr/>
          <p:nvPr/>
        </p:nvSpPr>
        <p:spPr>
          <a:xfrm>
            <a:off x="6837679" y="2970953"/>
            <a:ext cx="3359575" cy="596053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92" name="Shape 992"/>
          <p:cNvSpPr/>
          <p:nvPr/>
        </p:nvSpPr>
        <p:spPr>
          <a:xfrm>
            <a:off x="5645573" y="4163060"/>
            <a:ext cx="5852161" cy="357632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93" name="Shape 993"/>
          <p:cNvSpPr/>
          <p:nvPr/>
        </p:nvSpPr>
        <p:spPr>
          <a:xfrm>
            <a:off x="5212079" y="5030046"/>
            <a:ext cx="6610775" cy="1842348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94" name="Shape 994"/>
          <p:cNvSpPr/>
          <p:nvPr/>
        </p:nvSpPr>
        <p:spPr>
          <a:xfrm flipV="1">
            <a:off x="5212079" y="5246793"/>
            <a:ext cx="6610774" cy="1517227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95" name="Shape 995"/>
          <p:cNvSpPr/>
          <p:nvPr/>
        </p:nvSpPr>
        <p:spPr>
          <a:xfrm flipV="1">
            <a:off x="5645573" y="4379806"/>
            <a:ext cx="5960534" cy="3359575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96" name="Shape 996"/>
          <p:cNvSpPr/>
          <p:nvPr/>
        </p:nvSpPr>
        <p:spPr>
          <a:xfrm flipV="1">
            <a:off x="6837680" y="3079326"/>
            <a:ext cx="3576321" cy="5852161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97" name="Shape 997"/>
          <p:cNvSpPr/>
          <p:nvPr/>
        </p:nvSpPr>
        <p:spPr>
          <a:xfrm flipV="1">
            <a:off x="7596293" y="2645833"/>
            <a:ext cx="1950720" cy="6610774"/>
          </a:xfrm>
          <a:prstGeom prst="line">
            <a:avLst/>
          </a:prstGeom>
          <a:ln w="12700">
            <a:solidFill/>
            <a:round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98" name="Shape 998"/>
          <p:cNvSpPr/>
          <p:nvPr/>
        </p:nvSpPr>
        <p:spPr>
          <a:xfrm>
            <a:off x="5753946" y="3187700"/>
            <a:ext cx="5527041" cy="5527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/>
            <a:round/>
          </a:ln>
        </p:spPr>
        <p:txBody>
          <a:bodyPr lIns="65023" tIns="65023" rIns="65023" bIns="65023" anchor="ctr"/>
          <a:lstStyle/>
          <a:p>
            <a:pPr lvl="0" algn="l" defTabSz="914400"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99" name="Shape 999"/>
          <p:cNvSpPr/>
          <p:nvPr/>
        </p:nvSpPr>
        <p:spPr>
          <a:xfrm>
            <a:off x="8896773" y="5571913"/>
            <a:ext cx="2393202" cy="127569"/>
          </a:xfrm>
          <a:prstGeom prst="line">
            <a:avLst/>
          </a:prstGeom>
          <a:ln w="50800">
            <a:solidFill/>
            <a:round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002" name="Group 1002"/>
          <p:cNvGrpSpPr/>
          <p:nvPr/>
        </p:nvGrpSpPr>
        <p:grpSpPr>
          <a:xfrm>
            <a:off x="11172613" y="6134100"/>
            <a:ext cx="866988" cy="545663"/>
            <a:chOff x="0" y="0"/>
            <a:chExt cx="866986" cy="545662"/>
          </a:xfrm>
        </p:grpSpPr>
        <p:sp>
          <p:nvSpPr>
            <p:cNvPr id="1000" name="Shape 1000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sp>
        <p:nvSpPr>
          <p:cNvPr id="1003" name="Shape 1003"/>
          <p:cNvSpPr/>
          <p:nvPr/>
        </p:nvSpPr>
        <p:spPr>
          <a:xfrm>
            <a:off x="7162800" y="4596553"/>
            <a:ext cx="2275840" cy="4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914400">
              <a:spcBef>
                <a:spcPts val="1000"/>
              </a:spcBef>
              <a:defRPr sz="2400">
                <a:latin typeface="Times New Roman Bold"/>
                <a:ea typeface="Times New Roman Bold"/>
                <a:cs typeface="Times New Roman Bold"/>
                <a:sym typeface="Times New Roman Bold"/>
              </a:defRPr>
            </a:lvl1pPr>
          </a:lstStyle>
          <a:p>
            <a:pPr lvl="0">
              <a:defRPr sz="1800"/>
            </a:pPr>
            <a:r>
              <a:rPr sz="2400"/>
              <a:t>CLOCK hand</a:t>
            </a:r>
          </a:p>
        </p:txBody>
      </p:sp>
      <p:grpSp>
        <p:nvGrpSpPr>
          <p:cNvPr id="1006" name="Group 1006"/>
          <p:cNvGrpSpPr/>
          <p:nvPr/>
        </p:nvGrpSpPr>
        <p:grpSpPr>
          <a:xfrm>
            <a:off x="10167902" y="3354775"/>
            <a:ext cx="866988" cy="545664"/>
            <a:chOff x="0" y="0"/>
            <a:chExt cx="866986" cy="545662"/>
          </a:xfrm>
        </p:grpSpPr>
        <p:sp>
          <p:nvSpPr>
            <p:cNvPr id="1004" name="Shape 1004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1009" name="Group 1009"/>
          <p:cNvGrpSpPr/>
          <p:nvPr/>
        </p:nvGrpSpPr>
        <p:grpSpPr>
          <a:xfrm>
            <a:off x="11172613" y="5375486"/>
            <a:ext cx="866988" cy="545664"/>
            <a:chOff x="0" y="0"/>
            <a:chExt cx="866986" cy="545662"/>
          </a:xfrm>
        </p:grpSpPr>
        <p:sp>
          <p:nvSpPr>
            <p:cNvPr id="1007" name="Shape 1007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1012" name="Group 1012"/>
          <p:cNvGrpSpPr/>
          <p:nvPr/>
        </p:nvGrpSpPr>
        <p:grpSpPr>
          <a:xfrm>
            <a:off x="11034889" y="4625904"/>
            <a:ext cx="866987" cy="545664"/>
            <a:chOff x="0" y="0"/>
            <a:chExt cx="866986" cy="545662"/>
          </a:xfrm>
        </p:grpSpPr>
        <p:sp>
          <p:nvSpPr>
            <p:cNvPr id="1010" name="Shape 1010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1015" name="Group 1015"/>
          <p:cNvGrpSpPr/>
          <p:nvPr/>
        </p:nvGrpSpPr>
        <p:grpSpPr>
          <a:xfrm>
            <a:off x="10542693" y="7551984"/>
            <a:ext cx="866988" cy="545664"/>
            <a:chOff x="0" y="0"/>
            <a:chExt cx="866986" cy="545662"/>
          </a:xfrm>
        </p:grpSpPr>
        <p:sp>
          <p:nvSpPr>
            <p:cNvPr id="1013" name="Shape 1013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1018" name="Group 1018"/>
          <p:cNvGrpSpPr/>
          <p:nvPr/>
        </p:nvGrpSpPr>
        <p:grpSpPr>
          <a:xfrm>
            <a:off x="10955866" y="6951415"/>
            <a:ext cx="866988" cy="545664"/>
            <a:chOff x="0" y="0"/>
            <a:chExt cx="866986" cy="545662"/>
          </a:xfrm>
        </p:grpSpPr>
        <p:sp>
          <p:nvSpPr>
            <p:cNvPr id="1016" name="Shape 1016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1021" name="Group 1021"/>
          <p:cNvGrpSpPr/>
          <p:nvPr/>
        </p:nvGrpSpPr>
        <p:grpSpPr>
          <a:xfrm>
            <a:off x="9980507" y="8143522"/>
            <a:ext cx="866987" cy="545664"/>
            <a:chOff x="0" y="0"/>
            <a:chExt cx="866986" cy="545662"/>
          </a:xfrm>
        </p:grpSpPr>
        <p:sp>
          <p:nvSpPr>
            <p:cNvPr id="1019" name="Shape 1019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1024" name="Group 1024"/>
          <p:cNvGrpSpPr/>
          <p:nvPr/>
        </p:nvGrpSpPr>
        <p:grpSpPr>
          <a:xfrm>
            <a:off x="9260275" y="8518313"/>
            <a:ext cx="866988" cy="545664"/>
            <a:chOff x="0" y="0"/>
            <a:chExt cx="866986" cy="545662"/>
          </a:xfrm>
        </p:grpSpPr>
        <p:sp>
          <p:nvSpPr>
            <p:cNvPr id="1022" name="Shape 1022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1027" name="Group 1027"/>
          <p:cNvGrpSpPr/>
          <p:nvPr/>
        </p:nvGrpSpPr>
        <p:grpSpPr>
          <a:xfrm>
            <a:off x="8571653" y="8685389"/>
            <a:ext cx="866988" cy="545664"/>
            <a:chOff x="0" y="0"/>
            <a:chExt cx="866986" cy="545662"/>
          </a:xfrm>
        </p:grpSpPr>
        <p:sp>
          <p:nvSpPr>
            <p:cNvPr id="1025" name="Shape 1025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1030" name="Group 1030"/>
          <p:cNvGrpSpPr/>
          <p:nvPr/>
        </p:nvGrpSpPr>
        <p:grpSpPr>
          <a:xfrm>
            <a:off x="7724986" y="8744091"/>
            <a:ext cx="866988" cy="545664"/>
            <a:chOff x="0" y="0"/>
            <a:chExt cx="866986" cy="545662"/>
          </a:xfrm>
        </p:grpSpPr>
        <p:sp>
          <p:nvSpPr>
            <p:cNvPr id="1028" name="Shape 1028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1033" name="Group 1033"/>
          <p:cNvGrpSpPr/>
          <p:nvPr/>
        </p:nvGrpSpPr>
        <p:grpSpPr>
          <a:xfrm>
            <a:off x="6896382" y="8527344"/>
            <a:ext cx="866987" cy="545664"/>
            <a:chOff x="0" y="0"/>
            <a:chExt cx="866986" cy="545662"/>
          </a:xfrm>
        </p:grpSpPr>
        <p:sp>
          <p:nvSpPr>
            <p:cNvPr id="1031" name="Shape 1031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1036" name="Group 1036"/>
          <p:cNvGrpSpPr/>
          <p:nvPr/>
        </p:nvGrpSpPr>
        <p:grpSpPr>
          <a:xfrm>
            <a:off x="6295813" y="8172873"/>
            <a:ext cx="866988" cy="545664"/>
            <a:chOff x="0" y="0"/>
            <a:chExt cx="866986" cy="545662"/>
          </a:xfrm>
        </p:grpSpPr>
        <p:sp>
          <p:nvSpPr>
            <p:cNvPr id="1034" name="Shape 1034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1039" name="Group 1039"/>
          <p:cNvGrpSpPr/>
          <p:nvPr/>
        </p:nvGrpSpPr>
        <p:grpSpPr>
          <a:xfrm>
            <a:off x="5753946" y="7631007"/>
            <a:ext cx="866988" cy="545664"/>
            <a:chOff x="0" y="0"/>
            <a:chExt cx="866986" cy="545662"/>
          </a:xfrm>
        </p:grpSpPr>
        <p:sp>
          <p:nvSpPr>
            <p:cNvPr id="1037" name="Shape 1037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1042" name="Group 1042"/>
          <p:cNvGrpSpPr/>
          <p:nvPr/>
        </p:nvGrpSpPr>
        <p:grpSpPr>
          <a:xfrm>
            <a:off x="5320453" y="6872393"/>
            <a:ext cx="866987" cy="545664"/>
            <a:chOff x="0" y="0"/>
            <a:chExt cx="866986" cy="545662"/>
          </a:xfrm>
        </p:grpSpPr>
        <p:sp>
          <p:nvSpPr>
            <p:cNvPr id="1040" name="Shape 1040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1045" name="Group 1045"/>
          <p:cNvGrpSpPr/>
          <p:nvPr/>
        </p:nvGrpSpPr>
        <p:grpSpPr>
          <a:xfrm>
            <a:off x="5074355" y="6084429"/>
            <a:ext cx="866988" cy="545663"/>
            <a:chOff x="0" y="0"/>
            <a:chExt cx="866986" cy="545662"/>
          </a:xfrm>
        </p:grpSpPr>
        <p:sp>
          <p:nvSpPr>
            <p:cNvPr id="1043" name="Shape 1043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1048" name="Group 1048"/>
          <p:cNvGrpSpPr/>
          <p:nvPr/>
        </p:nvGrpSpPr>
        <p:grpSpPr>
          <a:xfrm>
            <a:off x="5103706" y="5246793"/>
            <a:ext cx="866988" cy="545664"/>
            <a:chOff x="0" y="0"/>
            <a:chExt cx="866986" cy="545662"/>
          </a:xfrm>
        </p:grpSpPr>
        <p:sp>
          <p:nvSpPr>
            <p:cNvPr id="1046" name="Shape 1046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1051" name="Group 1051"/>
          <p:cNvGrpSpPr/>
          <p:nvPr/>
        </p:nvGrpSpPr>
        <p:grpSpPr>
          <a:xfrm>
            <a:off x="5320453" y="4379806"/>
            <a:ext cx="866987" cy="545664"/>
            <a:chOff x="0" y="0"/>
            <a:chExt cx="866986" cy="545662"/>
          </a:xfrm>
        </p:grpSpPr>
        <p:sp>
          <p:nvSpPr>
            <p:cNvPr id="1049" name="Shape 1049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1054" name="Group 1054"/>
          <p:cNvGrpSpPr/>
          <p:nvPr/>
        </p:nvGrpSpPr>
        <p:grpSpPr>
          <a:xfrm>
            <a:off x="5753946" y="3729566"/>
            <a:ext cx="866988" cy="545664"/>
            <a:chOff x="0" y="0"/>
            <a:chExt cx="866986" cy="545662"/>
          </a:xfrm>
        </p:grpSpPr>
        <p:sp>
          <p:nvSpPr>
            <p:cNvPr id="1052" name="Shape 1052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1057" name="Group 1057"/>
          <p:cNvGrpSpPr/>
          <p:nvPr/>
        </p:nvGrpSpPr>
        <p:grpSpPr>
          <a:xfrm>
            <a:off x="6266462" y="3158348"/>
            <a:ext cx="866987" cy="545664"/>
            <a:chOff x="0" y="0"/>
            <a:chExt cx="866986" cy="545662"/>
          </a:xfrm>
        </p:grpSpPr>
        <p:sp>
          <p:nvSpPr>
            <p:cNvPr id="1055" name="Shape 1055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1060" name="Group 1060"/>
          <p:cNvGrpSpPr/>
          <p:nvPr/>
        </p:nvGrpSpPr>
        <p:grpSpPr>
          <a:xfrm>
            <a:off x="7054426" y="2754206"/>
            <a:ext cx="866988" cy="545664"/>
            <a:chOff x="0" y="0"/>
            <a:chExt cx="866986" cy="545662"/>
          </a:xfrm>
        </p:grpSpPr>
        <p:sp>
          <p:nvSpPr>
            <p:cNvPr id="1058" name="Shape 1058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</p:grpSp>
      <p:grpSp>
        <p:nvGrpSpPr>
          <p:cNvPr id="1063" name="Group 1063"/>
          <p:cNvGrpSpPr/>
          <p:nvPr/>
        </p:nvGrpSpPr>
        <p:grpSpPr>
          <a:xfrm>
            <a:off x="7813040" y="2616482"/>
            <a:ext cx="866987" cy="545664"/>
            <a:chOff x="0" y="0"/>
            <a:chExt cx="866986" cy="545662"/>
          </a:xfrm>
        </p:grpSpPr>
        <p:sp>
          <p:nvSpPr>
            <p:cNvPr id="1061" name="Shape 1061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1066" name="Group 1066"/>
          <p:cNvGrpSpPr/>
          <p:nvPr/>
        </p:nvGrpSpPr>
        <p:grpSpPr>
          <a:xfrm>
            <a:off x="8571653" y="2645833"/>
            <a:ext cx="866988" cy="545664"/>
            <a:chOff x="0" y="0"/>
            <a:chExt cx="866986" cy="545662"/>
          </a:xfrm>
        </p:grpSpPr>
        <p:sp>
          <p:nvSpPr>
            <p:cNvPr id="1064" name="Shape 1064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1069" name="Group 1069"/>
          <p:cNvGrpSpPr/>
          <p:nvPr/>
        </p:nvGrpSpPr>
        <p:grpSpPr>
          <a:xfrm>
            <a:off x="9517662" y="2921282"/>
            <a:ext cx="866988" cy="545664"/>
            <a:chOff x="0" y="0"/>
            <a:chExt cx="866986" cy="545662"/>
          </a:xfrm>
        </p:grpSpPr>
        <p:sp>
          <p:nvSpPr>
            <p:cNvPr id="1067" name="Shape 1067"/>
            <p:cNvSpPr/>
            <p:nvPr/>
          </p:nvSpPr>
          <p:spPr>
            <a:xfrm>
              <a:off x="178364" y="5870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  <p:grpSp>
        <p:nvGrpSpPr>
          <p:cNvPr id="1072" name="Group 1072"/>
          <p:cNvGrpSpPr/>
          <p:nvPr/>
        </p:nvGrpSpPr>
        <p:grpSpPr>
          <a:xfrm>
            <a:off x="10630746" y="3880837"/>
            <a:ext cx="866988" cy="545664"/>
            <a:chOff x="0" y="0"/>
            <a:chExt cx="866986" cy="545662"/>
          </a:xfrm>
        </p:grpSpPr>
        <p:sp>
          <p:nvSpPr>
            <p:cNvPr id="1070" name="Shape 1070"/>
            <p:cNvSpPr/>
            <p:nvPr/>
          </p:nvSpPr>
          <p:spPr>
            <a:xfrm>
              <a:off x="187395" y="79022"/>
              <a:ext cx="433494" cy="43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algn="l" defTabSz="91440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0" y="0"/>
              <a:ext cx="866987" cy="54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914400">
                <a:spcBef>
                  <a:spcPts val="1300"/>
                </a:spcBef>
                <a:defRPr sz="3000">
                  <a:latin typeface="Times New Roman Bold"/>
                  <a:ea typeface="Times New Roman Bold"/>
                  <a:cs typeface="Times New Roman Bold"/>
                  <a:sym typeface="Times New Roman Bold"/>
                </a:defRPr>
              </a:lvl1pPr>
            </a:lstStyle>
            <a:p>
              <a:pPr lvl="0">
                <a:defRPr sz="1800"/>
              </a:pPr>
              <a:r>
                <a:rPr sz="3000"/>
                <a:t>0</a:t>
              </a:r>
            </a:p>
          </p:txBody>
        </p:sp>
      </p:grp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Worksheet #1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LRU</a:t>
            </a:r>
          </a:p>
        </p:txBody>
      </p:sp>
      <p:sp>
        <p:nvSpPr>
          <p:cNvPr id="1077" name="Shape 1077"/>
          <p:cNvSpPr/>
          <p:nvPr/>
        </p:nvSpPr>
        <p:spPr>
          <a:xfrm>
            <a:off x="1689455" y="2724150"/>
            <a:ext cx="96258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Access Pattern: A B C D A F A D G D G E D F </a:t>
            </a:r>
          </a:p>
        </p:txBody>
      </p:sp>
      <p:pic>
        <p:nvPicPr>
          <p:cNvPr id="107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250" y="4168787"/>
            <a:ext cx="11344300" cy="1416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MRU</a:t>
            </a:r>
          </a:p>
        </p:txBody>
      </p:sp>
      <p:sp>
        <p:nvSpPr>
          <p:cNvPr id="1081" name="Shape 1081"/>
          <p:cNvSpPr/>
          <p:nvPr/>
        </p:nvSpPr>
        <p:spPr>
          <a:xfrm>
            <a:off x="1689455" y="2724150"/>
            <a:ext cx="96258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Access Pattern: A B C D A F A D G D G E D F </a:t>
            </a:r>
          </a:p>
        </p:txBody>
      </p:sp>
      <p:pic>
        <p:nvPicPr>
          <p:cNvPr id="108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235" y="4228836"/>
            <a:ext cx="11764330" cy="12959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Clock Replacement</a:t>
            </a:r>
          </a:p>
        </p:txBody>
      </p:sp>
      <p:sp>
        <p:nvSpPr>
          <p:cNvPr id="1085" name="Shape 1085"/>
          <p:cNvSpPr/>
          <p:nvPr/>
        </p:nvSpPr>
        <p:spPr>
          <a:xfrm>
            <a:off x="1689455" y="2724150"/>
            <a:ext cx="96258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Access Pattern: A B C D A F A D G D G E D F </a:t>
            </a:r>
          </a:p>
        </p:txBody>
      </p:sp>
      <p:pic>
        <p:nvPicPr>
          <p:cNvPr id="108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294" y="4214186"/>
            <a:ext cx="11436212" cy="1325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/>
          <p:nvPr>
            <p:ph type="title"/>
          </p:nvPr>
        </p:nvSpPr>
        <p:spPr>
          <a:xfrm>
            <a:off x="640655" y="3225800"/>
            <a:ext cx="11723490" cy="3302000"/>
          </a:xfrm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Fill out the Index definitions on your worksheet.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Shape 10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Indexes</a:t>
            </a:r>
          </a:p>
        </p:txBody>
      </p:sp>
      <p:sp>
        <p:nvSpPr>
          <p:cNvPr id="1091" name="Shape 1091"/>
          <p:cNvSpPr/>
          <p:nvPr>
            <p:ph type="body" idx="1"/>
          </p:nvPr>
        </p:nvSpPr>
        <p:spPr>
          <a:xfrm>
            <a:off x="952500" y="2603500"/>
            <a:ext cx="11099800" cy="2400300"/>
          </a:xfrm>
          <a:prstGeom prst="rect">
            <a:avLst/>
          </a:prstGeom>
        </p:spPr>
        <p:txBody>
          <a:bodyPr anchor="t"/>
          <a:lstStyle>
            <a:lvl2pPr>
              <a:spcBef>
                <a:spcPts val="500"/>
              </a:spcBef>
            </a:lvl2pPr>
          </a:lstStyle>
          <a:p>
            <a:pPr lvl="0">
              <a:defRPr sz="1800"/>
            </a:pPr>
            <a:r>
              <a:rPr sz="3600"/>
              <a:t>Disk-based data structure for fast lookup by value (search key)</a:t>
            </a:r>
            <a:endParaRPr sz="3600"/>
          </a:p>
          <a:p>
            <a:pPr lvl="1">
              <a:defRPr sz="1800"/>
            </a:pPr>
            <a:r>
              <a:rPr sz="3600"/>
              <a:t>Find students in the CS department</a:t>
            </a:r>
          </a:p>
        </p:txBody>
      </p:sp>
      <p:sp>
        <p:nvSpPr>
          <p:cNvPr id="1092" name="Shape 1092"/>
          <p:cNvSpPr/>
          <p:nvPr/>
        </p:nvSpPr>
        <p:spPr>
          <a:xfrm>
            <a:off x="1818078" y="5378598"/>
            <a:ext cx="2179936" cy="558504"/>
          </a:xfrm>
          <a:prstGeom prst="rect">
            <a:avLst/>
          </a:prstGeom>
          <a:solidFill>
            <a:srgbClr val="51A7F9">
              <a:alpha val="46629"/>
            </a:srgbClr>
          </a:solidFill>
          <a:ln w="25400">
            <a:solidFill>
              <a:srgbClr val="000000">
                <a:alpha val="46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Biology</a:t>
            </a:r>
          </a:p>
        </p:txBody>
      </p:sp>
      <p:sp>
        <p:nvSpPr>
          <p:cNvPr id="1093" name="Shape 1093"/>
          <p:cNvSpPr/>
          <p:nvPr/>
        </p:nvSpPr>
        <p:spPr>
          <a:xfrm>
            <a:off x="1818078" y="5937398"/>
            <a:ext cx="2179936" cy="558504"/>
          </a:xfrm>
          <a:prstGeom prst="rect">
            <a:avLst/>
          </a:prstGeom>
          <a:solidFill>
            <a:srgbClr val="51A7F9">
              <a:alpha val="46629"/>
            </a:srgbClr>
          </a:solidFill>
          <a:ln w="25400">
            <a:solidFill>
              <a:srgbClr val="000000">
                <a:alpha val="46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CS</a:t>
            </a:r>
          </a:p>
        </p:txBody>
      </p:sp>
      <p:sp>
        <p:nvSpPr>
          <p:cNvPr id="1094" name="Shape 1094"/>
          <p:cNvSpPr/>
          <p:nvPr/>
        </p:nvSpPr>
        <p:spPr>
          <a:xfrm>
            <a:off x="1818078" y="6496198"/>
            <a:ext cx="2179936" cy="558504"/>
          </a:xfrm>
          <a:prstGeom prst="rect">
            <a:avLst/>
          </a:prstGeom>
          <a:solidFill>
            <a:srgbClr val="51A7F9">
              <a:alpha val="46629"/>
            </a:srgbClr>
          </a:solidFill>
          <a:ln w="25400">
            <a:solidFill>
              <a:srgbClr val="000000">
                <a:alpha val="46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English</a:t>
            </a:r>
          </a:p>
        </p:txBody>
      </p:sp>
      <p:sp>
        <p:nvSpPr>
          <p:cNvPr id="1095" name="Shape 1095"/>
          <p:cNvSpPr/>
          <p:nvPr/>
        </p:nvSpPr>
        <p:spPr>
          <a:xfrm>
            <a:off x="1818078" y="7054998"/>
            <a:ext cx="2179936" cy="558504"/>
          </a:xfrm>
          <a:prstGeom prst="rect">
            <a:avLst/>
          </a:prstGeom>
          <a:solidFill>
            <a:srgbClr val="51A7F9">
              <a:alpha val="46629"/>
            </a:srgbClr>
          </a:solidFill>
          <a:ln w="25400">
            <a:solidFill>
              <a:srgbClr val="000000">
                <a:alpha val="46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Math</a:t>
            </a:r>
          </a:p>
        </p:txBody>
      </p:sp>
      <p:sp>
        <p:nvSpPr>
          <p:cNvPr id="1096" name="Shape 1096"/>
          <p:cNvSpPr/>
          <p:nvPr/>
        </p:nvSpPr>
        <p:spPr>
          <a:xfrm>
            <a:off x="5607049" y="5397500"/>
            <a:ext cx="4020196" cy="558503"/>
          </a:xfrm>
          <a:prstGeom prst="rect">
            <a:avLst/>
          </a:prstGeom>
          <a:solidFill>
            <a:srgbClr val="51A7F9">
              <a:alpha val="46629"/>
            </a:srgbClr>
          </a:solidFill>
          <a:ln w="25400">
            <a:solidFill>
              <a:srgbClr val="000000">
                <a:alpha val="46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Bob                    CS</a:t>
            </a:r>
          </a:p>
        </p:txBody>
      </p:sp>
      <p:sp>
        <p:nvSpPr>
          <p:cNvPr id="1097" name="Shape 1097"/>
          <p:cNvSpPr/>
          <p:nvPr/>
        </p:nvSpPr>
        <p:spPr>
          <a:xfrm>
            <a:off x="5607049" y="5956300"/>
            <a:ext cx="4020196" cy="558503"/>
          </a:xfrm>
          <a:prstGeom prst="rect">
            <a:avLst/>
          </a:prstGeom>
          <a:solidFill>
            <a:srgbClr val="51A7F9">
              <a:alpha val="46629"/>
            </a:srgbClr>
          </a:solidFill>
          <a:ln w="25400">
            <a:solidFill>
              <a:srgbClr val="000000">
                <a:alpha val="46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Joe                   Biology</a:t>
            </a:r>
          </a:p>
        </p:txBody>
      </p:sp>
      <p:sp>
        <p:nvSpPr>
          <p:cNvPr id="1098" name="Shape 1098"/>
          <p:cNvSpPr/>
          <p:nvPr/>
        </p:nvSpPr>
        <p:spPr>
          <a:xfrm>
            <a:off x="5607049" y="6515100"/>
            <a:ext cx="4020196" cy="558503"/>
          </a:xfrm>
          <a:prstGeom prst="rect">
            <a:avLst/>
          </a:prstGeom>
          <a:solidFill>
            <a:srgbClr val="51A7F9">
              <a:alpha val="46629"/>
            </a:srgbClr>
          </a:solidFill>
          <a:ln w="25400">
            <a:solidFill>
              <a:srgbClr val="000000">
                <a:alpha val="46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  Jim                    English</a:t>
            </a:r>
          </a:p>
        </p:txBody>
      </p:sp>
      <p:sp>
        <p:nvSpPr>
          <p:cNvPr id="1099" name="Shape 1099"/>
          <p:cNvSpPr/>
          <p:nvPr/>
        </p:nvSpPr>
        <p:spPr>
          <a:xfrm>
            <a:off x="5607049" y="7073900"/>
            <a:ext cx="4020196" cy="558503"/>
          </a:xfrm>
          <a:prstGeom prst="rect">
            <a:avLst/>
          </a:prstGeom>
          <a:solidFill>
            <a:srgbClr val="51A7F9">
              <a:alpha val="46629"/>
            </a:srgbClr>
          </a:solidFill>
          <a:ln w="25400">
            <a:solidFill>
              <a:srgbClr val="000000">
                <a:alpha val="46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Sue                      CS</a:t>
            </a:r>
          </a:p>
        </p:txBody>
      </p:sp>
      <p:sp>
        <p:nvSpPr>
          <p:cNvPr id="1100" name="Shape 1100"/>
          <p:cNvSpPr/>
          <p:nvPr/>
        </p:nvSpPr>
        <p:spPr>
          <a:xfrm>
            <a:off x="5607049" y="7632700"/>
            <a:ext cx="4020196" cy="558503"/>
          </a:xfrm>
          <a:prstGeom prst="rect">
            <a:avLst/>
          </a:prstGeom>
          <a:solidFill>
            <a:srgbClr val="51A7F9">
              <a:alpha val="46629"/>
            </a:srgbClr>
          </a:solidFill>
          <a:ln w="25400">
            <a:solidFill>
              <a:srgbClr val="000000">
                <a:alpha val="46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Jill                        Math</a:t>
            </a:r>
          </a:p>
        </p:txBody>
      </p:sp>
      <p:sp>
        <p:nvSpPr>
          <p:cNvPr id="1101" name="Shape 1101"/>
          <p:cNvSpPr/>
          <p:nvPr/>
        </p:nvSpPr>
        <p:spPr>
          <a:xfrm>
            <a:off x="5607049" y="8191500"/>
            <a:ext cx="4020196" cy="558503"/>
          </a:xfrm>
          <a:prstGeom prst="rect">
            <a:avLst/>
          </a:prstGeom>
          <a:solidFill>
            <a:srgbClr val="51A7F9">
              <a:alpha val="46629"/>
            </a:srgbClr>
          </a:solidFill>
          <a:ln w="25400">
            <a:solidFill>
              <a:srgbClr val="000000">
                <a:alpha val="4662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  Tim                    English</a:t>
            </a:r>
          </a:p>
        </p:txBody>
      </p:sp>
      <p:sp>
        <p:nvSpPr>
          <p:cNvPr id="1102" name="Shape 1102"/>
          <p:cNvSpPr/>
          <p:nvPr/>
        </p:nvSpPr>
        <p:spPr>
          <a:xfrm>
            <a:off x="5693051" y="4863802"/>
            <a:ext cx="255023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 lvl="0">
              <a:defRPr sz="1800"/>
            </a:pPr>
            <a:r>
              <a:rPr sz="2900"/>
              <a:t>Students Table</a:t>
            </a:r>
          </a:p>
        </p:txBody>
      </p:sp>
      <p:sp>
        <p:nvSpPr>
          <p:cNvPr id="1103" name="Shape 1103"/>
          <p:cNvSpPr/>
          <p:nvPr/>
        </p:nvSpPr>
        <p:spPr>
          <a:xfrm>
            <a:off x="1867869" y="4844901"/>
            <a:ext cx="103541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 lvl="0">
              <a:defRPr sz="1800"/>
            </a:pPr>
            <a:r>
              <a:rPr sz="2900"/>
              <a:t>Index</a:t>
            </a:r>
          </a:p>
        </p:txBody>
      </p:sp>
      <p:sp>
        <p:nvSpPr>
          <p:cNvPr id="1104" name="Shape 1104"/>
          <p:cNvSpPr/>
          <p:nvPr/>
        </p:nvSpPr>
        <p:spPr>
          <a:xfrm>
            <a:off x="3969764" y="5553302"/>
            <a:ext cx="1645084" cy="65310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05" name="Shape 1105"/>
          <p:cNvSpPr/>
          <p:nvPr/>
        </p:nvSpPr>
        <p:spPr>
          <a:xfrm flipV="1">
            <a:off x="4023296" y="5615748"/>
            <a:ext cx="1538020" cy="52194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06" name="Shape 1106"/>
          <p:cNvSpPr/>
          <p:nvPr/>
        </p:nvSpPr>
        <p:spPr>
          <a:xfrm>
            <a:off x="4052654" y="6162659"/>
            <a:ext cx="1499756" cy="1225582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07" name="Shape 1107"/>
          <p:cNvSpPr/>
          <p:nvPr/>
        </p:nvSpPr>
        <p:spPr>
          <a:xfrm>
            <a:off x="4048699" y="6740715"/>
            <a:ext cx="1507666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08" name="Shape 1108"/>
          <p:cNvSpPr/>
          <p:nvPr/>
        </p:nvSpPr>
        <p:spPr>
          <a:xfrm>
            <a:off x="4018344" y="6845870"/>
            <a:ext cx="1568375" cy="156837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09" name="Shape 1109"/>
          <p:cNvSpPr/>
          <p:nvPr/>
        </p:nvSpPr>
        <p:spPr>
          <a:xfrm>
            <a:off x="4018344" y="7368661"/>
            <a:ext cx="1568375" cy="52778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3 Ways to Store Entries in Index</a:t>
            </a:r>
          </a:p>
        </p:txBody>
      </p:sp>
      <p:sp>
        <p:nvSpPr>
          <p:cNvPr id="1112" name="Shape 1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Alt 1: Actual data stored at index</a:t>
            </a:r>
            <a:endParaRPr sz="3600"/>
          </a:p>
          <a:p>
            <a:pPr lvl="1">
              <a:spcBef>
                <a:spcPts val="500"/>
              </a:spcBef>
              <a:defRPr sz="1800"/>
            </a:pPr>
            <a:r>
              <a:rPr sz="3600"/>
              <a:t>Can have at most one index per table</a:t>
            </a:r>
            <a:endParaRPr sz="3600"/>
          </a:p>
          <a:p>
            <a:pPr lvl="0">
              <a:defRPr sz="1800"/>
            </a:pPr>
            <a:r>
              <a:rPr sz="3600"/>
              <a:t>Alt 2: Store key and record ID of the matching record</a:t>
            </a:r>
            <a:endParaRPr sz="3600"/>
          </a:p>
          <a:p>
            <a:pPr lvl="0">
              <a:defRPr sz="1800"/>
            </a:pPr>
            <a:r>
              <a:rPr sz="3600"/>
              <a:t>Alt 3: Store key and list of record IDs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Alt 1</a:t>
            </a:r>
          </a:p>
        </p:txBody>
      </p:sp>
      <p:sp>
        <p:nvSpPr>
          <p:cNvPr id="1115" name="Shape 1115"/>
          <p:cNvSpPr/>
          <p:nvPr>
            <p:ph type="body" idx="1"/>
          </p:nvPr>
        </p:nvSpPr>
        <p:spPr>
          <a:xfrm>
            <a:off x="952500" y="2286000"/>
            <a:ext cx="11099800" cy="88577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</a:lvl1pPr>
          </a:lstStyle>
          <a:p>
            <a:pPr lvl="0">
              <a:defRPr sz="1800"/>
            </a:pPr>
            <a:r>
              <a:rPr sz="3600"/>
              <a:t>Actual data stored at the index</a:t>
            </a:r>
          </a:p>
        </p:txBody>
      </p:sp>
      <p:sp>
        <p:nvSpPr>
          <p:cNvPr id="1116" name="Shape 1116"/>
          <p:cNvSpPr/>
          <p:nvPr/>
        </p:nvSpPr>
        <p:spPr>
          <a:xfrm>
            <a:off x="5162599" y="3314700"/>
            <a:ext cx="2679602" cy="215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C5D57">
              <a:alpha val="41081"/>
            </a:srgbClr>
          </a:solidFill>
          <a:ln w="25400">
            <a:solidFill>
              <a:srgbClr val="000000">
                <a:alpha val="41081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17" name="Shape 1117"/>
          <p:cNvSpPr/>
          <p:nvPr/>
        </p:nvSpPr>
        <p:spPr>
          <a:xfrm>
            <a:off x="2730500" y="6019800"/>
            <a:ext cx="1601937" cy="723504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Bob</a:t>
            </a:r>
          </a:p>
        </p:txBody>
      </p:sp>
      <p:sp>
        <p:nvSpPr>
          <p:cNvPr id="1118" name="Shape 1118"/>
          <p:cNvSpPr/>
          <p:nvPr/>
        </p:nvSpPr>
        <p:spPr>
          <a:xfrm>
            <a:off x="5485531" y="6019800"/>
            <a:ext cx="1601938" cy="723504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Joe</a:t>
            </a:r>
          </a:p>
        </p:txBody>
      </p:sp>
      <p:sp>
        <p:nvSpPr>
          <p:cNvPr id="1119" name="Shape 1119"/>
          <p:cNvSpPr/>
          <p:nvPr/>
        </p:nvSpPr>
        <p:spPr>
          <a:xfrm>
            <a:off x="8534400" y="6019800"/>
            <a:ext cx="1601937" cy="723504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Steve</a:t>
            </a:r>
          </a:p>
        </p:txBody>
      </p:sp>
      <p:sp>
        <p:nvSpPr>
          <p:cNvPr id="1120" name="Shape 1120"/>
          <p:cNvSpPr/>
          <p:nvPr/>
        </p:nvSpPr>
        <p:spPr>
          <a:xfrm flipH="1">
            <a:off x="3789015" y="5429618"/>
            <a:ext cx="1447156" cy="63359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21" name="Shape 1121"/>
          <p:cNvSpPr/>
          <p:nvPr/>
        </p:nvSpPr>
        <p:spPr>
          <a:xfrm>
            <a:off x="6286500" y="5428004"/>
            <a:ext cx="0" cy="63749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22" name="Shape 1122"/>
          <p:cNvSpPr/>
          <p:nvPr/>
        </p:nvSpPr>
        <p:spPr>
          <a:xfrm>
            <a:off x="7806981" y="5509568"/>
            <a:ext cx="1215774" cy="47413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23" name="Shape 1123"/>
          <p:cNvSpPr/>
          <p:nvPr/>
        </p:nvSpPr>
        <p:spPr>
          <a:xfrm flipH="1">
            <a:off x="4413071" y="6381551"/>
            <a:ext cx="991826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24" name="Shape 1124"/>
          <p:cNvSpPr/>
          <p:nvPr/>
        </p:nvSpPr>
        <p:spPr>
          <a:xfrm flipH="1">
            <a:off x="7168103" y="6381551"/>
            <a:ext cx="474064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25" name="Shape 1125"/>
          <p:cNvSpPr/>
          <p:nvPr/>
        </p:nvSpPr>
        <p:spPr>
          <a:xfrm flipH="1">
            <a:off x="7916647" y="6381551"/>
            <a:ext cx="474064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26" name="Shape 1126"/>
          <p:cNvSpPr/>
          <p:nvPr/>
        </p:nvSpPr>
        <p:spPr>
          <a:xfrm flipV="1">
            <a:off x="1993900" y="7289403"/>
            <a:ext cx="90170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27" name="Shape 1127"/>
          <p:cNvSpPr/>
          <p:nvPr/>
        </p:nvSpPr>
        <p:spPr>
          <a:xfrm>
            <a:off x="785713" y="7594203"/>
            <a:ext cx="1601937" cy="72350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Abe    CS</a:t>
            </a:r>
          </a:p>
        </p:txBody>
      </p:sp>
      <p:sp>
        <p:nvSpPr>
          <p:cNvPr id="1128" name="Shape 1128"/>
          <p:cNvSpPr/>
          <p:nvPr/>
        </p:nvSpPr>
        <p:spPr>
          <a:xfrm>
            <a:off x="4279900" y="7594203"/>
            <a:ext cx="1706443" cy="72350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Dan    Math</a:t>
            </a:r>
          </a:p>
        </p:txBody>
      </p:sp>
      <p:sp>
        <p:nvSpPr>
          <p:cNvPr id="1129" name="Shape 1129"/>
          <p:cNvSpPr/>
          <p:nvPr/>
        </p:nvSpPr>
        <p:spPr>
          <a:xfrm>
            <a:off x="10646242" y="7594203"/>
            <a:ext cx="1900069" cy="72350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Zack   Art</a:t>
            </a:r>
          </a:p>
        </p:txBody>
      </p:sp>
      <p:sp>
        <p:nvSpPr>
          <p:cNvPr id="1130" name="Shape 1130"/>
          <p:cNvSpPr/>
          <p:nvPr/>
        </p:nvSpPr>
        <p:spPr>
          <a:xfrm>
            <a:off x="6572225" y="7594203"/>
            <a:ext cx="558900" cy="72350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1" name="Shape 1131"/>
          <p:cNvSpPr/>
          <p:nvPr/>
        </p:nvSpPr>
        <p:spPr>
          <a:xfrm>
            <a:off x="3416275" y="7594203"/>
            <a:ext cx="558900" cy="72350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2" name="Shape 1132"/>
          <p:cNvSpPr/>
          <p:nvPr/>
        </p:nvSpPr>
        <p:spPr>
          <a:xfrm flipH="1">
            <a:off x="1991144" y="6854302"/>
            <a:ext cx="984427" cy="7385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33" name="Shape 1133"/>
          <p:cNvSpPr/>
          <p:nvPr/>
        </p:nvSpPr>
        <p:spPr>
          <a:xfrm>
            <a:off x="3318470" y="6854302"/>
            <a:ext cx="1" cy="72842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34" name="Shape 1134"/>
          <p:cNvSpPr/>
          <p:nvPr/>
        </p:nvSpPr>
        <p:spPr>
          <a:xfrm>
            <a:off x="3806872" y="6854302"/>
            <a:ext cx="1" cy="72842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35" name="Shape 1135"/>
          <p:cNvSpPr/>
          <p:nvPr/>
        </p:nvSpPr>
        <p:spPr>
          <a:xfrm>
            <a:off x="4295274" y="6854302"/>
            <a:ext cx="450880" cy="72234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36" name="Shape 1136"/>
          <p:cNvSpPr/>
          <p:nvPr/>
        </p:nvSpPr>
        <p:spPr>
          <a:xfrm>
            <a:off x="6409498" y="6807123"/>
            <a:ext cx="462864" cy="8287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37" name="Shape 1137"/>
          <p:cNvSpPr/>
          <p:nvPr/>
        </p:nvSpPr>
        <p:spPr>
          <a:xfrm>
            <a:off x="6799075" y="6802801"/>
            <a:ext cx="573866" cy="73914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38" name="Shape 1138"/>
          <p:cNvSpPr/>
          <p:nvPr/>
        </p:nvSpPr>
        <p:spPr>
          <a:xfrm flipH="1">
            <a:off x="8661400" y="6826965"/>
            <a:ext cx="463198" cy="72184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39" name="Shape 1139"/>
          <p:cNvSpPr/>
          <p:nvPr/>
        </p:nvSpPr>
        <p:spPr>
          <a:xfrm flipH="1">
            <a:off x="8152955" y="6803363"/>
            <a:ext cx="739761" cy="73976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40" name="Shape 1140"/>
          <p:cNvSpPr/>
          <p:nvPr/>
        </p:nvSpPr>
        <p:spPr>
          <a:xfrm>
            <a:off x="10094193" y="6739515"/>
            <a:ext cx="463491" cy="72138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41" name="Shape 1141"/>
          <p:cNvSpPr/>
          <p:nvPr/>
        </p:nvSpPr>
        <p:spPr>
          <a:xfrm flipH="1">
            <a:off x="1991144" y="6854302"/>
            <a:ext cx="984427" cy="7385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42" name="Shape 1142"/>
          <p:cNvSpPr/>
          <p:nvPr/>
        </p:nvSpPr>
        <p:spPr>
          <a:xfrm>
            <a:off x="8730406" y="7625616"/>
            <a:ext cx="1601938" cy="72350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Zack  CS</a:t>
            </a:r>
          </a:p>
        </p:txBody>
      </p:sp>
      <p:sp>
        <p:nvSpPr>
          <p:cNvPr id="1143" name="Shape 1143"/>
          <p:cNvSpPr/>
          <p:nvPr/>
        </p:nvSpPr>
        <p:spPr>
          <a:xfrm flipH="1">
            <a:off x="10042665" y="6800073"/>
            <a:ext cx="1" cy="7942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1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Alt 2</a:t>
            </a:r>
          </a:p>
        </p:txBody>
      </p:sp>
      <p:sp>
        <p:nvSpPr>
          <p:cNvPr id="1146" name="Shape 1146"/>
          <p:cNvSpPr/>
          <p:nvPr>
            <p:ph type="body" idx="1"/>
          </p:nvPr>
        </p:nvSpPr>
        <p:spPr>
          <a:xfrm>
            <a:off x="952500" y="2286000"/>
            <a:ext cx="11099800" cy="88577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</a:lvl1pPr>
          </a:lstStyle>
          <a:p>
            <a:pPr lvl="0">
              <a:defRPr sz="1800"/>
            </a:pPr>
            <a:r>
              <a:rPr sz="3600"/>
              <a:t>&lt;key, record ID&gt;</a:t>
            </a:r>
          </a:p>
        </p:txBody>
      </p:sp>
      <p:sp>
        <p:nvSpPr>
          <p:cNvPr id="1147" name="Shape 1147"/>
          <p:cNvSpPr/>
          <p:nvPr/>
        </p:nvSpPr>
        <p:spPr>
          <a:xfrm>
            <a:off x="5162599" y="3314700"/>
            <a:ext cx="2679602" cy="215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C5D57">
              <a:alpha val="41081"/>
            </a:srgbClr>
          </a:solidFill>
          <a:ln w="25400">
            <a:solidFill>
              <a:srgbClr val="000000">
                <a:alpha val="41081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48" name="Shape 1148"/>
          <p:cNvSpPr/>
          <p:nvPr/>
        </p:nvSpPr>
        <p:spPr>
          <a:xfrm>
            <a:off x="2730500" y="6019800"/>
            <a:ext cx="1601937" cy="723504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Bob</a:t>
            </a:r>
          </a:p>
        </p:txBody>
      </p:sp>
      <p:sp>
        <p:nvSpPr>
          <p:cNvPr id="1149" name="Shape 1149"/>
          <p:cNvSpPr/>
          <p:nvPr/>
        </p:nvSpPr>
        <p:spPr>
          <a:xfrm>
            <a:off x="5485531" y="6019800"/>
            <a:ext cx="1601938" cy="723504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Joe</a:t>
            </a:r>
          </a:p>
        </p:txBody>
      </p:sp>
      <p:sp>
        <p:nvSpPr>
          <p:cNvPr id="1150" name="Shape 1150"/>
          <p:cNvSpPr/>
          <p:nvPr/>
        </p:nvSpPr>
        <p:spPr>
          <a:xfrm>
            <a:off x="8534400" y="6019800"/>
            <a:ext cx="1601937" cy="723504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Steve</a:t>
            </a:r>
          </a:p>
        </p:txBody>
      </p:sp>
      <p:sp>
        <p:nvSpPr>
          <p:cNvPr id="1151" name="Shape 1151"/>
          <p:cNvSpPr/>
          <p:nvPr/>
        </p:nvSpPr>
        <p:spPr>
          <a:xfrm flipH="1">
            <a:off x="3789015" y="5429618"/>
            <a:ext cx="1447156" cy="63359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52" name="Shape 1152"/>
          <p:cNvSpPr/>
          <p:nvPr/>
        </p:nvSpPr>
        <p:spPr>
          <a:xfrm flipH="1">
            <a:off x="6286500" y="5428004"/>
            <a:ext cx="1" cy="63749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53" name="Shape 1153"/>
          <p:cNvSpPr/>
          <p:nvPr/>
        </p:nvSpPr>
        <p:spPr>
          <a:xfrm>
            <a:off x="7806981" y="5509567"/>
            <a:ext cx="1215774" cy="47413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54" name="Shape 1154"/>
          <p:cNvSpPr/>
          <p:nvPr/>
        </p:nvSpPr>
        <p:spPr>
          <a:xfrm flipH="1">
            <a:off x="4413071" y="6381551"/>
            <a:ext cx="991826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55" name="Shape 1155"/>
          <p:cNvSpPr/>
          <p:nvPr/>
        </p:nvSpPr>
        <p:spPr>
          <a:xfrm flipH="1">
            <a:off x="7168103" y="6381551"/>
            <a:ext cx="474064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56" name="Shape 1156"/>
          <p:cNvSpPr/>
          <p:nvPr/>
        </p:nvSpPr>
        <p:spPr>
          <a:xfrm flipH="1" flipV="1">
            <a:off x="7916647" y="6381551"/>
            <a:ext cx="474065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57" name="Shape 1157"/>
          <p:cNvSpPr/>
          <p:nvPr/>
        </p:nvSpPr>
        <p:spPr>
          <a:xfrm flipV="1">
            <a:off x="1993899" y="7289403"/>
            <a:ext cx="901700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58" name="Shape 1158"/>
          <p:cNvSpPr/>
          <p:nvPr/>
        </p:nvSpPr>
        <p:spPr>
          <a:xfrm>
            <a:off x="609600" y="7594202"/>
            <a:ext cx="2501950" cy="723505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rid = 1</a:t>
            </a:r>
          </a:p>
        </p:txBody>
      </p:sp>
      <p:sp>
        <p:nvSpPr>
          <p:cNvPr id="1159" name="Shape 1159"/>
          <p:cNvSpPr/>
          <p:nvPr/>
        </p:nvSpPr>
        <p:spPr>
          <a:xfrm>
            <a:off x="4279900" y="7594202"/>
            <a:ext cx="2501950" cy="723505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rid = 4</a:t>
            </a:r>
          </a:p>
        </p:txBody>
      </p:sp>
      <p:sp>
        <p:nvSpPr>
          <p:cNvPr id="1160" name="Shape 1160"/>
          <p:cNvSpPr/>
          <p:nvPr/>
        </p:nvSpPr>
        <p:spPr>
          <a:xfrm>
            <a:off x="10742242" y="7594202"/>
            <a:ext cx="1272008" cy="723505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rid = 5</a:t>
            </a:r>
          </a:p>
        </p:txBody>
      </p:sp>
      <p:sp>
        <p:nvSpPr>
          <p:cNvPr id="1161" name="Shape 1161"/>
          <p:cNvSpPr/>
          <p:nvPr/>
        </p:nvSpPr>
        <p:spPr>
          <a:xfrm>
            <a:off x="7334225" y="7594202"/>
            <a:ext cx="558900" cy="723505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62" name="Shape 1162"/>
          <p:cNvSpPr/>
          <p:nvPr/>
        </p:nvSpPr>
        <p:spPr>
          <a:xfrm>
            <a:off x="3416275" y="7594202"/>
            <a:ext cx="558900" cy="723505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63" name="Shape 1163"/>
          <p:cNvSpPr/>
          <p:nvPr/>
        </p:nvSpPr>
        <p:spPr>
          <a:xfrm flipH="1">
            <a:off x="1991144" y="6854302"/>
            <a:ext cx="984427" cy="7385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64" name="Shape 1164"/>
          <p:cNvSpPr/>
          <p:nvPr/>
        </p:nvSpPr>
        <p:spPr>
          <a:xfrm>
            <a:off x="3318470" y="6854302"/>
            <a:ext cx="1" cy="72842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65" name="Shape 1165"/>
          <p:cNvSpPr/>
          <p:nvPr/>
        </p:nvSpPr>
        <p:spPr>
          <a:xfrm flipH="1">
            <a:off x="3806872" y="6854302"/>
            <a:ext cx="1" cy="72842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66" name="Shape 1166"/>
          <p:cNvSpPr/>
          <p:nvPr/>
        </p:nvSpPr>
        <p:spPr>
          <a:xfrm>
            <a:off x="4295274" y="6854302"/>
            <a:ext cx="450880" cy="72234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67" name="Shape 1167"/>
          <p:cNvSpPr/>
          <p:nvPr/>
        </p:nvSpPr>
        <p:spPr>
          <a:xfrm>
            <a:off x="6409498" y="6807123"/>
            <a:ext cx="462864" cy="8287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68" name="Shape 1168"/>
          <p:cNvSpPr/>
          <p:nvPr/>
        </p:nvSpPr>
        <p:spPr>
          <a:xfrm>
            <a:off x="6799075" y="6802801"/>
            <a:ext cx="573866" cy="73914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69" name="Shape 1169"/>
          <p:cNvSpPr/>
          <p:nvPr/>
        </p:nvSpPr>
        <p:spPr>
          <a:xfrm flipH="1">
            <a:off x="8661400" y="6826965"/>
            <a:ext cx="463198" cy="72184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70" name="Shape 1170"/>
          <p:cNvSpPr/>
          <p:nvPr/>
        </p:nvSpPr>
        <p:spPr>
          <a:xfrm flipH="1">
            <a:off x="8152955" y="6803363"/>
            <a:ext cx="739761" cy="73976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71" name="Shape 1171"/>
          <p:cNvSpPr/>
          <p:nvPr/>
        </p:nvSpPr>
        <p:spPr>
          <a:xfrm>
            <a:off x="10094193" y="6739515"/>
            <a:ext cx="463491" cy="72138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72" name="Shape 1172"/>
          <p:cNvSpPr/>
          <p:nvPr/>
        </p:nvSpPr>
        <p:spPr>
          <a:xfrm>
            <a:off x="9332541" y="7594202"/>
            <a:ext cx="1272009" cy="723505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rid = 6</a:t>
            </a:r>
          </a:p>
        </p:txBody>
      </p:sp>
      <p:sp>
        <p:nvSpPr>
          <p:cNvPr id="1173" name="Shape 1173"/>
          <p:cNvSpPr/>
          <p:nvPr/>
        </p:nvSpPr>
        <p:spPr>
          <a:xfrm>
            <a:off x="10042666" y="6800073"/>
            <a:ext cx="1" cy="79423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5766196" y="27051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4" name="Shape 74"/>
          <p:cNvSpPr/>
          <p:nvPr/>
        </p:nvSpPr>
        <p:spPr>
          <a:xfrm>
            <a:off x="6769496" y="27051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5" name="Shape 75"/>
          <p:cNvSpPr/>
          <p:nvPr/>
        </p:nvSpPr>
        <p:spPr>
          <a:xfrm>
            <a:off x="7772796" y="27051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76" name="Shape 76"/>
          <p:cNvSpPr/>
          <p:nvPr/>
        </p:nvSpPr>
        <p:spPr>
          <a:xfrm>
            <a:off x="8776096" y="27051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9779396" y="27051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10782696" y="27051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5766196" y="37084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6769496" y="37084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7772796" y="37084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2" name="Shape 82"/>
          <p:cNvSpPr/>
          <p:nvPr/>
        </p:nvSpPr>
        <p:spPr>
          <a:xfrm>
            <a:off x="8776096" y="37084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9779396" y="37084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4" name="Shape 84"/>
          <p:cNvSpPr/>
          <p:nvPr/>
        </p:nvSpPr>
        <p:spPr>
          <a:xfrm>
            <a:off x="10782696" y="37084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5" name="Shape 85"/>
          <p:cNvSpPr/>
          <p:nvPr/>
        </p:nvSpPr>
        <p:spPr>
          <a:xfrm>
            <a:off x="5766196" y="47117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6769496" y="47117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7" name="Shape 87"/>
          <p:cNvSpPr/>
          <p:nvPr/>
        </p:nvSpPr>
        <p:spPr>
          <a:xfrm>
            <a:off x="7772796" y="47117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8776096" y="47117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9779396" y="47117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90" name="Shape 90"/>
          <p:cNvSpPr/>
          <p:nvPr/>
        </p:nvSpPr>
        <p:spPr>
          <a:xfrm>
            <a:off x="10782696" y="47117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5766196" y="57150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6769496" y="57150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3" name="Shape 93"/>
          <p:cNvSpPr/>
          <p:nvPr/>
        </p:nvSpPr>
        <p:spPr>
          <a:xfrm>
            <a:off x="7772796" y="57150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4" name="Shape 94"/>
          <p:cNvSpPr/>
          <p:nvPr/>
        </p:nvSpPr>
        <p:spPr>
          <a:xfrm>
            <a:off x="8776096" y="57150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9779396" y="57150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10782696" y="57150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6571767" y="2067718"/>
            <a:ext cx="44078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Memory - Buffer Pool</a:t>
            </a:r>
          </a:p>
        </p:txBody>
      </p:sp>
      <p:sp>
        <p:nvSpPr>
          <p:cNvPr id="98" name="Shape 98"/>
          <p:cNvSpPr/>
          <p:nvPr/>
        </p:nvSpPr>
        <p:spPr>
          <a:xfrm>
            <a:off x="1397347" y="2692400"/>
            <a:ext cx="2970263" cy="4112419"/>
          </a:xfrm>
          <a:prstGeom prst="rect">
            <a:avLst/>
          </a:prstGeom>
          <a:solidFill>
            <a:srgbClr val="F5D328">
              <a:alpha val="75218"/>
            </a:srgbClr>
          </a:solidFill>
          <a:ln w="25400">
            <a:solidFill>
              <a:srgbClr val="000000">
                <a:alpha val="752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9" name="Shape 99"/>
          <p:cNvSpPr/>
          <p:nvPr/>
        </p:nvSpPr>
        <p:spPr>
          <a:xfrm>
            <a:off x="2507802" y="4424759"/>
            <a:ext cx="7493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DB</a:t>
            </a:r>
          </a:p>
        </p:txBody>
      </p:sp>
      <p:sp>
        <p:nvSpPr>
          <p:cNvPr id="100" name="Shape 100"/>
          <p:cNvSpPr/>
          <p:nvPr/>
        </p:nvSpPr>
        <p:spPr>
          <a:xfrm>
            <a:off x="2380929" y="2067718"/>
            <a:ext cx="10030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Disk</a:t>
            </a:r>
          </a:p>
        </p:txBody>
      </p:sp>
      <p:sp>
        <p:nvSpPr>
          <p:cNvPr id="101" name="Shape 101"/>
          <p:cNvSpPr/>
          <p:nvPr/>
        </p:nvSpPr>
        <p:spPr>
          <a:xfrm>
            <a:off x="4441030" y="4329509"/>
            <a:ext cx="1251746" cy="647701"/>
          </a:xfrm>
          <a:prstGeom prst="leftRightArrow">
            <a:avLst>
              <a:gd name="adj1" fmla="val 32000"/>
              <a:gd name="adj2" fmla="val 77304"/>
            </a:avLst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566051" y="293687"/>
            <a:ext cx="1140279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600"/>
              <a:t>What happens when our buffer pool is full?</a:t>
            </a:r>
            <a:endParaRPr sz="4600"/>
          </a:p>
          <a:p>
            <a:pPr lvl="0">
              <a:defRPr sz="1800"/>
            </a:pPr>
            <a:r>
              <a:rPr sz="4600"/>
              <a:t>Which pages can we replace? 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/>
          <p:nvPr>
            <p:ph type="title"/>
          </p:nvPr>
        </p:nvSpPr>
        <p:spPr>
          <a:xfrm>
            <a:off x="952500" y="4191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Alt 3</a:t>
            </a:r>
          </a:p>
        </p:txBody>
      </p:sp>
      <p:sp>
        <p:nvSpPr>
          <p:cNvPr id="1176" name="Shape 1176"/>
          <p:cNvSpPr/>
          <p:nvPr>
            <p:ph type="body" idx="1"/>
          </p:nvPr>
        </p:nvSpPr>
        <p:spPr>
          <a:xfrm>
            <a:off x="952500" y="2286000"/>
            <a:ext cx="11099800" cy="88577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</a:lvl1pPr>
          </a:lstStyle>
          <a:p>
            <a:pPr lvl="0">
              <a:defRPr sz="1800"/>
            </a:pPr>
            <a:r>
              <a:rPr sz="3600"/>
              <a:t>&lt;key, list of matching record IDs&gt;</a:t>
            </a:r>
          </a:p>
        </p:txBody>
      </p:sp>
      <p:sp>
        <p:nvSpPr>
          <p:cNvPr id="1177" name="Shape 1177"/>
          <p:cNvSpPr/>
          <p:nvPr/>
        </p:nvSpPr>
        <p:spPr>
          <a:xfrm>
            <a:off x="5162599" y="3314700"/>
            <a:ext cx="2679602" cy="215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C5D57">
              <a:alpha val="41081"/>
            </a:srgbClr>
          </a:solidFill>
          <a:ln w="25400">
            <a:solidFill>
              <a:srgbClr val="000000">
                <a:alpha val="41081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78" name="Shape 1178"/>
          <p:cNvSpPr/>
          <p:nvPr/>
        </p:nvSpPr>
        <p:spPr>
          <a:xfrm>
            <a:off x="2730500" y="6019800"/>
            <a:ext cx="1601937" cy="723504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Bob</a:t>
            </a:r>
          </a:p>
        </p:txBody>
      </p:sp>
      <p:sp>
        <p:nvSpPr>
          <p:cNvPr id="1179" name="Shape 1179"/>
          <p:cNvSpPr/>
          <p:nvPr/>
        </p:nvSpPr>
        <p:spPr>
          <a:xfrm>
            <a:off x="5485531" y="6019800"/>
            <a:ext cx="1601938" cy="723504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Joe</a:t>
            </a:r>
          </a:p>
        </p:txBody>
      </p:sp>
      <p:sp>
        <p:nvSpPr>
          <p:cNvPr id="1180" name="Shape 1180"/>
          <p:cNvSpPr/>
          <p:nvPr/>
        </p:nvSpPr>
        <p:spPr>
          <a:xfrm>
            <a:off x="8534400" y="6019800"/>
            <a:ext cx="1601937" cy="723504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Steve</a:t>
            </a:r>
          </a:p>
        </p:txBody>
      </p:sp>
      <p:sp>
        <p:nvSpPr>
          <p:cNvPr id="1181" name="Shape 1181"/>
          <p:cNvSpPr/>
          <p:nvPr/>
        </p:nvSpPr>
        <p:spPr>
          <a:xfrm flipH="1">
            <a:off x="3789015" y="5429618"/>
            <a:ext cx="1447156" cy="63359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82" name="Shape 1182"/>
          <p:cNvSpPr/>
          <p:nvPr/>
        </p:nvSpPr>
        <p:spPr>
          <a:xfrm>
            <a:off x="6286500" y="5428004"/>
            <a:ext cx="0" cy="63749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83" name="Shape 1183"/>
          <p:cNvSpPr/>
          <p:nvPr/>
        </p:nvSpPr>
        <p:spPr>
          <a:xfrm>
            <a:off x="7806981" y="5509568"/>
            <a:ext cx="1215774" cy="47413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84" name="Shape 1184"/>
          <p:cNvSpPr/>
          <p:nvPr/>
        </p:nvSpPr>
        <p:spPr>
          <a:xfrm flipH="1">
            <a:off x="4413071" y="6381551"/>
            <a:ext cx="991826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85" name="Shape 1185"/>
          <p:cNvSpPr/>
          <p:nvPr/>
        </p:nvSpPr>
        <p:spPr>
          <a:xfrm flipH="1">
            <a:off x="7168103" y="6381551"/>
            <a:ext cx="474064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86" name="Shape 1186"/>
          <p:cNvSpPr/>
          <p:nvPr/>
        </p:nvSpPr>
        <p:spPr>
          <a:xfrm flipH="1">
            <a:off x="7916647" y="6381551"/>
            <a:ext cx="474064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87" name="Shape 1187"/>
          <p:cNvSpPr/>
          <p:nvPr/>
        </p:nvSpPr>
        <p:spPr>
          <a:xfrm flipV="1">
            <a:off x="1993900" y="7289403"/>
            <a:ext cx="90170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88" name="Shape 1188"/>
          <p:cNvSpPr/>
          <p:nvPr/>
        </p:nvSpPr>
        <p:spPr>
          <a:xfrm>
            <a:off x="609600" y="7594203"/>
            <a:ext cx="2501950" cy="72350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rid = {1,2,3}</a:t>
            </a:r>
          </a:p>
        </p:txBody>
      </p:sp>
      <p:sp>
        <p:nvSpPr>
          <p:cNvPr id="1189" name="Shape 1189"/>
          <p:cNvSpPr/>
          <p:nvPr/>
        </p:nvSpPr>
        <p:spPr>
          <a:xfrm>
            <a:off x="4279900" y="7594203"/>
            <a:ext cx="2501950" cy="72350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rid = {4}</a:t>
            </a:r>
          </a:p>
        </p:txBody>
      </p:sp>
      <p:sp>
        <p:nvSpPr>
          <p:cNvPr id="1190" name="Shape 1190"/>
          <p:cNvSpPr/>
          <p:nvPr/>
        </p:nvSpPr>
        <p:spPr>
          <a:xfrm>
            <a:off x="8674100" y="7594203"/>
            <a:ext cx="2501950" cy="72350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rid = {5,6}</a:t>
            </a:r>
          </a:p>
        </p:txBody>
      </p:sp>
      <p:sp>
        <p:nvSpPr>
          <p:cNvPr id="1191" name="Shape 1191"/>
          <p:cNvSpPr/>
          <p:nvPr/>
        </p:nvSpPr>
        <p:spPr>
          <a:xfrm>
            <a:off x="7334225" y="7594203"/>
            <a:ext cx="558900" cy="72350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92" name="Shape 1192"/>
          <p:cNvSpPr/>
          <p:nvPr/>
        </p:nvSpPr>
        <p:spPr>
          <a:xfrm>
            <a:off x="3416275" y="7594203"/>
            <a:ext cx="558900" cy="72350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93" name="Shape 1193"/>
          <p:cNvSpPr/>
          <p:nvPr/>
        </p:nvSpPr>
        <p:spPr>
          <a:xfrm flipH="1">
            <a:off x="1991144" y="6854302"/>
            <a:ext cx="984427" cy="7385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94" name="Shape 1194"/>
          <p:cNvSpPr/>
          <p:nvPr/>
        </p:nvSpPr>
        <p:spPr>
          <a:xfrm>
            <a:off x="3318470" y="6854302"/>
            <a:ext cx="1" cy="72842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95" name="Shape 1195"/>
          <p:cNvSpPr/>
          <p:nvPr/>
        </p:nvSpPr>
        <p:spPr>
          <a:xfrm>
            <a:off x="3806872" y="6854302"/>
            <a:ext cx="1" cy="72842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96" name="Shape 1196"/>
          <p:cNvSpPr/>
          <p:nvPr/>
        </p:nvSpPr>
        <p:spPr>
          <a:xfrm>
            <a:off x="4295274" y="6854302"/>
            <a:ext cx="450880" cy="72234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97" name="Shape 1197"/>
          <p:cNvSpPr/>
          <p:nvPr/>
        </p:nvSpPr>
        <p:spPr>
          <a:xfrm>
            <a:off x="6409498" y="6807123"/>
            <a:ext cx="462864" cy="8287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98" name="Shape 1198"/>
          <p:cNvSpPr/>
          <p:nvPr/>
        </p:nvSpPr>
        <p:spPr>
          <a:xfrm>
            <a:off x="6799075" y="6802801"/>
            <a:ext cx="573866" cy="73914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99" name="Shape 1199"/>
          <p:cNvSpPr/>
          <p:nvPr/>
        </p:nvSpPr>
        <p:spPr>
          <a:xfrm flipH="1">
            <a:off x="8661400" y="6826965"/>
            <a:ext cx="463198" cy="72184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00" name="Shape 1200"/>
          <p:cNvSpPr/>
          <p:nvPr/>
        </p:nvSpPr>
        <p:spPr>
          <a:xfrm flipH="1">
            <a:off x="8152955" y="6803363"/>
            <a:ext cx="739761" cy="73976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01" name="Shape 1201"/>
          <p:cNvSpPr/>
          <p:nvPr/>
        </p:nvSpPr>
        <p:spPr>
          <a:xfrm>
            <a:off x="10094193" y="6739515"/>
            <a:ext cx="463491" cy="72138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Shape 1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 lvl="0">
              <a:defRPr sz="1800"/>
            </a:pPr>
            <a:r>
              <a:rPr sz="7600"/>
              <a:t>Clustered vs Unclustered</a:t>
            </a:r>
          </a:p>
        </p:txBody>
      </p:sp>
      <p:sp>
        <p:nvSpPr>
          <p:cNvPr id="1204" name="Shape 1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Clustered - index data entries are stored in (approximate) order by value of search keys in data records</a:t>
            </a:r>
            <a:endParaRPr sz="3600"/>
          </a:p>
          <a:p>
            <a:pPr lvl="0">
              <a:defRPr sz="1800"/>
            </a:pPr>
            <a:r>
              <a:rPr sz="3600"/>
              <a:t>Can be clustered on at most one key</a:t>
            </a:r>
            <a:endParaRPr sz="3600"/>
          </a:p>
          <a:p>
            <a:pPr lvl="0">
              <a:defRPr sz="1800"/>
            </a:pPr>
            <a:r>
              <a:rPr sz="3600"/>
              <a:t>Alternative 1 is always clustered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 lvl="0">
              <a:defRPr sz="1800"/>
            </a:pPr>
            <a:r>
              <a:rPr sz="7600"/>
              <a:t>Clustered vs Unclustered</a:t>
            </a:r>
          </a:p>
        </p:txBody>
      </p:sp>
      <p:sp>
        <p:nvSpPr>
          <p:cNvPr id="1207" name="Shape 1207"/>
          <p:cNvSpPr/>
          <p:nvPr/>
        </p:nvSpPr>
        <p:spPr>
          <a:xfrm>
            <a:off x="5571497" y="3543696"/>
            <a:ext cx="2170358" cy="1748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C5D57">
              <a:alpha val="41081"/>
            </a:srgbClr>
          </a:solidFill>
          <a:ln w="25400">
            <a:solidFill>
              <a:srgbClr val="000000">
                <a:alpha val="41081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08" name="Shape 1208"/>
          <p:cNvSpPr/>
          <p:nvPr/>
        </p:nvSpPr>
        <p:spPr>
          <a:xfrm>
            <a:off x="3601605" y="5734707"/>
            <a:ext cx="1297498" cy="586006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09" name="Shape 1209"/>
          <p:cNvSpPr/>
          <p:nvPr/>
        </p:nvSpPr>
        <p:spPr>
          <a:xfrm>
            <a:off x="5833058" y="5734707"/>
            <a:ext cx="1297498" cy="586006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10" name="Shape 1210"/>
          <p:cNvSpPr/>
          <p:nvPr/>
        </p:nvSpPr>
        <p:spPr>
          <a:xfrm>
            <a:off x="8302505" y="5734707"/>
            <a:ext cx="1297498" cy="586006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11" name="Shape 1211"/>
          <p:cNvSpPr/>
          <p:nvPr/>
        </p:nvSpPr>
        <p:spPr>
          <a:xfrm flipH="1">
            <a:off x="4458955" y="5256686"/>
            <a:ext cx="1172132" cy="51318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12" name="Shape 1212"/>
          <p:cNvSpPr/>
          <p:nvPr/>
        </p:nvSpPr>
        <p:spPr>
          <a:xfrm>
            <a:off x="6481807" y="5255379"/>
            <a:ext cx="1" cy="51634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13" name="Shape 1213"/>
          <p:cNvSpPr/>
          <p:nvPr/>
        </p:nvSpPr>
        <p:spPr>
          <a:xfrm>
            <a:off x="7713328" y="5321441"/>
            <a:ext cx="984724" cy="38403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14" name="Shape 1214"/>
          <p:cNvSpPr/>
          <p:nvPr/>
        </p:nvSpPr>
        <p:spPr>
          <a:xfrm flipH="1">
            <a:off x="4964413" y="6027709"/>
            <a:ext cx="803335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15" name="Shape 1215"/>
          <p:cNvSpPr/>
          <p:nvPr/>
        </p:nvSpPr>
        <p:spPr>
          <a:xfrm flipH="1">
            <a:off x="7195866" y="6027709"/>
            <a:ext cx="383971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16" name="Shape 1216"/>
          <p:cNvSpPr/>
          <p:nvPr/>
        </p:nvSpPr>
        <p:spPr>
          <a:xfrm flipH="1">
            <a:off x="7802154" y="6027709"/>
            <a:ext cx="383971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17" name="Shape 1217"/>
          <p:cNvSpPr/>
          <p:nvPr/>
        </p:nvSpPr>
        <p:spPr>
          <a:xfrm flipV="1">
            <a:off x="3004992" y="6763028"/>
            <a:ext cx="7303369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18" name="Shape 1218"/>
          <p:cNvSpPr/>
          <p:nvPr/>
        </p:nvSpPr>
        <p:spPr>
          <a:xfrm>
            <a:off x="7330417" y="7009903"/>
            <a:ext cx="452685" cy="586006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19" name="Shape 1219"/>
          <p:cNvSpPr/>
          <p:nvPr/>
        </p:nvSpPr>
        <p:spPr>
          <a:xfrm>
            <a:off x="4157053" y="7009903"/>
            <a:ext cx="452684" cy="586006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20" name="Shape 1220"/>
          <p:cNvSpPr/>
          <p:nvPr/>
        </p:nvSpPr>
        <p:spPr>
          <a:xfrm flipH="1">
            <a:off x="3002760" y="6410616"/>
            <a:ext cx="797342" cy="59821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21" name="Shape 1221"/>
          <p:cNvSpPr/>
          <p:nvPr/>
        </p:nvSpPr>
        <p:spPr>
          <a:xfrm>
            <a:off x="4077835" y="6410616"/>
            <a:ext cx="1" cy="58999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22" name="Shape 1222"/>
          <p:cNvSpPr/>
          <p:nvPr/>
        </p:nvSpPr>
        <p:spPr>
          <a:xfrm>
            <a:off x="4473419" y="6410616"/>
            <a:ext cx="1" cy="58999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23" name="Shape 1223"/>
          <p:cNvSpPr/>
          <p:nvPr/>
        </p:nvSpPr>
        <p:spPr>
          <a:xfrm>
            <a:off x="4869003" y="6410616"/>
            <a:ext cx="365193" cy="58506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24" name="Shape 1224"/>
          <p:cNvSpPr/>
          <p:nvPr/>
        </p:nvSpPr>
        <p:spPr>
          <a:xfrm>
            <a:off x="6581430" y="6372404"/>
            <a:ext cx="374900" cy="67126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25" name="Shape 1225"/>
          <p:cNvSpPr/>
          <p:nvPr/>
        </p:nvSpPr>
        <p:spPr>
          <a:xfrm>
            <a:off x="6896970" y="6368903"/>
            <a:ext cx="464806" cy="59867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26" name="Shape 1226"/>
          <p:cNvSpPr/>
          <p:nvPr/>
        </p:nvSpPr>
        <p:spPr>
          <a:xfrm flipH="1">
            <a:off x="8405370" y="6388474"/>
            <a:ext cx="375170" cy="58466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27" name="Shape 1227"/>
          <p:cNvSpPr/>
          <p:nvPr/>
        </p:nvSpPr>
        <p:spPr>
          <a:xfrm flipH="1">
            <a:off x="7993553" y="6369358"/>
            <a:ext cx="599173" cy="59917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28" name="Shape 1228"/>
          <p:cNvSpPr/>
          <p:nvPr/>
        </p:nvSpPr>
        <p:spPr>
          <a:xfrm>
            <a:off x="9565868" y="6317644"/>
            <a:ext cx="375408" cy="58429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29" name="Shape 1229"/>
          <p:cNvSpPr/>
          <p:nvPr/>
        </p:nvSpPr>
        <p:spPr>
          <a:xfrm>
            <a:off x="9524133" y="6366693"/>
            <a:ext cx="1" cy="64329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30" name="Shape 1230"/>
          <p:cNvSpPr/>
          <p:nvPr/>
        </p:nvSpPr>
        <p:spPr>
          <a:xfrm>
            <a:off x="1719419" y="5799109"/>
            <a:ext cx="16890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Data entries</a:t>
            </a:r>
          </a:p>
        </p:txBody>
      </p:sp>
      <p:sp>
        <p:nvSpPr>
          <p:cNvPr id="1231" name="Shape 1231"/>
          <p:cNvSpPr/>
          <p:nvPr/>
        </p:nvSpPr>
        <p:spPr>
          <a:xfrm>
            <a:off x="5859241" y="8117490"/>
            <a:ext cx="180818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Data records</a:t>
            </a:r>
          </a:p>
        </p:txBody>
      </p:sp>
      <p:sp>
        <p:nvSpPr>
          <p:cNvPr id="1232" name="Shape 1232"/>
          <p:cNvSpPr/>
          <p:nvPr/>
        </p:nvSpPr>
        <p:spPr>
          <a:xfrm>
            <a:off x="2645753" y="7009903"/>
            <a:ext cx="452684" cy="586006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33" name="Shape 1233"/>
          <p:cNvSpPr/>
          <p:nvPr/>
        </p:nvSpPr>
        <p:spPr>
          <a:xfrm>
            <a:off x="3277828" y="7009903"/>
            <a:ext cx="452684" cy="586006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34" name="Shape 1234"/>
          <p:cNvSpPr/>
          <p:nvPr/>
        </p:nvSpPr>
        <p:spPr>
          <a:xfrm>
            <a:off x="4988085" y="7009903"/>
            <a:ext cx="452684" cy="586006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35" name="Shape 1235"/>
          <p:cNvSpPr/>
          <p:nvPr/>
        </p:nvSpPr>
        <p:spPr>
          <a:xfrm>
            <a:off x="6497609" y="7012237"/>
            <a:ext cx="452685" cy="586006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36" name="Shape 1236"/>
          <p:cNvSpPr/>
          <p:nvPr/>
        </p:nvSpPr>
        <p:spPr>
          <a:xfrm>
            <a:off x="8186132" y="7009903"/>
            <a:ext cx="452685" cy="586006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37" name="Shape 1237"/>
          <p:cNvSpPr/>
          <p:nvPr/>
        </p:nvSpPr>
        <p:spPr>
          <a:xfrm>
            <a:off x="9297792" y="7009903"/>
            <a:ext cx="452684" cy="586006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38" name="Shape 1238"/>
          <p:cNvSpPr/>
          <p:nvPr/>
        </p:nvSpPr>
        <p:spPr>
          <a:xfrm>
            <a:off x="10176853" y="7009903"/>
            <a:ext cx="452684" cy="586006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39" name="Shape 1239"/>
          <p:cNvSpPr/>
          <p:nvPr/>
        </p:nvSpPr>
        <p:spPr>
          <a:xfrm>
            <a:off x="5719548" y="8838760"/>
            <a:ext cx="20875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Clustered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hape 1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 lvl="0">
              <a:defRPr sz="1800"/>
            </a:pPr>
            <a:r>
              <a:rPr sz="7600"/>
              <a:t>Clustered vs Unclustered</a:t>
            </a:r>
          </a:p>
        </p:txBody>
      </p:sp>
      <p:sp>
        <p:nvSpPr>
          <p:cNvPr id="1242" name="Shape 1242"/>
          <p:cNvSpPr/>
          <p:nvPr/>
        </p:nvSpPr>
        <p:spPr>
          <a:xfrm>
            <a:off x="5571497" y="3543696"/>
            <a:ext cx="2170358" cy="1748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C5D57">
              <a:alpha val="41081"/>
            </a:srgbClr>
          </a:solidFill>
          <a:ln w="25400">
            <a:solidFill>
              <a:srgbClr val="000000">
                <a:alpha val="41081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43" name="Shape 1243"/>
          <p:cNvSpPr/>
          <p:nvPr/>
        </p:nvSpPr>
        <p:spPr>
          <a:xfrm>
            <a:off x="3601605" y="5734706"/>
            <a:ext cx="1297498" cy="586007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44" name="Shape 1244"/>
          <p:cNvSpPr/>
          <p:nvPr/>
        </p:nvSpPr>
        <p:spPr>
          <a:xfrm>
            <a:off x="5833058" y="5734706"/>
            <a:ext cx="1297498" cy="586007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45" name="Shape 1245"/>
          <p:cNvSpPr/>
          <p:nvPr/>
        </p:nvSpPr>
        <p:spPr>
          <a:xfrm>
            <a:off x="8302505" y="5734706"/>
            <a:ext cx="1297498" cy="586007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46" name="Shape 1246"/>
          <p:cNvSpPr/>
          <p:nvPr/>
        </p:nvSpPr>
        <p:spPr>
          <a:xfrm flipH="1">
            <a:off x="4458956" y="5256686"/>
            <a:ext cx="1172132" cy="51318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47" name="Shape 1247"/>
          <p:cNvSpPr/>
          <p:nvPr/>
        </p:nvSpPr>
        <p:spPr>
          <a:xfrm>
            <a:off x="6481806" y="5255378"/>
            <a:ext cx="1" cy="51634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48" name="Shape 1248"/>
          <p:cNvSpPr/>
          <p:nvPr/>
        </p:nvSpPr>
        <p:spPr>
          <a:xfrm>
            <a:off x="7713328" y="5321441"/>
            <a:ext cx="984724" cy="38403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49" name="Shape 1249"/>
          <p:cNvSpPr/>
          <p:nvPr/>
        </p:nvSpPr>
        <p:spPr>
          <a:xfrm flipH="1">
            <a:off x="4964413" y="6027709"/>
            <a:ext cx="803335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50" name="Shape 1250"/>
          <p:cNvSpPr/>
          <p:nvPr/>
        </p:nvSpPr>
        <p:spPr>
          <a:xfrm flipH="1">
            <a:off x="7195866" y="6027709"/>
            <a:ext cx="383971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51" name="Shape 1251"/>
          <p:cNvSpPr/>
          <p:nvPr/>
        </p:nvSpPr>
        <p:spPr>
          <a:xfrm flipH="1">
            <a:off x="7802153" y="6027709"/>
            <a:ext cx="383972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52" name="Shape 1252"/>
          <p:cNvSpPr/>
          <p:nvPr/>
        </p:nvSpPr>
        <p:spPr>
          <a:xfrm flipV="1">
            <a:off x="3004992" y="6763029"/>
            <a:ext cx="7303369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53" name="Shape 1253"/>
          <p:cNvSpPr/>
          <p:nvPr/>
        </p:nvSpPr>
        <p:spPr>
          <a:xfrm>
            <a:off x="7341871" y="7014783"/>
            <a:ext cx="452684" cy="586006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4" name="Shape 1254"/>
          <p:cNvSpPr/>
          <p:nvPr/>
        </p:nvSpPr>
        <p:spPr>
          <a:xfrm>
            <a:off x="4157053" y="7009903"/>
            <a:ext cx="452684" cy="586006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5" name="Shape 1255"/>
          <p:cNvSpPr/>
          <p:nvPr/>
        </p:nvSpPr>
        <p:spPr>
          <a:xfrm>
            <a:off x="3800101" y="6410617"/>
            <a:ext cx="2831152" cy="56533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56" name="Shape 1256"/>
          <p:cNvSpPr/>
          <p:nvPr/>
        </p:nvSpPr>
        <p:spPr>
          <a:xfrm flipH="1">
            <a:off x="2924832" y="6410616"/>
            <a:ext cx="1153004" cy="54479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57" name="Shape 1257"/>
          <p:cNvSpPr/>
          <p:nvPr/>
        </p:nvSpPr>
        <p:spPr>
          <a:xfrm>
            <a:off x="4473419" y="6410616"/>
            <a:ext cx="4018594" cy="55832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58" name="Shape 1258"/>
          <p:cNvSpPr/>
          <p:nvPr/>
        </p:nvSpPr>
        <p:spPr>
          <a:xfrm>
            <a:off x="4869003" y="6410616"/>
            <a:ext cx="365193" cy="58506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59" name="Shape 1259"/>
          <p:cNvSpPr/>
          <p:nvPr/>
        </p:nvSpPr>
        <p:spPr>
          <a:xfrm flipH="1">
            <a:off x="4385656" y="6372404"/>
            <a:ext cx="2195775" cy="56890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60" name="Shape 1260"/>
          <p:cNvSpPr/>
          <p:nvPr/>
        </p:nvSpPr>
        <p:spPr>
          <a:xfrm>
            <a:off x="6896970" y="6368903"/>
            <a:ext cx="642887" cy="64288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61" name="Shape 1261"/>
          <p:cNvSpPr/>
          <p:nvPr/>
        </p:nvSpPr>
        <p:spPr>
          <a:xfrm>
            <a:off x="8831339" y="6393158"/>
            <a:ext cx="1317464" cy="59699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62" name="Shape 1262"/>
          <p:cNvSpPr/>
          <p:nvPr/>
        </p:nvSpPr>
        <p:spPr>
          <a:xfrm flipH="1">
            <a:off x="7993553" y="6369358"/>
            <a:ext cx="599173" cy="59917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63" name="Shape 1263"/>
          <p:cNvSpPr/>
          <p:nvPr/>
        </p:nvSpPr>
        <p:spPr>
          <a:xfrm flipH="1">
            <a:off x="7547544" y="6317644"/>
            <a:ext cx="2018325" cy="73845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64" name="Shape 1264"/>
          <p:cNvSpPr/>
          <p:nvPr/>
        </p:nvSpPr>
        <p:spPr>
          <a:xfrm flipH="1">
            <a:off x="8625785" y="6366694"/>
            <a:ext cx="898349" cy="60784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65" name="Shape 1265"/>
          <p:cNvSpPr/>
          <p:nvPr/>
        </p:nvSpPr>
        <p:spPr>
          <a:xfrm>
            <a:off x="1719419" y="5799109"/>
            <a:ext cx="16890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Data entries</a:t>
            </a:r>
          </a:p>
        </p:txBody>
      </p:sp>
      <p:sp>
        <p:nvSpPr>
          <p:cNvPr id="1266" name="Shape 1266"/>
          <p:cNvSpPr/>
          <p:nvPr/>
        </p:nvSpPr>
        <p:spPr>
          <a:xfrm>
            <a:off x="5859242" y="8104790"/>
            <a:ext cx="18081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Data records</a:t>
            </a:r>
          </a:p>
        </p:txBody>
      </p:sp>
      <p:sp>
        <p:nvSpPr>
          <p:cNvPr id="1267" name="Shape 1267"/>
          <p:cNvSpPr/>
          <p:nvPr/>
        </p:nvSpPr>
        <p:spPr>
          <a:xfrm>
            <a:off x="2645753" y="7009903"/>
            <a:ext cx="452684" cy="586006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68" name="Shape 1268"/>
          <p:cNvSpPr/>
          <p:nvPr/>
        </p:nvSpPr>
        <p:spPr>
          <a:xfrm>
            <a:off x="3277828" y="7009903"/>
            <a:ext cx="452684" cy="586006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69" name="Shape 1269"/>
          <p:cNvSpPr/>
          <p:nvPr/>
        </p:nvSpPr>
        <p:spPr>
          <a:xfrm>
            <a:off x="4988085" y="7009903"/>
            <a:ext cx="452684" cy="586006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0" name="Shape 1270"/>
          <p:cNvSpPr/>
          <p:nvPr/>
        </p:nvSpPr>
        <p:spPr>
          <a:xfrm>
            <a:off x="6497609" y="7012237"/>
            <a:ext cx="452684" cy="586006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1" name="Shape 1271"/>
          <p:cNvSpPr/>
          <p:nvPr/>
        </p:nvSpPr>
        <p:spPr>
          <a:xfrm>
            <a:off x="8186132" y="7009903"/>
            <a:ext cx="452685" cy="586006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2" name="Shape 1272"/>
          <p:cNvSpPr/>
          <p:nvPr/>
        </p:nvSpPr>
        <p:spPr>
          <a:xfrm>
            <a:off x="9297792" y="7009903"/>
            <a:ext cx="452684" cy="586006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3" name="Shape 1273"/>
          <p:cNvSpPr/>
          <p:nvPr/>
        </p:nvSpPr>
        <p:spPr>
          <a:xfrm>
            <a:off x="10176853" y="7009903"/>
            <a:ext cx="452684" cy="586006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4" name="Shape 1274"/>
          <p:cNvSpPr/>
          <p:nvPr/>
        </p:nvSpPr>
        <p:spPr>
          <a:xfrm>
            <a:off x="5465345" y="8838760"/>
            <a:ext cx="25959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Unclustered</a:t>
            </a: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Shape 12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Worksheet #2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Shape 12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What are important factors in determining whether or not you should add an index to a table? 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Shape 12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What are important factors in determining whether or not you should add an index to a table? </a:t>
            </a:r>
          </a:p>
        </p:txBody>
      </p:sp>
      <p:sp>
        <p:nvSpPr>
          <p:cNvPr id="1281" name="Shape 12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>
                <a:solidFill>
                  <a:srgbClr val="53585F"/>
                </a:solidFill>
              </a:rPr>
              <a:t>Should know which field to cluster on (calculate I/Os based on typical queries that you’ll need to run).</a:t>
            </a:r>
            <a:endParaRPr sz="3600">
              <a:solidFill>
                <a:srgbClr val="53585F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53585F"/>
                </a:solidFill>
              </a:rPr>
              <a:t> Decide if you even want to cluster (high maintenance cost)</a:t>
            </a: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Shape 12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File Organization</a:t>
            </a: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Shape 12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File Organization</a:t>
            </a:r>
          </a:p>
        </p:txBody>
      </p:sp>
      <p:sp>
        <p:nvSpPr>
          <p:cNvPr id="1286" name="Shape 1286"/>
          <p:cNvSpPr/>
          <p:nvPr/>
        </p:nvSpPr>
        <p:spPr>
          <a:xfrm>
            <a:off x="1282700" y="5162550"/>
            <a:ext cx="4767809" cy="2604642"/>
          </a:xfrm>
          <a:prstGeom prst="rect">
            <a:avLst/>
          </a:prstGeom>
          <a:solidFill>
            <a:srgbClr val="F39019">
              <a:alpha val="36535"/>
            </a:srgbClr>
          </a:solidFill>
          <a:ln w="25400">
            <a:solidFill>
              <a:srgbClr val="000000">
                <a:alpha val="3653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87" name="Shape 1287"/>
          <p:cNvSpPr/>
          <p:nvPr>
            <p:ph type="body" idx="1"/>
          </p:nvPr>
        </p:nvSpPr>
        <p:spPr>
          <a:xfrm>
            <a:off x="952500" y="2603500"/>
            <a:ext cx="11099800" cy="1855887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Heap files: unordered set of records</a:t>
            </a:r>
            <a:endParaRPr sz="3600"/>
          </a:p>
          <a:p>
            <a:pPr lvl="0">
              <a:defRPr sz="1800"/>
            </a:pPr>
            <a:r>
              <a:rPr sz="3600"/>
              <a:t>Sorted file: ordered set of records</a:t>
            </a:r>
          </a:p>
        </p:txBody>
      </p:sp>
      <p:sp>
        <p:nvSpPr>
          <p:cNvPr id="1288" name="Shape 1288"/>
          <p:cNvSpPr/>
          <p:nvPr/>
        </p:nvSpPr>
        <p:spPr>
          <a:xfrm>
            <a:off x="1930400" y="5441950"/>
            <a:ext cx="983209" cy="87292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289" name="Shape 1289"/>
          <p:cNvSpPr/>
          <p:nvPr/>
        </p:nvSpPr>
        <p:spPr>
          <a:xfrm>
            <a:off x="3175000" y="5441950"/>
            <a:ext cx="983209" cy="87292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90" name="Shape 1290"/>
          <p:cNvSpPr/>
          <p:nvPr/>
        </p:nvSpPr>
        <p:spPr>
          <a:xfrm>
            <a:off x="4419600" y="5441950"/>
            <a:ext cx="983209" cy="87292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291" name="Shape 1291"/>
          <p:cNvSpPr/>
          <p:nvPr/>
        </p:nvSpPr>
        <p:spPr>
          <a:xfrm>
            <a:off x="1930400" y="6521450"/>
            <a:ext cx="983209" cy="87292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92" name="Shape 1292"/>
          <p:cNvSpPr/>
          <p:nvPr/>
        </p:nvSpPr>
        <p:spPr>
          <a:xfrm>
            <a:off x="3175000" y="6521450"/>
            <a:ext cx="983209" cy="87292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93" name="Shape 1293"/>
          <p:cNvSpPr/>
          <p:nvPr/>
        </p:nvSpPr>
        <p:spPr>
          <a:xfrm>
            <a:off x="4419600" y="6521450"/>
            <a:ext cx="983209" cy="87292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294" name="Shape 1294"/>
          <p:cNvSpPr/>
          <p:nvPr/>
        </p:nvSpPr>
        <p:spPr>
          <a:xfrm>
            <a:off x="6908800" y="5162550"/>
            <a:ext cx="4767809" cy="2604642"/>
          </a:xfrm>
          <a:prstGeom prst="rect">
            <a:avLst/>
          </a:prstGeom>
          <a:solidFill>
            <a:srgbClr val="F39019">
              <a:alpha val="36535"/>
            </a:srgbClr>
          </a:solidFill>
          <a:ln w="25400">
            <a:solidFill>
              <a:srgbClr val="000000">
                <a:alpha val="3653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95" name="Shape 1295"/>
          <p:cNvSpPr/>
          <p:nvPr/>
        </p:nvSpPr>
        <p:spPr>
          <a:xfrm>
            <a:off x="7556500" y="5441950"/>
            <a:ext cx="983209" cy="87292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96" name="Shape 1296"/>
          <p:cNvSpPr/>
          <p:nvPr/>
        </p:nvSpPr>
        <p:spPr>
          <a:xfrm>
            <a:off x="8801100" y="5441950"/>
            <a:ext cx="983209" cy="87292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97" name="Shape 1297"/>
          <p:cNvSpPr/>
          <p:nvPr/>
        </p:nvSpPr>
        <p:spPr>
          <a:xfrm>
            <a:off x="10045700" y="5441950"/>
            <a:ext cx="983209" cy="87292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298" name="Shape 1298"/>
          <p:cNvSpPr/>
          <p:nvPr/>
        </p:nvSpPr>
        <p:spPr>
          <a:xfrm>
            <a:off x="7556500" y="6521450"/>
            <a:ext cx="983209" cy="87292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299" name="Shape 1299"/>
          <p:cNvSpPr/>
          <p:nvPr/>
        </p:nvSpPr>
        <p:spPr>
          <a:xfrm>
            <a:off x="8801100" y="6521450"/>
            <a:ext cx="983209" cy="87292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300" name="Shape 1300"/>
          <p:cNvSpPr/>
          <p:nvPr/>
        </p:nvSpPr>
        <p:spPr>
          <a:xfrm>
            <a:off x="10045700" y="6521450"/>
            <a:ext cx="983209" cy="87292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01" name="Shape 1301"/>
          <p:cNvSpPr/>
          <p:nvPr/>
        </p:nvSpPr>
        <p:spPr>
          <a:xfrm>
            <a:off x="2694825" y="7874000"/>
            <a:ext cx="1943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Heap file</a:t>
            </a:r>
          </a:p>
        </p:txBody>
      </p:sp>
      <p:sp>
        <p:nvSpPr>
          <p:cNvPr id="1302" name="Shape 1302"/>
          <p:cNvSpPr/>
          <p:nvPr/>
        </p:nvSpPr>
        <p:spPr>
          <a:xfrm>
            <a:off x="8202510" y="7975600"/>
            <a:ext cx="21803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Sorted file</a:t>
            </a: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Shape 13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I/O Costs</a:t>
            </a:r>
          </a:p>
        </p:txBody>
      </p:sp>
      <p:graphicFrame>
        <p:nvGraphicFramePr>
          <p:cNvPr id="1305" name="Table 1305"/>
          <p:cNvGraphicFramePr/>
          <p:nvPr/>
        </p:nvGraphicFramePr>
        <p:xfrm>
          <a:off x="1828551" y="2851472"/>
          <a:ext cx="9360398" cy="581595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3115898"/>
                <a:gridCol w="3115898"/>
                <a:gridCol w="3115898"/>
              </a:tblGrid>
              <a:tr h="967209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Operation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Heap File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Sorted File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7209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Scan all records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7209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Equality Search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0.5B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log_2(B)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7209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Range Search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log_2(B) + # pages matched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7209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Insert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log_2(B)+ (B/2) *2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7209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Delete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0.5B+1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log_2(B)+ (B/2) *2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5766196" y="27051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5" name="Shape 105"/>
          <p:cNvSpPr/>
          <p:nvPr/>
        </p:nvSpPr>
        <p:spPr>
          <a:xfrm>
            <a:off x="6769496" y="27051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6" name="Shape 106"/>
          <p:cNvSpPr/>
          <p:nvPr/>
        </p:nvSpPr>
        <p:spPr>
          <a:xfrm>
            <a:off x="7772796" y="27051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07" name="Shape 107"/>
          <p:cNvSpPr/>
          <p:nvPr/>
        </p:nvSpPr>
        <p:spPr>
          <a:xfrm>
            <a:off x="8776096" y="27051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8" name="Shape 108"/>
          <p:cNvSpPr/>
          <p:nvPr/>
        </p:nvSpPr>
        <p:spPr>
          <a:xfrm>
            <a:off x="9779396" y="27051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9" name="Shape 109"/>
          <p:cNvSpPr/>
          <p:nvPr/>
        </p:nvSpPr>
        <p:spPr>
          <a:xfrm>
            <a:off x="10782696" y="27051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0" name="Shape 110"/>
          <p:cNvSpPr/>
          <p:nvPr/>
        </p:nvSpPr>
        <p:spPr>
          <a:xfrm>
            <a:off x="5766196" y="37084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1" name="Shape 111"/>
          <p:cNvSpPr/>
          <p:nvPr/>
        </p:nvSpPr>
        <p:spPr>
          <a:xfrm>
            <a:off x="6769496" y="37084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112" name="Shape 112"/>
          <p:cNvSpPr/>
          <p:nvPr/>
        </p:nvSpPr>
        <p:spPr>
          <a:xfrm>
            <a:off x="7772796" y="37084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8776096" y="37084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9779396" y="37084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10782696" y="37084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6" name="Shape 116"/>
          <p:cNvSpPr/>
          <p:nvPr/>
        </p:nvSpPr>
        <p:spPr>
          <a:xfrm>
            <a:off x="5766196" y="47117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6769496" y="47117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7772796" y="47117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8776096" y="47117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9779396" y="47117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21" name="Shape 121"/>
          <p:cNvSpPr/>
          <p:nvPr/>
        </p:nvSpPr>
        <p:spPr>
          <a:xfrm>
            <a:off x="10782696" y="47117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5766196" y="57150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6769496" y="57150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7772796" y="57150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8776096" y="57150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9779396" y="57150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10782696" y="5715000"/>
            <a:ext cx="1002508" cy="1000919"/>
          </a:xfrm>
          <a:prstGeom prst="rect">
            <a:avLst/>
          </a:prstGeom>
          <a:solidFill>
            <a:srgbClr val="00882B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6571767" y="2067718"/>
            <a:ext cx="44078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Memory - Buffer Pool</a:t>
            </a:r>
          </a:p>
        </p:txBody>
      </p:sp>
      <p:sp>
        <p:nvSpPr>
          <p:cNvPr id="129" name="Shape 129"/>
          <p:cNvSpPr/>
          <p:nvPr/>
        </p:nvSpPr>
        <p:spPr>
          <a:xfrm>
            <a:off x="1397347" y="2692400"/>
            <a:ext cx="2970263" cy="4112419"/>
          </a:xfrm>
          <a:prstGeom prst="rect">
            <a:avLst/>
          </a:prstGeom>
          <a:solidFill>
            <a:srgbClr val="F5D328">
              <a:alpha val="75218"/>
            </a:srgbClr>
          </a:solidFill>
          <a:ln w="25400">
            <a:solidFill>
              <a:srgbClr val="000000">
                <a:alpha val="7521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2507802" y="4424759"/>
            <a:ext cx="7493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DB</a:t>
            </a:r>
          </a:p>
        </p:txBody>
      </p:sp>
      <p:sp>
        <p:nvSpPr>
          <p:cNvPr id="131" name="Shape 131"/>
          <p:cNvSpPr/>
          <p:nvPr/>
        </p:nvSpPr>
        <p:spPr>
          <a:xfrm>
            <a:off x="2380929" y="2067718"/>
            <a:ext cx="10030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Disk</a:t>
            </a:r>
          </a:p>
        </p:txBody>
      </p:sp>
      <p:sp>
        <p:nvSpPr>
          <p:cNvPr id="132" name="Shape 132"/>
          <p:cNvSpPr/>
          <p:nvPr/>
        </p:nvSpPr>
        <p:spPr>
          <a:xfrm>
            <a:off x="4441030" y="4329509"/>
            <a:ext cx="1251746" cy="647701"/>
          </a:xfrm>
          <a:prstGeom prst="leftRightArrow">
            <a:avLst>
              <a:gd name="adj1" fmla="val 32000"/>
              <a:gd name="adj2" fmla="val 77304"/>
            </a:avLst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211627" y="252619"/>
            <a:ext cx="12111646" cy="1580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600"/>
              <a:t>“Pin” a page (</a:t>
            </a:r>
            <a:r>
              <a:rPr sz="4600">
                <a:latin typeface="Courier New"/>
                <a:ea typeface="Courier New"/>
                <a:cs typeface="Courier New"/>
                <a:sym typeface="Courier New"/>
              </a:rPr>
              <a:t>pin_count++</a:t>
            </a:r>
            <a:r>
              <a:rPr sz="4600"/>
              <a:t>) when page is requested. Only replace if </a:t>
            </a:r>
            <a:r>
              <a:rPr sz="4600">
                <a:latin typeface="Courier New"/>
                <a:ea typeface="Courier New"/>
                <a:cs typeface="Courier New"/>
                <a:sym typeface="Courier New"/>
              </a:rPr>
              <a:t>pin_count == 0</a:t>
            </a:r>
            <a:r>
              <a:rPr sz="4600"/>
              <a:t>.</a:t>
            </a:r>
          </a:p>
        </p:txBody>
      </p:sp>
      <p:sp>
        <p:nvSpPr>
          <p:cNvPr id="134" name="Shape 134"/>
          <p:cNvSpPr/>
          <p:nvPr/>
        </p:nvSpPr>
        <p:spPr>
          <a:xfrm>
            <a:off x="10372563" y="6896099"/>
            <a:ext cx="209582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000"/>
              <a:t>pin_count = 1</a:t>
            </a:r>
          </a:p>
        </p:txBody>
      </p:sp>
      <p:sp>
        <p:nvSpPr>
          <p:cNvPr id="136" name="Shape 136"/>
          <p:cNvSpPr/>
          <p:nvPr/>
        </p:nvSpPr>
        <p:spPr>
          <a:xfrm>
            <a:off x="9705714" y="5418180"/>
            <a:ext cx="633022" cy="1718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5" h="21600" fill="norm" stroke="1" extrusionOk="0">
                <a:moveTo>
                  <a:pt x="16305" y="21600"/>
                </a:moveTo>
                <a:cubicBezTo>
                  <a:pt x="-3693" y="15374"/>
                  <a:pt x="-5295" y="8174"/>
                  <a:pt x="11499" y="0"/>
                </a:cubicBez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Shape 1307"/>
          <p:cNvSpPr/>
          <p:nvPr/>
        </p:nvSpPr>
        <p:spPr>
          <a:xfrm>
            <a:off x="-794842" y="-165100"/>
            <a:ext cx="14400412" cy="2778870"/>
          </a:xfrm>
          <a:prstGeom prst="rect">
            <a:avLst/>
          </a:prstGeom>
          <a:solidFill>
            <a:srgbClr val="A6AAA9">
              <a:alpha val="3167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08" name="Shape 13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39522">
              <a:defRPr sz="1800"/>
            </a:pPr>
            <a:r>
              <a:rPr sz="3280"/>
              <a:t>Consider the table Enrolled(sid, course, grade) with 500 pages, 6,000 tuples and the query </a:t>
            </a:r>
            <a:r>
              <a:rPr sz="3280">
                <a:latin typeface="Courier New"/>
                <a:ea typeface="Courier New"/>
                <a:cs typeface="Courier New"/>
                <a:sym typeface="Courier New"/>
              </a:rPr>
              <a:t>SELECT * FROM Enrolled where sid &gt; 4500. </a:t>
            </a:r>
            <a:endParaRPr sz="3280"/>
          </a:p>
          <a:p>
            <a:pPr lvl="0" defTabSz="239522">
              <a:defRPr sz="1800"/>
            </a:pPr>
            <a:r>
              <a:rPr sz="3280"/>
              <a:t>Assume SIDs are unique and range from 0 to 6000. </a:t>
            </a:r>
          </a:p>
        </p:txBody>
      </p:sp>
      <p:sp>
        <p:nvSpPr>
          <p:cNvPr id="1309" name="Shape 13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How many I/Os would this query take if the table was stored in a heap file?</a:t>
            </a:r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Shape 1311"/>
          <p:cNvSpPr/>
          <p:nvPr/>
        </p:nvSpPr>
        <p:spPr>
          <a:xfrm>
            <a:off x="-794842" y="-165100"/>
            <a:ext cx="14400412" cy="2778870"/>
          </a:xfrm>
          <a:prstGeom prst="rect">
            <a:avLst/>
          </a:prstGeom>
          <a:solidFill>
            <a:srgbClr val="A6AAA9">
              <a:alpha val="3167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12" name="Shape 13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39522">
              <a:defRPr sz="1800"/>
            </a:pPr>
            <a:r>
              <a:rPr sz="3280"/>
              <a:t>Consider the table Enrolled(sid, course, grade) with 500 pages, 6,000 tuples and the query </a:t>
            </a:r>
            <a:r>
              <a:rPr sz="3280">
                <a:latin typeface="Courier New"/>
                <a:ea typeface="Courier New"/>
                <a:cs typeface="Courier New"/>
                <a:sym typeface="Courier New"/>
              </a:rPr>
              <a:t>SELECT * FROM Enrolled where sid &gt; 4500. </a:t>
            </a:r>
            <a:endParaRPr sz="3280"/>
          </a:p>
          <a:p>
            <a:pPr lvl="0" defTabSz="239522">
              <a:defRPr sz="1800"/>
            </a:pPr>
            <a:r>
              <a:rPr sz="3280"/>
              <a:t>Assume SIDs are unique and range from 0 to 6000. </a:t>
            </a:r>
          </a:p>
        </p:txBody>
      </p:sp>
      <p:sp>
        <p:nvSpPr>
          <p:cNvPr id="1313" name="Shape 13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How many I/Os would this query take if the table was stored in a heap file?</a:t>
            </a:r>
            <a:endParaRPr sz="3600"/>
          </a:p>
          <a:p>
            <a:pPr lvl="0" marL="0" indent="0" algn="ctr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B = 500</a:t>
            </a:r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Shape 1315"/>
          <p:cNvSpPr/>
          <p:nvPr/>
        </p:nvSpPr>
        <p:spPr>
          <a:xfrm>
            <a:off x="-794842" y="-165100"/>
            <a:ext cx="14400412" cy="2778870"/>
          </a:xfrm>
          <a:prstGeom prst="rect">
            <a:avLst/>
          </a:prstGeom>
          <a:solidFill>
            <a:srgbClr val="A6AAA9">
              <a:alpha val="3167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16" name="Shape 13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39522">
              <a:defRPr sz="1800"/>
            </a:pPr>
            <a:r>
              <a:rPr sz="3280"/>
              <a:t>Consider the table Enrolled(sid, course, grade) with 500 pages, 6,000 tuples and the query </a:t>
            </a:r>
            <a:r>
              <a:rPr sz="3280">
                <a:latin typeface="Courier New"/>
                <a:ea typeface="Courier New"/>
                <a:cs typeface="Courier New"/>
                <a:sym typeface="Courier New"/>
              </a:rPr>
              <a:t>SELECT * FROM Enrolled where sid &gt; 4500. </a:t>
            </a:r>
            <a:endParaRPr sz="3280"/>
          </a:p>
          <a:p>
            <a:pPr lvl="0" defTabSz="239522">
              <a:defRPr sz="1800"/>
            </a:pPr>
            <a:r>
              <a:rPr sz="3280"/>
              <a:t>Assume SIDs are unique and range from 0 to 6000. </a:t>
            </a:r>
          </a:p>
        </p:txBody>
      </p:sp>
      <p:sp>
        <p:nvSpPr>
          <p:cNvPr id="1317" name="Shape 13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How many I/Os would this take if the table was stored in a sorted file sorted by grade?</a:t>
            </a:r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Shape 1319"/>
          <p:cNvSpPr/>
          <p:nvPr/>
        </p:nvSpPr>
        <p:spPr>
          <a:xfrm>
            <a:off x="-794842" y="-165100"/>
            <a:ext cx="14400412" cy="2778870"/>
          </a:xfrm>
          <a:prstGeom prst="rect">
            <a:avLst/>
          </a:prstGeom>
          <a:solidFill>
            <a:srgbClr val="A6AAA9">
              <a:alpha val="3167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20" name="Shape 13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39522">
              <a:defRPr sz="1800"/>
            </a:pPr>
            <a:r>
              <a:rPr sz="3280"/>
              <a:t>Consider the table Enrolled(sid, course, grade) with 500 pages, 6,000 tuples and the query </a:t>
            </a:r>
            <a:r>
              <a:rPr sz="3280">
                <a:latin typeface="Courier New"/>
                <a:ea typeface="Courier New"/>
                <a:cs typeface="Courier New"/>
                <a:sym typeface="Courier New"/>
              </a:rPr>
              <a:t>SELECT * FROM Enrolled where sid &gt; 4500. </a:t>
            </a:r>
            <a:endParaRPr sz="3280"/>
          </a:p>
          <a:p>
            <a:pPr lvl="0" defTabSz="239522">
              <a:defRPr sz="1800"/>
            </a:pPr>
            <a:r>
              <a:rPr sz="3280"/>
              <a:t>Assume SIDs are unique and range from 0 to 6000. </a:t>
            </a:r>
          </a:p>
        </p:txBody>
      </p:sp>
      <p:sp>
        <p:nvSpPr>
          <p:cNvPr id="1321" name="Shape 13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How many I/Os would this take if the table was stored in a sorted file sorted by grade?</a:t>
            </a:r>
            <a:endParaRPr sz="3600"/>
          </a:p>
          <a:p>
            <a:pPr lvl="0" marL="0" indent="0" algn="ctr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B = 500</a:t>
            </a:r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Shape 1323"/>
          <p:cNvSpPr/>
          <p:nvPr/>
        </p:nvSpPr>
        <p:spPr>
          <a:xfrm>
            <a:off x="-794842" y="-165100"/>
            <a:ext cx="14400412" cy="2778870"/>
          </a:xfrm>
          <a:prstGeom prst="rect">
            <a:avLst/>
          </a:prstGeom>
          <a:solidFill>
            <a:srgbClr val="A6AAA9">
              <a:alpha val="3167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24" name="Shape 13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39522">
              <a:defRPr sz="1800"/>
            </a:pPr>
            <a:r>
              <a:rPr sz="3280"/>
              <a:t>Consider the table Enrolled(sid, course, grade) with 500 pages, 6,000 tuples and the query </a:t>
            </a:r>
            <a:r>
              <a:rPr sz="3280">
                <a:latin typeface="Courier New"/>
                <a:ea typeface="Courier New"/>
                <a:cs typeface="Courier New"/>
                <a:sym typeface="Courier New"/>
              </a:rPr>
              <a:t>SELECT * FROM Enrolled where sid &gt; 4500. </a:t>
            </a:r>
            <a:endParaRPr sz="328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239522">
              <a:defRPr sz="1800"/>
            </a:pPr>
            <a:r>
              <a:rPr sz="3280"/>
              <a:t>Assume SIDs are unique and range from 0 to 6000. </a:t>
            </a:r>
          </a:p>
        </p:txBody>
      </p:sp>
      <p:sp>
        <p:nvSpPr>
          <p:cNvPr id="1325" name="Shape 13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How many I/Os would this take if the table was stored in a sorted file sorted by SID?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Shape 1327"/>
          <p:cNvSpPr/>
          <p:nvPr/>
        </p:nvSpPr>
        <p:spPr>
          <a:xfrm>
            <a:off x="-794842" y="-165100"/>
            <a:ext cx="14400412" cy="2778870"/>
          </a:xfrm>
          <a:prstGeom prst="rect">
            <a:avLst/>
          </a:prstGeom>
          <a:solidFill>
            <a:srgbClr val="A6AAA9">
              <a:alpha val="3167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28" name="Shape 13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39522">
              <a:defRPr sz="1800"/>
            </a:pPr>
            <a:r>
              <a:rPr sz="3280"/>
              <a:t>Consider the table Enrolled(sid, course, grade) with 500 pages, 6,000 tuples and the query</a:t>
            </a:r>
            <a:r>
              <a:rPr sz="3280">
                <a:latin typeface="Courier New"/>
                <a:ea typeface="Courier New"/>
                <a:cs typeface="Courier New"/>
                <a:sym typeface="Courier New"/>
              </a:rPr>
              <a:t> SELECT * FROM Enrolled where sid &gt; 4500. </a:t>
            </a:r>
            <a:endParaRPr sz="3280"/>
          </a:p>
          <a:p>
            <a:pPr lvl="0" defTabSz="239522">
              <a:defRPr sz="1800"/>
            </a:pPr>
            <a:r>
              <a:rPr sz="3280"/>
              <a:t>Assume SIDs are unique and range from 0 to 6000. </a:t>
            </a:r>
          </a:p>
        </p:txBody>
      </p:sp>
      <p:sp>
        <p:nvSpPr>
          <p:cNvPr id="1329" name="Shape 13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How many I/Os would this take if the table was stored in a sorted file sorted by SID?</a:t>
            </a:r>
            <a:endParaRPr sz="3600"/>
          </a:p>
          <a:p>
            <a:pPr lvl="0" marL="0" indent="0" algn="ctr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log_2(500) + ¼ * 500</a:t>
            </a:r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Shape 13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45363">
              <a:defRPr sz="1800"/>
            </a:pPr>
            <a:r>
              <a:rPr b="1" sz="3359"/>
              <a:t>True</a:t>
            </a:r>
            <a:r>
              <a:rPr sz="3359"/>
              <a:t> or </a:t>
            </a:r>
            <a:r>
              <a:rPr b="1" sz="3359"/>
              <a:t>False</a:t>
            </a:r>
            <a:r>
              <a:rPr sz="3359"/>
              <a:t>? Given the table Students(sid, gpa, age), a hash index on gpa will significantly increase the performance of the following query: </a:t>
            </a:r>
            <a:endParaRPr sz="3359"/>
          </a:p>
          <a:p>
            <a:pPr lvl="0" defTabSz="245363">
              <a:defRPr sz="1800"/>
            </a:pPr>
            <a:r>
              <a:rPr sz="3359">
                <a:latin typeface="Courier New"/>
                <a:ea typeface="Courier New"/>
                <a:cs typeface="Courier New"/>
                <a:sym typeface="Courier New"/>
              </a:rPr>
              <a:t>SELECT * FROM Students WHERE age &gt; 20;</a:t>
            </a:r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Shape 13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45363">
              <a:defRPr sz="1800"/>
            </a:pPr>
            <a:r>
              <a:rPr b="1" sz="3359"/>
              <a:t>True</a:t>
            </a:r>
            <a:r>
              <a:rPr sz="3359"/>
              <a:t> or </a:t>
            </a:r>
            <a:r>
              <a:rPr b="1" sz="3359"/>
              <a:t>False</a:t>
            </a:r>
            <a:r>
              <a:rPr sz="3359"/>
              <a:t>? Given the table Students(sid, gpa, age), a hash index on gpa will significantly increase the performance of the following query: </a:t>
            </a:r>
            <a:endParaRPr sz="3359"/>
          </a:p>
          <a:p>
            <a:pPr lvl="0" defTabSz="245363">
              <a:defRPr sz="1800"/>
            </a:pPr>
            <a:r>
              <a:rPr sz="3359">
                <a:latin typeface="Courier New"/>
                <a:ea typeface="Courier New"/>
                <a:cs typeface="Courier New"/>
                <a:sym typeface="Courier New"/>
              </a:rPr>
              <a:t>SELECT * FROM Students WHERE age &gt; 20;</a:t>
            </a:r>
          </a:p>
        </p:txBody>
      </p:sp>
      <p:sp>
        <p:nvSpPr>
          <p:cNvPr id="1334" name="Shape 13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8300"/>
            </a:lvl1pPr>
          </a:lstStyle>
          <a:p>
            <a:pPr lvl="0">
              <a:defRPr sz="1800"/>
            </a:pPr>
            <a:r>
              <a:rPr sz="8300"/>
              <a:t>False</a:t>
            </a:r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Shape 1336"/>
          <p:cNvSpPr/>
          <p:nvPr>
            <p:ph type="title"/>
          </p:nvPr>
        </p:nvSpPr>
        <p:spPr>
          <a:xfrm>
            <a:off x="952500" y="444500"/>
            <a:ext cx="11099800" cy="3440559"/>
          </a:xfrm>
          <a:prstGeom prst="rect">
            <a:avLst/>
          </a:prstGeom>
        </p:spPr>
        <p:txBody>
          <a:bodyPr/>
          <a:lstStyle/>
          <a:p>
            <a:pPr lvl="0" defTabSz="268731">
              <a:defRPr sz="1800"/>
            </a:pPr>
            <a:r>
              <a:rPr b="1" sz="3680"/>
              <a:t>True</a:t>
            </a:r>
            <a:r>
              <a:rPr sz="3680"/>
              <a:t> or </a:t>
            </a:r>
            <a:r>
              <a:rPr b="1" sz="3680"/>
              <a:t>False</a:t>
            </a:r>
            <a:r>
              <a:rPr sz="3680"/>
              <a:t>? Given the table Students(sid char(20), gpa float, age integer), a clustered tree based index on gpa will increase the performance of the following query: </a:t>
            </a:r>
            <a:endParaRPr sz="3680"/>
          </a:p>
          <a:p>
            <a:pPr lvl="0" defTabSz="268731">
              <a:defRPr sz="1800"/>
            </a:pPr>
            <a:r>
              <a:rPr sz="3680">
                <a:latin typeface="Courier New"/>
                <a:ea typeface="Courier New"/>
                <a:cs typeface="Courier New"/>
                <a:sym typeface="Courier New"/>
              </a:rPr>
              <a:t>SELECT * FROM Students where age &gt; 20 AND gpa &gt; 3.5;</a:t>
            </a:r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hape 1338"/>
          <p:cNvSpPr/>
          <p:nvPr>
            <p:ph type="title"/>
          </p:nvPr>
        </p:nvSpPr>
        <p:spPr>
          <a:xfrm>
            <a:off x="952500" y="444500"/>
            <a:ext cx="11099800" cy="3440559"/>
          </a:xfrm>
          <a:prstGeom prst="rect">
            <a:avLst/>
          </a:prstGeom>
        </p:spPr>
        <p:txBody>
          <a:bodyPr/>
          <a:lstStyle/>
          <a:p>
            <a:pPr lvl="0" defTabSz="268731">
              <a:defRPr sz="1800"/>
            </a:pPr>
            <a:r>
              <a:rPr b="1" sz="3680"/>
              <a:t>True</a:t>
            </a:r>
            <a:r>
              <a:rPr sz="3680"/>
              <a:t> or </a:t>
            </a:r>
            <a:r>
              <a:rPr b="1" sz="3680"/>
              <a:t>False</a:t>
            </a:r>
            <a:r>
              <a:rPr sz="3680"/>
              <a:t>? Given the table Students(sid char(20), gpa float, age integer), a clustered tree based index on gpa will increase the performance of the following query: </a:t>
            </a:r>
            <a:endParaRPr sz="3680"/>
          </a:p>
          <a:p>
            <a:pPr lvl="0" defTabSz="268731">
              <a:defRPr sz="1800"/>
            </a:pPr>
            <a:r>
              <a:rPr sz="3680">
                <a:latin typeface="Courier New"/>
                <a:ea typeface="Courier New"/>
                <a:cs typeface="Courier New"/>
                <a:sym typeface="Courier New"/>
              </a:rPr>
              <a:t>SELECT * FROM Students where age &gt; 20 AND gpa &gt; 3.5;</a:t>
            </a:r>
          </a:p>
        </p:txBody>
      </p:sp>
      <p:sp>
        <p:nvSpPr>
          <p:cNvPr id="1339" name="Shape 13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8300"/>
            </a:lvl1pPr>
          </a:lstStyle>
          <a:p>
            <a:pPr lvl="0">
              <a:defRPr sz="1800"/>
            </a:pPr>
            <a:r>
              <a:rPr sz="8300"/>
              <a:t>True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Buffer Replacement Policy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Frame chosen for replacement using replacement policy (LRU, MRU, Clock, etc.)</a:t>
            </a:r>
            <a:endParaRPr sz="3600"/>
          </a:p>
          <a:p>
            <a:pPr lvl="0">
              <a:defRPr sz="1800"/>
            </a:pPr>
            <a:r>
              <a:rPr sz="3600"/>
              <a:t>Policy can have a big impact on I/O’s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7040"/>
              <a:t>Least Recently Used (LRU)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Replace page that has been unused for the longest amount of time</a:t>
            </a:r>
            <a:endParaRPr sz="3600"/>
          </a:p>
          <a:p>
            <a:pPr lvl="1">
              <a:spcBef>
                <a:spcPts val="500"/>
              </a:spcBef>
              <a:defRPr sz="1800"/>
            </a:pPr>
            <a:r>
              <a:rPr sz="3600"/>
              <a:t>Assumes pages used recently will be used again</a:t>
            </a:r>
            <a:endParaRPr sz="3600"/>
          </a:p>
          <a:p>
            <a:pPr lvl="0">
              <a:defRPr sz="1800"/>
            </a:pPr>
            <a:r>
              <a:rPr sz="3600"/>
              <a:t>Must keep track of last time page was used/pinned</a:t>
            </a:r>
            <a:endParaRPr sz="3600"/>
          </a:p>
          <a:p>
            <a:pPr lvl="0">
              <a:defRPr sz="1800"/>
            </a:pPr>
            <a:r>
              <a:rPr sz="3600"/>
              <a:t>Prone to </a:t>
            </a:r>
            <a:r>
              <a:rPr sz="3600">
                <a:solidFill>
                  <a:srgbClr val="53585F"/>
                </a:solidFill>
              </a:rPr>
              <a:t>sequential flooding</a:t>
            </a:r>
            <a:endParaRPr sz="3600">
              <a:solidFill>
                <a:srgbClr val="53585F"/>
              </a:solidFill>
            </a:endParaRPr>
          </a:p>
          <a:p>
            <a:pPr lvl="1">
              <a:spcBef>
                <a:spcPts val="500"/>
              </a:spcBef>
              <a:defRPr sz="1800"/>
            </a:pPr>
            <a:r>
              <a:rPr sz="3600"/>
              <a:t>Reading all pages in a file multiple times</a:t>
            </a:r>
            <a:endParaRPr sz="3600"/>
          </a:p>
          <a:p>
            <a:pPr lvl="1">
              <a:spcBef>
                <a:spcPts val="500"/>
              </a:spcBef>
              <a:defRPr sz="1800"/>
            </a:pPr>
            <a:r>
              <a:rPr sz="3600"/>
              <a:t># buffer pages &lt; # pages in file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 lvl="0">
              <a:defRPr sz="1800"/>
            </a:pPr>
            <a:r>
              <a:rPr sz="7360"/>
              <a:t>LRU - Sequential Flooding</a:t>
            </a:r>
          </a:p>
        </p:txBody>
      </p:sp>
      <p:sp>
        <p:nvSpPr>
          <p:cNvPr id="145" name="Shape 145"/>
          <p:cNvSpPr/>
          <p:nvPr/>
        </p:nvSpPr>
        <p:spPr>
          <a:xfrm>
            <a:off x="39945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49978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60011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70044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80077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3793947" y="6153150"/>
            <a:ext cx="54169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A, B, C, D, E, F, A, B, C, D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 lvl="0">
              <a:defRPr sz="1800"/>
            </a:pPr>
            <a:r>
              <a:rPr sz="7360"/>
              <a:t>LRU - Sequential Flooding</a:t>
            </a:r>
          </a:p>
        </p:txBody>
      </p:sp>
      <p:sp>
        <p:nvSpPr>
          <p:cNvPr id="153" name="Shape 153"/>
          <p:cNvSpPr/>
          <p:nvPr/>
        </p:nvSpPr>
        <p:spPr>
          <a:xfrm>
            <a:off x="39945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54" name="Shape 154"/>
          <p:cNvSpPr/>
          <p:nvPr/>
        </p:nvSpPr>
        <p:spPr>
          <a:xfrm>
            <a:off x="49978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55" name="Shape 155"/>
          <p:cNvSpPr/>
          <p:nvPr/>
        </p:nvSpPr>
        <p:spPr>
          <a:xfrm>
            <a:off x="60011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56" name="Shape 156"/>
          <p:cNvSpPr/>
          <p:nvPr/>
        </p:nvSpPr>
        <p:spPr>
          <a:xfrm>
            <a:off x="70044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57" name="Shape 157"/>
          <p:cNvSpPr/>
          <p:nvPr/>
        </p:nvSpPr>
        <p:spPr>
          <a:xfrm>
            <a:off x="8007746" y="4376340"/>
            <a:ext cx="1002508" cy="1000920"/>
          </a:xfrm>
          <a:prstGeom prst="rect">
            <a:avLst/>
          </a:prstGeom>
          <a:solidFill>
            <a:srgbClr val="70BF41">
              <a:alpha val="71752"/>
            </a:srgbClr>
          </a:solidFill>
          <a:ln w="25400">
            <a:solidFill>
              <a:srgbClr val="000000">
                <a:alpha val="7175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58" name="Shape 158"/>
          <p:cNvSpPr/>
          <p:nvPr/>
        </p:nvSpPr>
        <p:spPr>
          <a:xfrm>
            <a:off x="5204180" y="6153150"/>
            <a:ext cx="259644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F, A, B, C, D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