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#5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(Tree-Structured Indexes, Relational Algebra)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288" name="Shape 288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289" name="Shape 289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305" name="Shape 305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306" name="Shape 306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307" name="Shape 307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308" name="Shape 308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309" name="Shape 309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310" name="Shape 310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311" name="Shape 311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312" name="Shape 312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313" name="Shape 313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314" name="Shape 314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315" name="Shape 315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316" name="Shape 316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7" name="Shape 317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8" name="Shape 318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9" name="Shape 319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20" name="Shape 320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21" name="Shape 321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22" name="Shape 322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23" name="Shape 323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24" name="Shape 324"/>
          <p:cNvSpPr/>
          <p:nvPr/>
        </p:nvSpPr>
        <p:spPr>
          <a:xfrm>
            <a:off x="406415" y="3233234"/>
            <a:ext cx="4417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11, 17, 18, 13?</a:t>
            </a:r>
          </a:p>
        </p:txBody>
      </p:sp>
      <p:sp>
        <p:nvSpPr>
          <p:cNvPr id="325" name="Shape 325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326" name="Shape 326"/>
          <p:cNvSpPr/>
          <p:nvPr/>
        </p:nvSpPr>
        <p:spPr>
          <a:xfrm>
            <a:off x="3034323" y="7522832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4015808" y="752994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4030836" y="7150100"/>
            <a:ext cx="1" cy="4174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29" name="Shape 329"/>
          <p:cNvSpPr/>
          <p:nvPr/>
        </p:nvSpPr>
        <p:spPr>
          <a:xfrm>
            <a:off x="3174165" y="769456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332" name="Shape 332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333" name="Shape 333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349" name="Shape 349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350" name="Shape 350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351" name="Shape 351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352" name="Shape 352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353" name="Shape 353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354" name="Shape 354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355" name="Shape 355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356" name="Shape 356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357" name="Shape 357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358" name="Shape 358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359" name="Shape 359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360" name="Shape 360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1" name="Shape 361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2" name="Shape 362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3" name="Shape 363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4" name="Shape 364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5" name="Shape 365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6" name="Shape 366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7" name="Shape 367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68" name="Shape 368"/>
          <p:cNvSpPr/>
          <p:nvPr/>
        </p:nvSpPr>
        <p:spPr>
          <a:xfrm>
            <a:off x="406415" y="3233234"/>
            <a:ext cx="4417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11, 17, 18, 13?</a:t>
            </a:r>
          </a:p>
        </p:txBody>
      </p:sp>
      <p:sp>
        <p:nvSpPr>
          <p:cNvPr id="369" name="Shape 369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370" name="Shape 370"/>
          <p:cNvSpPr/>
          <p:nvPr/>
        </p:nvSpPr>
        <p:spPr>
          <a:xfrm>
            <a:off x="3034323" y="7522832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4015808" y="752994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4030836" y="7150100"/>
            <a:ext cx="1" cy="4174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73" name="Shape 373"/>
          <p:cNvSpPr/>
          <p:nvPr/>
        </p:nvSpPr>
        <p:spPr>
          <a:xfrm>
            <a:off x="3174165" y="769456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374" name="Shape 374"/>
          <p:cNvSpPr/>
          <p:nvPr/>
        </p:nvSpPr>
        <p:spPr>
          <a:xfrm>
            <a:off x="4071262" y="7691048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11*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377" name="Shape 377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378" name="Shape 378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394" name="Shape 394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395" name="Shape 395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396" name="Shape 396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397" name="Shape 397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398" name="Shape 398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399" name="Shape 399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400" name="Shape 400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401" name="Shape 401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402" name="Shape 402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403" name="Shape 403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404" name="Shape 404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405" name="Shape 405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6" name="Shape 406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7" name="Shape 407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8" name="Shape 408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9" name="Shape 409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0" name="Shape 410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1" name="Shape 411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2" name="Shape 412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13" name="Shape 413"/>
          <p:cNvSpPr/>
          <p:nvPr/>
        </p:nvSpPr>
        <p:spPr>
          <a:xfrm>
            <a:off x="406415" y="3233234"/>
            <a:ext cx="4417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11, 17, 18, 13?</a:t>
            </a:r>
          </a:p>
        </p:txBody>
      </p:sp>
      <p:sp>
        <p:nvSpPr>
          <p:cNvPr id="414" name="Shape 414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415" name="Shape 415"/>
          <p:cNvSpPr/>
          <p:nvPr/>
        </p:nvSpPr>
        <p:spPr>
          <a:xfrm>
            <a:off x="3034323" y="7522832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4015808" y="752994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4030836" y="7150100"/>
            <a:ext cx="1" cy="4174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8" name="Shape 418"/>
          <p:cNvSpPr/>
          <p:nvPr/>
        </p:nvSpPr>
        <p:spPr>
          <a:xfrm>
            <a:off x="3174165" y="769456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419" name="Shape 419"/>
          <p:cNvSpPr/>
          <p:nvPr/>
        </p:nvSpPr>
        <p:spPr>
          <a:xfrm>
            <a:off x="4071262" y="769104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11*</a:t>
            </a:r>
          </a:p>
        </p:txBody>
      </p:sp>
      <p:sp>
        <p:nvSpPr>
          <p:cNvPr id="420" name="Shape 420"/>
          <p:cNvSpPr/>
          <p:nvPr/>
        </p:nvSpPr>
        <p:spPr>
          <a:xfrm>
            <a:off x="3040160" y="8622980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4021645" y="863009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4022166" y="8343777"/>
            <a:ext cx="1" cy="4174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425" name="Shape 425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426" name="Shape 426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442" name="Shape 442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443" name="Shape 443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444" name="Shape 444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445" name="Shape 445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446" name="Shape 446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447" name="Shape 447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448" name="Shape 448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449" name="Shape 449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450" name="Shape 450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451" name="Shape 451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452" name="Shape 452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453" name="Shape 453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4" name="Shape 454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5" name="Shape 455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6" name="Shape 456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7" name="Shape 457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8" name="Shape 458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9" name="Shape 459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0" name="Shape 460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61" name="Shape 461"/>
          <p:cNvSpPr/>
          <p:nvPr/>
        </p:nvSpPr>
        <p:spPr>
          <a:xfrm>
            <a:off x="406415" y="3233234"/>
            <a:ext cx="4417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11, 17, 18, 13?</a:t>
            </a:r>
          </a:p>
        </p:txBody>
      </p:sp>
      <p:sp>
        <p:nvSpPr>
          <p:cNvPr id="462" name="Shape 462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463" name="Shape 463"/>
          <p:cNvSpPr/>
          <p:nvPr/>
        </p:nvSpPr>
        <p:spPr>
          <a:xfrm>
            <a:off x="3034323" y="7522832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4015808" y="752994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4030836" y="7150100"/>
            <a:ext cx="1" cy="4174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6" name="Shape 466"/>
          <p:cNvSpPr/>
          <p:nvPr/>
        </p:nvSpPr>
        <p:spPr>
          <a:xfrm>
            <a:off x="3174165" y="769456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467" name="Shape 467"/>
          <p:cNvSpPr/>
          <p:nvPr/>
        </p:nvSpPr>
        <p:spPr>
          <a:xfrm>
            <a:off x="4071262" y="769104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11*</a:t>
            </a:r>
          </a:p>
        </p:txBody>
      </p:sp>
      <p:sp>
        <p:nvSpPr>
          <p:cNvPr id="468" name="Shape 468"/>
          <p:cNvSpPr/>
          <p:nvPr/>
        </p:nvSpPr>
        <p:spPr>
          <a:xfrm>
            <a:off x="3040159" y="862298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9" name="Shape 469"/>
          <p:cNvSpPr/>
          <p:nvPr/>
        </p:nvSpPr>
        <p:spPr>
          <a:xfrm>
            <a:off x="4021645" y="863009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0" name="Shape 470"/>
          <p:cNvSpPr/>
          <p:nvPr/>
        </p:nvSpPr>
        <p:spPr>
          <a:xfrm>
            <a:off x="4022166" y="8343777"/>
            <a:ext cx="1" cy="4174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1" name="Shape 471"/>
          <p:cNvSpPr/>
          <p:nvPr/>
        </p:nvSpPr>
        <p:spPr>
          <a:xfrm>
            <a:off x="3174165" y="878408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17*</a:t>
            </a:r>
          </a:p>
        </p:txBody>
      </p:sp>
      <p:sp>
        <p:nvSpPr>
          <p:cNvPr id="472" name="Shape 472"/>
          <p:cNvSpPr/>
          <p:nvPr/>
        </p:nvSpPr>
        <p:spPr>
          <a:xfrm>
            <a:off x="4165604" y="878408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18*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475" name="Shape 475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476" name="Shape 476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8" name="Shape 478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1" name="Shape 481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2" name="Shape 482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4" name="Shape 484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492" name="Shape 492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493" name="Shape 493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494" name="Shape 494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495" name="Shape 495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496" name="Shape 496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497" name="Shape 497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498" name="Shape 498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499" name="Shape 499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500" name="Shape 500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501" name="Shape 501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502" name="Shape 502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503" name="Shape 503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4" name="Shape 504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5" name="Shape 505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6" name="Shape 506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7" name="Shape 507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8" name="Shape 508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9" name="Shape 509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0" name="Shape 510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11" name="Shape 511"/>
          <p:cNvSpPr/>
          <p:nvPr/>
        </p:nvSpPr>
        <p:spPr>
          <a:xfrm>
            <a:off x="406415" y="3233234"/>
            <a:ext cx="4417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11, 17, 18, 13?</a:t>
            </a:r>
          </a:p>
        </p:txBody>
      </p:sp>
      <p:sp>
        <p:nvSpPr>
          <p:cNvPr id="512" name="Shape 512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513" name="Shape 513"/>
          <p:cNvSpPr/>
          <p:nvPr/>
        </p:nvSpPr>
        <p:spPr>
          <a:xfrm>
            <a:off x="3034323" y="7522832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4" name="Shape 514"/>
          <p:cNvSpPr/>
          <p:nvPr/>
        </p:nvSpPr>
        <p:spPr>
          <a:xfrm>
            <a:off x="4015808" y="752994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5" name="Shape 515"/>
          <p:cNvSpPr/>
          <p:nvPr/>
        </p:nvSpPr>
        <p:spPr>
          <a:xfrm>
            <a:off x="4030836" y="7150100"/>
            <a:ext cx="1" cy="4174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6" name="Shape 516"/>
          <p:cNvSpPr/>
          <p:nvPr/>
        </p:nvSpPr>
        <p:spPr>
          <a:xfrm>
            <a:off x="3174165" y="769456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517" name="Shape 517"/>
          <p:cNvSpPr/>
          <p:nvPr/>
        </p:nvSpPr>
        <p:spPr>
          <a:xfrm>
            <a:off x="4071262" y="769104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11*</a:t>
            </a:r>
          </a:p>
        </p:txBody>
      </p:sp>
      <p:sp>
        <p:nvSpPr>
          <p:cNvPr id="518" name="Shape 518"/>
          <p:cNvSpPr/>
          <p:nvPr/>
        </p:nvSpPr>
        <p:spPr>
          <a:xfrm>
            <a:off x="3040159" y="862298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4021645" y="863009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4022166" y="8343777"/>
            <a:ext cx="1" cy="4174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21" name="Shape 521"/>
          <p:cNvSpPr/>
          <p:nvPr/>
        </p:nvSpPr>
        <p:spPr>
          <a:xfrm>
            <a:off x="3174165" y="878408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17*</a:t>
            </a:r>
          </a:p>
        </p:txBody>
      </p:sp>
      <p:sp>
        <p:nvSpPr>
          <p:cNvPr id="522" name="Shape 522"/>
          <p:cNvSpPr/>
          <p:nvPr/>
        </p:nvSpPr>
        <p:spPr>
          <a:xfrm>
            <a:off x="4165604" y="878408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18*</a:t>
            </a:r>
          </a:p>
        </p:txBody>
      </p:sp>
      <p:sp>
        <p:nvSpPr>
          <p:cNvPr id="523" name="Shape 523"/>
          <p:cNvSpPr/>
          <p:nvPr/>
        </p:nvSpPr>
        <p:spPr>
          <a:xfrm>
            <a:off x="4974406" y="9180808"/>
            <a:ext cx="724308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24" name="Shape 524"/>
          <p:cNvSpPr/>
          <p:nvPr/>
        </p:nvSpPr>
        <p:spPr>
          <a:xfrm>
            <a:off x="5791651" y="8619423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6773136" y="8626537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528" name="Shape 528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529" name="Shape 529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1" name="Shape 531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545" name="Shape 545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546" name="Shape 546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547" name="Shape 547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548" name="Shape 548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549" name="Shape 549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550" name="Shape 550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551" name="Shape 551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552" name="Shape 552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553" name="Shape 553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554" name="Shape 554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555" name="Shape 555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556" name="Shape 556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7" name="Shape 557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8" name="Shape 558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9" name="Shape 559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0" name="Shape 560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1" name="Shape 561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2" name="Shape 562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3" name="Shape 563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64" name="Shape 564"/>
          <p:cNvSpPr/>
          <p:nvPr/>
        </p:nvSpPr>
        <p:spPr>
          <a:xfrm>
            <a:off x="406415" y="3233234"/>
            <a:ext cx="4417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11, 17, 18, 13?</a:t>
            </a:r>
          </a:p>
        </p:txBody>
      </p:sp>
      <p:sp>
        <p:nvSpPr>
          <p:cNvPr id="565" name="Shape 565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566" name="Shape 566"/>
          <p:cNvSpPr/>
          <p:nvPr/>
        </p:nvSpPr>
        <p:spPr>
          <a:xfrm>
            <a:off x="3034323" y="7522832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4015808" y="752994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4030836" y="7150100"/>
            <a:ext cx="1" cy="4174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9" name="Shape 569"/>
          <p:cNvSpPr/>
          <p:nvPr/>
        </p:nvSpPr>
        <p:spPr>
          <a:xfrm>
            <a:off x="3174165" y="769456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570" name="Shape 570"/>
          <p:cNvSpPr/>
          <p:nvPr/>
        </p:nvSpPr>
        <p:spPr>
          <a:xfrm>
            <a:off x="4071262" y="769104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11*</a:t>
            </a:r>
          </a:p>
        </p:txBody>
      </p:sp>
      <p:sp>
        <p:nvSpPr>
          <p:cNvPr id="571" name="Shape 571"/>
          <p:cNvSpPr/>
          <p:nvPr/>
        </p:nvSpPr>
        <p:spPr>
          <a:xfrm>
            <a:off x="3040159" y="862298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4021645" y="863009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3" name="Shape 573"/>
          <p:cNvSpPr/>
          <p:nvPr/>
        </p:nvSpPr>
        <p:spPr>
          <a:xfrm>
            <a:off x="4022166" y="8343777"/>
            <a:ext cx="1" cy="4174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4" name="Shape 574"/>
          <p:cNvSpPr/>
          <p:nvPr/>
        </p:nvSpPr>
        <p:spPr>
          <a:xfrm>
            <a:off x="3174165" y="878408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17*</a:t>
            </a:r>
          </a:p>
        </p:txBody>
      </p:sp>
      <p:sp>
        <p:nvSpPr>
          <p:cNvPr id="575" name="Shape 575"/>
          <p:cNvSpPr/>
          <p:nvPr/>
        </p:nvSpPr>
        <p:spPr>
          <a:xfrm>
            <a:off x="4165604" y="878408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18*</a:t>
            </a:r>
          </a:p>
        </p:txBody>
      </p:sp>
      <p:sp>
        <p:nvSpPr>
          <p:cNvPr id="576" name="Shape 576"/>
          <p:cNvSpPr/>
          <p:nvPr/>
        </p:nvSpPr>
        <p:spPr>
          <a:xfrm>
            <a:off x="4974406" y="9180808"/>
            <a:ext cx="724308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7" name="Shape 577"/>
          <p:cNvSpPr/>
          <p:nvPr/>
        </p:nvSpPr>
        <p:spPr>
          <a:xfrm>
            <a:off x="5791651" y="8619423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6773136" y="8626537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9" name="Shape 579"/>
          <p:cNvSpPr/>
          <p:nvPr/>
        </p:nvSpPr>
        <p:spPr>
          <a:xfrm>
            <a:off x="5927661" y="878408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13*</a:t>
            </a:r>
          </a:p>
        </p:txBody>
      </p:sp>
      <p:sp>
        <p:nvSpPr>
          <p:cNvPr id="580" name="Shape 580"/>
          <p:cNvSpPr/>
          <p:nvPr/>
        </p:nvSpPr>
        <p:spPr>
          <a:xfrm>
            <a:off x="5113349" y="7379134"/>
            <a:ext cx="793287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Can lose the benefits of a tree-based </a:t>
            </a:r>
            <a:endParaRPr sz="3600"/>
          </a:p>
          <a:p>
            <a:pPr lvl="0">
              <a:defRPr sz="1800"/>
            </a:pPr>
            <a:r>
              <a:rPr sz="3600"/>
              <a:t>structure!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 - Insert X</a:t>
            </a:r>
          </a:p>
        </p:txBody>
      </p:sp>
      <p:sp>
        <p:nvSpPr>
          <p:cNvPr id="583" name="Shape 583"/>
          <p:cNvSpPr/>
          <p:nvPr>
            <p:ph type="body" idx="1"/>
          </p:nvPr>
        </p:nvSpPr>
        <p:spPr>
          <a:xfrm>
            <a:off x="1055712" y="2609850"/>
            <a:ext cx="11099801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Traverse index pages to find correct leaf L</a:t>
            </a:r>
            <a:endParaRPr sz="3600"/>
          </a:p>
          <a:p>
            <a:pPr lvl="0">
              <a:defRPr sz="1800"/>
            </a:pPr>
            <a:r>
              <a:rPr sz="3600"/>
              <a:t>If L has space: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Insert X in that page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Else: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an overflow page has space, insert X in that page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Else, create a new overflow page and insert X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Trees</a:t>
            </a:r>
          </a:p>
        </p:txBody>
      </p:sp>
      <p:sp>
        <p:nvSpPr>
          <p:cNvPr id="586" name="Shape 586"/>
          <p:cNvSpPr/>
          <p:nvPr>
            <p:ph type="body" idx="1"/>
          </p:nvPr>
        </p:nvSpPr>
        <p:spPr>
          <a:xfrm>
            <a:off x="1055712" y="2609850"/>
            <a:ext cx="11099801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Dynamic structure to keep tree height-balanced</a:t>
            </a:r>
            <a:endParaRPr sz="3600"/>
          </a:p>
          <a:p>
            <a:pPr lvl="0">
              <a:defRPr sz="1800"/>
            </a:pPr>
            <a:r>
              <a:rPr sz="3600"/>
              <a:t>Adjusts under inserts and deletes</a:t>
            </a:r>
            <a:endParaRPr sz="3600"/>
          </a:p>
          <a:p>
            <a:pPr lvl="0">
              <a:defRPr sz="1800"/>
            </a:pPr>
            <a:r>
              <a:rPr sz="3600"/>
              <a:t>Maintain minimum 50% occupancy for each page (except root)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Trees</a:t>
            </a:r>
          </a:p>
        </p:txBody>
      </p:sp>
      <p:sp>
        <p:nvSpPr>
          <p:cNvPr id="589" name="Shape 589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590" name="Shape 590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1" name="Shape 591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2" name="Shape 592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4" name="Shape 594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7" name="Shape 597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8" name="Shape 598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3" name="Shape 603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606" name="Shape 606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607" name="Shape 607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608" name="Shape 608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609" name="Shape 609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610" name="Shape 610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611" name="Shape 611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612" name="Shape 612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613" name="Shape 613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614" name="Shape 614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615" name="Shape 615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616" name="Shape 616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617" name="Shape 617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18" name="Shape 618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19" name="Shape 619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0" name="Shape 620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1" name="Shape 621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2" name="Shape 622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3" name="Shape 623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4" name="Shape 624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25" name="Shape 625"/>
          <p:cNvSpPr/>
          <p:nvPr/>
        </p:nvSpPr>
        <p:spPr>
          <a:xfrm>
            <a:off x="626932" y="3623193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15</a:t>
            </a:r>
          </a:p>
        </p:txBody>
      </p:sp>
      <p:sp>
        <p:nvSpPr>
          <p:cNvPr id="626" name="Shape 626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627" name="Shape 627"/>
          <p:cNvSpPr/>
          <p:nvPr/>
        </p:nvSpPr>
        <p:spPr>
          <a:xfrm>
            <a:off x="2695206" y="6798099"/>
            <a:ext cx="3503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8" name="Shape 628"/>
          <p:cNvSpPr/>
          <p:nvPr/>
        </p:nvSpPr>
        <p:spPr>
          <a:xfrm>
            <a:off x="5142368" y="6796562"/>
            <a:ext cx="503254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9" name="Shape 629"/>
          <p:cNvSpPr/>
          <p:nvPr/>
        </p:nvSpPr>
        <p:spPr>
          <a:xfrm>
            <a:off x="7692600" y="6763452"/>
            <a:ext cx="27997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0" name="Shape 630"/>
          <p:cNvSpPr/>
          <p:nvPr/>
        </p:nvSpPr>
        <p:spPr>
          <a:xfrm>
            <a:off x="10019548" y="6763452"/>
            <a:ext cx="304987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Trees</a:t>
            </a:r>
          </a:p>
        </p:txBody>
      </p:sp>
      <p:sp>
        <p:nvSpPr>
          <p:cNvPr id="633" name="Shape 633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634" name="Shape 634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6" name="Shape 636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7" name="Shape 637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0" name="Shape 640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1" name="Shape 641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2" name="Shape 642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3" name="Shape 643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5" name="Shape 645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9" name="Shape 649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650" name="Shape 650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651" name="Shape 651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652" name="Shape 652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653" name="Shape 653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654" name="Shape 654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655" name="Shape 655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656" name="Shape 656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657" name="Shape 657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658" name="Shape 658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659" name="Shape 659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660" name="Shape 660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661" name="Shape 661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2" name="Shape 662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3" name="Shape 663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4" name="Shape 664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5" name="Shape 665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6" name="Shape 666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7" name="Shape 667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8" name="Shape 668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69" name="Shape 669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670" name="Shape 670"/>
          <p:cNvSpPr/>
          <p:nvPr/>
        </p:nvSpPr>
        <p:spPr>
          <a:xfrm>
            <a:off x="2695206" y="6798099"/>
            <a:ext cx="3503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1" name="Shape 671"/>
          <p:cNvSpPr/>
          <p:nvPr/>
        </p:nvSpPr>
        <p:spPr>
          <a:xfrm>
            <a:off x="5142368" y="6796562"/>
            <a:ext cx="503254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2" name="Shape 672"/>
          <p:cNvSpPr/>
          <p:nvPr/>
        </p:nvSpPr>
        <p:spPr>
          <a:xfrm>
            <a:off x="7692600" y="6763453"/>
            <a:ext cx="27997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3" name="Shape 673"/>
          <p:cNvSpPr/>
          <p:nvPr/>
        </p:nvSpPr>
        <p:spPr>
          <a:xfrm>
            <a:off x="10019548" y="6763453"/>
            <a:ext cx="304987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4" name="Shape 674"/>
          <p:cNvSpPr/>
          <p:nvPr/>
        </p:nvSpPr>
        <p:spPr>
          <a:xfrm>
            <a:off x="3526179" y="536692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3654176" y="5528026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413" y="3225799"/>
            <a:ext cx="11099974" cy="3302001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</a:lstStyle>
          <a:p>
            <a:pPr lvl="0">
              <a:defRPr sz="1800"/>
            </a:pPr>
            <a:r>
              <a:rPr sz="7700"/>
              <a:t>Tree-Structured Indexes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Trees</a:t>
            </a:r>
          </a:p>
        </p:txBody>
      </p:sp>
      <p:sp>
        <p:nvSpPr>
          <p:cNvPr id="678" name="Shape 678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679" name="Shape 679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0" name="Shape 680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1" name="Shape 681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0" name="Shape 690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693" name="Shape 693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694" name="Shape 694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695" name="Shape 695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696" name="Shape 696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697" name="Shape 697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698" name="Shape 698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699" name="Shape 699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700" name="Shape 700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701" name="Shape 701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702" name="Shape 702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3" name="Shape 703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4" name="Shape 704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5" name="Shape 705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6" name="Shape 706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7" name="Shape 707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8" name="Shape 708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09" name="Shape 709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710" name="Shape 710"/>
          <p:cNvSpPr/>
          <p:nvPr/>
        </p:nvSpPr>
        <p:spPr>
          <a:xfrm>
            <a:off x="7692600" y="6763453"/>
            <a:ext cx="27997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1" name="Shape 711"/>
          <p:cNvSpPr/>
          <p:nvPr/>
        </p:nvSpPr>
        <p:spPr>
          <a:xfrm>
            <a:off x="10019548" y="6763453"/>
            <a:ext cx="304987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2" name="Shape 712"/>
          <p:cNvSpPr/>
          <p:nvPr/>
        </p:nvSpPr>
        <p:spPr>
          <a:xfrm>
            <a:off x="2145561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3" name="Shape 713"/>
          <p:cNvSpPr/>
          <p:nvPr/>
        </p:nvSpPr>
        <p:spPr>
          <a:xfrm>
            <a:off x="5589352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2274672" y="802102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715" name="Shape 715"/>
          <p:cNvSpPr/>
          <p:nvPr/>
        </p:nvSpPr>
        <p:spPr>
          <a:xfrm>
            <a:off x="5713740" y="801390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716" name="Shape 716"/>
          <p:cNvSpPr/>
          <p:nvPr/>
        </p:nvSpPr>
        <p:spPr>
          <a:xfrm>
            <a:off x="2396118" y="7309072"/>
            <a:ext cx="1" cy="433533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7" name="Shape 717"/>
          <p:cNvSpPr/>
          <p:nvPr/>
        </p:nvSpPr>
        <p:spPr>
          <a:xfrm flipV="1">
            <a:off x="6068337" y="7341544"/>
            <a:ext cx="1" cy="368589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8" name="Shape 718"/>
          <p:cNvSpPr/>
          <p:nvPr/>
        </p:nvSpPr>
        <p:spPr>
          <a:xfrm>
            <a:off x="4620761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4748758" y="8006795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720" name="Shape 720"/>
          <p:cNvSpPr/>
          <p:nvPr/>
        </p:nvSpPr>
        <p:spPr>
          <a:xfrm>
            <a:off x="2564769" y="8969207"/>
            <a:ext cx="39259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Split the leaf node </a:t>
            </a:r>
          </a:p>
        </p:txBody>
      </p:sp>
      <p:sp>
        <p:nvSpPr>
          <p:cNvPr id="721" name="Shape 721"/>
          <p:cNvSpPr/>
          <p:nvPr/>
        </p:nvSpPr>
        <p:spPr>
          <a:xfrm>
            <a:off x="3126959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2" name="Shape 722"/>
          <p:cNvSpPr/>
          <p:nvPr/>
        </p:nvSpPr>
        <p:spPr>
          <a:xfrm>
            <a:off x="4161360" y="8272290"/>
            <a:ext cx="3503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Trees</a:t>
            </a:r>
          </a:p>
        </p:txBody>
      </p:sp>
      <p:sp>
        <p:nvSpPr>
          <p:cNvPr id="725" name="Shape 725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726" name="Shape 726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7" name="Shape 727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9" name="Shape 729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0" name="Shape 730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1" name="Shape 731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2" name="Shape 732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4" name="Shape 734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740" name="Shape 740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741" name="Shape 741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742" name="Shape 742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743" name="Shape 743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744" name="Shape 744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745" name="Shape 745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746" name="Shape 746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747" name="Shape 747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748" name="Shape 748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749" name="Shape 749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0" name="Shape 750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1" name="Shape 751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2" name="Shape 752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3" name="Shape 753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4" name="Shape 754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5" name="Shape 755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56" name="Shape 756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757" name="Shape 757"/>
          <p:cNvSpPr/>
          <p:nvPr/>
        </p:nvSpPr>
        <p:spPr>
          <a:xfrm>
            <a:off x="7692600" y="6763453"/>
            <a:ext cx="27997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8" name="Shape 758"/>
          <p:cNvSpPr/>
          <p:nvPr/>
        </p:nvSpPr>
        <p:spPr>
          <a:xfrm>
            <a:off x="10019548" y="6763453"/>
            <a:ext cx="304987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9" name="Shape 759"/>
          <p:cNvSpPr/>
          <p:nvPr/>
        </p:nvSpPr>
        <p:spPr>
          <a:xfrm>
            <a:off x="2145561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0" name="Shape 760"/>
          <p:cNvSpPr/>
          <p:nvPr/>
        </p:nvSpPr>
        <p:spPr>
          <a:xfrm>
            <a:off x="5589352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1" name="Shape 761"/>
          <p:cNvSpPr/>
          <p:nvPr/>
        </p:nvSpPr>
        <p:spPr>
          <a:xfrm>
            <a:off x="2274672" y="802102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762" name="Shape 762"/>
          <p:cNvSpPr/>
          <p:nvPr/>
        </p:nvSpPr>
        <p:spPr>
          <a:xfrm>
            <a:off x="5713740" y="801390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763" name="Shape 763"/>
          <p:cNvSpPr/>
          <p:nvPr/>
        </p:nvSpPr>
        <p:spPr>
          <a:xfrm>
            <a:off x="2396118" y="7309072"/>
            <a:ext cx="1" cy="433533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4" name="Shape 764"/>
          <p:cNvSpPr/>
          <p:nvPr/>
        </p:nvSpPr>
        <p:spPr>
          <a:xfrm flipV="1">
            <a:off x="6068337" y="7341544"/>
            <a:ext cx="1" cy="368589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5" name="Shape 765"/>
          <p:cNvSpPr/>
          <p:nvPr/>
        </p:nvSpPr>
        <p:spPr>
          <a:xfrm>
            <a:off x="4620761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6" name="Shape 766"/>
          <p:cNvSpPr/>
          <p:nvPr/>
        </p:nvSpPr>
        <p:spPr>
          <a:xfrm>
            <a:off x="4748758" y="8006795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767" name="Shape 767"/>
          <p:cNvSpPr/>
          <p:nvPr/>
        </p:nvSpPr>
        <p:spPr>
          <a:xfrm>
            <a:off x="3126959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4161360" y="8272290"/>
            <a:ext cx="3503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9" name="Shape 769"/>
          <p:cNvSpPr/>
          <p:nvPr/>
        </p:nvSpPr>
        <p:spPr>
          <a:xfrm>
            <a:off x="2742732" y="6046199"/>
            <a:ext cx="2978992" cy="1930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For leaf page, </a:t>
            </a:r>
            <a:r>
              <a:rPr b="1" sz="3000"/>
              <a:t>copy</a:t>
            </a:r>
            <a:r>
              <a:rPr sz="3000"/>
              <a:t> middle </a:t>
            </a:r>
            <a:endParaRPr sz="3000"/>
          </a:p>
          <a:p>
            <a:pPr lvl="0">
              <a:defRPr sz="1800"/>
            </a:pPr>
            <a:r>
              <a:rPr sz="3000"/>
              <a:t>key up</a:t>
            </a:r>
            <a:endParaRPr sz="3000"/>
          </a:p>
        </p:txBody>
      </p:sp>
      <p:sp>
        <p:nvSpPr>
          <p:cNvPr id="770" name="Shape 770"/>
          <p:cNvSpPr/>
          <p:nvPr/>
        </p:nvSpPr>
        <p:spPr>
          <a:xfrm>
            <a:off x="4036494" y="3487385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4244649" y="3654943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Trees</a:t>
            </a:r>
          </a:p>
        </p:txBody>
      </p:sp>
      <p:sp>
        <p:nvSpPr>
          <p:cNvPr id="774" name="Shape 774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775" name="Shape 775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6" name="Shape 776"/>
          <p:cNvSpPr/>
          <p:nvPr/>
        </p:nvSpPr>
        <p:spPr>
          <a:xfrm>
            <a:off x="2027580" y="442359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7" name="Shape 777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8" name="Shape 778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9" name="Shape 779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0" name="Shape 780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1" name="Shape 781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2" name="Shape 782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3" name="Shape 783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4" name="Shape 784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5" name="Shape 785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6" name="Shape 786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7" name="Shape 787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8" name="Shape 788"/>
          <p:cNvSpPr/>
          <p:nvPr/>
        </p:nvSpPr>
        <p:spPr>
          <a:xfrm>
            <a:off x="2235735" y="461461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789" name="Shape 789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</a:t>
            </a:r>
          </a:p>
        </p:txBody>
      </p:sp>
      <p:sp>
        <p:nvSpPr>
          <p:cNvPr id="790" name="Shape 790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791" name="Shape 791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792" name="Shape 792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793" name="Shape 793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794" name="Shape 794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795" name="Shape 795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796" name="Shape 796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797" name="Shape 797"/>
          <p:cNvSpPr/>
          <p:nvPr/>
        </p:nvSpPr>
        <p:spPr>
          <a:xfrm flipH="1">
            <a:off x="1686709" y="5345239"/>
            <a:ext cx="328589" cy="9396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8" name="Shape 798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9" name="Shape 799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0" name="Shape 800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1" name="Shape 801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02" name="Shape 802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803" name="Shape 803"/>
          <p:cNvSpPr/>
          <p:nvPr/>
        </p:nvSpPr>
        <p:spPr>
          <a:xfrm>
            <a:off x="7692600" y="6763453"/>
            <a:ext cx="27997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4" name="Shape 804"/>
          <p:cNvSpPr/>
          <p:nvPr/>
        </p:nvSpPr>
        <p:spPr>
          <a:xfrm>
            <a:off x="10019548" y="6763453"/>
            <a:ext cx="304987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5" name="Shape 805"/>
          <p:cNvSpPr/>
          <p:nvPr/>
        </p:nvSpPr>
        <p:spPr>
          <a:xfrm>
            <a:off x="2145561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6" name="Shape 806"/>
          <p:cNvSpPr/>
          <p:nvPr/>
        </p:nvSpPr>
        <p:spPr>
          <a:xfrm>
            <a:off x="5589352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7" name="Shape 807"/>
          <p:cNvSpPr/>
          <p:nvPr/>
        </p:nvSpPr>
        <p:spPr>
          <a:xfrm>
            <a:off x="2274672" y="802102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808" name="Shape 808"/>
          <p:cNvSpPr/>
          <p:nvPr/>
        </p:nvSpPr>
        <p:spPr>
          <a:xfrm>
            <a:off x="5713740" y="801390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809" name="Shape 809"/>
          <p:cNvSpPr/>
          <p:nvPr/>
        </p:nvSpPr>
        <p:spPr>
          <a:xfrm>
            <a:off x="2396118" y="7309072"/>
            <a:ext cx="1" cy="433533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10" name="Shape 810"/>
          <p:cNvSpPr/>
          <p:nvPr/>
        </p:nvSpPr>
        <p:spPr>
          <a:xfrm flipV="1">
            <a:off x="6068337" y="7341544"/>
            <a:ext cx="1" cy="368589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11" name="Shape 811"/>
          <p:cNvSpPr/>
          <p:nvPr/>
        </p:nvSpPr>
        <p:spPr>
          <a:xfrm>
            <a:off x="4620761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2" name="Shape 812"/>
          <p:cNvSpPr/>
          <p:nvPr/>
        </p:nvSpPr>
        <p:spPr>
          <a:xfrm>
            <a:off x="4748758" y="8006795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813" name="Shape 813"/>
          <p:cNvSpPr/>
          <p:nvPr/>
        </p:nvSpPr>
        <p:spPr>
          <a:xfrm>
            <a:off x="3126959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4" name="Shape 814"/>
          <p:cNvSpPr/>
          <p:nvPr/>
        </p:nvSpPr>
        <p:spPr>
          <a:xfrm>
            <a:off x="4161360" y="8272290"/>
            <a:ext cx="3503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15" name="Shape 815"/>
          <p:cNvSpPr/>
          <p:nvPr/>
        </p:nvSpPr>
        <p:spPr>
          <a:xfrm>
            <a:off x="39588" y="2890735"/>
            <a:ext cx="344169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Split index</a:t>
            </a:r>
            <a:endParaRPr sz="3000"/>
          </a:p>
          <a:p>
            <a:pPr lvl="0">
              <a:defRPr sz="1800"/>
            </a:pPr>
            <a:r>
              <a:rPr sz="3000"/>
              <a:t>entries</a:t>
            </a:r>
            <a:endParaRPr sz="3000"/>
          </a:p>
        </p:txBody>
      </p:sp>
      <p:sp>
        <p:nvSpPr>
          <p:cNvPr id="816" name="Shape 816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817" name="Shape 817"/>
          <p:cNvSpPr/>
          <p:nvPr/>
        </p:nvSpPr>
        <p:spPr>
          <a:xfrm>
            <a:off x="3002040" y="4423597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8" name="Shape 818"/>
          <p:cNvSpPr/>
          <p:nvPr/>
        </p:nvSpPr>
        <p:spPr>
          <a:xfrm>
            <a:off x="5477240" y="4405227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9" name="Shape 819"/>
          <p:cNvSpPr/>
          <p:nvPr/>
        </p:nvSpPr>
        <p:spPr>
          <a:xfrm>
            <a:off x="2951658" y="5367783"/>
            <a:ext cx="464890" cy="25557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20" name="Shape 820"/>
          <p:cNvSpPr/>
          <p:nvPr/>
        </p:nvSpPr>
        <p:spPr>
          <a:xfrm>
            <a:off x="4476650" y="5313362"/>
            <a:ext cx="906116" cy="255627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21" name="Shape 821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22" name="Shape 822"/>
          <p:cNvSpPr/>
          <p:nvPr/>
        </p:nvSpPr>
        <p:spPr>
          <a:xfrm>
            <a:off x="5685396" y="4583093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Trees</a:t>
            </a:r>
          </a:p>
        </p:txBody>
      </p:sp>
      <p:sp>
        <p:nvSpPr>
          <p:cNvPr id="825" name="Shape 825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  <p:sp>
        <p:nvSpPr>
          <p:cNvPr id="826" name="Shape 826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7" name="Shape 827"/>
          <p:cNvSpPr/>
          <p:nvPr/>
        </p:nvSpPr>
        <p:spPr>
          <a:xfrm>
            <a:off x="2027580" y="442359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8" name="Shape 828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9" name="Shape 829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0" name="Shape 830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1" name="Shape 831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2" name="Shape 832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3" name="Shape 833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4" name="Shape 834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5" name="Shape 835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6" name="Shape 836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7" name="Shape 837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8" name="Shape 838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9" name="Shape 839"/>
          <p:cNvSpPr/>
          <p:nvPr/>
        </p:nvSpPr>
        <p:spPr>
          <a:xfrm>
            <a:off x="2235735" y="461461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840" name="Shape 840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841" name="Shape 841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842" name="Shape 842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843" name="Shape 843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844" name="Shape 844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845" name="Shape 845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846" name="Shape 846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847" name="Shape 847"/>
          <p:cNvSpPr/>
          <p:nvPr/>
        </p:nvSpPr>
        <p:spPr>
          <a:xfrm flipH="1">
            <a:off x="1686709" y="5345239"/>
            <a:ext cx="328589" cy="9396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48" name="Shape 848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49" name="Shape 849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0" name="Shape 850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1" name="Shape 851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52" name="Shape 852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853" name="Shape 853"/>
          <p:cNvSpPr/>
          <p:nvPr/>
        </p:nvSpPr>
        <p:spPr>
          <a:xfrm>
            <a:off x="7692600" y="6763453"/>
            <a:ext cx="27997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4" name="Shape 854"/>
          <p:cNvSpPr/>
          <p:nvPr/>
        </p:nvSpPr>
        <p:spPr>
          <a:xfrm>
            <a:off x="10019548" y="6763453"/>
            <a:ext cx="304987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5" name="Shape 855"/>
          <p:cNvSpPr/>
          <p:nvPr/>
        </p:nvSpPr>
        <p:spPr>
          <a:xfrm>
            <a:off x="2145561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5589352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7" name="Shape 857"/>
          <p:cNvSpPr/>
          <p:nvPr/>
        </p:nvSpPr>
        <p:spPr>
          <a:xfrm>
            <a:off x="2274672" y="802102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858" name="Shape 858"/>
          <p:cNvSpPr/>
          <p:nvPr/>
        </p:nvSpPr>
        <p:spPr>
          <a:xfrm>
            <a:off x="5713740" y="801390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859" name="Shape 859"/>
          <p:cNvSpPr/>
          <p:nvPr/>
        </p:nvSpPr>
        <p:spPr>
          <a:xfrm>
            <a:off x="2396118" y="7309072"/>
            <a:ext cx="1" cy="433533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0" name="Shape 860"/>
          <p:cNvSpPr/>
          <p:nvPr/>
        </p:nvSpPr>
        <p:spPr>
          <a:xfrm flipV="1">
            <a:off x="6068337" y="7341544"/>
            <a:ext cx="1" cy="368589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1" name="Shape 861"/>
          <p:cNvSpPr/>
          <p:nvPr/>
        </p:nvSpPr>
        <p:spPr>
          <a:xfrm>
            <a:off x="4620761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2" name="Shape 862"/>
          <p:cNvSpPr/>
          <p:nvPr/>
        </p:nvSpPr>
        <p:spPr>
          <a:xfrm>
            <a:off x="4748758" y="8006795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  <p:sp>
        <p:nvSpPr>
          <p:cNvPr id="863" name="Shape 863"/>
          <p:cNvSpPr/>
          <p:nvPr/>
        </p:nvSpPr>
        <p:spPr>
          <a:xfrm>
            <a:off x="3126959" y="7845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4" name="Shape 864"/>
          <p:cNvSpPr/>
          <p:nvPr/>
        </p:nvSpPr>
        <p:spPr>
          <a:xfrm>
            <a:off x="4161360" y="8272290"/>
            <a:ext cx="3503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5" name="Shape 865"/>
          <p:cNvSpPr/>
          <p:nvPr/>
        </p:nvSpPr>
        <p:spPr>
          <a:xfrm>
            <a:off x="6611052" y="298370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866" name="Shape 866"/>
          <p:cNvSpPr/>
          <p:nvPr/>
        </p:nvSpPr>
        <p:spPr>
          <a:xfrm>
            <a:off x="3002040" y="4423597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7" name="Shape 867"/>
          <p:cNvSpPr/>
          <p:nvPr/>
        </p:nvSpPr>
        <p:spPr>
          <a:xfrm>
            <a:off x="5477240" y="4405227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8" name="Shape 868"/>
          <p:cNvSpPr/>
          <p:nvPr/>
        </p:nvSpPr>
        <p:spPr>
          <a:xfrm>
            <a:off x="2951658" y="5367783"/>
            <a:ext cx="464890" cy="25557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9" name="Shape 869"/>
          <p:cNvSpPr/>
          <p:nvPr/>
        </p:nvSpPr>
        <p:spPr>
          <a:xfrm>
            <a:off x="4476650" y="5313362"/>
            <a:ext cx="906116" cy="255627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70" name="Shape 870"/>
          <p:cNvSpPr/>
          <p:nvPr/>
        </p:nvSpPr>
        <p:spPr>
          <a:xfrm>
            <a:off x="4715821" y="456632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871" name="Shape 871"/>
          <p:cNvSpPr/>
          <p:nvPr/>
        </p:nvSpPr>
        <p:spPr>
          <a:xfrm>
            <a:off x="236804" y="2725984"/>
            <a:ext cx="3441699" cy="1930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For non-leaf page, </a:t>
            </a:r>
            <a:r>
              <a:rPr b="1" sz="3000"/>
              <a:t>push </a:t>
            </a:r>
            <a:r>
              <a:rPr sz="3000"/>
              <a:t>middle </a:t>
            </a:r>
            <a:endParaRPr sz="3000"/>
          </a:p>
          <a:p>
            <a:pPr lvl="0">
              <a:defRPr sz="1800"/>
            </a:pPr>
            <a:r>
              <a:rPr sz="3000"/>
              <a:t>key up</a:t>
            </a:r>
            <a:endParaRPr sz="3000"/>
          </a:p>
        </p:txBody>
      </p:sp>
      <p:sp>
        <p:nvSpPr>
          <p:cNvPr id="872" name="Shape 872"/>
          <p:cNvSpPr/>
          <p:nvPr/>
        </p:nvSpPr>
        <p:spPr>
          <a:xfrm>
            <a:off x="5629566" y="2984153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</a:t>
            </a:r>
          </a:p>
        </p:txBody>
      </p:sp>
      <p:sp>
        <p:nvSpPr>
          <p:cNvPr id="873" name="Shape 873"/>
          <p:cNvSpPr/>
          <p:nvPr/>
        </p:nvSpPr>
        <p:spPr>
          <a:xfrm flipH="1">
            <a:off x="6134130" y="3709436"/>
            <a:ext cx="275598" cy="74732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74" name="Shape 874"/>
          <p:cNvSpPr/>
          <p:nvPr/>
        </p:nvSpPr>
        <p:spPr>
          <a:xfrm flipH="1">
            <a:off x="3293566" y="3703488"/>
            <a:ext cx="2121596" cy="7191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75" name="Shape 875"/>
          <p:cNvSpPr/>
          <p:nvPr/>
        </p:nvSpPr>
        <p:spPr>
          <a:xfrm>
            <a:off x="7379789" y="3709436"/>
            <a:ext cx="791006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Trees - Insert X</a:t>
            </a:r>
          </a:p>
        </p:txBody>
      </p:sp>
      <p:sp>
        <p:nvSpPr>
          <p:cNvPr id="878" name="Shape 878"/>
          <p:cNvSpPr/>
          <p:nvPr>
            <p:ph type="body" idx="1"/>
          </p:nvPr>
        </p:nvSpPr>
        <p:spPr>
          <a:xfrm>
            <a:off x="1055712" y="2609850"/>
            <a:ext cx="11099801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correct leaf L</a:t>
            </a:r>
            <a:endParaRPr sz="3600"/>
          </a:p>
          <a:p>
            <a:pPr lvl="0">
              <a:defRPr sz="1800"/>
            </a:pPr>
            <a:r>
              <a:rPr sz="3600"/>
              <a:t>Put X in L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If not enough space in L:</a:t>
            </a:r>
            <a:endParaRPr sz="3600"/>
          </a:p>
          <a:p>
            <a:pPr lvl="2">
              <a:spcBef>
                <a:spcPts val="1000"/>
              </a:spcBef>
              <a:defRPr sz="1800"/>
            </a:pPr>
            <a:r>
              <a:rPr sz="3600"/>
              <a:t>Split L into L and L2</a:t>
            </a:r>
            <a:endParaRPr sz="3600"/>
          </a:p>
          <a:p>
            <a:pPr lvl="2">
              <a:spcBef>
                <a:spcPts val="1000"/>
              </a:spcBef>
              <a:defRPr sz="1800"/>
            </a:pPr>
            <a:r>
              <a:rPr b="1" sz="3600"/>
              <a:t>Copy</a:t>
            </a:r>
            <a:r>
              <a:rPr sz="3600"/>
              <a:t> up middle key to parent</a:t>
            </a:r>
            <a:endParaRPr sz="3600"/>
          </a:p>
          <a:p>
            <a:pPr lvl="2">
              <a:spcBef>
                <a:spcPts val="1000"/>
              </a:spcBef>
              <a:defRPr sz="1800"/>
            </a:pPr>
            <a:r>
              <a:rPr sz="3600"/>
              <a:t>If not enough space in parent:</a:t>
            </a:r>
            <a:endParaRPr sz="3600"/>
          </a:p>
          <a:p>
            <a:pPr lvl="3">
              <a:spcBef>
                <a:spcPts val="1000"/>
              </a:spcBef>
              <a:defRPr sz="1800"/>
            </a:pPr>
            <a:r>
              <a:rPr sz="3600"/>
              <a:t>Apply algorithm recursively, except </a:t>
            </a:r>
            <a:r>
              <a:rPr b="1" sz="3600"/>
              <a:t>push</a:t>
            </a:r>
            <a:r>
              <a:rPr sz="3600"/>
              <a:t> up middle key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1, 2, 3, 4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Why do we use tree-structured indexes?</a:t>
            </a:r>
          </a:p>
        </p:txBody>
      </p:sp>
      <p:sp>
        <p:nvSpPr>
          <p:cNvPr id="883" name="Shape 8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Why do we use tree-structured indexes?</a:t>
            </a:r>
          </a:p>
        </p:txBody>
      </p:sp>
      <p:sp>
        <p:nvSpPr>
          <p:cNvPr id="886" name="Shape 8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To speed up selection (lookups, and especially range) on search key fields. 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/>
            </a:pPr>
            <a:r>
              <a:rPr sz="6240"/>
              <a:t>What is the difference between an ISAM and B+ Tree Index?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/>
            </a:pPr>
            <a:r>
              <a:rPr sz="6240"/>
              <a:t>What is the difference between an ISAM and B+ Tree Index?</a:t>
            </a:r>
          </a:p>
        </p:txBody>
      </p:sp>
      <p:sp>
        <p:nvSpPr>
          <p:cNvPr id="891" name="Shape 891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ISAM: Static structure. Consists of root, primary leaf pages and overflow pages. Long overflow chains can develop.</a:t>
            </a:r>
            <a:endParaRPr sz="3600"/>
          </a:p>
          <a:p>
            <a:pPr lvl="0">
              <a:defRPr sz="1800"/>
            </a:pPr>
            <a:r>
              <a:rPr sz="3600"/>
              <a:t>B+ Tree: Dynamic structure. Height balanced. Usually preferable to ISAM.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055712" y="2609849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Simple, static structure</a:t>
            </a:r>
            <a:endParaRPr sz="3600"/>
          </a:p>
          <a:p>
            <a:pPr lvl="0">
              <a:defRPr sz="1800"/>
            </a:pPr>
            <a:r>
              <a:rPr sz="3600"/>
              <a:t>Created by: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Sorting records by index search key (e.g. “gpa”)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Building a tree on top of those records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4" name="Shape 8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pPr lvl="0">
              <a:defRPr sz="1800"/>
            </a:pPr>
            <a:r>
              <a:rPr sz="3280"/>
              <a:t>Assume that there are 2 million users in your database, that each user entry is 2kB in size, and that you are mainly performing range queries based on a user's age. Assume the page size is 16kB.</a:t>
            </a:r>
          </a:p>
        </p:txBody>
      </p:sp>
      <p:sp>
        <p:nvSpPr>
          <p:cNvPr id="895" name="Shape 8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444500" indent="-444500">
              <a:defRPr sz="3300"/>
            </a:lvl1pPr>
          </a:lstStyle>
          <a:p>
            <a:pPr lvl="0">
              <a:defRPr sz="1800"/>
            </a:pPr>
            <a:r>
              <a:rPr sz="3300"/>
              <a:t>You have decided to create a clustered B+-Tree on the age field. The tree has a fanout of 200 and a height of 3. Assume that you are on average returning 50,000 users per query. On average, how many I/O’s are performed by such a query?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8" name="Shape 8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pPr lvl="0">
              <a:defRPr sz="1800"/>
            </a:pPr>
            <a:r>
              <a:rPr sz="3280"/>
              <a:t>Assume that there are 2 million users in your database, that each user entry is 2kB in size, and that you are mainly performing range queries based on a user's age. Assume the page size is 16kB.</a:t>
            </a:r>
          </a:p>
        </p:txBody>
      </p:sp>
      <p:sp>
        <p:nvSpPr>
          <p:cNvPr id="899" name="Shape 8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44500" indent="-444500">
              <a:defRPr sz="1800"/>
            </a:pPr>
            <a:r>
              <a:rPr sz="3300"/>
              <a:t>You have decided to create a clustered B+-Tree on the age field. The tree has a fanout of 200 and a height of 3. Assume that you are on average returning 50,000 users per query. On average, how many I/O’s are performed by such a query?</a:t>
            </a:r>
            <a:endParaRPr sz="3300"/>
          </a:p>
          <a:p>
            <a:pPr lvl="0" marL="444500" indent="-444500">
              <a:defRPr sz="1800"/>
            </a:pPr>
            <a:r>
              <a:rPr b="1" sz="3300"/>
              <a:t>3</a:t>
            </a:r>
            <a:r>
              <a:rPr sz="3300"/>
              <a:t> I/O’s to traverse index entries</a:t>
            </a:r>
            <a:endParaRPr sz="3300"/>
          </a:p>
          <a:p>
            <a:pPr lvl="0" marL="444500" indent="-444500">
              <a:spcBef>
                <a:spcPts val="1000"/>
              </a:spcBef>
              <a:defRPr sz="1800"/>
            </a:pPr>
            <a:r>
              <a:rPr sz="3300"/>
              <a:t>Number of leaf pages read: (50,000 * 2)/16 = </a:t>
            </a:r>
            <a:r>
              <a:rPr b="1" sz="3300"/>
              <a:t>6250</a:t>
            </a:r>
            <a:endParaRPr sz="3300"/>
          </a:p>
          <a:p>
            <a:pPr lvl="0" marL="444500" indent="-444500">
              <a:spcBef>
                <a:spcPts val="1000"/>
              </a:spcBef>
              <a:defRPr sz="1800"/>
            </a:pPr>
            <a:r>
              <a:rPr sz="3300"/>
              <a:t>3 + 6250 = </a:t>
            </a:r>
            <a:r>
              <a:rPr b="1" sz="3300"/>
              <a:t>6253 I/O’s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2" name="Shape 9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pPr lvl="0">
              <a:defRPr sz="1800"/>
            </a:pPr>
            <a:r>
              <a:rPr sz="3280"/>
              <a:t>Assume that there are 2 million users in your database, that each user entry is 2kB in size, and that you are mainly performing range queries based on a user's age. Assume the page size is 16kB.</a:t>
            </a:r>
          </a:p>
        </p:txBody>
      </p:sp>
      <p:sp>
        <p:nvSpPr>
          <p:cNvPr id="903" name="Shape 9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444500" indent="-444500">
              <a:defRPr sz="3300"/>
            </a:lvl1pPr>
          </a:lstStyle>
          <a:p>
            <a:pPr lvl="0">
              <a:defRPr sz="1800"/>
            </a:pPr>
            <a:r>
              <a:rPr sz="3300"/>
              <a:t>Assume your B+ tree is unclustered. In the worst case, how many I/O's do you need now? Assume that you are still returning 50,000 users per query on average, and that an index entry is 3 times smaller than a user entry.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6" name="Shape 9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pPr lvl="0">
              <a:defRPr sz="1800"/>
            </a:pPr>
            <a:r>
              <a:rPr sz="3280"/>
              <a:t>Assume that there are 2 million users in your database, that each user entry is 2kB in size, and that you are mainly performing range queries based on a user's age. Assume the page size is 16kB.</a:t>
            </a:r>
          </a:p>
        </p:txBody>
      </p:sp>
      <p:sp>
        <p:nvSpPr>
          <p:cNvPr id="907" name="Shape 9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44500" indent="-444500">
              <a:defRPr sz="1800"/>
            </a:pPr>
            <a:r>
              <a:rPr sz="3300"/>
              <a:t>Assume your B+ tree is unclustered. In the worst case, how many I/O's do you need now? Assume that you are still returning 50,000 users per query on average, and that an index entry is 3 times smaller than a user entry.</a:t>
            </a:r>
            <a:endParaRPr sz="3300"/>
          </a:p>
          <a:p>
            <a:pPr lvl="0" marL="444500" indent="-444500">
              <a:defRPr sz="1800"/>
            </a:pPr>
            <a:r>
              <a:rPr b="1" sz="3300"/>
              <a:t>3</a:t>
            </a:r>
            <a:r>
              <a:rPr sz="3300"/>
              <a:t> I/O’s to traverse index entries</a:t>
            </a:r>
            <a:endParaRPr sz="3300"/>
          </a:p>
          <a:p>
            <a:pPr lvl="0" marL="444500" indent="-444500">
              <a:spcBef>
                <a:spcPts val="1000"/>
              </a:spcBef>
              <a:defRPr sz="1800"/>
            </a:pPr>
            <a:r>
              <a:rPr sz="3300"/>
              <a:t>Number of leaf pages read: ceil(50,000 * 2/3 / 16)  = </a:t>
            </a:r>
            <a:r>
              <a:rPr b="1" sz="3300"/>
              <a:t>2084</a:t>
            </a:r>
            <a:r>
              <a:rPr sz="3300"/>
              <a:t> I/Os</a:t>
            </a:r>
            <a:endParaRPr sz="3300"/>
          </a:p>
          <a:p>
            <a:pPr lvl="0" marL="444500" indent="-444500">
              <a:spcBef>
                <a:spcPts val="1000"/>
              </a:spcBef>
              <a:defRPr sz="1800"/>
            </a:pPr>
            <a:r>
              <a:rPr sz="3300"/>
              <a:t>Number of unordered data pages read: </a:t>
            </a:r>
            <a:r>
              <a:rPr b="1" sz="3300"/>
              <a:t>50000</a:t>
            </a:r>
            <a:endParaRPr b="1" sz="3300"/>
          </a:p>
          <a:p>
            <a:pPr lvl="0" marL="444500" indent="-444500">
              <a:spcBef>
                <a:spcPts val="1000"/>
              </a:spcBef>
              <a:defRPr sz="1800"/>
            </a:pPr>
            <a:r>
              <a:rPr sz="3300"/>
              <a:t>3 + 2084 + 50000 = </a:t>
            </a:r>
            <a:r>
              <a:rPr b="1" sz="3300"/>
              <a:t>52087 I/O’s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0" name="Shape 9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Consider the B+ Tree below and insert the following in order: 17, 18, 29.</a:t>
            </a:r>
            <a:endParaRPr sz="4560"/>
          </a:p>
        </p:txBody>
      </p:sp>
      <p:sp>
        <p:nvSpPr>
          <p:cNvPr id="911" name="Shape 911"/>
          <p:cNvSpPr/>
          <p:nvPr/>
        </p:nvSpPr>
        <p:spPr>
          <a:xfrm>
            <a:off x="423282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54</a:t>
            </a:r>
          </a:p>
        </p:txBody>
      </p:sp>
      <p:sp>
        <p:nvSpPr>
          <p:cNvPr id="912" name="Shape 912"/>
          <p:cNvSpPr/>
          <p:nvPr/>
        </p:nvSpPr>
        <p:spPr>
          <a:xfrm>
            <a:off x="4595324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600"/>
            </a:pPr>
          </a:p>
        </p:txBody>
      </p:sp>
      <p:sp>
        <p:nvSpPr>
          <p:cNvPr id="913" name="Shape 913"/>
          <p:cNvSpPr/>
          <p:nvPr/>
        </p:nvSpPr>
        <p:spPr>
          <a:xfrm>
            <a:off x="4957820" y="3690993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4" name="Shape 914"/>
          <p:cNvSpPr/>
          <p:nvPr/>
        </p:nvSpPr>
        <p:spPr>
          <a:xfrm>
            <a:off x="532031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5" name="Shape 915"/>
          <p:cNvSpPr/>
          <p:nvPr/>
        </p:nvSpPr>
        <p:spPr>
          <a:xfrm>
            <a:off x="2479840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9</a:t>
            </a:r>
          </a:p>
        </p:txBody>
      </p:sp>
      <p:sp>
        <p:nvSpPr>
          <p:cNvPr id="916" name="Shape 916"/>
          <p:cNvSpPr/>
          <p:nvPr/>
        </p:nvSpPr>
        <p:spPr>
          <a:xfrm>
            <a:off x="2842336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25</a:t>
            </a:r>
          </a:p>
        </p:txBody>
      </p:sp>
      <p:sp>
        <p:nvSpPr>
          <p:cNvPr id="917" name="Shape 917"/>
          <p:cNvSpPr/>
          <p:nvPr/>
        </p:nvSpPr>
        <p:spPr>
          <a:xfrm>
            <a:off x="5921443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70</a:t>
            </a:r>
          </a:p>
        </p:txBody>
      </p:sp>
      <p:sp>
        <p:nvSpPr>
          <p:cNvPr id="918" name="Shape 918"/>
          <p:cNvSpPr/>
          <p:nvPr/>
        </p:nvSpPr>
        <p:spPr>
          <a:xfrm>
            <a:off x="6283939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9" name="Shape 919"/>
          <p:cNvSpPr/>
          <p:nvPr/>
        </p:nvSpPr>
        <p:spPr>
          <a:xfrm>
            <a:off x="6646436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0" name="Shape 920"/>
          <p:cNvSpPr/>
          <p:nvPr/>
        </p:nvSpPr>
        <p:spPr>
          <a:xfrm>
            <a:off x="7008932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1" name="Shape 921"/>
          <p:cNvSpPr/>
          <p:nvPr/>
        </p:nvSpPr>
        <p:spPr>
          <a:xfrm>
            <a:off x="25024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3*</a:t>
            </a:r>
          </a:p>
        </p:txBody>
      </p:sp>
      <p:sp>
        <p:nvSpPr>
          <p:cNvPr id="922" name="Shape 922"/>
          <p:cNvSpPr/>
          <p:nvPr/>
        </p:nvSpPr>
        <p:spPr>
          <a:xfrm>
            <a:off x="612745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5*</a:t>
            </a:r>
          </a:p>
        </p:txBody>
      </p:sp>
      <p:sp>
        <p:nvSpPr>
          <p:cNvPr id="923" name="Shape 923"/>
          <p:cNvSpPr/>
          <p:nvPr/>
        </p:nvSpPr>
        <p:spPr>
          <a:xfrm>
            <a:off x="975242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7*</a:t>
            </a:r>
          </a:p>
        </p:txBody>
      </p:sp>
      <p:sp>
        <p:nvSpPr>
          <p:cNvPr id="924" name="Shape 924"/>
          <p:cNvSpPr/>
          <p:nvPr/>
        </p:nvSpPr>
        <p:spPr>
          <a:xfrm>
            <a:off x="133773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8*</a:t>
            </a:r>
          </a:p>
        </p:txBody>
      </p:sp>
      <p:sp>
        <p:nvSpPr>
          <p:cNvPr id="925" name="Shape 925"/>
          <p:cNvSpPr/>
          <p:nvPr/>
        </p:nvSpPr>
        <p:spPr>
          <a:xfrm>
            <a:off x="182969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10*</a:t>
            </a:r>
          </a:p>
        </p:txBody>
      </p:sp>
      <p:sp>
        <p:nvSpPr>
          <p:cNvPr id="926" name="Shape 926"/>
          <p:cNvSpPr/>
          <p:nvPr/>
        </p:nvSpPr>
        <p:spPr>
          <a:xfrm>
            <a:off x="2192194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14*</a:t>
            </a:r>
          </a:p>
        </p:txBody>
      </p:sp>
      <p:sp>
        <p:nvSpPr>
          <p:cNvPr id="927" name="Shape 927"/>
          <p:cNvSpPr/>
          <p:nvPr/>
        </p:nvSpPr>
        <p:spPr>
          <a:xfrm>
            <a:off x="255469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15*</a:t>
            </a:r>
          </a:p>
        </p:txBody>
      </p:sp>
      <p:sp>
        <p:nvSpPr>
          <p:cNvPr id="928" name="Shape 928"/>
          <p:cNvSpPr/>
          <p:nvPr/>
        </p:nvSpPr>
        <p:spPr>
          <a:xfrm>
            <a:off x="291718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929" name="Shape 929"/>
          <p:cNvSpPr/>
          <p:nvPr/>
        </p:nvSpPr>
        <p:spPr>
          <a:xfrm>
            <a:off x="505790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37*</a:t>
            </a:r>
          </a:p>
        </p:txBody>
      </p:sp>
      <p:sp>
        <p:nvSpPr>
          <p:cNvPr id="930" name="Shape 930"/>
          <p:cNvSpPr/>
          <p:nvPr/>
        </p:nvSpPr>
        <p:spPr>
          <a:xfrm>
            <a:off x="7135291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54*</a:t>
            </a:r>
          </a:p>
        </p:txBody>
      </p:sp>
      <p:sp>
        <p:nvSpPr>
          <p:cNvPr id="931" name="Shape 931"/>
          <p:cNvSpPr/>
          <p:nvPr/>
        </p:nvSpPr>
        <p:spPr>
          <a:xfrm>
            <a:off x="7497788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61*</a:t>
            </a:r>
          </a:p>
        </p:txBody>
      </p:sp>
      <p:sp>
        <p:nvSpPr>
          <p:cNvPr id="932" name="Shape 932"/>
          <p:cNvSpPr/>
          <p:nvPr/>
        </p:nvSpPr>
        <p:spPr>
          <a:xfrm>
            <a:off x="7860285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63*</a:t>
            </a:r>
          </a:p>
        </p:txBody>
      </p:sp>
      <p:sp>
        <p:nvSpPr>
          <p:cNvPr id="933" name="Shape 933"/>
          <p:cNvSpPr/>
          <p:nvPr/>
        </p:nvSpPr>
        <p:spPr>
          <a:xfrm>
            <a:off x="8222780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68*</a:t>
            </a:r>
          </a:p>
        </p:txBody>
      </p:sp>
      <p:sp>
        <p:nvSpPr>
          <p:cNvPr id="934" name="Shape 934"/>
          <p:cNvSpPr/>
          <p:nvPr/>
        </p:nvSpPr>
        <p:spPr>
          <a:xfrm>
            <a:off x="8714740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71*</a:t>
            </a:r>
          </a:p>
        </p:txBody>
      </p:sp>
      <p:sp>
        <p:nvSpPr>
          <p:cNvPr id="935" name="Shape 935"/>
          <p:cNvSpPr/>
          <p:nvPr/>
        </p:nvSpPr>
        <p:spPr>
          <a:xfrm>
            <a:off x="9077237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6" name="Shape 936"/>
          <p:cNvSpPr/>
          <p:nvPr/>
        </p:nvSpPr>
        <p:spPr>
          <a:xfrm>
            <a:off x="9439733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7" name="Shape 937"/>
          <p:cNvSpPr/>
          <p:nvPr/>
        </p:nvSpPr>
        <p:spPr>
          <a:xfrm>
            <a:off x="9802230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8" name="Shape 938"/>
          <p:cNvSpPr/>
          <p:nvPr/>
        </p:nvSpPr>
        <p:spPr>
          <a:xfrm flipH="1">
            <a:off x="2507425" y="3989215"/>
            <a:ext cx="1737561" cy="58110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39" name="Shape 939"/>
          <p:cNvSpPr/>
          <p:nvPr/>
        </p:nvSpPr>
        <p:spPr>
          <a:xfrm>
            <a:off x="4562298" y="3997001"/>
            <a:ext cx="1718636" cy="5797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40" name="Shape 940"/>
          <p:cNvSpPr/>
          <p:nvPr/>
        </p:nvSpPr>
        <p:spPr>
          <a:xfrm flipH="1">
            <a:off x="877296" y="4867354"/>
            <a:ext cx="1608736" cy="89096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41" name="Shape 941"/>
          <p:cNvSpPr/>
          <p:nvPr/>
        </p:nvSpPr>
        <p:spPr>
          <a:xfrm flipH="1">
            <a:off x="2785237" y="4868899"/>
            <a:ext cx="53205" cy="9181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42" name="Shape 942"/>
          <p:cNvSpPr/>
          <p:nvPr/>
        </p:nvSpPr>
        <p:spPr>
          <a:xfrm>
            <a:off x="5926804" y="4876369"/>
            <a:ext cx="1267849" cy="9048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43" name="Shape 943"/>
          <p:cNvSpPr/>
          <p:nvPr/>
        </p:nvSpPr>
        <p:spPr>
          <a:xfrm>
            <a:off x="6265920" y="4843187"/>
            <a:ext cx="3052252" cy="9100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44" name="Shape 944"/>
          <p:cNvSpPr/>
          <p:nvPr/>
        </p:nvSpPr>
        <p:spPr>
          <a:xfrm>
            <a:off x="340914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27*</a:t>
            </a:r>
          </a:p>
        </p:txBody>
      </p:sp>
      <p:sp>
        <p:nvSpPr>
          <p:cNvPr id="945" name="Shape 945"/>
          <p:cNvSpPr/>
          <p:nvPr/>
        </p:nvSpPr>
        <p:spPr>
          <a:xfrm>
            <a:off x="3771643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30*</a:t>
            </a:r>
          </a:p>
        </p:txBody>
      </p:sp>
      <p:sp>
        <p:nvSpPr>
          <p:cNvPr id="946" name="Shape 946"/>
          <p:cNvSpPr/>
          <p:nvPr/>
        </p:nvSpPr>
        <p:spPr>
          <a:xfrm>
            <a:off x="4134140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31*</a:t>
            </a:r>
          </a:p>
        </p:txBody>
      </p:sp>
      <p:sp>
        <p:nvSpPr>
          <p:cNvPr id="947" name="Shape 947"/>
          <p:cNvSpPr/>
          <p:nvPr/>
        </p:nvSpPr>
        <p:spPr>
          <a:xfrm>
            <a:off x="449663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948" name="Shape 948"/>
          <p:cNvSpPr/>
          <p:nvPr/>
        </p:nvSpPr>
        <p:spPr>
          <a:xfrm>
            <a:off x="3186647" y="4859277"/>
            <a:ext cx="1178040" cy="92777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49" name="Shape 949"/>
          <p:cNvSpPr/>
          <p:nvPr/>
        </p:nvSpPr>
        <p:spPr>
          <a:xfrm>
            <a:off x="541132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950" name="Shape 950"/>
          <p:cNvSpPr/>
          <p:nvPr/>
        </p:nvSpPr>
        <p:spPr>
          <a:xfrm>
            <a:off x="577628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951" name="Shape 951"/>
          <p:cNvSpPr/>
          <p:nvPr/>
        </p:nvSpPr>
        <p:spPr>
          <a:xfrm>
            <a:off x="614037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952" name="Shape 952"/>
          <p:cNvSpPr/>
          <p:nvPr/>
        </p:nvSpPr>
        <p:spPr>
          <a:xfrm>
            <a:off x="3509364" y="4852112"/>
            <a:ext cx="2205487" cy="90444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53" name="Shape 953"/>
          <p:cNvSpPr/>
          <p:nvPr/>
        </p:nvSpPr>
        <p:spPr>
          <a:xfrm>
            <a:off x="3209673" y="4559465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37</a:t>
            </a:r>
          </a:p>
        </p:txBody>
      </p:sp>
      <p:sp>
        <p:nvSpPr>
          <p:cNvPr id="954" name="Shape 954"/>
          <p:cNvSpPr/>
          <p:nvPr/>
        </p:nvSpPr>
        <p:spPr>
          <a:xfrm>
            <a:off x="3572169" y="4559465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5" name="Shape 955"/>
          <p:cNvSpPr/>
          <p:nvPr/>
        </p:nvSpPr>
        <p:spPr>
          <a:xfrm>
            <a:off x="4507069" y="5755964"/>
            <a:ext cx="34312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33*</a:t>
            </a:r>
          </a:p>
        </p:txBody>
      </p:sp>
      <p:sp>
        <p:nvSpPr>
          <p:cNvPr id="956" name="Shape 956"/>
          <p:cNvSpPr/>
          <p:nvPr/>
        </p:nvSpPr>
        <p:spPr>
          <a:xfrm>
            <a:off x="5639410" y="763270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17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9" name="Shape 9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Consider the B+ Tree below and insert the following in order: 17, 18, 29.</a:t>
            </a:r>
            <a:endParaRPr sz="4560"/>
          </a:p>
        </p:txBody>
      </p:sp>
      <p:sp>
        <p:nvSpPr>
          <p:cNvPr id="960" name="Shape 960"/>
          <p:cNvSpPr/>
          <p:nvPr/>
        </p:nvSpPr>
        <p:spPr>
          <a:xfrm>
            <a:off x="423282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54</a:t>
            </a:r>
          </a:p>
        </p:txBody>
      </p:sp>
      <p:sp>
        <p:nvSpPr>
          <p:cNvPr id="961" name="Shape 961"/>
          <p:cNvSpPr/>
          <p:nvPr/>
        </p:nvSpPr>
        <p:spPr>
          <a:xfrm>
            <a:off x="4595324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600"/>
            </a:pPr>
          </a:p>
        </p:txBody>
      </p:sp>
      <p:sp>
        <p:nvSpPr>
          <p:cNvPr id="962" name="Shape 962"/>
          <p:cNvSpPr/>
          <p:nvPr/>
        </p:nvSpPr>
        <p:spPr>
          <a:xfrm>
            <a:off x="4957820" y="3690993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3" name="Shape 963"/>
          <p:cNvSpPr/>
          <p:nvPr/>
        </p:nvSpPr>
        <p:spPr>
          <a:xfrm>
            <a:off x="532031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4" name="Shape 964"/>
          <p:cNvSpPr/>
          <p:nvPr/>
        </p:nvSpPr>
        <p:spPr>
          <a:xfrm>
            <a:off x="2479840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9</a:t>
            </a:r>
          </a:p>
        </p:txBody>
      </p:sp>
      <p:sp>
        <p:nvSpPr>
          <p:cNvPr id="965" name="Shape 965"/>
          <p:cNvSpPr/>
          <p:nvPr/>
        </p:nvSpPr>
        <p:spPr>
          <a:xfrm>
            <a:off x="2842336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25</a:t>
            </a:r>
          </a:p>
        </p:txBody>
      </p:sp>
      <p:sp>
        <p:nvSpPr>
          <p:cNvPr id="966" name="Shape 966"/>
          <p:cNvSpPr/>
          <p:nvPr/>
        </p:nvSpPr>
        <p:spPr>
          <a:xfrm>
            <a:off x="5921443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70</a:t>
            </a:r>
          </a:p>
        </p:txBody>
      </p:sp>
      <p:sp>
        <p:nvSpPr>
          <p:cNvPr id="967" name="Shape 967"/>
          <p:cNvSpPr/>
          <p:nvPr/>
        </p:nvSpPr>
        <p:spPr>
          <a:xfrm>
            <a:off x="6283939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8" name="Shape 968"/>
          <p:cNvSpPr/>
          <p:nvPr/>
        </p:nvSpPr>
        <p:spPr>
          <a:xfrm>
            <a:off x="6646436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9" name="Shape 969"/>
          <p:cNvSpPr/>
          <p:nvPr/>
        </p:nvSpPr>
        <p:spPr>
          <a:xfrm>
            <a:off x="7008932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0" name="Shape 970"/>
          <p:cNvSpPr/>
          <p:nvPr/>
        </p:nvSpPr>
        <p:spPr>
          <a:xfrm>
            <a:off x="25024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3*</a:t>
            </a:r>
          </a:p>
        </p:txBody>
      </p:sp>
      <p:sp>
        <p:nvSpPr>
          <p:cNvPr id="971" name="Shape 971"/>
          <p:cNvSpPr/>
          <p:nvPr/>
        </p:nvSpPr>
        <p:spPr>
          <a:xfrm>
            <a:off x="612745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5*</a:t>
            </a:r>
          </a:p>
        </p:txBody>
      </p:sp>
      <p:sp>
        <p:nvSpPr>
          <p:cNvPr id="972" name="Shape 972"/>
          <p:cNvSpPr/>
          <p:nvPr/>
        </p:nvSpPr>
        <p:spPr>
          <a:xfrm>
            <a:off x="975242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7*</a:t>
            </a:r>
          </a:p>
        </p:txBody>
      </p:sp>
      <p:sp>
        <p:nvSpPr>
          <p:cNvPr id="973" name="Shape 973"/>
          <p:cNvSpPr/>
          <p:nvPr/>
        </p:nvSpPr>
        <p:spPr>
          <a:xfrm>
            <a:off x="133773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8*</a:t>
            </a:r>
          </a:p>
        </p:txBody>
      </p:sp>
      <p:sp>
        <p:nvSpPr>
          <p:cNvPr id="974" name="Shape 974"/>
          <p:cNvSpPr/>
          <p:nvPr/>
        </p:nvSpPr>
        <p:spPr>
          <a:xfrm>
            <a:off x="182969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10*</a:t>
            </a:r>
          </a:p>
        </p:txBody>
      </p:sp>
      <p:sp>
        <p:nvSpPr>
          <p:cNvPr id="975" name="Shape 975"/>
          <p:cNvSpPr/>
          <p:nvPr/>
        </p:nvSpPr>
        <p:spPr>
          <a:xfrm>
            <a:off x="2192194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14*</a:t>
            </a:r>
          </a:p>
        </p:txBody>
      </p:sp>
      <p:sp>
        <p:nvSpPr>
          <p:cNvPr id="976" name="Shape 976"/>
          <p:cNvSpPr/>
          <p:nvPr/>
        </p:nvSpPr>
        <p:spPr>
          <a:xfrm>
            <a:off x="255469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15*</a:t>
            </a:r>
          </a:p>
        </p:txBody>
      </p:sp>
      <p:sp>
        <p:nvSpPr>
          <p:cNvPr id="977" name="Shape 977"/>
          <p:cNvSpPr/>
          <p:nvPr/>
        </p:nvSpPr>
        <p:spPr>
          <a:xfrm>
            <a:off x="291718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17*</a:t>
            </a:r>
          </a:p>
        </p:txBody>
      </p:sp>
      <p:sp>
        <p:nvSpPr>
          <p:cNvPr id="978" name="Shape 978"/>
          <p:cNvSpPr/>
          <p:nvPr/>
        </p:nvSpPr>
        <p:spPr>
          <a:xfrm>
            <a:off x="505790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37*</a:t>
            </a:r>
          </a:p>
        </p:txBody>
      </p:sp>
      <p:sp>
        <p:nvSpPr>
          <p:cNvPr id="979" name="Shape 979"/>
          <p:cNvSpPr/>
          <p:nvPr/>
        </p:nvSpPr>
        <p:spPr>
          <a:xfrm>
            <a:off x="7135291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54*</a:t>
            </a:r>
          </a:p>
        </p:txBody>
      </p:sp>
      <p:sp>
        <p:nvSpPr>
          <p:cNvPr id="980" name="Shape 980"/>
          <p:cNvSpPr/>
          <p:nvPr/>
        </p:nvSpPr>
        <p:spPr>
          <a:xfrm>
            <a:off x="7497788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61*</a:t>
            </a:r>
          </a:p>
        </p:txBody>
      </p:sp>
      <p:sp>
        <p:nvSpPr>
          <p:cNvPr id="981" name="Shape 981"/>
          <p:cNvSpPr/>
          <p:nvPr/>
        </p:nvSpPr>
        <p:spPr>
          <a:xfrm>
            <a:off x="7860285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63*</a:t>
            </a:r>
          </a:p>
        </p:txBody>
      </p:sp>
      <p:sp>
        <p:nvSpPr>
          <p:cNvPr id="982" name="Shape 982"/>
          <p:cNvSpPr/>
          <p:nvPr/>
        </p:nvSpPr>
        <p:spPr>
          <a:xfrm>
            <a:off x="8222781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68*</a:t>
            </a:r>
          </a:p>
        </p:txBody>
      </p:sp>
      <p:sp>
        <p:nvSpPr>
          <p:cNvPr id="983" name="Shape 983"/>
          <p:cNvSpPr/>
          <p:nvPr/>
        </p:nvSpPr>
        <p:spPr>
          <a:xfrm>
            <a:off x="8714740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71*</a:t>
            </a:r>
          </a:p>
        </p:txBody>
      </p:sp>
      <p:sp>
        <p:nvSpPr>
          <p:cNvPr id="984" name="Shape 984"/>
          <p:cNvSpPr/>
          <p:nvPr/>
        </p:nvSpPr>
        <p:spPr>
          <a:xfrm>
            <a:off x="9077237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5" name="Shape 985"/>
          <p:cNvSpPr/>
          <p:nvPr/>
        </p:nvSpPr>
        <p:spPr>
          <a:xfrm>
            <a:off x="9439733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6" name="Shape 986"/>
          <p:cNvSpPr/>
          <p:nvPr/>
        </p:nvSpPr>
        <p:spPr>
          <a:xfrm>
            <a:off x="9802230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7" name="Shape 987"/>
          <p:cNvSpPr/>
          <p:nvPr/>
        </p:nvSpPr>
        <p:spPr>
          <a:xfrm flipH="1">
            <a:off x="2507425" y="3989215"/>
            <a:ext cx="1737562" cy="58110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88" name="Shape 988"/>
          <p:cNvSpPr/>
          <p:nvPr/>
        </p:nvSpPr>
        <p:spPr>
          <a:xfrm>
            <a:off x="4562298" y="3997001"/>
            <a:ext cx="1718636" cy="5797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89" name="Shape 989"/>
          <p:cNvSpPr/>
          <p:nvPr/>
        </p:nvSpPr>
        <p:spPr>
          <a:xfrm flipH="1">
            <a:off x="877296" y="4867354"/>
            <a:ext cx="1608736" cy="89096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0" name="Shape 990"/>
          <p:cNvSpPr/>
          <p:nvPr/>
        </p:nvSpPr>
        <p:spPr>
          <a:xfrm flipH="1">
            <a:off x="2785237" y="4868899"/>
            <a:ext cx="53205" cy="9181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1" name="Shape 991"/>
          <p:cNvSpPr/>
          <p:nvPr/>
        </p:nvSpPr>
        <p:spPr>
          <a:xfrm>
            <a:off x="5926804" y="4876369"/>
            <a:ext cx="1267849" cy="9048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2" name="Shape 992"/>
          <p:cNvSpPr/>
          <p:nvPr/>
        </p:nvSpPr>
        <p:spPr>
          <a:xfrm>
            <a:off x="6265920" y="4843187"/>
            <a:ext cx="3052252" cy="9100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3" name="Shape 993"/>
          <p:cNvSpPr/>
          <p:nvPr/>
        </p:nvSpPr>
        <p:spPr>
          <a:xfrm>
            <a:off x="340914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27*</a:t>
            </a:r>
          </a:p>
        </p:txBody>
      </p:sp>
      <p:sp>
        <p:nvSpPr>
          <p:cNvPr id="994" name="Shape 994"/>
          <p:cNvSpPr/>
          <p:nvPr/>
        </p:nvSpPr>
        <p:spPr>
          <a:xfrm>
            <a:off x="3771643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30*</a:t>
            </a:r>
          </a:p>
        </p:txBody>
      </p:sp>
      <p:sp>
        <p:nvSpPr>
          <p:cNvPr id="995" name="Shape 995"/>
          <p:cNvSpPr/>
          <p:nvPr/>
        </p:nvSpPr>
        <p:spPr>
          <a:xfrm>
            <a:off x="4134140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31*</a:t>
            </a:r>
          </a:p>
        </p:txBody>
      </p:sp>
      <p:sp>
        <p:nvSpPr>
          <p:cNvPr id="996" name="Shape 996"/>
          <p:cNvSpPr/>
          <p:nvPr/>
        </p:nvSpPr>
        <p:spPr>
          <a:xfrm>
            <a:off x="449663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997" name="Shape 997"/>
          <p:cNvSpPr/>
          <p:nvPr/>
        </p:nvSpPr>
        <p:spPr>
          <a:xfrm>
            <a:off x="3186647" y="4859277"/>
            <a:ext cx="1178040" cy="92777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8" name="Shape 998"/>
          <p:cNvSpPr/>
          <p:nvPr/>
        </p:nvSpPr>
        <p:spPr>
          <a:xfrm>
            <a:off x="541132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999" name="Shape 999"/>
          <p:cNvSpPr/>
          <p:nvPr/>
        </p:nvSpPr>
        <p:spPr>
          <a:xfrm>
            <a:off x="577628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000" name="Shape 1000"/>
          <p:cNvSpPr/>
          <p:nvPr/>
        </p:nvSpPr>
        <p:spPr>
          <a:xfrm>
            <a:off x="614037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001" name="Shape 1001"/>
          <p:cNvSpPr/>
          <p:nvPr/>
        </p:nvSpPr>
        <p:spPr>
          <a:xfrm>
            <a:off x="3509364" y="4852111"/>
            <a:ext cx="2205487" cy="9044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02" name="Shape 1002"/>
          <p:cNvSpPr/>
          <p:nvPr/>
        </p:nvSpPr>
        <p:spPr>
          <a:xfrm>
            <a:off x="3209673" y="4559465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37</a:t>
            </a:r>
          </a:p>
        </p:txBody>
      </p:sp>
      <p:sp>
        <p:nvSpPr>
          <p:cNvPr id="1003" name="Shape 1003"/>
          <p:cNvSpPr/>
          <p:nvPr/>
        </p:nvSpPr>
        <p:spPr>
          <a:xfrm>
            <a:off x="3572169" y="4559465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4" name="Shape 1004"/>
          <p:cNvSpPr/>
          <p:nvPr/>
        </p:nvSpPr>
        <p:spPr>
          <a:xfrm>
            <a:off x="4507069" y="5755964"/>
            <a:ext cx="34312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33*</a:t>
            </a:r>
          </a:p>
        </p:txBody>
      </p:sp>
      <p:sp>
        <p:nvSpPr>
          <p:cNvPr id="1005" name="Shape 1005"/>
          <p:cNvSpPr/>
          <p:nvPr/>
        </p:nvSpPr>
        <p:spPr>
          <a:xfrm>
            <a:off x="5639410" y="763270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17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8" name="Shape 10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Consider the B+ Tree below and insert the following in order: 17, 18, 29.</a:t>
            </a:r>
            <a:endParaRPr sz="4560"/>
          </a:p>
        </p:txBody>
      </p:sp>
      <p:sp>
        <p:nvSpPr>
          <p:cNvPr id="1009" name="Shape 1009"/>
          <p:cNvSpPr/>
          <p:nvPr/>
        </p:nvSpPr>
        <p:spPr>
          <a:xfrm>
            <a:off x="423282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54</a:t>
            </a:r>
          </a:p>
        </p:txBody>
      </p:sp>
      <p:sp>
        <p:nvSpPr>
          <p:cNvPr id="1010" name="Shape 1010"/>
          <p:cNvSpPr/>
          <p:nvPr/>
        </p:nvSpPr>
        <p:spPr>
          <a:xfrm>
            <a:off x="4595324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600"/>
            </a:pPr>
          </a:p>
        </p:txBody>
      </p:sp>
      <p:sp>
        <p:nvSpPr>
          <p:cNvPr id="1011" name="Shape 1011"/>
          <p:cNvSpPr/>
          <p:nvPr/>
        </p:nvSpPr>
        <p:spPr>
          <a:xfrm>
            <a:off x="4957820" y="3690993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2" name="Shape 1012"/>
          <p:cNvSpPr/>
          <p:nvPr/>
        </p:nvSpPr>
        <p:spPr>
          <a:xfrm>
            <a:off x="532031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3" name="Shape 1013"/>
          <p:cNvSpPr/>
          <p:nvPr/>
        </p:nvSpPr>
        <p:spPr>
          <a:xfrm>
            <a:off x="2479840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9</a:t>
            </a:r>
          </a:p>
        </p:txBody>
      </p:sp>
      <p:sp>
        <p:nvSpPr>
          <p:cNvPr id="1014" name="Shape 1014"/>
          <p:cNvSpPr/>
          <p:nvPr/>
        </p:nvSpPr>
        <p:spPr>
          <a:xfrm>
            <a:off x="2842336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25</a:t>
            </a:r>
          </a:p>
        </p:txBody>
      </p:sp>
      <p:sp>
        <p:nvSpPr>
          <p:cNvPr id="1015" name="Shape 1015"/>
          <p:cNvSpPr/>
          <p:nvPr/>
        </p:nvSpPr>
        <p:spPr>
          <a:xfrm>
            <a:off x="5921443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70</a:t>
            </a:r>
          </a:p>
        </p:txBody>
      </p:sp>
      <p:sp>
        <p:nvSpPr>
          <p:cNvPr id="1016" name="Shape 1016"/>
          <p:cNvSpPr/>
          <p:nvPr/>
        </p:nvSpPr>
        <p:spPr>
          <a:xfrm>
            <a:off x="6283939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7" name="Shape 1017"/>
          <p:cNvSpPr/>
          <p:nvPr/>
        </p:nvSpPr>
        <p:spPr>
          <a:xfrm>
            <a:off x="6646436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8" name="Shape 1018"/>
          <p:cNvSpPr/>
          <p:nvPr/>
        </p:nvSpPr>
        <p:spPr>
          <a:xfrm>
            <a:off x="7008932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9" name="Shape 1019"/>
          <p:cNvSpPr/>
          <p:nvPr/>
        </p:nvSpPr>
        <p:spPr>
          <a:xfrm>
            <a:off x="25024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3*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12745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5*</a:t>
            </a:r>
          </a:p>
        </p:txBody>
      </p:sp>
      <p:sp>
        <p:nvSpPr>
          <p:cNvPr id="1021" name="Shape 1021"/>
          <p:cNvSpPr/>
          <p:nvPr/>
        </p:nvSpPr>
        <p:spPr>
          <a:xfrm>
            <a:off x="975242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7*</a:t>
            </a:r>
          </a:p>
        </p:txBody>
      </p:sp>
      <p:sp>
        <p:nvSpPr>
          <p:cNvPr id="1022" name="Shape 1022"/>
          <p:cNvSpPr/>
          <p:nvPr/>
        </p:nvSpPr>
        <p:spPr>
          <a:xfrm>
            <a:off x="133773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8*</a:t>
            </a:r>
          </a:p>
        </p:txBody>
      </p:sp>
      <p:sp>
        <p:nvSpPr>
          <p:cNvPr id="1023" name="Shape 1023"/>
          <p:cNvSpPr/>
          <p:nvPr/>
        </p:nvSpPr>
        <p:spPr>
          <a:xfrm>
            <a:off x="182969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10*</a:t>
            </a:r>
          </a:p>
        </p:txBody>
      </p:sp>
      <p:sp>
        <p:nvSpPr>
          <p:cNvPr id="1024" name="Shape 1024"/>
          <p:cNvSpPr/>
          <p:nvPr/>
        </p:nvSpPr>
        <p:spPr>
          <a:xfrm>
            <a:off x="2192194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14*</a:t>
            </a:r>
          </a:p>
        </p:txBody>
      </p:sp>
      <p:sp>
        <p:nvSpPr>
          <p:cNvPr id="1025" name="Shape 1025"/>
          <p:cNvSpPr/>
          <p:nvPr/>
        </p:nvSpPr>
        <p:spPr>
          <a:xfrm>
            <a:off x="255469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15*</a:t>
            </a:r>
          </a:p>
        </p:txBody>
      </p:sp>
      <p:sp>
        <p:nvSpPr>
          <p:cNvPr id="1026" name="Shape 1026"/>
          <p:cNvSpPr/>
          <p:nvPr/>
        </p:nvSpPr>
        <p:spPr>
          <a:xfrm>
            <a:off x="291718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17*</a:t>
            </a:r>
          </a:p>
        </p:txBody>
      </p:sp>
      <p:sp>
        <p:nvSpPr>
          <p:cNvPr id="1027" name="Shape 1027"/>
          <p:cNvSpPr/>
          <p:nvPr/>
        </p:nvSpPr>
        <p:spPr>
          <a:xfrm>
            <a:off x="505790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37*</a:t>
            </a:r>
          </a:p>
        </p:txBody>
      </p:sp>
      <p:sp>
        <p:nvSpPr>
          <p:cNvPr id="1028" name="Shape 1028"/>
          <p:cNvSpPr/>
          <p:nvPr/>
        </p:nvSpPr>
        <p:spPr>
          <a:xfrm>
            <a:off x="7135291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54*</a:t>
            </a:r>
          </a:p>
        </p:txBody>
      </p:sp>
      <p:sp>
        <p:nvSpPr>
          <p:cNvPr id="1029" name="Shape 1029"/>
          <p:cNvSpPr/>
          <p:nvPr/>
        </p:nvSpPr>
        <p:spPr>
          <a:xfrm>
            <a:off x="7497788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61*</a:t>
            </a:r>
          </a:p>
        </p:txBody>
      </p:sp>
      <p:sp>
        <p:nvSpPr>
          <p:cNvPr id="1030" name="Shape 1030"/>
          <p:cNvSpPr/>
          <p:nvPr/>
        </p:nvSpPr>
        <p:spPr>
          <a:xfrm>
            <a:off x="7860285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63*</a:t>
            </a:r>
          </a:p>
        </p:txBody>
      </p:sp>
      <p:sp>
        <p:nvSpPr>
          <p:cNvPr id="1031" name="Shape 1031"/>
          <p:cNvSpPr/>
          <p:nvPr/>
        </p:nvSpPr>
        <p:spPr>
          <a:xfrm>
            <a:off x="8222781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68*</a:t>
            </a:r>
          </a:p>
        </p:txBody>
      </p:sp>
      <p:sp>
        <p:nvSpPr>
          <p:cNvPr id="1032" name="Shape 1032"/>
          <p:cNvSpPr/>
          <p:nvPr/>
        </p:nvSpPr>
        <p:spPr>
          <a:xfrm>
            <a:off x="8714740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71*</a:t>
            </a:r>
          </a:p>
        </p:txBody>
      </p:sp>
      <p:sp>
        <p:nvSpPr>
          <p:cNvPr id="1033" name="Shape 1033"/>
          <p:cNvSpPr/>
          <p:nvPr/>
        </p:nvSpPr>
        <p:spPr>
          <a:xfrm>
            <a:off x="9077237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4" name="Shape 1034"/>
          <p:cNvSpPr/>
          <p:nvPr/>
        </p:nvSpPr>
        <p:spPr>
          <a:xfrm>
            <a:off x="9439733" y="5731179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5" name="Shape 1035"/>
          <p:cNvSpPr/>
          <p:nvPr/>
        </p:nvSpPr>
        <p:spPr>
          <a:xfrm>
            <a:off x="9802230" y="5731179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6" name="Shape 1036"/>
          <p:cNvSpPr/>
          <p:nvPr/>
        </p:nvSpPr>
        <p:spPr>
          <a:xfrm flipH="1">
            <a:off x="2507425" y="3989215"/>
            <a:ext cx="1737562" cy="58110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37" name="Shape 1037"/>
          <p:cNvSpPr/>
          <p:nvPr/>
        </p:nvSpPr>
        <p:spPr>
          <a:xfrm>
            <a:off x="4562298" y="3997001"/>
            <a:ext cx="1718636" cy="5797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38" name="Shape 1038"/>
          <p:cNvSpPr/>
          <p:nvPr/>
        </p:nvSpPr>
        <p:spPr>
          <a:xfrm flipH="1">
            <a:off x="877296" y="4867354"/>
            <a:ext cx="1608736" cy="89096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39" name="Shape 1039"/>
          <p:cNvSpPr/>
          <p:nvPr/>
        </p:nvSpPr>
        <p:spPr>
          <a:xfrm flipH="1">
            <a:off x="2785237" y="4868899"/>
            <a:ext cx="53205" cy="9181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0" name="Shape 1040"/>
          <p:cNvSpPr/>
          <p:nvPr/>
        </p:nvSpPr>
        <p:spPr>
          <a:xfrm>
            <a:off x="5926804" y="4876369"/>
            <a:ext cx="1267849" cy="9048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1" name="Shape 1041"/>
          <p:cNvSpPr/>
          <p:nvPr/>
        </p:nvSpPr>
        <p:spPr>
          <a:xfrm>
            <a:off x="6265920" y="4843187"/>
            <a:ext cx="3052252" cy="9100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2" name="Shape 1042"/>
          <p:cNvSpPr/>
          <p:nvPr/>
        </p:nvSpPr>
        <p:spPr>
          <a:xfrm>
            <a:off x="340914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27*</a:t>
            </a:r>
          </a:p>
        </p:txBody>
      </p:sp>
      <p:sp>
        <p:nvSpPr>
          <p:cNvPr id="1043" name="Shape 1043"/>
          <p:cNvSpPr/>
          <p:nvPr/>
        </p:nvSpPr>
        <p:spPr>
          <a:xfrm>
            <a:off x="3771643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30*</a:t>
            </a:r>
          </a:p>
        </p:txBody>
      </p:sp>
      <p:sp>
        <p:nvSpPr>
          <p:cNvPr id="1044" name="Shape 1044"/>
          <p:cNvSpPr/>
          <p:nvPr/>
        </p:nvSpPr>
        <p:spPr>
          <a:xfrm>
            <a:off x="4134140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31*</a:t>
            </a:r>
          </a:p>
        </p:txBody>
      </p:sp>
      <p:sp>
        <p:nvSpPr>
          <p:cNvPr id="1045" name="Shape 1045"/>
          <p:cNvSpPr/>
          <p:nvPr/>
        </p:nvSpPr>
        <p:spPr>
          <a:xfrm>
            <a:off x="449663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046" name="Shape 1046"/>
          <p:cNvSpPr/>
          <p:nvPr/>
        </p:nvSpPr>
        <p:spPr>
          <a:xfrm>
            <a:off x="3186647" y="4859277"/>
            <a:ext cx="1178040" cy="92777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7" name="Shape 1047"/>
          <p:cNvSpPr/>
          <p:nvPr/>
        </p:nvSpPr>
        <p:spPr>
          <a:xfrm>
            <a:off x="541132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1048" name="Shape 1048"/>
          <p:cNvSpPr/>
          <p:nvPr/>
        </p:nvSpPr>
        <p:spPr>
          <a:xfrm>
            <a:off x="5776288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049" name="Shape 1049"/>
          <p:cNvSpPr/>
          <p:nvPr/>
        </p:nvSpPr>
        <p:spPr>
          <a:xfrm>
            <a:off x="614037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050" name="Shape 1050"/>
          <p:cNvSpPr/>
          <p:nvPr/>
        </p:nvSpPr>
        <p:spPr>
          <a:xfrm>
            <a:off x="3509364" y="4852111"/>
            <a:ext cx="2205487" cy="9044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51" name="Shape 1051"/>
          <p:cNvSpPr/>
          <p:nvPr/>
        </p:nvSpPr>
        <p:spPr>
          <a:xfrm>
            <a:off x="3209673" y="4559465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37</a:t>
            </a:r>
          </a:p>
        </p:txBody>
      </p:sp>
      <p:sp>
        <p:nvSpPr>
          <p:cNvPr id="1052" name="Shape 1052"/>
          <p:cNvSpPr/>
          <p:nvPr/>
        </p:nvSpPr>
        <p:spPr>
          <a:xfrm>
            <a:off x="3572169" y="4559465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3" name="Shape 1053"/>
          <p:cNvSpPr/>
          <p:nvPr/>
        </p:nvSpPr>
        <p:spPr>
          <a:xfrm>
            <a:off x="4507069" y="5755964"/>
            <a:ext cx="34312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33*</a:t>
            </a:r>
          </a:p>
        </p:txBody>
      </p:sp>
      <p:sp>
        <p:nvSpPr>
          <p:cNvPr id="1054" name="Shape 1054"/>
          <p:cNvSpPr/>
          <p:nvPr/>
        </p:nvSpPr>
        <p:spPr>
          <a:xfrm>
            <a:off x="5639410" y="763270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18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7" name="Shape 10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Consider the B+ Tree below and insert the following in order: 17, 18, 29.</a:t>
            </a:r>
            <a:endParaRPr sz="4560"/>
          </a:p>
        </p:txBody>
      </p:sp>
      <p:sp>
        <p:nvSpPr>
          <p:cNvPr id="1058" name="Shape 1058"/>
          <p:cNvSpPr/>
          <p:nvPr/>
        </p:nvSpPr>
        <p:spPr>
          <a:xfrm>
            <a:off x="423282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54</a:t>
            </a:r>
          </a:p>
        </p:txBody>
      </p:sp>
      <p:sp>
        <p:nvSpPr>
          <p:cNvPr id="1059" name="Shape 1059"/>
          <p:cNvSpPr/>
          <p:nvPr/>
        </p:nvSpPr>
        <p:spPr>
          <a:xfrm>
            <a:off x="4595324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600"/>
            </a:pPr>
          </a:p>
        </p:txBody>
      </p:sp>
      <p:sp>
        <p:nvSpPr>
          <p:cNvPr id="1060" name="Shape 1060"/>
          <p:cNvSpPr/>
          <p:nvPr/>
        </p:nvSpPr>
        <p:spPr>
          <a:xfrm>
            <a:off x="4957820" y="3690993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1" name="Shape 1061"/>
          <p:cNvSpPr/>
          <p:nvPr/>
        </p:nvSpPr>
        <p:spPr>
          <a:xfrm>
            <a:off x="532031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2" name="Shape 1062"/>
          <p:cNvSpPr/>
          <p:nvPr/>
        </p:nvSpPr>
        <p:spPr>
          <a:xfrm>
            <a:off x="2479840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9</a:t>
            </a:r>
          </a:p>
        </p:txBody>
      </p:sp>
      <p:sp>
        <p:nvSpPr>
          <p:cNvPr id="1063" name="Shape 1063"/>
          <p:cNvSpPr/>
          <p:nvPr/>
        </p:nvSpPr>
        <p:spPr>
          <a:xfrm>
            <a:off x="2842336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15</a:t>
            </a:r>
          </a:p>
        </p:txBody>
      </p:sp>
      <p:sp>
        <p:nvSpPr>
          <p:cNvPr id="1064" name="Shape 1064"/>
          <p:cNvSpPr/>
          <p:nvPr/>
        </p:nvSpPr>
        <p:spPr>
          <a:xfrm>
            <a:off x="5921443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70</a:t>
            </a:r>
          </a:p>
        </p:txBody>
      </p:sp>
      <p:sp>
        <p:nvSpPr>
          <p:cNvPr id="1065" name="Shape 1065"/>
          <p:cNvSpPr/>
          <p:nvPr/>
        </p:nvSpPr>
        <p:spPr>
          <a:xfrm>
            <a:off x="6283939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6" name="Shape 1066"/>
          <p:cNvSpPr/>
          <p:nvPr/>
        </p:nvSpPr>
        <p:spPr>
          <a:xfrm>
            <a:off x="6646436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7" name="Shape 1067"/>
          <p:cNvSpPr/>
          <p:nvPr/>
        </p:nvSpPr>
        <p:spPr>
          <a:xfrm>
            <a:off x="7008932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8" name="Shape 1068"/>
          <p:cNvSpPr/>
          <p:nvPr/>
        </p:nvSpPr>
        <p:spPr>
          <a:xfrm>
            <a:off x="24777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3*</a:t>
            </a:r>
          </a:p>
        </p:txBody>
      </p:sp>
      <p:sp>
        <p:nvSpPr>
          <p:cNvPr id="1069" name="Shape 1069"/>
          <p:cNvSpPr/>
          <p:nvPr/>
        </p:nvSpPr>
        <p:spPr>
          <a:xfrm>
            <a:off x="38727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5*</a:t>
            </a:r>
          </a:p>
        </p:txBody>
      </p:sp>
      <p:sp>
        <p:nvSpPr>
          <p:cNvPr id="1070" name="Shape 1070"/>
          <p:cNvSpPr/>
          <p:nvPr/>
        </p:nvSpPr>
        <p:spPr>
          <a:xfrm>
            <a:off x="74977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7*</a:t>
            </a:r>
          </a:p>
        </p:txBody>
      </p:sp>
      <p:sp>
        <p:nvSpPr>
          <p:cNvPr id="1071" name="Shape 1071"/>
          <p:cNvSpPr/>
          <p:nvPr/>
        </p:nvSpPr>
        <p:spPr>
          <a:xfrm>
            <a:off x="1112267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8*</a:t>
            </a:r>
          </a:p>
        </p:txBody>
      </p:sp>
      <p:sp>
        <p:nvSpPr>
          <p:cNvPr id="1072" name="Shape 1072"/>
          <p:cNvSpPr/>
          <p:nvPr/>
        </p:nvSpPr>
        <p:spPr>
          <a:xfrm>
            <a:off x="160422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10*</a:t>
            </a:r>
          </a:p>
        </p:txBody>
      </p:sp>
      <p:sp>
        <p:nvSpPr>
          <p:cNvPr id="1073" name="Shape 1073"/>
          <p:cNvSpPr/>
          <p:nvPr/>
        </p:nvSpPr>
        <p:spPr>
          <a:xfrm>
            <a:off x="1966723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14*</a:t>
            </a:r>
          </a:p>
        </p:txBody>
      </p:sp>
      <p:sp>
        <p:nvSpPr>
          <p:cNvPr id="1074" name="Shape 1074"/>
          <p:cNvSpPr/>
          <p:nvPr/>
        </p:nvSpPr>
        <p:spPr>
          <a:xfrm>
            <a:off x="2329220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1075" name="Shape 1075"/>
          <p:cNvSpPr/>
          <p:nvPr/>
        </p:nvSpPr>
        <p:spPr>
          <a:xfrm>
            <a:off x="269171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1076" name="Shape 1076"/>
          <p:cNvSpPr/>
          <p:nvPr/>
        </p:nvSpPr>
        <p:spPr>
          <a:xfrm>
            <a:off x="6351782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37*</a:t>
            </a:r>
          </a:p>
        </p:txBody>
      </p:sp>
      <p:sp>
        <p:nvSpPr>
          <p:cNvPr id="1077" name="Shape 1077"/>
          <p:cNvSpPr/>
          <p:nvPr/>
        </p:nvSpPr>
        <p:spPr>
          <a:xfrm>
            <a:off x="8242662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54*</a:t>
            </a:r>
          </a:p>
        </p:txBody>
      </p:sp>
      <p:sp>
        <p:nvSpPr>
          <p:cNvPr id="1078" name="Shape 1078"/>
          <p:cNvSpPr/>
          <p:nvPr/>
        </p:nvSpPr>
        <p:spPr>
          <a:xfrm>
            <a:off x="860515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61*</a:t>
            </a:r>
          </a:p>
        </p:txBody>
      </p:sp>
      <p:sp>
        <p:nvSpPr>
          <p:cNvPr id="1079" name="Shape 1079"/>
          <p:cNvSpPr/>
          <p:nvPr/>
        </p:nvSpPr>
        <p:spPr>
          <a:xfrm>
            <a:off x="8967655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63*</a:t>
            </a:r>
          </a:p>
        </p:txBody>
      </p:sp>
      <p:sp>
        <p:nvSpPr>
          <p:cNvPr id="1080" name="Shape 1080"/>
          <p:cNvSpPr/>
          <p:nvPr/>
        </p:nvSpPr>
        <p:spPr>
          <a:xfrm>
            <a:off x="933015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68*</a:t>
            </a:r>
          </a:p>
        </p:txBody>
      </p:sp>
      <p:sp>
        <p:nvSpPr>
          <p:cNvPr id="1081" name="Shape 1081"/>
          <p:cNvSpPr/>
          <p:nvPr/>
        </p:nvSpPr>
        <p:spPr>
          <a:xfrm>
            <a:off x="982211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71*</a:t>
            </a:r>
          </a:p>
        </p:txBody>
      </p:sp>
      <p:sp>
        <p:nvSpPr>
          <p:cNvPr id="1082" name="Shape 1082"/>
          <p:cNvSpPr/>
          <p:nvPr/>
        </p:nvSpPr>
        <p:spPr>
          <a:xfrm>
            <a:off x="10184607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3" name="Shape 1083"/>
          <p:cNvSpPr/>
          <p:nvPr/>
        </p:nvSpPr>
        <p:spPr>
          <a:xfrm>
            <a:off x="1054710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4" name="Shape 1084"/>
          <p:cNvSpPr/>
          <p:nvPr/>
        </p:nvSpPr>
        <p:spPr>
          <a:xfrm>
            <a:off x="10909600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5" name="Shape 1085"/>
          <p:cNvSpPr/>
          <p:nvPr/>
        </p:nvSpPr>
        <p:spPr>
          <a:xfrm flipH="1">
            <a:off x="2507425" y="3989215"/>
            <a:ext cx="1737562" cy="58110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86" name="Shape 1086"/>
          <p:cNvSpPr/>
          <p:nvPr/>
        </p:nvSpPr>
        <p:spPr>
          <a:xfrm>
            <a:off x="4562298" y="3997001"/>
            <a:ext cx="1718636" cy="5797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87" name="Shape 1087"/>
          <p:cNvSpPr/>
          <p:nvPr/>
        </p:nvSpPr>
        <p:spPr>
          <a:xfrm flipH="1">
            <a:off x="877296" y="4867354"/>
            <a:ext cx="1608736" cy="89096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88" name="Shape 1088"/>
          <p:cNvSpPr/>
          <p:nvPr/>
        </p:nvSpPr>
        <p:spPr>
          <a:xfrm flipH="1">
            <a:off x="2785237" y="4868899"/>
            <a:ext cx="53205" cy="9181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89" name="Shape 1089"/>
          <p:cNvSpPr/>
          <p:nvPr/>
        </p:nvSpPr>
        <p:spPr>
          <a:xfrm>
            <a:off x="5926804" y="4876369"/>
            <a:ext cx="2529614" cy="83972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0" name="Shape 1090"/>
          <p:cNvSpPr/>
          <p:nvPr/>
        </p:nvSpPr>
        <p:spPr>
          <a:xfrm>
            <a:off x="6265920" y="4843187"/>
            <a:ext cx="4109478" cy="86149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1" name="Shape 1091"/>
          <p:cNvSpPr/>
          <p:nvPr/>
        </p:nvSpPr>
        <p:spPr>
          <a:xfrm>
            <a:off x="470302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27*</a:t>
            </a:r>
          </a:p>
        </p:txBody>
      </p:sp>
      <p:sp>
        <p:nvSpPr>
          <p:cNvPr id="1092" name="Shape 1092"/>
          <p:cNvSpPr/>
          <p:nvPr/>
        </p:nvSpPr>
        <p:spPr>
          <a:xfrm>
            <a:off x="506552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30*</a:t>
            </a:r>
          </a:p>
        </p:txBody>
      </p:sp>
      <p:sp>
        <p:nvSpPr>
          <p:cNvPr id="1093" name="Shape 1093"/>
          <p:cNvSpPr/>
          <p:nvPr/>
        </p:nvSpPr>
        <p:spPr>
          <a:xfrm>
            <a:off x="542802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31*</a:t>
            </a:r>
          </a:p>
        </p:txBody>
      </p:sp>
      <p:sp>
        <p:nvSpPr>
          <p:cNvPr id="1094" name="Shape 1094"/>
          <p:cNvSpPr/>
          <p:nvPr/>
        </p:nvSpPr>
        <p:spPr>
          <a:xfrm>
            <a:off x="5790517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095" name="Shape 1095"/>
          <p:cNvSpPr/>
          <p:nvPr/>
        </p:nvSpPr>
        <p:spPr>
          <a:xfrm>
            <a:off x="3569929" y="4890183"/>
            <a:ext cx="1460416" cy="8527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6" name="Shape 1096"/>
          <p:cNvSpPr/>
          <p:nvPr/>
        </p:nvSpPr>
        <p:spPr>
          <a:xfrm>
            <a:off x="6705205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1097" name="Shape 1097"/>
          <p:cNvSpPr/>
          <p:nvPr/>
        </p:nvSpPr>
        <p:spPr>
          <a:xfrm>
            <a:off x="7070169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098" name="Shape 1098"/>
          <p:cNvSpPr/>
          <p:nvPr/>
        </p:nvSpPr>
        <p:spPr>
          <a:xfrm>
            <a:off x="7434252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099" name="Shape 1099"/>
          <p:cNvSpPr/>
          <p:nvPr/>
        </p:nvSpPr>
        <p:spPr>
          <a:xfrm>
            <a:off x="3919683" y="4855981"/>
            <a:ext cx="3063134" cy="8829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0" name="Shape 1100"/>
          <p:cNvSpPr/>
          <p:nvPr/>
        </p:nvSpPr>
        <p:spPr>
          <a:xfrm>
            <a:off x="3209673" y="4559465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25</a:t>
            </a:r>
          </a:p>
        </p:txBody>
      </p:sp>
      <p:sp>
        <p:nvSpPr>
          <p:cNvPr id="1101" name="Shape 1101"/>
          <p:cNvSpPr/>
          <p:nvPr/>
        </p:nvSpPr>
        <p:spPr>
          <a:xfrm>
            <a:off x="3572169" y="4559465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2" name="Shape 1102"/>
          <p:cNvSpPr/>
          <p:nvPr/>
        </p:nvSpPr>
        <p:spPr>
          <a:xfrm>
            <a:off x="5800950" y="5755964"/>
            <a:ext cx="34312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33*</a:t>
            </a:r>
          </a:p>
        </p:txBody>
      </p:sp>
      <p:sp>
        <p:nvSpPr>
          <p:cNvPr id="1103" name="Shape 1103"/>
          <p:cNvSpPr/>
          <p:nvPr/>
        </p:nvSpPr>
        <p:spPr>
          <a:xfrm>
            <a:off x="5639410" y="763270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18</a:t>
            </a:r>
          </a:p>
        </p:txBody>
      </p:sp>
      <p:sp>
        <p:nvSpPr>
          <p:cNvPr id="1104" name="Shape 1104"/>
          <p:cNvSpPr/>
          <p:nvPr/>
        </p:nvSpPr>
        <p:spPr>
          <a:xfrm>
            <a:off x="3584004" y="4547378"/>
            <a:ext cx="340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37</a:t>
            </a:r>
          </a:p>
        </p:txBody>
      </p:sp>
      <p:sp>
        <p:nvSpPr>
          <p:cNvPr id="1105" name="Shape 1105"/>
          <p:cNvSpPr/>
          <p:nvPr/>
        </p:nvSpPr>
        <p:spPr>
          <a:xfrm>
            <a:off x="3152905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15*</a:t>
            </a:r>
          </a:p>
        </p:txBody>
      </p:sp>
      <p:sp>
        <p:nvSpPr>
          <p:cNvPr id="1106" name="Shape 1106"/>
          <p:cNvSpPr/>
          <p:nvPr/>
        </p:nvSpPr>
        <p:spPr>
          <a:xfrm>
            <a:off x="3506329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17*</a:t>
            </a:r>
          </a:p>
        </p:txBody>
      </p:sp>
      <p:sp>
        <p:nvSpPr>
          <p:cNvPr id="1107" name="Shape 1107"/>
          <p:cNvSpPr/>
          <p:nvPr/>
        </p:nvSpPr>
        <p:spPr>
          <a:xfrm>
            <a:off x="3871293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18*</a:t>
            </a:r>
          </a:p>
        </p:txBody>
      </p:sp>
      <p:sp>
        <p:nvSpPr>
          <p:cNvPr id="1108" name="Shape 1108"/>
          <p:cNvSpPr/>
          <p:nvPr/>
        </p:nvSpPr>
        <p:spPr>
          <a:xfrm>
            <a:off x="4235376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109" name="Shape 1109"/>
          <p:cNvSpPr/>
          <p:nvPr/>
        </p:nvSpPr>
        <p:spPr>
          <a:xfrm>
            <a:off x="3215323" y="4877332"/>
            <a:ext cx="387973" cy="8475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2" name="Shape 1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Consider the B+ Tree below and insert the following in order: 17, 18, 29.</a:t>
            </a:r>
            <a:endParaRPr sz="4560"/>
          </a:p>
        </p:txBody>
      </p:sp>
      <p:sp>
        <p:nvSpPr>
          <p:cNvPr id="1113" name="Shape 1113"/>
          <p:cNvSpPr/>
          <p:nvPr/>
        </p:nvSpPr>
        <p:spPr>
          <a:xfrm>
            <a:off x="423282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54</a:t>
            </a:r>
          </a:p>
        </p:txBody>
      </p:sp>
      <p:sp>
        <p:nvSpPr>
          <p:cNvPr id="1114" name="Shape 1114"/>
          <p:cNvSpPr/>
          <p:nvPr/>
        </p:nvSpPr>
        <p:spPr>
          <a:xfrm>
            <a:off x="4595324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600"/>
            </a:pPr>
          </a:p>
        </p:txBody>
      </p:sp>
      <p:sp>
        <p:nvSpPr>
          <p:cNvPr id="1115" name="Shape 1115"/>
          <p:cNvSpPr/>
          <p:nvPr/>
        </p:nvSpPr>
        <p:spPr>
          <a:xfrm>
            <a:off x="4957820" y="3690993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6" name="Shape 1116"/>
          <p:cNvSpPr/>
          <p:nvPr/>
        </p:nvSpPr>
        <p:spPr>
          <a:xfrm>
            <a:off x="5320317" y="3690993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7" name="Shape 1117"/>
          <p:cNvSpPr/>
          <p:nvPr/>
        </p:nvSpPr>
        <p:spPr>
          <a:xfrm>
            <a:off x="2479840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9</a:t>
            </a:r>
          </a:p>
        </p:txBody>
      </p:sp>
      <p:sp>
        <p:nvSpPr>
          <p:cNvPr id="1118" name="Shape 1118"/>
          <p:cNvSpPr/>
          <p:nvPr/>
        </p:nvSpPr>
        <p:spPr>
          <a:xfrm>
            <a:off x="2842336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15</a:t>
            </a:r>
          </a:p>
        </p:txBody>
      </p:sp>
      <p:sp>
        <p:nvSpPr>
          <p:cNvPr id="1119" name="Shape 1119"/>
          <p:cNvSpPr/>
          <p:nvPr/>
        </p:nvSpPr>
        <p:spPr>
          <a:xfrm>
            <a:off x="5921443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70</a:t>
            </a:r>
          </a:p>
        </p:txBody>
      </p:sp>
      <p:sp>
        <p:nvSpPr>
          <p:cNvPr id="1120" name="Shape 1120"/>
          <p:cNvSpPr/>
          <p:nvPr/>
        </p:nvSpPr>
        <p:spPr>
          <a:xfrm>
            <a:off x="6283939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1" name="Shape 1121"/>
          <p:cNvSpPr/>
          <p:nvPr/>
        </p:nvSpPr>
        <p:spPr>
          <a:xfrm>
            <a:off x="6646436" y="4559371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2" name="Shape 1122"/>
          <p:cNvSpPr/>
          <p:nvPr/>
        </p:nvSpPr>
        <p:spPr>
          <a:xfrm>
            <a:off x="7008932" y="4559371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3" name="Shape 1123"/>
          <p:cNvSpPr/>
          <p:nvPr/>
        </p:nvSpPr>
        <p:spPr>
          <a:xfrm>
            <a:off x="24777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3*</a:t>
            </a:r>
          </a:p>
        </p:txBody>
      </p:sp>
      <p:sp>
        <p:nvSpPr>
          <p:cNvPr id="1124" name="Shape 1124"/>
          <p:cNvSpPr/>
          <p:nvPr/>
        </p:nvSpPr>
        <p:spPr>
          <a:xfrm>
            <a:off x="38727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5*</a:t>
            </a:r>
          </a:p>
        </p:txBody>
      </p:sp>
      <p:sp>
        <p:nvSpPr>
          <p:cNvPr id="1125" name="Shape 1125"/>
          <p:cNvSpPr/>
          <p:nvPr/>
        </p:nvSpPr>
        <p:spPr>
          <a:xfrm>
            <a:off x="74977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7*</a:t>
            </a:r>
          </a:p>
        </p:txBody>
      </p:sp>
      <p:sp>
        <p:nvSpPr>
          <p:cNvPr id="1126" name="Shape 1126"/>
          <p:cNvSpPr/>
          <p:nvPr/>
        </p:nvSpPr>
        <p:spPr>
          <a:xfrm>
            <a:off x="1112267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8*</a:t>
            </a:r>
          </a:p>
        </p:txBody>
      </p:sp>
      <p:sp>
        <p:nvSpPr>
          <p:cNvPr id="1127" name="Shape 1127"/>
          <p:cNvSpPr/>
          <p:nvPr/>
        </p:nvSpPr>
        <p:spPr>
          <a:xfrm>
            <a:off x="160422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10*</a:t>
            </a:r>
          </a:p>
        </p:txBody>
      </p:sp>
      <p:sp>
        <p:nvSpPr>
          <p:cNvPr id="1128" name="Shape 1128"/>
          <p:cNvSpPr/>
          <p:nvPr/>
        </p:nvSpPr>
        <p:spPr>
          <a:xfrm>
            <a:off x="1966723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14*</a:t>
            </a:r>
          </a:p>
        </p:txBody>
      </p:sp>
      <p:sp>
        <p:nvSpPr>
          <p:cNvPr id="1129" name="Shape 1129"/>
          <p:cNvSpPr/>
          <p:nvPr/>
        </p:nvSpPr>
        <p:spPr>
          <a:xfrm>
            <a:off x="2329220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1130" name="Shape 1130"/>
          <p:cNvSpPr/>
          <p:nvPr/>
        </p:nvSpPr>
        <p:spPr>
          <a:xfrm>
            <a:off x="2691717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1131" name="Shape 1131"/>
          <p:cNvSpPr/>
          <p:nvPr/>
        </p:nvSpPr>
        <p:spPr>
          <a:xfrm>
            <a:off x="6351782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37*</a:t>
            </a:r>
          </a:p>
        </p:txBody>
      </p:sp>
      <p:sp>
        <p:nvSpPr>
          <p:cNvPr id="1132" name="Shape 1132"/>
          <p:cNvSpPr/>
          <p:nvPr/>
        </p:nvSpPr>
        <p:spPr>
          <a:xfrm>
            <a:off x="8242661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54*</a:t>
            </a:r>
          </a:p>
        </p:txBody>
      </p:sp>
      <p:sp>
        <p:nvSpPr>
          <p:cNvPr id="1133" name="Shape 1133"/>
          <p:cNvSpPr/>
          <p:nvPr/>
        </p:nvSpPr>
        <p:spPr>
          <a:xfrm>
            <a:off x="860515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61*</a:t>
            </a:r>
          </a:p>
        </p:txBody>
      </p:sp>
      <p:sp>
        <p:nvSpPr>
          <p:cNvPr id="1134" name="Shape 1134"/>
          <p:cNvSpPr/>
          <p:nvPr/>
        </p:nvSpPr>
        <p:spPr>
          <a:xfrm>
            <a:off x="8967655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63*</a:t>
            </a:r>
          </a:p>
        </p:txBody>
      </p:sp>
      <p:sp>
        <p:nvSpPr>
          <p:cNvPr id="1135" name="Shape 1135"/>
          <p:cNvSpPr/>
          <p:nvPr/>
        </p:nvSpPr>
        <p:spPr>
          <a:xfrm>
            <a:off x="933015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68*</a:t>
            </a:r>
          </a:p>
        </p:txBody>
      </p:sp>
      <p:sp>
        <p:nvSpPr>
          <p:cNvPr id="1136" name="Shape 1136"/>
          <p:cNvSpPr/>
          <p:nvPr/>
        </p:nvSpPr>
        <p:spPr>
          <a:xfrm>
            <a:off x="982211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71*</a:t>
            </a:r>
          </a:p>
        </p:txBody>
      </p:sp>
      <p:sp>
        <p:nvSpPr>
          <p:cNvPr id="1137" name="Shape 1137"/>
          <p:cNvSpPr/>
          <p:nvPr/>
        </p:nvSpPr>
        <p:spPr>
          <a:xfrm>
            <a:off x="10184607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8" name="Shape 1138"/>
          <p:cNvSpPr/>
          <p:nvPr/>
        </p:nvSpPr>
        <p:spPr>
          <a:xfrm>
            <a:off x="1054710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9" name="Shape 1139"/>
          <p:cNvSpPr/>
          <p:nvPr/>
        </p:nvSpPr>
        <p:spPr>
          <a:xfrm>
            <a:off x="10909600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40" name="Shape 1140"/>
          <p:cNvSpPr/>
          <p:nvPr/>
        </p:nvSpPr>
        <p:spPr>
          <a:xfrm flipH="1">
            <a:off x="2507425" y="3989215"/>
            <a:ext cx="1737562" cy="58110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1" name="Shape 1141"/>
          <p:cNvSpPr/>
          <p:nvPr/>
        </p:nvSpPr>
        <p:spPr>
          <a:xfrm>
            <a:off x="4562298" y="3997001"/>
            <a:ext cx="1718636" cy="5797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2" name="Shape 1142"/>
          <p:cNvSpPr/>
          <p:nvPr/>
        </p:nvSpPr>
        <p:spPr>
          <a:xfrm flipH="1">
            <a:off x="877296" y="4867354"/>
            <a:ext cx="1608736" cy="89096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3" name="Shape 1143"/>
          <p:cNvSpPr/>
          <p:nvPr/>
        </p:nvSpPr>
        <p:spPr>
          <a:xfrm flipH="1">
            <a:off x="2785237" y="4868899"/>
            <a:ext cx="53205" cy="9181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4" name="Shape 1144"/>
          <p:cNvSpPr/>
          <p:nvPr/>
        </p:nvSpPr>
        <p:spPr>
          <a:xfrm>
            <a:off x="5926804" y="4876368"/>
            <a:ext cx="2529614" cy="8397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5" name="Shape 1145"/>
          <p:cNvSpPr/>
          <p:nvPr/>
        </p:nvSpPr>
        <p:spPr>
          <a:xfrm>
            <a:off x="6265919" y="4843187"/>
            <a:ext cx="4109479" cy="8614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6" name="Shape 1146"/>
          <p:cNvSpPr/>
          <p:nvPr/>
        </p:nvSpPr>
        <p:spPr>
          <a:xfrm>
            <a:off x="4703028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27*</a:t>
            </a:r>
          </a:p>
        </p:txBody>
      </p:sp>
      <p:sp>
        <p:nvSpPr>
          <p:cNvPr id="1147" name="Shape 1147"/>
          <p:cNvSpPr/>
          <p:nvPr/>
        </p:nvSpPr>
        <p:spPr>
          <a:xfrm>
            <a:off x="5065524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30*</a:t>
            </a:r>
          </a:p>
        </p:txBody>
      </p:sp>
      <p:sp>
        <p:nvSpPr>
          <p:cNvPr id="1148" name="Shape 1148"/>
          <p:cNvSpPr/>
          <p:nvPr/>
        </p:nvSpPr>
        <p:spPr>
          <a:xfrm>
            <a:off x="5428021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31*</a:t>
            </a:r>
          </a:p>
        </p:txBody>
      </p:sp>
      <p:sp>
        <p:nvSpPr>
          <p:cNvPr id="1149" name="Shape 1149"/>
          <p:cNvSpPr/>
          <p:nvPr/>
        </p:nvSpPr>
        <p:spPr>
          <a:xfrm>
            <a:off x="5790517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150" name="Shape 1150"/>
          <p:cNvSpPr/>
          <p:nvPr/>
        </p:nvSpPr>
        <p:spPr>
          <a:xfrm>
            <a:off x="3569929" y="4890183"/>
            <a:ext cx="1460416" cy="8527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1" name="Shape 1151"/>
          <p:cNvSpPr/>
          <p:nvPr/>
        </p:nvSpPr>
        <p:spPr>
          <a:xfrm>
            <a:off x="6705205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1200"/>
            </a:pPr>
          </a:p>
        </p:txBody>
      </p:sp>
      <p:sp>
        <p:nvSpPr>
          <p:cNvPr id="1152" name="Shape 1152"/>
          <p:cNvSpPr/>
          <p:nvPr/>
        </p:nvSpPr>
        <p:spPr>
          <a:xfrm>
            <a:off x="7070169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153" name="Shape 1153"/>
          <p:cNvSpPr/>
          <p:nvPr/>
        </p:nvSpPr>
        <p:spPr>
          <a:xfrm>
            <a:off x="7434252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154" name="Shape 1154"/>
          <p:cNvSpPr/>
          <p:nvPr/>
        </p:nvSpPr>
        <p:spPr>
          <a:xfrm>
            <a:off x="3919683" y="4855981"/>
            <a:ext cx="3063134" cy="8829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5" name="Shape 1155"/>
          <p:cNvSpPr/>
          <p:nvPr/>
        </p:nvSpPr>
        <p:spPr>
          <a:xfrm>
            <a:off x="3209673" y="4559465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25</a:t>
            </a:r>
          </a:p>
        </p:txBody>
      </p:sp>
      <p:sp>
        <p:nvSpPr>
          <p:cNvPr id="1156" name="Shape 1156"/>
          <p:cNvSpPr/>
          <p:nvPr/>
        </p:nvSpPr>
        <p:spPr>
          <a:xfrm>
            <a:off x="3572169" y="4559465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7" name="Shape 1157"/>
          <p:cNvSpPr/>
          <p:nvPr/>
        </p:nvSpPr>
        <p:spPr>
          <a:xfrm>
            <a:off x="5800950" y="5755964"/>
            <a:ext cx="34312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33*</a:t>
            </a:r>
          </a:p>
        </p:txBody>
      </p:sp>
      <p:sp>
        <p:nvSpPr>
          <p:cNvPr id="1158" name="Shape 1158"/>
          <p:cNvSpPr/>
          <p:nvPr/>
        </p:nvSpPr>
        <p:spPr>
          <a:xfrm>
            <a:off x="5639410" y="763270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29</a:t>
            </a:r>
          </a:p>
        </p:txBody>
      </p:sp>
      <p:sp>
        <p:nvSpPr>
          <p:cNvPr id="1159" name="Shape 1159"/>
          <p:cNvSpPr/>
          <p:nvPr/>
        </p:nvSpPr>
        <p:spPr>
          <a:xfrm>
            <a:off x="3584004" y="4547379"/>
            <a:ext cx="340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600"/>
            </a:lvl1pPr>
          </a:lstStyle>
          <a:p>
            <a:pPr lvl="0">
              <a:defRPr b="0" sz="1800"/>
            </a:pPr>
            <a:r>
              <a:rPr b="1" sz="1600"/>
              <a:t>37</a:t>
            </a:r>
          </a:p>
        </p:txBody>
      </p:sp>
      <p:sp>
        <p:nvSpPr>
          <p:cNvPr id="1160" name="Shape 1160"/>
          <p:cNvSpPr/>
          <p:nvPr/>
        </p:nvSpPr>
        <p:spPr>
          <a:xfrm>
            <a:off x="3152905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15*</a:t>
            </a:r>
          </a:p>
        </p:txBody>
      </p:sp>
      <p:sp>
        <p:nvSpPr>
          <p:cNvPr id="1161" name="Shape 1161"/>
          <p:cNvSpPr/>
          <p:nvPr/>
        </p:nvSpPr>
        <p:spPr>
          <a:xfrm>
            <a:off x="3506329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17*</a:t>
            </a:r>
          </a:p>
        </p:txBody>
      </p:sp>
      <p:sp>
        <p:nvSpPr>
          <p:cNvPr id="1162" name="Shape 1162"/>
          <p:cNvSpPr/>
          <p:nvPr/>
        </p:nvSpPr>
        <p:spPr>
          <a:xfrm>
            <a:off x="3871293" y="5736300"/>
            <a:ext cx="363990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200"/>
            </a:lvl1pPr>
          </a:lstStyle>
          <a:p>
            <a:pPr lvl="0">
              <a:defRPr b="0" sz="1800"/>
            </a:pPr>
            <a:r>
              <a:rPr b="1" sz="1200"/>
              <a:t>18*</a:t>
            </a:r>
          </a:p>
        </p:txBody>
      </p:sp>
      <p:sp>
        <p:nvSpPr>
          <p:cNvPr id="1163" name="Shape 1163"/>
          <p:cNvSpPr/>
          <p:nvPr/>
        </p:nvSpPr>
        <p:spPr>
          <a:xfrm>
            <a:off x="4235376" y="5736300"/>
            <a:ext cx="363989" cy="318728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000"/>
            </a:pPr>
          </a:p>
        </p:txBody>
      </p:sp>
      <p:sp>
        <p:nvSpPr>
          <p:cNvPr id="1164" name="Shape 1164"/>
          <p:cNvSpPr/>
          <p:nvPr/>
        </p:nvSpPr>
        <p:spPr>
          <a:xfrm>
            <a:off x="3215323" y="4877332"/>
            <a:ext cx="387973" cy="8475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roup 1225"/>
          <p:cNvGrpSpPr/>
          <p:nvPr/>
        </p:nvGrpSpPr>
        <p:grpSpPr>
          <a:xfrm>
            <a:off x="250249" y="3690993"/>
            <a:ext cx="12682102" cy="2371614"/>
            <a:chOff x="0" y="0"/>
            <a:chExt cx="12682101" cy="2371612"/>
          </a:xfrm>
        </p:grpSpPr>
        <p:sp>
          <p:nvSpPr>
            <p:cNvPr id="1166" name="Shape 1166"/>
            <p:cNvSpPr/>
            <p:nvPr/>
          </p:nvSpPr>
          <p:spPr>
            <a:xfrm>
              <a:off x="3982578" y="0"/>
              <a:ext cx="363989" cy="3187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25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345075" y="0"/>
              <a:ext cx="363989" cy="3187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54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707571" y="0"/>
              <a:ext cx="363989" cy="3187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5070068" y="0"/>
              <a:ext cx="363989" cy="3187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229591" y="868377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9</a:t>
              </a: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592087" y="868377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15</a:t>
              </a: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359276" y="868471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37</a:t>
              </a: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5671194" y="868377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70</a:t>
              </a: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6033690" y="868377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6396187" y="868377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6758683" y="868377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0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3*</a:t>
              </a: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362496" y="2045306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5*</a:t>
              </a: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24993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7*</a:t>
              </a: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087489" y="2045306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8*</a:t>
              </a: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9449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10*</a:t>
              </a: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941946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14*</a:t>
              </a: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304442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2666939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807652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27*</a:t>
              </a: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6497399" y="2052208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30*</a:t>
              </a: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6859896" y="2052208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31*</a:t>
              </a: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7222393" y="2052208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33*</a:t>
              </a: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8071724" y="2052885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37*</a:t>
              </a: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8434221" y="2052885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8796718" y="2052885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9159214" y="2052885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9651174" y="2052885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54*</a:t>
              </a: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0013670" y="2052885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61*</a:t>
              </a: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0376168" y="2052885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63*</a:t>
              </a: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0738663" y="2052885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68*</a:t>
              </a: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230623" y="2052885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71*</a:t>
              </a: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1593120" y="2052885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1955616" y="2052885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318113" y="2052885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1" name="Shape 1201"/>
            <p:cNvSpPr/>
            <p:nvPr/>
          </p:nvSpPr>
          <p:spPr>
            <a:xfrm flipH="1">
              <a:off x="2257176" y="298221"/>
              <a:ext cx="1737561" cy="5811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4719639" y="306008"/>
              <a:ext cx="1311046" cy="5797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03" name="Shape 1203"/>
            <p:cNvSpPr/>
            <p:nvPr/>
          </p:nvSpPr>
          <p:spPr>
            <a:xfrm flipH="1">
              <a:off x="627047" y="1176360"/>
              <a:ext cx="1608736" cy="8909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04" name="Shape 1204"/>
            <p:cNvSpPr/>
            <p:nvPr/>
          </p:nvSpPr>
          <p:spPr>
            <a:xfrm flipH="1">
              <a:off x="2534988" y="1177905"/>
              <a:ext cx="53205" cy="9181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717996" y="1193129"/>
              <a:ext cx="3867769" cy="8698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5676555" y="1185375"/>
              <a:ext cx="4408519" cy="8867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5995790" y="1160478"/>
              <a:ext cx="5838265" cy="9144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158898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15*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521394" y="2045306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17*</a:t>
              </a: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83891" y="2045306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18*</a:t>
              </a: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246388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936398" y="1168283"/>
              <a:ext cx="1178040" cy="9277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5161075" y="2045306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200"/>
              </a:lvl1pPr>
            </a:lstStyle>
            <a:p>
              <a:pPr lvl="0">
                <a:defRPr b="0" sz="1800"/>
              </a:pPr>
              <a:r>
                <a:rPr b="1" sz="1200"/>
                <a:t>29*</a:t>
              </a: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3996647" y="868471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600"/>
              </a:lvl1pPr>
            </a:lstStyle>
            <a:p>
              <a:pPr lvl="0">
                <a:defRPr b="0" sz="1800"/>
              </a:pPr>
              <a:r>
                <a:rPr b="1" sz="1600"/>
                <a:t>30</a:t>
              </a: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7578329" y="2052208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5526039" y="2045306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5890122" y="2045306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003652" y="1213506"/>
              <a:ext cx="1460950" cy="8520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325568" y="1159252"/>
              <a:ext cx="2712145" cy="9069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959424" y="868471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3321920" y="868471"/>
              <a:ext cx="363990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721773" y="868471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055999" y="868471"/>
              <a:ext cx="363989" cy="3187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4" name="Shape 1224"/>
            <p:cNvSpPr/>
            <p:nvPr/>
          </p:nvSpPr>
          <p:spPr>
            <a:xfrm flipH="1">
              <a:off x="4203204" y="335831"/>
              <a:ext cx="139038" cy="569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1226" name="Shape 1226"/>
          <p:cNvSpPr/>
          <p:nvPr/>
        </p:nvSpPr>
        <p:spPr>
          <a:xfrm>
            <a:off x="-95250" y="-165100"/>
            <a:ext cx="13373100" cy="283990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7" name="Shape 1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Consider the B+ Tree below and insert the following in order: 17, 18, 29.</a:t>
            </a:r>
            <a:endParaRPr sz="4560"/>
          </a:p>
        </p:txBody>
      </p:sp>
      <p:sp>
        <p:nvSpPr>
          <p:cNvPr id="1228" name="Shape 1228"/>
          <p:cNvSpPr/>
          <p:nvPr/>
        </p:nvSpPr>
        <p:spPr>
          <a:xfrm>
            <a:off x="5639410" y="7632700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29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41" name="Shape 41"/>
          <p:cNvSpPr/>
          <p:nvPr/>
        </p:nvSpPr>
        <p:spPr>
          <a:xfrm>
            <a:off x="5421411" y="2820609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42" name="Shape 42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11305234" y="6317364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5629566" y="2981711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58" name="Shape 58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59" name="Shape 59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60" name="Shape 60"/>
          <p:cNvSpPr/>
          <p:nvPr/>
        </p:nvSpPr>
        <p:spPr>
          <a:xfrm>
            <a:off x="959127" y="6471352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61" name="Shape 61"/>
          <p:cNvSpPr/>
          <p:nvPr/>
        </p:nvSpPr>
        <p:spPr>
          <a:xfrm>
            <a:off x="1940613" y="6471352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62" name="Shape 62"/>
          <p:cNvSpPr/>
          <p:nvPr/>
        </p:nvSpPr>
        <p:spPr>
          <a:xfrm>
            <a:off x="3188841" y="6471352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63" name="Shape 63"/>
          <p:cNvSpPr/>
          <p:nvPr/>
        </p:nvSpPr>
        <p:spPr>
          <a:xfrm>
            <a:off x="4165604" y="6471352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64" name="Shape 64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65" name="Shape 65"/>
          <p:cNvSpPr/>
          <p:nvPr/>
        </p:nvSpPr>
        <p:spPr>
          <a:xfrm>
            <a:off x="8137412" y="6471352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66" name="Shape 66"/>
          <p:cNvSpPr/>
          <p:nvPr/>
        </p:nvSpPr>
        <p:spPr>
          <a:xfrm>
            <a:off x="5821965" y="6471352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67" name="Shape 67"/>
          <p:cNvSpPr/>
          <p:nvPr/>
        </p:nvSpPr>
        <p:spPr>
          <a:xfrm>
            <a:off x="9118897" y="6471352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68" name="Shape 68"/>
          <p:cNvSpPr/>
          <p:nvPr/>
        </p:nvSpPr>
        <p:spPr>
          <a:xfrm>
            <a:off x="10418060" y="6471352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69" name="Shape 69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" name="Shape 70"/>
          <p:cNvSpPr/>
          <p:nvPr/>
        </p:nvSpPr>
        <p:spPr>
          <a:xfrm>
            <a:off x="6409727" y="3709436"/>
            <a:ext cx="1761067" cy="65078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" name="Shape 71"/>
          <p:cNvSpPr/>
          <p:nvPr/>
        </p:nvSpPr>
        <p:spPr>
          <a:xfrm flipH="1">
            <a:off x="1686709" y="5301803"/>
            <a:ext cx="1851379" cy="98311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2" name="Shape 72"/>
          <p:cNvSpPr/>
          <p:nvPr/>
        </p:nvSpPr>
        <p:spPr>
          <a:xfrm flipH="1">
            <a:off x="4427145" y="5302437"/>
            <a:ext cx="52183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3" name="Shape 73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4" name="Shape 74"/>
          <p:cNvSpPr/>
          <p:nvPr/>
        </p:nvSpPr>
        <p:spPr>
          <a:xfrm>
            <a:off x="7311859" y="5262695"/>
            <a:ext cx="1550438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" name="Shape 75"/>
          <p:cNvSpPr/>
          <p:nvPr/>
        </p:nvSpPr>
        <p:spPr>
          <a:xfrm>
            <a:off x="8263927" y="5291609"/>
            <a:ext cx="2567244" cy="10151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" name="Shape 76"/>
          <p:cNvSpPr/>
          <p:nvPr/>
        </p:nvSpPr>
        <p:spPr>
          <a:xfrm>
            <a:off x="1252527" y="3100326"/>
            <a:ext cx="163860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Index</a:t>
            </a:r>
            <a:endParaRPr sz="3600"/>
          </a:p>
          <a:p>
            <a:pPr lvl="0">
              <a:defRPr sz="1800"/>
            </a:pPr>
            <a:r>
              <a:rPr sz="3600"/>
              <a:t> Entries</a:t>
            </a:r>
          </a:p>
        </p:txBody>
      </p:sp>
      <p:sp>
        <p:nvSpPr>
          <p:cNvPr id="77" name="Shape 77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8" name="Shape 78"/>
          <p:cNvSpPr/>
          <p:nvPr/>
        </p:nvSpPr>
        <p:spPr>
          <a:xfrm>
            <a:off x="299723" y="7781210"/>
            <a:ext cx="354421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Leaf Pages</a:t>
            </a:r>
            <a:endParaRPr sz="3600"/>
          </a:p>
          <a:p>
            <a:pPr lvl="0">
              <a:defRPr sz="1800"/>
            </a:pPr>
            <a:r>
              <a:rPr sz="3600"/>
              <a:t>with Data Entries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/>
          <p:nvPr>
            <p:ph type="title"/>
          </p:nvPr>
        </p:nvSpPr>
        <p:spPr>
          <a:xfrm>
            <a:off x="952413" y="3225800"/>
            <a:ext cx="11099974" cy="3302000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</a:lstStyle>
          <a:p>
            <a:pPr lvl="0">
              <a:defRPr sz="1800"/>
            </a:pPr>
            <a:r>
              <a:rPr sz="7700"/>
              <a:t>Relational Algebra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Relational Algebra</a:t>
            </a:r>
          </a:p>
        </p:txBody>
      </p:sp>
      <p:sp>
        <p:nvSpPr>
          <p:cNvPr id="1233" name="Shape 1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Input and output: Relation instances (tables) </a:t>
            </a:r>
            <a:endParaRPr sz="3600"/>
          </a:p>
          <a:p>
            <a:pPr lvl="0">
              <a:defRPr sz="1800"/>
            </a:pPr>
            <a:r>
              <a:rPr sz="3600"/>
              <a:t>Has set semantics 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b="1" sz="3600"/>
              <a:t>No </a:t>
            </a:r>
            <a:r>
              <a:rPr sz="3600"/>
              <a:t>duplicate tuples in a relation</a:t>
            </a:r>
            <a:endParaRPr b="1" sz="3600"/>
          </a:p>
          <a:p>
            <a:pPr lvl="0">
              <a:defRPr sz="1800"/>
            </a:pPr>
            <a:r>
              <a:rPr sz="3600"/>
              <a:t>Useful for representing semantics of execution plans in a DBMS (more later!)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Relational Algebra</a:t>
            </a:r>
          </a:p>
        </p:txBody>
      </p:sp>
      <p:graphicFrame>
        <p:nvGraphicFramePr>
          <p:cNvPr id="1236" name="Table 1236"/>
          <p:cNvGraphicFramePr/>
          <p:nvPr/>
        </p:nvGraphicFramePr>
        <p:xfrm>
          <a:off x="1834902" y="2851472"/>
          <a:ext cx="9347695" cy="581595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115898"/>
                <a:gridCol w="3115898"/>
                <a:gridCol w="3115898"/>
              </a:tblGrid>
              <a:tr h="72699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Symbol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Explanation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72699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Selection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53576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4800"/>
                        <a:t>σ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Selects rows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72699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Projection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53576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4800"/>
                        <a:t>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Selects columns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72699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Union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53576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4800"/>
                        <a:t>⋃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Tuples in r1 or r2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72699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Intersection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53576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4800"/>
                        <a:t>⋂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Tuples in r1 and r2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72699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Cross-product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53576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4800"/>
                        <a:t>×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200"/>
                        <a:t>Combines two relations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72699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Join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53576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4800"/>
                        <a:t>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100"/>
                        <a:t>Conditional cross-product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72699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Difference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535761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4800"/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200"/>
                        <a:t>Tuples in r2 not in r1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Selection</a:t>
            </a:r>
          </a:p>
        </p:txBody>
      </p:sp>
      <p:sp>
        <p:nvSpPr>
          <p:cNvPr id="1239" name="Shape 1239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Select rows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gpa &gt; 3.5 </a:t>
            </a:r>
            <a:r>
              <a:rPr sz="3600"/>
              <a:t>(R)</a:t>
            </a:r>
          </a:p>
        </p:txBody>
      </p:sp>
      <p:sp>
        <p:nvSpPr>
          <p:cNvPr id="1240" name="Shape 1240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241" name="Shape 1241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242" name="Shape 1242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243" name="Shape 1243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245" name="Shape 1245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246" name="Shape 1246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247" name="Shape 1247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248" name="Shape 1248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249" name="Shape 1249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250" name="Shape 1250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251" name="Shape 1251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252" name="Shape 1252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253" name="Shape 1253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254" name="Shape 1254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255" name="Shape 1255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256" name="Shape 1256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257" name="Shape 1257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Selection</a:t>
            </a:r>
          </a:p>
        </p:txBody>
      </p:sp>
      <p:sp>
        <p:nvSpPr>
          <p:cNvPr id="1260" name="Shape 1260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Select rows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gpa &gt; 3.5 </a:t>
            </a:r>
            <a:r>
              <a:rPr sz="3600"/>
              <a:t>(R)</a:t>
            </a:r>
          </a:p>
        </p:txBody>
      </p:sp>
      <p:sp>
        <p:nvSpPr>
          <p:cNvPr id="1261" name="Shape 1261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262" name="Shape 1262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263" name="Shape 1263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264" name="Shape 1264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265" name="Shape 1265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266" name="Shape 1266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267" name="Shape 1267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268" name="Shape 1268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269" name="Shape 1269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270" name="Shape 1270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271" name="Shape 1271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272" name="Shape 1272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273" name="Shape 1273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274" name="Shape 1274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275" name="Shape 1275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276" name="Shape 1276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277" name="Shape 1277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278" name="Shape 1278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Projection</a:t>
            </a:r>
          </a:p>
        </p:txBody>
      </p:sp>
      <p:sp>
        <p:nvSpPr>
          <p:cNvPr id="1281" name="Shape 1281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Select columns</a:t>
            </a:r>
            <a:endParaRPr sz="3600"/>
          </a:p>
          <a:p>
            <a:pPr lvl="0">
              <a:defRPr sz="1800"/>
            </a:pPr>
            <a:r>
              <a:rPr sz="3600"/>
              <a:t>Example: π</a:t>
            </a:r>
            <a:r>
              <a:rPr baseline="-31818" spc="-22" sz="2200"/>
              <a:t>name, sid </a:t>
            </a:r>
            <a:r>
              <a:rPr sz="3600"/>
              <a:t>(R)</a:t>
            </a:r>
          </a:p>
        </p:txBody>
      </p:sp>
      <p:sp>
        <p:nvSpPr>
          <p:cNvPr id="1282" name="Shape 1282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283" name="Shape 1283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284" name="Shape 1284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285" name="Shape 1285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286" name="Shape 1286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287" name="Shape 1287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288" name="Shape 1288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289" name="Shape 1289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290" name="Shape 1290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291" name="Shape 1291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292" name="Shape 1292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293" name="Shape 1293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294" name="Shape 1294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295" name="Shape 1295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296" name="Shape 1296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297" name="Shape 1297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298" name="Shape 1298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299" name="Shape 1299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Projection</a:t>
            </a:r>
          </a:p>
        </p:txBody>
      </p:sp>
      <p:sp>
        <p:nvSpPr>
          <p:cNvPr id="1302" name="Shape 1302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Select columns</a:t>
            </a:r>
            <a:endParaRPr sz="3600"/>
          </a:p>
          <a:p>
            <a:pPr lvl="0">
              <a:defRPr sz="1800"/>
            </a:pPr>
            <a:r>
              <a:rPr sz="3600"/>
              <a:t>Example: π</a:t>
            </a:r>
            <a:r>
              <a:rPr baseline="-31818" spc="-22" sz="2200"/>
              <a:t>name, sid </a:t>
            </a:r>
            <a:r>
              <a:rPr sz="3600"/>
              <a:t>(R)</a:t>
            </a:r>
          </a:p>
        </p:txBody>
      </p:sp>
      <p:sp>
        <p:nvSpPr>
          <p:cNvPr id="1303" name="Shape 1303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304" name="Shape 1304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305" name="Shape 1305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306" name="Shape 1306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307" name="Shape 1307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308" name="Shape 1308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309" name="Shape 1309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310" name="Shape 1310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311" name="Shape 1311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312" name="Shape 1312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313" name="Shape 1313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314" name="Shape 1314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315" name="Shape 1315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316" name="Shape 1316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317" name="Shape 1317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318" name="Shape 1318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319" name="Shape 1319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320" name="Shape 1320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Selection &amp; Projection</a:t>
            </a:r>
          </a:p>
        </p:txBody>
      </p:sp>
      <p:sp>
        <p:nvSpPr>
          <p:cNvPr id="1323" name="Shape 1323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Example: π</a:t>
            </a:r>
            <a:r>
              <a:rPr baseline="-31818" spc="-22" sz="2200"/>
              <a:t>name, sid </a:t>
            </a:r>
            <a:r>
              <a:rPr sz="3600"/>
              <a:t>(σ</a:t>
            </a:r>
            <a:r>
              <a:rPr baseline="-31818" spc="-22" sz="2200"/>
              <a:t>gpa &gt; 3.5</a:t>
            </a:r>
            <a:r>
              <a:rPr sz="3600"/>
              <a:t>(R))</a:t>
            </a:r>
          </a:p>
        </p:txBody>
      </p:sp>
      <p:sp>
        <p:nvSpPr>
          <p:cNvPr id="1324" name="Shape 1324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325" name="Shape 1325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326" name="Shape 1326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327" name="Shape 1327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328" name="Shape 1328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329" name="Shape 1329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330" name="Shape 1330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331" name="Shape 1331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332" name="Shape 1332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333" name="Shape 1333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334" name="Shape 1334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335" name="Shape 1335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336" name="Shape 1336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337" name="Shape 1337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338" name="Shape 1338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339" name="Shape 1339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340" name="Shape 1340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341" name="Shape 1341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Selection &amp; Projection</a:t>
            </a:r>
          </a:p>
        </p:txBody>
      </p:sp>
      <p:sp>
        <p:nvSpPr>
          <p:cNvPr id="1344" name="Shape 1344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Example: π</a:t>
            </a:r>
            <a:r>
              <a:rPr baseline="-31818" spc="-22" sz="2200"/>
              <a:t>name, sid </a:t>
            </a:r>
            <a:r>
              <a:rPr sz="3600"/>
              <a:t>(σ</a:t>
            </a:r>
            <a:r>
              <a:rPr baseline="-31818" spc="-22" sz="2200"/>
              <a:t>gpa &gt; 3.5</a:t>
            </a:r>
            <a:r>
              <a:rPr sz="3600"/>
              <a:t>(R))</a:t>
            </a:r>
          </a:p>
        </p:txBody>
      </p:sp>
      <p:sp>
        <p:nvSpPr>
          <p:cNvPr id="1345" name="Shape 1345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346" name="Shape 1346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347" name="Shape 1347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348" name="Shape 1348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349" name="Shape 1349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350" name="Shape 1350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351" name="Shape 1351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352" name="Shape 1352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353" name="Shape 1353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354" name="Shape 1354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355" name="Shape 1355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356" name="Shape 1356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357" name="Shape 1357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358" name="Shape 1358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359" name="Shape 1359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360" name="Shape 1360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361" name="Shape 1361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70BF41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362" name="Shape 1362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Union</a:t>
            </a:r>
          </a:p>
        </p:txBody>
      </p:sp>
      <p:sp>
        <p:nvSpPr>
          <p:cNvPr id="1365" name="Shape 1365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Set union between two relations 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sid &lt; 3 </a:t>
            </a:r>
            <a:r>
              <a:rPr sz="3600"/>
              <a:t>(R) ⋃ σ</a:t>
            </a:r>
            <a:r>
              <a:rPr baseline="-31818" spc="-22" sz="2200"/>
              <a:t>sid%2 == 0 </a:t>
            </a:r>
            <a:r>
              <a:rPr sz="3600"/>
              <a:t>(R)</a:t>
            </a:r>
          </a:p>
        </p:txBody>
      </p:sp>
      <p:sp>
        <p:nvSpPr>
          <p:cNvPr id="1366" name="Shape 1366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367" name="Shape 1367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368" name="Shape 1368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370" name="Shape 1370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371" name="Shape 1371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372" name="Shape 1372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373" name="Shape 1373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374" name="Shape 1374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375" name="Shape 1375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376" name="Shape 1376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377" name="Shape 1377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378" name="Shape 1378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379" name="Shape 1379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380" name="Shape 1380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381" name="Shape 1381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382" name="Shape 1382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383" name="Shape 1383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81" name="Shape 81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82" name="Shape 82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98" name="Shape 98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99" name="Shape 99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100" name="Shape 100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101" name="Shape 101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102" name="Shape 102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103" name="Shape 103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104" name="Shape 104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105" name="Shape 105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106" name="Shape 106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107" name="Shape 107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108" name="Shape 108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109" name="Shape 109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" name="Shape 110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1" name="Shape 111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" name="Shape 112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" name="Shape 113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" name="Shape 114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" name="Shape 115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" name="Shape 116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7" name="Shape 117"/>
          <p:cNvSpPr/>
          <p:nvPr/>
        </p:nvSpPr>
        <p:spPr>
          <a:xfrm>
            <a:off x="626932" y="3623193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70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Union</a:t>
            </a:r>
          </a:p>
        </p:txBody>
      </p:sp>
      <p:sp>
        <p:nvSpPr>
          <p:cNvPr id="1386" name="Shape 1386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Set union between two relations 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sid &lt; 3 </a:t>
            </a:r>
            <a:r>
              <a:rPr sz="3600"/>
              <a:t>(R) ⋃ σ</a:t>
            </a:r>
            <a:r>
              <a:rPr baseline="-31818" spc="-22" sz="2200"/>
              <a:t>sid%2 == 0 </a:t>
            </a:r>
            <a:r>
              <a:rPr sz="3600"/>
              <a:t>(R)</a:t>
            </a:r>
          </a:p>
        </p:txBody>
      </p:sp>
      <p:sp>
        <p:nvSpPr>
          <p:cNvPr id="1387" name="Shape 1387"/>
          <p:cNvSpPr/>
          <p:nvPr/>
        </p:nvSpPr>
        <p:spPr>
          <a:xfrm>
            <a:off x="260297" y="4840744"/>
            <a:ext cx="1954434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388" name="Shape 1388"/>
          <p:cNvSpPr/>
          <p:nvPr/>
        </p:nvSpPr>
        <p:spPr>
          <a:xfrm>
            <a:off x="2208454" y="4840744"/>
            <a:ext cx="1954434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389" name="Shape 1389"/>
          <p:cNvSpPr/>
          <p:nvPr/>
        </p:nvSpPr>
        <p:spPr>
          <a:xfrm>
            <a:off x="4166653" y="4840744"/>
            <a:ext cx="1954433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390" name="Shape 1390"/>
          <p:cNvSpPr/>
          <p:nvPr/>
        </p:nvSpPr>
        <p:spPr>
          <a:xfrm>
            <a:off x="260297" y="543322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391" name="Shape 1391"/>
          <p:cNvSpPr/>
          <p:nvPr/>
        </p:nvSpPr>
        <p:spPr>
          <a:xfrm>
            <a:off x="2208454" y="543322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392" name="Shape 1392"/>
          <p:cNvSpPr/>
          <p:nvPr/>
        </p:nvSpPr>
        <p:spPr>
          <a:xfrm>
            <a:off x="4166653" y="5433225"/>
            <a:ext cx="1954433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393" name="Shape 1393"/>
          <p:cNvSpPr/>
          <p:nvPr/>
        </p:nvSpPr>
        <p:spPr>
          <a:xfrm>
            <a:off x="260297" y="6028399"/>
            <a:ext cx="1954434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394" name="Shape 1394"/>
          <p:cNvSpPr/>
          <p:nvPr/>
        </p:nvSpPr>
        <p:spPr>
          <a:xfrm>
            <a:off x="2208454" y="6028399"/>
            <a:ext cx="1954434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395" name="Shape 1395"/>
          <p:cNvSpPr/>
          <p:nvPr/>
        </p:nvSpPr>
        <p:spPr>
          <a:xfrm>
            <a:off x="4166653" y="6028399"/>
            <a:ext cx="1954433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396" name="Shape 1396"/>
          <p:cNvSpPr/>
          <p:nvPr/>
        </p:nvSpPr>
        <p:spPr>
          <a:xfrm>
            <a:off x="6904442" y="4849787"/>
            <a:ext cx="1954433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397" name="Shape 1397"/>
          <p:cNvSpPr/>
          <p:nvPr/>
        </p:nvSpPr>
        <p:spPr>
          <a:xfrm>
            <a:off x="8852599" y="4849787"/>
            <a:ext cx="1954434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398" name="Shape 1398"/>
          <p:cNvSpPr/>
          <p:nvPr/>
        </p:nvSpPr>
        <p:spPr>
          <a:xfrm>
            <a:off x="10810797" y="4849787"/>
            <a:ext cx="1954434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399" name="Shape 1399"/>
          <p:cNvSpPr/>
          <p:nvPr/>
        </p:nvSpPr>
        <p:spPr>
          <a:xfrm>
            <a:off x="6904442" y="5447655"/>
            <a:ext cx="1954433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400" name="Shape 1400"/>
          <p:cNvSpPr/>
          <p:nvPr/>
        </p:nvSpPr>
        <p:spPr>
          <a:xfrm>
            <a:off x="8852599" y="544765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401" name="Shape 1401"/>
          <p:cNvSpPr/>
          <p:nvPr/>
        </p:nvSpPr>
        <p:spPr>
          <a:xfrm>
            <a:off x="10810797" y="544765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402" name="Shape 1402"/>
          <p:cNvSpPr/>
          <p:nvPr/>
        </p:nvSpPr>
        <p:spPr>
          <a:xfrm>
            <a:off x="6904442" y="6040136"/>
            <a:ext cx="1954433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403" name="Shape 1403"/>
          <p:cNvSpPr/>
          <p:nvPr/>
        </p:nvSpPr>
        <p:spPr>
          <a:xfrm>
            <a:off x="8852599" y="6040136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404" name="Shape 1404"/>
          <p:cNvSpPr/>
          <p:nvPr/>
        </p:nvSpPr>
        <p:spPr>
          <a:xfrm>
            <a:off x="10810797" y="6040136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405" name="Shape 1405"/>
          <p:cNvSpPr/>
          <p:nvPr/>
        </p:nvSpPr>
        <p:spPr>
          <a:xfrm>
            <a:off x="6304146" y="5492787"/>
            <a:ext cx="407194" cy="52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⋃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Union</a:t>
            </a:r>
          </a:p>
        </p:txBody>
      </p:sp>
      <p:sp>
        <p:nvSpPr>
          <p:cNvPr id="1408" name="Shape 1408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Set union between two relations 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sid &lt; 3 </a:t>
            </a:r>
            <a:r>
              <a:rPr sz="3600"/>
              <a:t>(R) ⋃ σ</a:t>
            </a:r>
            <a:r>
              <a:rPr baseline="-31818" spc="-22" sz="2200"/>
              <a:t>sid%2 == 0 </a:t>
            </a:r>
            <a:r>
              <a:rPr sz="3600"/>
              <a:t>(R)</a:t>
            </a:r>
          </a:p>
        </p:txBody>
      </p:sp>
      <p:sp>
        <p:nvSpPr>
          <p:cNvPr id="1409" name="Shape 1409"/>
          <p:cNvSpPr/>
          <p:nvPr/>
        </p:nvSpPr>
        <p:spPr>
          <a:xfrm>
            <a:off x="3567484" y="5209361"/>
            <a:ext cx="1954434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410" name="Shape 1410"/>
          <p:cNvSpPr/>
          <p:nvPr/>
        </p:nvSpPr>
        <p:spPr>
          <a:xfrm>
            <a:off x="5515641" y="5209361"/>
            <a:ext cx="1954434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411" name="Shape 1411"/>
          <p:cNvSpPr/>
          <p:nvPr/>
        </p:nvSpPr>
        <p:spPr>
          <a:xfrm>
            <a:off x="7473839" y="5209361"/>
            <a:ext cx="1954434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412" name="Shape 1412"/>
          <p:cNvSpPr/>
          <p:nvPr/>
        </p:nvSpPr>
        <p:spPr>
          <a:xfrm>
            <a:off x="3567484" y="5801842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413" name="Shape 1413"/>
          <p:cNvSpPr/>
          <p:nvPr/>
        </p:nvSpPr>
        <p:spPr>
          <a:xfrm>
            <a:off x="5515641" y="5801842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414" name="Shape 1414"/>
          <p:cNvSpPr/>
          <p:nvPr/>
        </p:nvSpPr>
        <p:spPr>
          <a:xfrm>
            <a:off x="7473839" y="5801842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415" name="Shape 1415"/>
          <p:cNvSpPr/>
          <p:nvPr/>
        </p:nvSpPr>
        <p:spPr>
          <a:xfrm>
            <a:off x="3567484" y="6397016"/>
            <a:ext cx="1954434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416" name="Shape 1416"/>
          <p:cNvSpPr/>
          <p:nvPr/>
        </p:nvSpPr>
        <p:spPr>
          <a:xfrm>
            <a:off x="5515641" y="6397016"/>
            <a:ext cx="1954434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417" name="Shape 1417"/>
          <p:cNvSpPr/>
          <p:nvPr/>
        </p:nvSpPr>
        <p:spPr>
          <a:xfrm>
            <a:off x="7473839" y="6397016"/>
            <a:ext cx="1954434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418" name="Shape 1418"/>
          <p:cNvSpPr/>
          <p:nvPr/>
        </p:nvSpPr>
        <p:spPr>
          <a:xfrm>
            <a:off x="3576527" y="6983795"/>
            <a:ext cx="1954433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419" name="Shape 1419"/>
          <p:cNvSpPr/>
          <p:nvPr/>
        </p:nvSpPr>
        <p:spPr>
          <a:xfrm>
            <a:off x="5524684" y="6983795"/>
            <a:ext cx="1954433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420" name="Shape 1420"/>
          <p:cNvSpPr/>
          <p:nvPr/>
        </p:nvSpPr>
        <p:spPr>
          <a:xfrm>
            <a:off x="7482882" y="698379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Intersection</a:t>
            </a:r>
          </a:p>
        </p:txBody>
      </p:sp>
      <p:sp>
        <p:nvSpPr>
          <p:cNvPr id="1423" name="Shape 1423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Set intersection between two relations 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sid &lt; 3 </a:t>
            </a:r>
            <a:r>
              <a:rPr sz="3600"/>
              <a:t>(R) ⋂ σ</a:t>
            </a:r>
            <a:r>
              <a:rPr baseline="-31818" spc="-22" sz="2200"/>
              <a:t>sid%2 == 0 </a:t>
            </a:r>
            <a:r>
              <a:rPr sz="3600"/>
              <a:t>(R)</a:t>
            </a:r>
          </a:p>
        </p:txBody>
      </p:sp>
      <p:sp>
        <p:nvSpPr>
          <p:cNvPr id="1424" name="Shape 1424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425" name="Shape 1425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426" name="Shape 1426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427" name="Shape 1427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428" name="Shape 1428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429" name="Shape 1429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430" name="Shape 1430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431" name="Shape 1431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432" name="Shape 1432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433" name="Shape 1433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434" name="Shape 1434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435" name="Shape 1435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436" name="Shape 1436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437" name="Shape 1437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438" name="Shape 1438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439" name="Shape 1439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440" name="Shape 1440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441" name="Shape 1441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Intersection</a:t>
            </a:r>
          </a:p>
        </p:txBody>
      </p:sp>
      <p:sp>
        <p:nvSpPr>
          <p:cNvPr id="1444" name="Shape 1444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Set intersection between two relations 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sid &lt; 3 </a:t>
            </a:r>
            <a:r>
              <a:rPr sz="3600"/>
              <a:t>(R) ⋂ σ</a:t>
            </a:r>
            <a:r>
              <a:rPr baseline="-31818" spc="-22" sz="2200"/>
              <a:t>sid%2 == 0 </a:t>
            </a:r>
            <a:r>
              <a:rPr sz="3600"/>
              <a:t>(R)</a:t>
            </a:r>
          </a:p>
        </p:txBody>
      </p:sp>
      <p:sp>
        <p:nvSpPr>
          <p:cNvPr id="1445" name="Shape 1445"/>
          <p:cNvSpPr/>
          <p:nvPr/>
        </p:nvSpPr>
        <p:spPr>
          <a:xfrm>
            <a:off x="260297" y="4840744"/>
            <a:ext cx="1954434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446" name="Shape 1446"/>
          <p:cNvSpPr/>
          <p:nvPr/>
        </p:nvSpPr>
        <p:spPr>
          <a:xfrm>
            <a:off x="2208454" y="4840744"/>
            <a:ext cx="1954434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447" name="Shape 1447"/>
          <p:cNvSpPr/>
          <p:nvPr/>
        </p:nvSpPr>
        <p:spPr>
          <a:xfrm>
            <a:off x="4166653" y="4840744"/>
            <a:ext cx="1954433" cy="589501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448" name="Shape 1448"/>
          <p:cNvSpPr/>
          <p:nvPr/>
        </p:nvSpPr>
        <p:spPr>
          <a:xfrm>
            <a:off x="260297" y="543322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449" name="Shape 1449"/>
          <p:cNvSpPr/>
          <p:nvPr/>
        </p:nvSpPr>
        <p:spPr>
          <a:xfrm>
            <a:off x="2208454" y="543322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450" name="Shape 1450"/>
          <p:cNvSpPr/>
          <p:nvPr/>
        </p:nvSpPr>
        <p:spPr>
          <a:xfrm>
            <a:off x="4166653" y="5433225"/>
            <a:ext cx="1954433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451" name="Shape 1451"/>
          <p:cNvSpPr/>
          <p:nvPr/>
        </p:nvSpPr>
        <p:spPr>
          <a:xfrm>
            <a:off x="260297" y="6028399"/>
            <a:ext cx="1954434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452" name="Shape 1452"/>
          <p:cNvSpPr/>
          <p:nvPr/>
        </p:nvSpPr>
        <p:spPr>
          <a:xfrm>
            <a:off x="2208454" y="6028399"/>
            <a:ext cx="1954434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453" name="Shape 1453"/>
          <p:cNvSpPr/>
          <p:nvPr/>
        </p:nvSpPr>
        <p:spPr>
          <a:xfrm>
            <a:off x="4166653" y="6028399"/>
            <a:ext cx="1954433" cy="589501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454" name="Shape 1454"/>
          <p:cNvSpPr/>
          <p:nvPr/>
        </p:nvSpPr>
        <p:spPr>
          <a:xfrm>
            <a:off x="6904442" y="4849787"/>
            <a:ext cx="1954433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455" name="Shape 1455"/>
          <p:cNvSpPr/>
          <p:nvPr/>
        </p:nvSpPr>
        <p:spPr>
          <a:xfrm>
            <a:off x="8852599" y="4849787"/>
            <a:ext cx="1954434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456" name="Shape 1456"/>
          <p:cNvSpPr/>
          <p:nvPr/>
        </p:nvSpPr>
        <p:spPr>
          <a:xfrm>
            <a:off x="10810797" y="4849787"/>
            <a:ext cx="1954434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457" name="Shape 1457"/>
          <p:cNvSpPr/>
          <p:nvPr/>
        </p:nvSpPr>
        <p:spPr>
          <a:xfrm>
            <a:off x="6904442" y="5447655"/>
            <a:ext cx="1954433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458" name="Shape 1458"/>
          <p:cNvSpPr/>
          <p:nvPr/>
        </p:nvSpPr>
        <p:spPr>
          <a:xfrm>
            <a:off x="8852599" y="544765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459" name="Shape 1459"/>
          <p:cNvSpPr/>
          <p:nvPr/>
        </p:nvSpPr>
        <p:spPr>
          <a:xfrm>
            <a:off x="10810797" y="5447655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460" name="Shape 1460"/>
          <p:cNvSpPr/>
          <p:nvPr/>
        </p:nvSpPr>
        <p:spPr>
          <a:xfrm>
            <a:off x="6904442" y="6040136"/>
            <a:ext cx="1954433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461" name="Shape 1461"/>
          <p:cNvSpPr/>
          <p:nvPr/>
        </p:nvSpPr>
        <p:spPr>
          <a:xfrm>
            <a:off x="8852599" y="6040136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462" name="Shape 1462"/>
          <p:cNvSpPr/>
          <p:nvPr/>
        </p:nvSpPr>
        <p:spPr>
          <a:xfrm>
            <a:off x="10810797" y="6040136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463" name="Shape 1463"/>
          <p:cNvSpPr/>
          <p:nvPr/>
        </p:nvSpPr>
        <p:spPr>
          <a:xfrm>
            <a:off x="6304146" y="5492787"/>
            <a:ext cx="407194" cy="52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⋂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Intersection</a:t>
            </a:r>
          </a:p>
        </p:txBody>
      </p:sp>
      <p:sp>
        <p:nvSpPr>
          <p:cNvPr id="1466" name="Shape 1466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Set intersection between two relations 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sid &lt; 3 </a:t>
            </a:r>
            <a:r>
              <a:rPr sz="3600"/>
              <a:t>(R) ⋂ σ</a:t>
            </a:r>
            <a:r>
              <a:rPr baseline="-31818" spc="-22" sz="2200"/>
              <a:t>sid%2 == 0 </a:t>
            </a:r>
            <a:r>
              <a:rPr sz="3600"/>
              <a:t>(R)</a:t>
            </a:r>
          </a:p>
        </p:txBody>
      </p:sp>
      <p:sp>
        <p:nvSpPr>
          <p:cNvPr id="1467" name="Shape 1467"/>
          <p:cNvSpPr/>
          <p:nvPr/>
        </p:nvSpPr>
        <p:spPr>
          <a:xfrm>
            <a:off x="3572005" y="5159416"/>
            <a:ext cx="1954434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468" name="Shape 1468"/>
          <p:cNvSpPr/>
          <p:nvPr/>
        </p:nvSpPr>
        <p:spPr>
          <a:xfrm>
            <a:off x="5520162" y="5159416"/>
            <a:ext cx="1954434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469" name="Shape 1469"/>
          <p:cNvSpPr/>
          <p:nvPr/>
        </p:nvSpPr>
        <p:spPr>
          <a:xfrm>
            <a:off x="7478361" y="5159416"/>
            <a:ext cx="1954434" cy="58950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470" name="Shape 1470"/>
          <p:cNvSpPr/>
          <p:nvPr/>
        </p:nvSpPr>
        <p:spPr>
          <a:xfrm>
            <a:off x="3572005" y="5757284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471" name="Shape 1471"/>
          <p:cNvSpPr/>
          <p:nvPr/>
        </p:nvSpPr>
        <p:spPr>
          <a:xfrm>
            <a:off x="5520162" y="5757284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472" name="Shape 1472"/>
          <p:cNvSpPr/>
          <p:nvPr/>
        </p:nvSpPr>
        <p:spPr>
          <a:xfrm>
            <a:off x="7478361" y="5757284"/>
            <a:ext cx="1954434" cy="58950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Cross Product</a:t>
            </a:r>
          </a:p>
        </p:txBody>
      </p:sp>
      <p:sp>
        <p:nvSpPr>
          <p:cNvPr id="1475" name="Shape 1475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Takes all rows from A and combines with all rows in B</a:t>
            </a:r>
            <a:endParaRPr sz="3492"/>
          </a:p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Example: π</a:t>
            </a:r>
            <a:r>
              <a:rPr baseline="-32802" spc="-21" sz="2134"/>
              <a:t>name</a:t>
            </a:r>
            <a:r>
              <a:rPr sz="3492"/>
              <a:t>(R) × π</a:t>
            </a:r>
            <a:r>
              <a:rPr baseline="-32802" spc="-21" sz="2134"/>
              <a:t>gpa </a:t>
            </a:r>
            <a:r>
              <a:rPr sz="3492"/>
              <a:t>(R)</a:t>
            </a:r>
          </a:p>
        </p:txBody>
      </p:sp>
      <p:sp>
        <p:nvSpPr>
          <p:cNvPr id="1476" name="Shape 1476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477" name="Shape 1477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478" name="Shape 1478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479" name="Shape 1479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481" name="Shape 1481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482" name="Shape 1482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483" name="Shape 1483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484" name="Shape 1484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485" name="Shape 1485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486" name="Shape 1486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487" name="Shape 1487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Cross Product</a:t>
            </a:r>
          </a:p>
        </p:txBody>
      </p:sp>
      <p:sp>
        <p:nvSpPr>
          <p:cNvPr id="1490" name="Shape 1490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Takes all rows from A and combines with all rows in B</a:t>
            </a:r>
            <a:endParaRPr sz="3492"/>
          </a:p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Example: π</a:t>
            </a:r>
            <a:r>
              <a:rPr baseline="-32802" spc="-21" sz="2134"/>
              <a:t>name</a:t>
            </a:r>
            <a:r>
              <a:rPr sz="3492"/>
              <a:t>(R) × π</a:t>
            </a:r>
            <a:r>
              <a:rPr baseline="-32802" spc="-21" sz="2134"/>
              <a:t>gpa </a:t>
            </a:r>
            <a:r>
              <a:rPr sz="3492"/>
              <a:t>(R)</a:t>
            </a:r>
          </a:p>
        </p:txBody>
      </p:sp>
      <p:sp>
        <p:nvSpPr>
          <p:cNvPr id="1491" name="Shape 1491"/>
          <p:cNvSpPr/>
          <p:nvPr/>
        </p:nvSpPr>
        <p:spPr>
          <a:xfrm>
            <a:off x="525701" y="4826000"/>
            <a:ext cx="2471739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492" name="Shape 1492"/>
          <p:cNvSpPr/>
          <p:nvPr/>
        </p:nvSpPr>
        <p:spPr>
          <a:xfrm>
            <a:off x="4227449" y="4826000"/>
            <a:ext cx="2471739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493" name="Shape 1493"/>
          <p:cNvSpPr/>
          <p:nvPr/>
        </p:nvSpPr>
        <p:spPr>
          <a:xfrm>
            <a:off x="525701" y="55753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494" name="Shape 1494"/>
          <p:cNvSpPr/>
          <p:nvPr/>
        </p:nvSpPr>
        <p:spPr>
          <a:xfrm>
            <a:off x="4227449" y="55753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495" name="Shape 1495"/>
          <p:cNvSpPr/>
          <p:nvPr/>
        </p:nvSpPr>
        <p:spPr>
          <a:xfrm>
            <a:off x="525701" y="63246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496" name="Shape 1496"/>
          <p:cNvSpPr/>
          <p:nvPr/>
        </p:nvSpPr>
        <p:spPr>
          <a:xfrm>
            <a:off x="4227449" y="63246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25701" y="70739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498" name="Shape 1498"/>
          <p:cNvSpPr/>
          <p:nvPr/>
        </p:nvSpPr>
        <p:spPr>
          <a:xfrm>
            <a:off x="4227449" y="70739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499" name="Shape 1499"/>
          <p:cNvSpPr/>
          <p:nvPr/>
        </p:nvSpPr>
        <p:spPr>
          <a:xfrm>
            <a:off x="3354126" y="6028530"/>
            <a:ext cx="51663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defRPr sz="4800"/>
            </a:lvl1pPr>
          </a:lstStyle>
          <a:p>
            <a:pPr lvl="0">
              <a:defRPr sz="1800"/>
            </a:pPr>
            <a:r>
              <a:rPr sz="4800"/>
              <a:t>×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Cross Product</a:t>
            </a:r>
          </a:p>
        </p:txBody>
      </p:sp>
      <p:sp>
        <p:nvSpPr>
          <p:cNvPr id="1502" name="Shape 1502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Takes all rows from A and combines with all rows in B</a:t>
            </a:r>
            <a:endParaRPr sz="3492"/>
          </a:p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Example: π</a:t>
            </a:r>
            <a:r>
              <a:rPr baseline="-32802" spc="-21" sz="2134"/>
              <a:t>name</a:t>
            </a:r>
            <a:r>
              <a:rPr sz="3492"/>
              <a:t>(R) × π</a:t>
            </a:r>
            <a:r>
              <a:rPr baseline="-32802" spc="-21" sz="2134"/>
              <a:t>gpa </a:t>
            </a:r>
            <a:r>
              <a:rPr sz="3492"/>
              <a:t>(R)</a:t>
            </a:r>
          </a:p>
        </p:txBody>
      </p:sp>
      <p:sp>
        <p:nvSpPr>
          <p:cNvPr id="1503" name="Shape 1503"/>
          <p:cNvSpPr/>
          <p:nvPr/>
        </p:nvSpPr>
        <p:spPr>
          <a:xfrm>
            <a:off x="525701" y="4826000"/>
            <a:ext cx="2471739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504" name="Shape 1504"/>
          <p:cNvSpPr/>
          <p:nvPr/>
        </p:nvSpPr>
        <p:spPr>
          <a:xfrm>
            <a:off x="4227449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505" name="Shape 1505"/>
          <p:cNvSpPr/>
          <p:nvPr/>
        </p:nvSpPr>
        <p:spPr>
          <a:xfrm>
            <a:off x="525701" y="55753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06" name="Shape 1506"/>
          <p:cNvSpPr/>
          <p:nvPr/>
        </p:nvSpPr>
        <p:spPr>
          <a:xfrm>
            <a:off x="4227449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507" name="Shape 1507"/>
          <p:cNvSpPr/>
          <p:nvPr/>
        </p:nvSpPr>
        <p:spPr>
          <a:xfrm>
            <a:off x="525701" y="63246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508" name="Shape 1508"/>
          <p:cNvSpPr/>
          <p:nvPr/>
        </p:nvSpPr>
        <p:spPr>
          <a:xfrm>
            <a:off x="4227449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509" name="Shape 1509"/>
          <p:cNvSpPr/>
          <p:nvPr/>
        </p:nvSpPr>
        <p:spPr>
          <a:xfrm>
            <a:off x="525701" y="7073900"/>
            <a:ext cx="2471739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510" name="Shape 1510"/>
          <p:cNvSpPr/>
          <p:nvPr/>
        </p:nvSpPr>
        <p:spPr>
          <a:xfrm>
            <a:off x="4227449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511" name="Shape 1511"/>
          <p:cNvSpPr/>
          <p:nvPr/>
        </p:nvSpPr>
        <p:spPr>
          <a:xfrm>
            <a:off x="3354126" y="6028530"/>
            <a:ext cx="51663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defRPr sz="4800"/>
            </a:lvl1pPr>
          </a:lstStyle>
          <a:p>
            <a:pPr lvl="0">
              <a:defRPr sz="1800"/>
            </a:pPr>
            <a:r>
              <a:rPr sz="4800"/>
              <a:t>×</a:t>
            </a:r>
          </a:p>
        </p:txBody>
      </p:sp>
      <p:sp>
        <p:nvSpPr>
          <p:cNvPr id="1512" name="Shape 1512"/>
          <p:cNvSpPr/>
          <p:nvPr/>
        </p:nvSpPr>
        <p:spPr>
          <a:xfrm>
            <a:off x="8069129" y="3973492"/>
            <a:ext cx="1846263" cy="55687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513" name="Shape 1513"/>
          <p:cNvSpPr/>
          <p:nvPr/>
        </p:nvSpPr>
        <p:spPr>
          <a:xfrm>
            <a:off x="9920023" y="3973492"/>
            <a:ext cx="1846263" cy="55687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514" name="Shape 1514"/>
          <p:cNvSpPr/>
          <p:nvPr/>
        </p:nvSpPr>
        <p:spPr>
          <a:xfrm>
            <a:off x="8069129" y="4522168"/>
            <a:ext cx="1846263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15" name="Shape 1515"/>
          <p:cNvSpPr/>
          <p:nvPr/>
        </p:nvSpPr>
        <p:spPr>
          <a:xfrm>
            <a:off x="8069129" y="5072843"/>
            <a:ext cx="1846263" cy="55687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16" name="Shape 1516"/>
          <p:cNvSpPr/>
          <p:nvPr/>
        </p:nvSpPr>
        <p:spPr>
          <a:xfrm>
            <a:off x="8069129" y="5612505"/>
            <a:ext cx="1846263" cy="55687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17" name="Shape 1517"/>
          <p:cNvSpPr/>
          <p:nvPr/>
        </p:nvSpPr>
        <p:spPr>
          <a:xfrm>
            <a:off x="9920023" y="4522168"/>
            <a:ext cx="1846263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518" name="Shape 1518"/>
          <p:cNvSpPr/>
          <p:nvPr/>
        </p:nvSpPr>
        <p:spPr>
          <a:xfrm>
            <a:off x="9920023" y="5070843"/>
            <a:ext cx="1846263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519" name="Shape 1519"/>
          <p:cNvSpPr/>
          <p:nvPr/>
        </p:nvSpPr>
        <p:spPr>
          <a:xfrm>
            <a:off x="9920023" y="5619518"/>
            <a:ext cx="1846263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520" name="Shape 1520"/>
          <p:cNvSpPr/>
          <p:nvPr/>
        </p:nvSpPr>
        <p:spPr>
          <a:xfrm>
            <a:off x="8069129" y="6172194"/>
            <a:ext cx="1846263" cy="55687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521" name="Shape 1521"/>
          <p:cNvSpPr/>
          <p:nvPr/>
        </p:nvSpPr>
        <p:spPr>
          <a:xfrm>
            <a:off x="8069129" y="6733883"/>
            <a:ext cx="1846263" cy="55687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522" name="Shape 1522"/>
          <p:cNvSpPr/>
          <p:nvPr/>
        </p:nvSpPr>
        <p:spPr>
          <a:xfrm>
            <a:off x="8069129" y="7293036"/>
            <a:ext cx="1846263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523" name="Shape 1523"/>
          <p:cNvSpPr/>
          <p:nvPr/>
        </p:nvSpPr>
        <p:spPr>
          <a:xfrm>
            <a:off x="9920023" y="6168193"/>
            <a:ext cx="1846263" cy="55687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524" name="Shape 1524"/>
          <p:cNvSpPr/>
          <p:nvPr/>
        </p:nvSpPr>
        <p:spPr>
          <a:xfrm>
            <a:off x="9920023" y="6716868"/>
            <a:ext cx="1846263" cy="55687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525" name="Shape 1525"/>
          <p:cNvSpPr/>
          <p:nvPr/>
        </p:nvSpPr>
        <p:spPr>
          <a:xfrm>
            <a:off x="9920023" y="7265543"/>
            <a:ext cx="1846263" cy="55687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526" name="Shape 1526"/>
          <p:cNvSpPr/>
          <p:nvPr/>
        </p:nvSpPr>
        <p:spPr>
          <a:xfrm>
            <a:off x="8075884" y="8407164"/>
            <a:ext cx="1846262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527" name="Shape 1527"/>
          <p:cNvSpPr/>
          <p:nvPr/>
        </p:nvSpPr>
        <p:spPr>
          <a:xfrm>
            <a:off x="8069129" y="7849239"/>
            <a:ext cx="1846263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528" name="Shape 1528"/>
          <p:cNvSpPr/>
          <p:nvPr/>
        </p:nvSpPr>
        <p:spPr>
          <a:xfrm>
            <a:off x="8075884" y="8965964"/>
            <a:ext cx="1846262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529" name="Shape 1529"/>
          <p:cNvSpPr/>
          <p:nvPr/>
        </p:nvSpPr>
        <p:spPr>
          <a:xfrm>
            <a:off x="9920023" y="7844593"/>
            <a:ext cx="1846263" cy="55687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530" name="Shape 1530"/>
          <p:cNvSpPr/>
          <p:nvPr/>
        </p:nvSpPr>
        <p:spPr>
          <a:xfrm>
            <a:off x="9920023" y="8393269"/>
            <a:ext cx="1846263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531" name="Shape 1531"/>
          <p:cNvSpPr/>
          <p:nvPr/>
        </p:nvSpPr>
        <p:spPr>
          <a:xfrm>
            <a:off x="9920023" y="8941944"/>
            <a:ext cx="1846263" cy="556873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532" name="Shape 1532"/>
          <p:cNvSpPr/>
          <p:nvPr/>
        </p:nvSpPr>
        <p:spPr>
          <a:xfrm>
            <a:off x="7227626" y="6028530"/>
            <a:ext cx="51663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defRPr sz="4800"/>
            </a:lvl1pPr>
          </a:lstStyle>
          <a:p>
            <a:pPr lvl="0">
              <a:defRPr sz="1800"/>
            </a:pPr>
            <a:r>
              <a:rPr sz="4800"/>
              <a:t>=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Join</a:t>
            </a:r>
          </a:p>
        </p:txBody>
      </p:sp>
      <p:sp>
        <p:nvSpPr>
          <p:cNvPr id="1535" name="Shape 1535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Joins A and B based on some column</a:t>
            </a:r>
            <a:endParaRPr sz="3600"/>
          </a:p>
          <a:p>
            <a:pPr lvl="0">
              <a:defRPr sz="1800"/>
            </a:pPr>
            <a:r>
              <a:rPr sz="3600"/>
              <a:t>Example: π</a:t>
            </a:r>
            <a:r>
              <a:rPr baseline="-31818" spc="-22" sz="2200"/>
              <a:t>name,sid</a:t>
            </a:r>
            <a:r>
              <a:rPr sz="3600"/>
              <a:t>(R) ⋈ π</a:t>
            </a:r>
            <a:r>
              <a:rPr baseline="-31818" spc="-22" sz="2200"/>
              <a:t>name,gpa</a:t>
            </a:r>
            <a:r>
              <a:rPr sz="3600"/>
              <a:t>(R)</a:t>
            </a:r>
          </a:p>
        </p:txBody>
      </p:sp>
      <p:sp>
        <p:nvSpPr>
          <p:cNvPr id="1536" name="Shape 1536"/>
          <p:cNvSpPr/>
          <p:nvPr/>
        </p:nvSpPr>
        <p:spPr>
          <a:xfrm>
            <a:off x="865981" y="48133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537" name="Shape 1537"/>
          <p:cNvSpPr/>
          <p:nvPr/>
        </p:nvSpPr>
        <p:spPr>
          <a:xfrm>
            <a:off x="3329781" y="48133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538" name="Shape 1538"/>
          <p:cNvSpPr/>
          <p:nvPr/>
        </p:nvSpPr>
        <p:spPr>
          <a:xfrm>
            <a:off x="9527381" y="48133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539" name="Shape 1539"/>
          <p:cNvSpPr/>
          <p:nvPr/>
        </p:nvSpPr>
        <p:spPr>
          <a:xfrm>
            <a:off x="865981" y="5562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40" name="Shape 1540"/>
          <p:cNvSpPr/>
          <p:nvPr/>
        </p:nvSpPr>
        <p:spPr>
          <a:xfrm>
            <a:off x="3329781" y="5562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541" name="Shape 1541"/>
          <p:cNvSpPr/>
          <p:nvPr/>
        </p:nvSpPr>
        <p:spPr>
          <a:xfrm>
            <a:off x="9527381" y="5562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542" name="Shape 1542"/>
          <p:cNvSpPr/>
          <p:nvPr/>
        </p:nvSpPr>
        <p:spPr>
          <a:xfrm>
            <a:off x="865981" y="6311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543" name="Shape 1543"/>
          <p:cNvSpPr/>
          <p:nvPr/>
        </p:nvSpPr>
        <p:spPr>
          <a:xfrm>
            <a:off x="3329781" y="6311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544" name="Shape 1544"/>
          <p:cNvSpPr/>
          <p:nvPr/>
        </p:nvSpPr>
        <p:spPr>
          <a:xfrm>
            <a:off x="9527381" y="6311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545" name="Shape 1545"/>
          <p:cNvSpPr/>
          <p:nvPr/>
        </p:nvSpPr>
        <p:spPr>
          <a:xfrm>
            <a:off x="865981" y="7061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546" name="Shape 1546"/>
          <p:cNvSpPr/>
          <p:nvPr/>
        </p:nvSpPr>
        <p:spPr>
          <a:xfrm>
            <a:off x="3329781" y="7061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547" name="Shape 1547"/>
          <p:cNvSpPr/>
          <p:nvPr/>
        </p:nvSpPr>
        <p:spPr>
          <a:xfrm>
            <a:off x="9527381" y="7061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548" name="Shape 1548"/>
          <p:cNvSpPr/>
          <p:nvPr/>
        </p:nvSpPr>
        <p:spPr>
          <a:xfrm>
            <a:off x="7057231" y="48133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549" name="Shape 1549"/>
          <p:cNvSpPr/>
          <p:nvPr/>
        </p:nvSpPr>
        <p:spPr>
          <a:xfrm>
            <a:off x="7057231" y="5562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50" name="Shape 1550"/>
          <p:cNvSpPr/>
          <p:nvPr/>
        </p:nvSpPr>
        <p:spPr>
          <a:xfrm>
            <a:off x="7057231" y="6311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551" name="Shape 1551"/>
          <p:cNvSpPr/>
          <p:nvPr/>
        </p:nvSpPr>
        <p:spPr>
          <a:xfrm>
            <a:off x="7057231" y="7061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552" name="Shape 1552"/>
          <p:cNvSpPr/>
          <p:nvPr/>
        </p:nvSpPr>
        <p:spPr>
          <a:xfrm>
            <a:off x="6139953" y="6140499"/>
            <a:ext cx="585194" cy="66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defRPr sz="4800"/>
            </a:lvl1pPr>
          </a:lstStyle>
          <a:p>
            <a:pPr lvl="0">
              <a:defRPr sz="1800"/>
            </a:pPr>
            <a:r>
              <a:rPr sz="4800"/>
              <a:t>⋈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Join</a:t>
            </a:r>
          </a:p>
        </p:txBody>
      </p:sp>
      <p:sp>
        <p:nvSpPr>
          <p:cNvPr id="1555" name="Shape 1555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Joins A and B based on some column</a:t>
            </a:r>
            <a:endParaRPr sz="3600"/>
          </a:p>
          <a:p>
            <a:pPr lvl="0">
              <a:defRPr sz="1800"/>
            </a:pPr>
            <a:r>
              <a:rPr sz="3600"/>
              <a:t>Example: π</a:t>
            </a:r>
            <a:r>
              <a:rPr baseline="-31818" spc="-22" sz="2200"/>
              <a:t>name,sid</a:t>
            </a:r>
            <a:r>
              <a:rPr sz="3600"/>
              <a:t>(R) ⋈ π</a:t>
            </a:r>
            <a:r>
              <a:rPr baseline="-31818" spc="-22" sz="2200"/>
              <a:t>name,gpa</a:t>
            </a:r>
            <a:r>
              <a:rPr sz="3600"/>
              <a:t>(R)</a:t>
            </a:r>
          </a:p>
        </p:txBody>
      </p:sp>
      <p:sp>
        <p:nvSpPr>
          <p:cNvPr id="1556" name="Shape 1556"/>
          <p:cNvSpPr/>
          <p:nvPr/>
        </p:nvSpPr>
        <p:spPr>
          <a:xfrm>
            <a:off x="2790031" y="54864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557" name="Shape 1557"/>
          <p:cNvSpPr/>
          <p:nvPr/>
        </p:nvSpPr>
        <p:spPr>
          <a:xfrm>
            <a:off x="5253831" y="54864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558" name="Shape 1558"/>
          <p:cNvSpPr/>
          <p:nvPr/>
        </p:nvSpPr>
        <p:spPr>
          <a:xfrm>
            <a:off x="7743031" y="54864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559" name="Shape 1559"/>
          <p:cNvSpPr/>
          <p:nvPr/>
        </p:nvSpPr>
        <p:spPr>
          <a:xfrm>
            <a:off x="2790031" y="62357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60" name="Shape 1560"/>
          <p:cNvSpPr/>
          <p:nvPr/>
        </p:nvSpPr>
        <p:spPr>
          <a:xfrm>
            <a:off x="5253831" y="62357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561" name="Shape 1561"/>
          <p:cNvSpPr/>
          <p:nvPr/>
        </p:nvSpPr>
        <p:spPr>
          <a:xfrm>
            <a:off x="7743031" y="62357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562" name="Shape 1562"/>
          <p:cNvSpPr/>
          <p:nvPr/>
        </p:nvSpPr>
        <p:spPr>
          <a:xfrm>
            <a:off x="2790031" y="69850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563" name="Shape 1563"/>
          <p:cNvSpPr/>
          <p:nvPr/>
        </p:nvSpPr>
        <p:spPr>
          <a:xfrm>
            <a:off x="5253831" y="69850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564" name="Shape 1564"/>
          <p:cNvSpPr/>
          <p:nvPr/>
        </p:nvSpPr>
        <p:spPr>
          <a:xfrm>
            <a:off x="7743031" y="69850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565" name="Shape 1565"/>
          <p:cNvSpPr/>
          <p:nvPr/>
        </p:nvSpPr>
        <p:spPr>
          <a:xfrm>
            <a:off x="2790031" y="7734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566" name="Shape 1566"/>
          <p:cNvSpPr/>
          <p:nvPr/>
        </p:nvSpPr>
        <p:spPr>
          <a:xfrm>
            <a:off x="5253831" y="7734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567" name="Shape 1567"/>
          <p:cNvSpPr/>
          <p:nvPr/>
        </p:nvSpPr>
        <p:spPr>
          <a:xfrm>
            <a:off x="7743031" y="7734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120" name="Shape 120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121" name="Shape 121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137" name="Shape 137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138" name="Shape 138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139" name="Shape 139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140" name="Shape 140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141" name="Shape 141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142" name="Shape 142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143" name="Shape 143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144" name="Shape 144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145" name="Shape 145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146" name="Shape 146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147" name="Shape 147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148" name="Shape 148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>
            <a:off x="626932" y="3623193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70</a:t>
            </a:r>
          </a:p>
        </p:txBody>
      </p:sp>
      <p:sp>
        <p:nvSpPr>
          <p:cNvPr id="157" name="Shape 157"/>
          <p:cNvSpPr/>
          <p:nvPr/>
        </p:nvSpPr>
        <p:spPr>
          <a:xfrm>
            <a:off x="11434344" y="6471352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Difference</a:t>
            </a:r>
          </a:p>
        </p:txBody>
      </p:sp>
      <p:sp>
        <p:nvSpPr>
          <p:cNvPr id="1570" name="Shape 1570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Takes rows in A that are not in B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gpa &gt; 3.5 </a:t>
            </a:r>
            <a:r>
              <a:rPr sz="3600"/>
              <a:t>(R) - σ</a:t>
            </a:r>
            <a:r>
              <a:rPr baseline="-31818" spc="-22" sz="2200"/>
              <a:t>sid%2==0 </a:t>
            </a:r>
            <a:r>
              <a:rPr sz="3600"/>
              <a:t>(R)</a:t>
            </a:r>
          </a:p>
        </p:txBody>
      </p:sp>
      <p:sp>
        <p:nvSpPr>
          <p:cNvPr id="1571" name="Shape 1571"/>
          <p:cNvSpPr/>
          <p:nvPr/>
        </p:nvSpPr>
        <p:spPr>
          <a:xfrm>
            <a:off x="27963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572" name="Shape 1572"/>
          <p:cNvSpPr/>
          <p:nvPr/>
        </p:nvSpPr>
        <p:spPr>
          <a:xfrm>
            <a:off x="52601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573" name="Shape 1573"/>
          <p:cNvSpPr/>
          <p:nvPr/>
        </p:nvSpPr>
        <p:spPr>
          <a:xfrm>
            <a:off x="7736681" y="4826000"/>
            <a:ext cx="2471738" cy="745530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574" name="Shape 1574"/>
          <p:cNvSpPr/>
          <p:nvPr/>
        </p:nvSpPr>
        <p:spPr>
          <a:xfrm>
            <a:off x="27963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75" name="Shape 1575"/>
          <p:cNvSpPr/>
          <p:nvPr/>
        </p:nvSpPr>
        <p:spPr>
          <a:xfrm>
            <a:off x="52601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576" name="Shape 1576"/>
          <p:cNvSpPr/>
          <p:nvPr/>
        </p:nvSpPr>
        <p:spPr>
          <a:xfrm>
            <a:off x="7736681" y="55753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577" name="Shape 1577"/>
          <p:cNvSpPr/>
          <p:nvPr/>
        </p:nvSpPr>
        <p:spPr>
          <a:xfrm>
            <a:off x="27963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Sue</a:t>
            </a:r>
          </a:p>
        </p:txBody>
      </p:sp>
      <p:sp>
        <p:nvSpPr>
          <p:cNvPr id="1578" name="Shape 1578"/>
          <p:cNvSpPr/>
          <p:nvPr/>
        </p:nvSpPr>
        <p:spPr>
          <a:xfrm>
            <a:off x="52601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1579" name="Shape 1579"/>
          <p:cNvSpPr/>
          <p:nvPr/>
        </p:nvSpPr>
        <p:spPr>
          <a:xfrm>
            <a:off x="7736681" y="63246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2.9</a:t>
            </a:r>
          </a:p>
        </p:txBody>
      </p:sp>
      <p:sp>
        <p:nvSpPr>
          <p:cNvPr id="1580" name="Shape 1580"/>
          <p:cNvSpPr/>
          <p:nvPr/>
        </p:nvSpPr>
        <p:spPr>
          <a:xfrm>
            <a:off x="27963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581" name="Shape 1581"/>
          <p:cNvSpPr/>
          <p:nvPr/>
        </p:nvSpPr>
        <p:spPr>
          <a:xfrm>
            <a:off x="52601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582" name="Shape 1582"/>
          <p:cNvSpPr/>
          <p:nvPr/>
        </p:nvSpPr>
        <p:spPr>
          <a:xfrm>
            <a:off x="7736681" y="70739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583" name="Shape 1583"/>
          <p:cNvSpPr/>
          <p:nvPr/>
        </p:nvSpPr>
        <p:spPr>
          <a:xfrm>
            <a:off x="27963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584" name="Shape 1584"/>
          <p:cNvSpPr/>
          <p:nvPr/>
        </p:nvSpPr>
        <p:spPr>
          <a:xfrm>
            <a:off x="52601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585" name="Shape 1585"/>
          <p:cNvSpPr/>
          <p:nvPr/>
        </p:nvSpPr>
        <p:spPr>
          <a:xfrm>
            <a:off x="7736681" y="78232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586" name="Shape 1586"/>
          <p:cNvSpPr/>
          <p:nvPr/>
        </p:nvSpPr>
        <p:spPr>
          <a:xfrm>
            <a:off x="27963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587" name="Shape 1587"/>
          <p:cNvSpPr/>
          <p:nvPr/>
        </p:nvSpPr>
        <p:spPr>
          <a:xfrm>
            <a:off x="52601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588" name="Shape 1588"/>
          <p:cNvSpPr/>
          <p:nvPr/>
        </p:nvSpPr>
        <p:spPr>
          <a:xfrm>
            <a:off x="7736681" y="8559800"/>
            <a:ext cx="2471738" cy="745530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Difference</a:t>
            </a:r>
          </a:p>
        </p:txBody>
      </p:sp>
      <p:sp>
        <p:nvSpPr>
          <p:cNvPr id="1591" name="Shape 1591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Takes rows in A that are not in B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gpa &gt; 3.5 </a:t>
            </a:r>
            <a:r>
              <a:rPr sz="3600"/>
              <a:t>(R) - σ</a:t>
            </a:r>
            <a:r>
              <a:rPr baseline="-31818" spc="-22" sz="2200"/>
              <a:t>sid%2==0 </a:t>
            </a:r>
            <a:r>
              <a:rPr sz="3600"/>
              <a:t>(R)</a:t>
            </a:r>
          </a:p>
        </p:txBody>
      </p:sp>
      <p:sp>
        <p:nvSpPr>
          <p:cNvPr id="1592" name="Shape 1592"/>
          <p:cNvSpPr/>
          <p:nvPr/>
        </p:nvSpPr>
        <p:spPr>
          <a:xfrm>
            <a:off x="154781" y="4978400"/>
            <a:ext cx="2025695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593" name="Shape 1593"/>
          <p:cNvSpPr/>
          <p:nvPr/>
        </p:nvSpPr>
        <p:spPr>
          <a:xfrm>
            <a:off x="2173970" y="4978400"/>
            <a:ext cx="2025694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594" name="Shape 1594"/>
          <p:cNvSpPr/>
          <p:nvPr/>
        </p:nvSpPr>
        <p:spPr>
          <a:xfrm>
            <a:off x="4203566" y="4978400"/>
            <a:ext cx="2025695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595" name="Shape 1595"/>
          <p:cNvSpPr/>
          <p:nvPr/>
        </p:nvSpPr>
        <p:spPr>
          <a:xfrm>
            <a:off x="154781" y="5592483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596" name="Shape 1596"/>
          <p:cNvSpPr/>
          <p:nvPr/>
        </p:nvSpPr>
        <p:spPr>
          <a:xfrm>
            <a:off x="2173970" y="5592483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597" name="Shape 1597"/>
          <p:cNvSpPr/>
          <p:nvPr/>
        </p:nvSpPr>
        <p:spPr>
          <a:xfrm>
            <a:off x="4203566" y="5592483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598" name="Shape 1598"/>
          <p:cNvSpPr/>
          <p:nvPr/>
        </p:nvSpPr>
        <p:spPr>
          <a:xfrm>
            <a:off x="154781" y="6202832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599" name="Shape 1599"/>
          <p:cNvSpPr/>
          <p:nvPr/>
        </p:nvSpPr>
        <p:spPr>
          <a:xfrm>
            <a:off x="2173970" y="6202832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600" name="Shape 1600"/>
          <p:cNvSpPr/>
          <p:nvPr/>
        </p:nvSpPr>
        <p:spPr>
          <a:xfrm>
            <a:off x="4203566" y="6202832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601" name="Shape 1601"/>
          <p:cNvSpPr/>
          <p:nvPr/>
        </p:nvSpPr>
        <p:spPr>
          <a:xfrm>
            <a:off x="154781" y="6806507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173970" y="6806507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603" name="Shape 1603"/>
          <p:cNvSpPr/>
          <p:nvPr/>
        </p:nvSpPr>
        <p:spPr>
          <a:xfrm>
            <a:off x="4203566" y="6806507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  <p:sp>
        <p:nvSpPr>
          <p:cNvPr id="1604" name="Shape 1604"/>
          <p:cNvSpPr/>
          <p:nvPr/>
        </p:nvSpPr>
        <p:spPr>
          <a:xfrm>
            <a:off x="6834981" y="4972050"/>
            <a:ext cx="2025695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605" name="Shape 1605"/>
          <p:cNvSpPr/>
          <p:nvPr/>
        </p:nvSpPr>
        <p:spPr>
          <a:xfrm>
            <a:off x="8854170" y="4972050"/>
            <a:ext cx="2025694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606" name="Shape 1606"/>
          <p:cNvSpPr/>
          <p:nvPr/>
        </p:nvSpPr>
        <p:spPr>
          <a:xfrm>
            <a:off x="10883767" y="4972050"/>
            <a:ext cx="2025694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607" name="Shape 1607"/>
          <p:cNvSpPr/>
          <p:nvPr/>
        </p:nvSpPr>
        <p:spPr>
          <a:xfrm>
            <a:off x="6834981" y="5595099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Ron</a:t>
            </a:r>
          </a:p>
        </p:txBody>
      </p:sp>
      <p:sp>
        <p:nvSpPr>
          <p:cNvPr id="1608" name="Shape 1608"/>
          <p:cNvSpPr/>
          <p:nvPr/>
        </p:nvSpPr>
        <p:spPr>
          <a:xfrm>
            <a:off x="8854170" y="5595099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0883767" y="5595099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1.2</a:t>
            </a:r>
          </a:p>
        </p:txBody>
      </p:sp>
      <p:sp>
        <p:nvSpPr>
          <p:cNvPr id="1610" name="Shape 1610"/>
          <p:cNvSpPr/>
          <p:nvPr/>
        </p:nvSpPr>
        <p:spPr>
          <a:xfrm>
            <a:off x="6834981" y="6209182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Al</a:t>
            </a:r>
          </a:p>
        </p:txBody>
      </p:sp>
      <p:sp>
        <p:nvSpPr>
          <p:cNvPr id="1611" name="Shape 1611"/>
          <p:cNvSpPr/>
          <p:nvPr/>
        </p:nvSpPr>
        <p:spPr>
          <a:xfrm>
            <a:off x="8854170" y="6209182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</a:t>
            </a:r>
          </a:p>
        </p:txBody>
      </p:sp>
      <p:sp>
        <p:nvSpPr>
          <p:cNvPr id="1612" name="Shape 1612"/>
          <p:cNvSpPr/>
          <p:nvPr/>
        </p:nvSpPr>
        <p:spPr>
          <a:xfrm>
            <a:off x="10883767" y="6209182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4.0</a:t>
            </a:r>
          </a:p>
        </p:txBody>
      </p:sp>
      <p:sp>
        <p:nvSpPr>
          <p:cNvPr id="1613" name="Shape 1613"/>
          <p:cNvSpPr/>
          <p:nvPr/>
        </p:nvSpPr>
        <p:spPr>
          <a:xfrm>
            <a:off x="6398847" y="5576746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-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Difference</a:t>
            </a:r>
          </a:p>
        </p:txBody>
      </p:sp>
      <p:sp>
        <p:nvSpPr>
          <p:cNvPr id="1616" name="Shape 1616"/>
          <p:cNvSpPr/>
          <p:nvPr>
            <p:ph type="body" idx="1"/>
          </p:nvPr>
        </p:nvSpPr>
        <p:spPr>
          <a:xfrm>
            <a:off x="952500" y="2603500"/>
            <a:ext cx="11099800" cy="1937544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Takes rows in A that are not in B</a:t>
            </a:r>
            <a:endParaRPr sz="3600"/>
          </a:p>
          <a:p>
            <a:pPr lvl="0">
              <a:defRPr sz="1800"/>
            </a:pPr>
            <a:r>
              <a:rPr sz="3600"/>
              <a:t>Example: σ</a:t>
            </a:r>
            <a:r>
              <a:rPr baseline="-31818" spc="-22" sz="2200"/>
              <a:t>gpa &gt; 3.5 </a:t>
            </a:r>
            <a:r>
              <a:rPr sz="3600"/>
              <a:t>(R) - σ</a:t>
            </a:r>
            <a:r>
              <a:rPr baseline="-31818" spc="-22" sz="2200"/>
              <a:t>sid%2==0 </a:t>
            </a:r>
            <a:r>
              <a:rPr sz="3600"/>
              <a:t>(R)</a:t>
            </a:r>
          </a:p>
        </p:txBody>
      </p:sp>
      <p:sp>
        <p:nvSpPr>
          <p:cNvPr id="1617" name="Shape 1617"/>
          <p:cNvSpPr/>
          <p:nvPr/>
        </p:nvSpPr>
        <p:spPr>
          <a:xfrm>
            <a:off x="154781" y="4978400"/>
            <a:ext cx="2025695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1618" name="Shape 1618"/>
          <p:cNvSpPr/>
          <p:nvPr/>
        </p:nvSpPr>
        <p:spPr>
          <a:xfrm>
            <a:off x="2173970" y="4978400"/>
            <a:ext cx="2025694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sid</a:t>
            </a:r>
          </a:p>
        </p:txBody>
      </p:sp>
      <p:sp>
        <p:nvSpPr>
          <p:cNvPr id="1619" name="Shape 1619"/>
          <p:cNvSpPr/>
          <p:nvPr/>
        </p:nvSpPr>
        <p:spPr>
          <a:xfrm>
            <a:off x="4203567" y="4978400"/>
            <a:ext cx="2025694" cy="610994"/>
          </a:xfrm>
          <a:prstGeom prst="rect">
            <a:avLst/>
          </a:prstGeom>
          <a:solidFill>
            <a:srgbClr val="00882B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gpa</a:t>
            </a:r>
          </a:p>
        </p:txBody>
      </p:sp>
      <p:sp>
        <p:nvSpPr>
          <p:cNvPr id="1620" name="Shape 1620"/>
          <p:cNvSpPr/>
          <p:nvPr/>
        </p:nvSpPr>
        <p:spPr>
          <a:xfrm>
            <a:off x="154781" y="5592483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1621" name="Shape 1621"/>
          <p:cNvSpPr/>
          <p:nvPr/>
        </p:nvSpPr>
        <p:spPr>
          <a:xfrm>
            <a:off x="2173970" y="5592483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1622" name="Shape 1622"/>
          <p:cNvSpPr/>
          <p:nvPr/>
        </p:nvSpPr>
        <p:spPr>
          <a:xfrm>
            <a:off x="4203567" y="5592483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3.7</a:t>
            </a:r>
          </a:p>
        </p:txBody>
      </p:sp>
      <p:sp>
        <p:nvSpPr>
          <p:cNvPr id="1623" name="Shape 1623"/>
          <p:cNvSpPr/>
          <p:nvPr/>
        </p:nvSpPr>
        <p:spPr>
          <a:xfrm>
            <a:off x="154781" y="6209182"/>
            <a:ext cx="2025695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Sally</a:t>
            </a:r>
          </a:p>
        </p:txBody>
      </p:sp>
      <p:sp>
        <p:nvSpPr>
          <p:cNvPr id="1624" name="Shape 1624"/>
          <p:cNvSpPr/>
          <p:nvPr/>
        </p:nvSpPr>
        <p:spPr>
          <a:xfrm>
            <a:off x="2173970" y="6209182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</a:t>
            </a:r>
          </a:p>
        </p:txBody>
      </p:sp>
      <p:sp>
        <p:nvSpPr>
          <p:cNvPr id="1625" name="Shape 1625"/>
          <p:cNvSpPr/>
          <p:nvPr/>
        </p:nvSpPr>
        <p:spPr>
          <a:xfrm>
            <a:off x="4203567" y="6209182"/>
            <a:ext cx="2025694" cy="610994"/>
          </a:xfrm>
          <a:prstGeom prst="rect">
            <a:avLst/>
          </a:prstGeom>
          <a:solidFill>
            <a:srgbClr val="FFFFFF">
              <a:alpha val="50936"/>
            </a:srgbClr>
          </a:solidFill>
          <a:ln w="25400">
            <a:solidFill>
              <a:srgbClr val="000000">
                <a:alpha val="5093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3.6</a:t>
            </a: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Shape 16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5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/>
          <p:nvPr/>
        </p:nvSpPr>
        <p:spPr>
          <a:xfrm>
            <a:off x="-711200" y="-228601"/>
            <a:ext cx="14137184" cy="282733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0" name="Shape 1630"/>
          <p:cNvSpPr/>
          <p:nvPr>
            <p:ph type="title"/>
          </p:nvPr>
        </p:nvSpPr>
        <p:spPr>
          <a:xfrm>
            <a:off x="952500" y="10556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 Consider the schema:</a:t>
            </a:r>
            <a:endParaRPr sz="3200"/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Songs  (song_id,   song_name,   album_id,  weeks_in_top_40)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Artists(artist_id, artist_name, first_year_active)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Albums  (album_id,  album_name,  artist_id, year_released, genre)</a:t>
            </a:r>
            <a:endParaRPr sz="2200"/>
          </a:p>
          <a:p>
            <a:pPr lvl="0" defTabSz="233679">
              <a:defRPr sz="1800"/>
            </a:pPr>
            <a:r>
              <a:rPr sz="3000"/>
              <a:t>Write relational algebra expressions for the following </a:t>
            </a:r>
            <a:r>
              <a:rPr sz="3200"/>
              <a:t>query:</a:t>
            </a:r>
          </a:p>
        </p:txBody>
      </p:sp>
      <p:sp>
        <p:nvSpPr>
          <p:cNvPr id="1631" name="Shape 16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the name of the artists who have albums with a genre of either ‘pop’ or ‘rock’.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Shape 1633"/>
          <p:cNvSpPr/>
          <p:nvPr/>
        </p:nvSpPr>
        <p:spPr>
          <a:xfrm>
            <a:off x="-711200" y="-228600"/>
            <a:ext cx="14137184" cy="282733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4" name="Shape 1634"/>
          <p:cNvSpPr/>
          <p:nvPr>
            <p:ph type="title"/>
          </p:nvPr>
        </p:nvSpPr>
        <p:spPr>
          <a:xfrm>
            <a:off x="952500" y="10556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 Consider the schema:</a:t>
            </a:r>
            <a:endParaRPr sz="3200"/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Songs  (song_id,   song_name,   album_id,  weeks_in_top_40)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Artists(artist_id, artist_name, first_year_active)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Albums  (album_id,  album_name,  artist_id, year_released, genre)</a:t>
            </a:r>
            <a:endParaRPr sz="2200"/>
          </a:p>
          <a:p>
            <a:pPr lvl="0" defTabSz="233679">
              <a:defRPr sz="1800"/>
            </a:pPr>
            <a:r>
              <a:rPr sz="3000"/>
              <a:t>Write relational algebra expressions for the following </a:t>
            </a:r>
            <a:r>
              <a:rPr sz="3200"/>
              <a:t>query:</a:t>
            </a:r>
          </a:p>
        </p:txBody>
      </p:sp>
      <p:sp>
        <p:nvSpPr>
          <p:cNvPr id="1635" name="Shape 16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the name of the artists who have albums with a genre of either ‘pop’ or ‘rock’.</a:t>
            </a:r>
            <a:endParaRPr sz="3600"/>
          </a:p>
          <a:p>
            <a:pPr lvl="0" marL="0" indent="0" algn="ctr">
              <a:buSzTx/>
              <a:buNone/>
              <a:defRPr sz="1800"/>
            </a:pPr>
            <a:r>
              <a:rPr sz="3200"/>
              <a:t>π </a:t>
            </a:r>
            <a:r>
              <a:rPr baseline="-31818" sz="2200"/>
              <a:t>Artists.artist_name</a:t>
            </a:r>
            <a:r>
              <a:rPr sz="3200"/>
              <a:t> (Artists ⋈ (σ </a:t>
            </a:r>
            <a:r>
              <a:rPr baseline="-31818" sz="2200"/>
              <a:t>Albums.genre = ‘pop’ ∨ Albums.color = ‘rock’</a:t>
            </a:r>
            <a:r>
              <a:rPr sz="2200"/>
              <a:t> </a:t>
            </a:r>
            <a:r>
              <a:rPr sz="3200"/>
              <a:t>Albums))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/>
          <p:nvPr/>
        </p:nvSpPr>
        <p:spPr>
          <a:xfrm>
            <a:off x="-711200" y="-228600"/>
            <a:ext cx="14137184" cy="282733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8" name="Shape 1638"/>
          <p:cNvSpPr/>
          <p:nvPr>
            <p:ph type="title"/>
          </p:nvPr>
        </p:nvSpPr>
        <p:spPr>
          <a:xfrm>
            <a:off x="952500" y="10556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 Consider the schema:</a:t>
            </a:r>
            <a:endParaRPr sz="3200"/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Songs  (song_id,   song_name,   album_id,  weeks_in_top_40)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Artists(artist_id, artist_name, first_year_active)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Albums  (album_id,  album_name,  artist_id, year_released, genre)</a:t>
            </a:r>
            <a:endParaRPr sz="2200"/>
          </a:p>
          <a:p>
            <a:pPr lvl="0" defTabSz="233679">
              <a:defRPr sz="1800"/>
            </a:pPr>
            <a:r>
              <a:rPr sz="3000"/>
              <a:t>Write relational algebra expressions for the following </a:t>
            </a:r>
            <a:r>
              <a:rPr sz="3200"/>
              <a:t>query:</a:t>
            </a:r>
          </a:p>
        </p:txBody>
      </p:sp>
      <p:sp>
        <p:nvSpPr>
          <p:cNvPr id="1639" name="Shape 16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the name of the artists who have albums of genre ‘pop’ and ‘rock’.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Shape 1641"/>
          <p:cNvSpPr/>
          <p:nvPr/>
        </p:nvSpPr>
        <p:spPr>
          <a:xfrm>
            <a:off x="-711200" y="-228600"/>
            <a:ext cx="14137184" cy="282733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2" name="Shape 1642"/>
          <p:cNvSpPr/>
          <p:nvPr>
            <p:ph type="title"/>
          </p:nvPr>
        </p:nvSpPr>
        <p:spPr>
          <a:xfrm>
            <a:off x="952500" y="10556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 Consider the schema:</a:t>
            </a:r>
            <a:endParaRPr sz="3200"/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Songs  (song_id,   song_name,   album_id,  weeks_in_top_40)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Artists(artist_id, artist_name, first_year_active)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Albums  (album_id,  album_name,  artist_id, year_released, genre)</a:t>
            </a:r>
            <a:endParaRPr sz="2200"/>
          </a:p>
          <a:p>
            <a:pPr lvl="0" defTabSz="233679">
              <a:defRPr sz="1800"/>
            </a:pPr>
            <a:r>
              <a:rPr sz="3000"/>
              <a:t>Write relational algebra expressions for the following </a:t>
            </a:r>
            <a:r>
              <a:rPr sz="3200"/>
              <a:t>query:</a:t>
            </a:r>
          </a:p>
        </p:txBody>
      </p:sp>
      <p:sp>
        <p:nvSpPr>
          <p:cNvPr id="1643" name="Shape 16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the name of the artists who have albums of genre ‘pop’ and ‘rock’.</a:t>
            </a:r>
            <a:endParaRPr sz="3600"/>
          </a:p>
          <a:p>
            <a:pPr lvl="0" marL="0" indent="0" algn="ctr">
              <a:buSzTx/>
              <a:buNone/>
              <a:defRPr sz="1800"/>
            </a:pPr>
            <a:r>
              <a:rPr sz="3200"/>
              <a:t>π </a:t>
            </a:r>
            <a:r>
              <a:rPr baseline="-31818" sz="2200"/>
              <a:t>Artists.artist_name</a:t>
            </a:r>
            <a:r>
              <a:rPr sz="3200"/>
              <a:t> (Artists ⋈ (σ </a:t>
            </a:r>
            <a:r>
              <a:rPr baseline="-31818" sz="2200"/>
              <a:t>Albums.genre = ‘pop’ </a:t>
            </a:r>
            <a:r>
              <a:rPr sz="3200"/>
              <a:t>Albums))</a:t>
            </a:r>
            <a:endParaRPr sz="3200"/>
          </a:p>
          <a:p>
            <a:pPr lvl="0" marL="0" indent="0" algn="ctr">
              <a:spcBef>
                <a:spcPts val="500"/>
              </a:spcBef>
              <a:buSzTx/>
              <a:buNone/>
              <a:defRPr sz="1800"/>
            </a:pPr>
            <a:r>
              <a:rPr sz="3900"/>
              <a:t>⋂</a:t>
            </a:r>
            <a:endParaRPr sz="3900"/>
          </a:p>
          <a:p>
            <a:pPr lvl="0" marL="0" indent="0" algn="ctr">
              <a:spcBef>
                <a:spcPts val="500"/>
              </a:spcBef>
              <a:buSzTx/>
              <a:buNone/>
              <a:defRPr sz="1800"/>
            </a:pPr>
            <a:r>
              <a:rPr sz="3200"/>
              <a:t>π </a:t>
            </a:r>
            <a:r>
              <a:rPr baseline="-31818" sz="2200"/>
              <a:t>Artists.artist_name</a:t>
            </a:r>
            <a:r>
              <a:rPr sz="3200"/>
              <a:t> (Artists ⋈ (σ </a:t>
            </a:r>
            <a:r>
              <a:rPr baseline="-31818" sz="2200"/>
              <a:t>Albums.genre = ‘rock’ </a:t>
            </a:r>
            <a:r>
              <a:rPr sz="3200"/>
              <a:t>Albums))</a:t>
            </a:r>
            <a:endParaRPr sz="3200"/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/>
          <p:nvPr/>
        </p:nvSpPr>
        <p:spPr>
          <a:xfrm>
            <a:off x="-711200" y="-228600"/>
            <a:ext cx="14137184" cy="282733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6" name="Shape 1646"/>
          <p:cNvSpPr/>
          <p:nvPr>
            <p:ph type="title"/>
          </p:nvPr>
        </p:nvSpPr>
        <p:spPr>
          <a:xfrm>
            <a:off x="952500" y="10556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 Consider the schema:</a:t>
            </a:r>
            <a:endParaRPr sz="3200"/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Songs  (song_id,   song_name,   album_id,  weeks_in_top_40)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Artists(artist_id, artist_name, first_year_active)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Albums  (album_id,  album_name,  artist_id, year_released, genre)</a:t>
            </a:r>
            <a:endParaRPr sz="2200"/>
          </a:p>
          <a:p>
            <a:pPr lvl="0" defTabSz="233679">
              <a:defRPr sz="1800"/>
            </a:pPr>
            <a:r>
              <a:rPr sz="3000"/>
              <a:t>Write relational algebra expressions for the following </a:t>
            </a:r>
            <a:r>
              <a:rPr sz="3200"/>
              <a:t>query:</a:t>
            </a:r>
          </a:p>
        </p:txBody>
      </p:sp>
      <p:sp>
        <p:nvSpPr>
          <p:cNvPr id="1647" name="Shape 16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the id of the artists who have albums of genre ‘pop’ or have spent over 10 weeks in the top 40.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Shape 1649"/>
          <p:cNvSpPr/>
          <p:nvPr/>
        </p:nvSpPr>
        <p:spPr>
          <a:xfrm>
            <a:off x="-711200" y="-228600"/>
            <a:ext cx="14137184" cy="282733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0" name="Shape 1650"/>
          <p:cNvSpPr/>
          <p:nvPr>
            <p:ph type="title"/>
          </p:nvPr>
        </p:nvSpPr>
        <p:spPr>
          <a:xfrm>
            <a:off x="952500" y="10556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 Consider the schema:</a:t>
            </a:r>
            <a:endParaRPr sz="3200"/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Songs  (song_id,   song_name,   album_id,  weeks_in_top_40)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Artists(artist_id, artist_name, first_year_active)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Albums  (album_id,  album_name,  artist_id, year_released, genre)</a:t>
            </a:r>
            <a:endParaRPr sz="2200"/>
          </a:p>
          <a:p>
            <a:pPr lvl="0" defTabSz="233679">
              <a:defRPr sz="1800"/>
            </a:pPr>
            <a:r>
              <a:rPr sz="3000"/>
              <a:t>Write relational algebra expressions for the following </a:t>
            </a:r>
            <a:r>
              <a:rPr sz="3200"/>
              <a:t>query:</a:t>
            </a:r>
          </a:p>
        </p:txBody>
      </p:sp>
      <p:sp>
        <p:nvSpPr>
          <p:cNvPr id="1651" name="Shape 16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the id of the artists who have albums of genre ‘pop’ or have spent over 10 weeks in the top 40.</a:t>
            </a:r>
            <a:endParaRPr sz="3600"/>
          </a:p>
          <a:p>
            <a:pPr lvl="0" marL="0" indent="0" algn="ctr">
              <a:buSzTx/>
              <a:buNone/>
              <a:defRPr sz="1800"/>
            </a:pPr>
            <a:r>
              <a:rPr sz="3200"/>
              <a:t>π </a:t>
            </a:r>
            <a:r>
              <a:rPr baseline="-31818" sz="2200"/>
              <a:t>Artists.artist_id</a:t>
            </a:r>
            <a:r>
              <a:rPr sz="3200"/>
              <a:t> (Artists ⋈ (σ </a:t>
            </a:r>
            <a:r>
              <a:rPr baseline="-31818" sz="2200"/>
              <a:t>Albums.genre = ‘pop’ </a:t>
            </a:r>
            <a:r>
              <a:rPr sz="3200"/>
              <a:t>Albums))</a:t>
            </a:r>
            <a:endParaRPr sz="3200"/>
          </a:p>
          <a:p>
            <a:pPr lvl="0" marL="0" indent="0" algn="ctr" defTabSz="914400">
              <a:spcBef>
                <a:spcPts val="500"/>
              </a:spcBef>
              <a:buSzTx/>
              <a:buNone/>
              <a:defRPr sz="1800"/>
            </a:pPr>
            <a:r>
              <a:rPr sz="4800"/>
              <a:t>⋃</a:t>
            </a:r>
            <a:endParaRPr sz="4800"/>
          </a:p>
          <a:p>
            <a:pPr lvl="0" marL="0" indent="0" algn="ctr">
              <a:spcBef>
                <a:spcPts val="500"/>
              </a:spcBef>
              <a:buSzTx/>
              <a:buNone/>
              <a:defRPr sz="1800"/>
            </a:pPr>
            <a:r>
              <a:rPr sz="3200"/>
              <a:t>π </a:t>
            </a:r>
            <a:r>
              <a:rPr baseline="-31818" sz="2200"/>
              <a:t>Albums.artist_id</a:t>
            </a:r>
            <a:r>
              <a:rPr sz="3200"/>
              <a:t> (Albums ⋈ (σ </a:t>
            </a:r>
            <a:r>
              <a:rPr baseline="-31818" sz="2200"/>
              <a:t>Songs.weeks_in_top_40 &gt; 10 </a:t>
            </a:r>
            <a:r>
              <a:rPr sz="3200"/>
              <a:t>Songs))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160" name="Shape 160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161" name="Shape 161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177" name="Shape 177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178" name="Shape 178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179" name="Shape 179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180" name="Shape 180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181" name="Shape 181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182" name="Shape 182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183" name="Shape 183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184" name="Shape 184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185" name="Shape 185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186" name="Shape 186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187" name="Shape 187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188" name="Shape 188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3" name="Shape 193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4" name="Shape 194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5" name="Shape 195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96" name="Shape 196"/>
          <p:cNvSpPr/>
          <p:nvPr/>
        </p:nvSpPr>
        <p:spPr>
          <a:xfrm>
            <a:off x="626932" y="3623193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15</a:t>
            </a:r>
          </a:p>
        </p:txBody>
      </p:sp>
      <p:sp>
        <p:nvSpPr>
          <p:cNvPr id="197" name="Shape 197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Shape 1653"/>
          <p:cNvSpPr/>
          <p:nvPr/>
        </p:nvSpPr>
        <p:spPr>
          <a:xfrm>
            <a:off x="-711200" y="-228600"/>
            <a:ext cx="14137184" cy="282733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4" name="Shape 1654"/>
          <p:cNvSpPr/>
          <p:nvPr>
            <p:ph type="title"/>
          </p:nvPr>
        </p:nvSpPr>
        <p:spPr>
          <a:xfrm>
            <a:off x="952500" y="10556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 Consider the schema:</a:t>
            </a:r>
            <a:endParaRPr sz="3200"/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Songs  (song_id,   song_name,   album_id,  weeks_in_top_40)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Artists(artist_id, artist_name, first_year_active)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Albums  (album_id,  album_name,  artist_id, year_released, genre)</a:t>
            </a:r>
            <a:endParaRPr sz="2200"/>
          </a:p>
          <a:p>
            <a:pPr lvl="0" defTabSz="233679">
              <a:defRPr sz="1800"/>
            </a:pPr>
            <a:r>
              <a:rPr sz="3000"/>
              <a:t>Write relational algebra expressions for the following </a:t>
            </a:r>
            <a:r>
              <a:rPr sz="3200"/>
              <a:t>query:</a:t>
            </a:r>
          </a:p>
        </p:txBody>
      </p:sp>
      <p:sp>
        <p:nvSpPr>
          <p:cNvPr id="1655" name="Shape 16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the names of all artists who do not have any albums.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/>
        </p:nvSpPr>
        <p:spPr>
          <a:xfrm>
            <a:off x="-711200" y="-228600"/>
            <a:ext cx="14137184" cy="282733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8" name="Shape 1658"/>
          <p:cNvSpPr/>
          <p:nvPr>
            <p:ph type="title"/>
          </p:nvPr>
        </p:nvSpPr>
        <p:spPr>
          <a:xfrm>
            <a:off x="952500" y="105568"/>
            <a:ext cx="11099800" cy="2159001"/>
          </a:xfrm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3200"/>
              <a:t> Consider the schema:</a:t>
            </a:r>
            <a:endParaRPr sz="3200"/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Songs  (song_id,   song_name,   album_id,  weeks_in_top_40)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Artists(artist_id, artist_name, first_year_active)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3679"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Albums  (album_id,  album_name,  artist_id, year_released, genre)</a:t>
            </a:r>
            <a:endParaRPr sz="2200"/>
          </a:p>
          <a:p>
            <a:pPr lvl="0" defTabSz="233679">
              <a:defRPr sz="1800"/>
            </a:pPr>
            <a:r>
              <a:rPr sz="3000"/>
              <a:t>Write relational algebra expressions for the following </a:t>
            </a:r>
            <a:r>
              <a:rPr sz="3200"/>
              <a:t>query:</a:t>
            </a:r>
          </a:p>
        </p:txBody>
      </p:sp>
      <p:sp>
        <p:nvSpPr>
          <p:cNvPr id="1659" name="Shape 16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Find the names of all artists who do not have any albums.</a:t>
            </a:r>
            <a:endParaRPr sz="3600"/>
          </a:p>
          <a:p>
            <a:pPr lvl="0" marL="0" indent="0" algn="ctr">
              <a:buSzTx/>
              <a:buNone/>
              <a:defRPr sz="1800"/>
            </a:pPr>
            <a:r>
              <a:rPr sz="3200"/>
              <a:t>π </a:t>
            </a:r>
            <a:r>
              <a:rPr baseline="-31818" sz="2200"/>
              <a:t>Artists.artist_name</a:t>
            </a:r>
            <a:r>
              <a:rPr sz="3200"/>
              <a:t> (Artists ⋈ ((π </a:t>
            </a:r>
            <a:r>
              <a:rPr baseline="-31818" sz="2200"/>
              <a:t>Artists.artist_id</a:t>
            </a:r>
            <a:r>
              <a:rPr sz="2200"/>
              <a:t> </a:t>
            </a:r>
            <a:r>
              <a:rPr sz="3200"/>
              <a:t>Artists)-(π </a:t>
            </a:r>
            <a:r>
              <a:rPr baseline="-31818" sz="2200"/>
              <a:t>Albums.artist_id</a:t>
            </a:r>
            <a:r>
              <a:rPr sz="2200"/>
              <a:t> </a:t>
            </a:r>
            <a:r>
              <a:rPr sz="3200"/>
              <a:t>Albums))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200" name="Shape 200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201" name="Shape 201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217" name="Shape 217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218" name="Shape 218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219" name="Shape 219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220" name="Shape 220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221" name="Shape 221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222" name="Shape 222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223" name="Shape 223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224" name="Shape 224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225" name="Shape 225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226" name="Shape 226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227" name="Shape 227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228" name="Shape 228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9" name="Shape 229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1" name="Shape 231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3" name="Shape 233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36" name="Shape 236"/>
          <p:cNvSpPr/>
          <p:nvPr/>
        </p:nvSpPr>
        <p:spPr>
          <a:xfrm>
            <a:off x="626932" y="3623193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15</a:t>
            </a:r>
          </a:p>
        </p:txBody>
      </p:sp>
      <p:sp>
        <p:nvSpPr>
          <p:cNvPr id="237" name="Shape 237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238" name="Shape 238"/>
          <p:cNvSpPr/>
          <p:nvPr/>
        </p:nvSpPr>
        <p:spPr>
          <a:xfrm>
            <a:off x="3034323" y="7522832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4015808" y="752994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4030836" y="7150100"/>
            <a:ext cx="1" cy="4174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1" name="Shape 241"/>
          <p:cNvSpPr/>
          <p:nvPr/>
        </p:nvSpPr>
        <p:spPr>
          <a:xfrm>
            <a:off x="5439259" y="7659298"/>
            <a:ext cx="5297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Create an overflow page!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ISAM</a:t>
            </a:r>
          </a:p>
        </p:txBody>
      </p:sp>
      <p:sp>
        <p:nvSpPr>
          <p:cNvPr id="244" name="Shape 244"/>
          <p:cNvSpPr/>
          <p:nvPr/>
        </p:nvSpPr>
        <p:spPr>
          <a:xfrm>
            <a:off x="5421411" y="2820609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245" name="Shape 245"/>
          <p:cNvSpPr/>
          <p:nvPr/>
        </p:nvSpPr>
        <p:spPr>
          <a:xfrm>
            <a:off x="6402896" y="2827723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3526180" y="4393677"/>
            <a:ext cx="982528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4507665" y="4400791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7296070" y="4390120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8277556" y="4397234"/>
            <a:ext cx="982529" cy="906406"/>
          </a:xfrm>
          <a:prstGeom prst="rect">
            <a:avLst/>
          </a:prstGeom>
          <a:solidFill>
            <a:srgbClr val="51A7F9">
              <a:alpha val="48005"/>
            </a:srgbClr>
          </a:solidFill>
          <a:ln w="38100">
            <a:solidFill>
              <a:srgbClr val="000000">
                <a:alpha val="4800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3059731" y="6296022"/>
            <a:ext cx="982528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4041216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5692854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6674340" y="6306693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8008301" y="630313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8989787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10323748" y="6310250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11305233" y="6317364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717038" y="6292465"/>
            <a:ext cx="982528" cy="906406"/>
          </a:xfrm>
          <a:prstGeom prst="rect">
            <a:avLst/>
          </a:prstGeom>
          <a:solidFill>
            <a:srgbClr val="51A7F9">
              <a:alpha val="92903"/>
            </a:srgbClr>
          </a:solidFill>
          <a:ln w="38100">
            <a:solidFill>
              <a:srgbClr val="000000">
                <a:alpha val="9290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1698523" y="6299579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5629566" y="2981712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34</a:t>
            </a:r>
          </a:p>
        </p:txBody>
      </p:sp>
      <p:sp>
        <p:nvSpPr>
          <p:cNvPr id="261" name="Shape 261"/>
          <p:cNvSpPr/>
          <p:nvPr/>
        </p:nvSpPr>
        <p:spPr>
          <a:xfrm>
            <a:off x="3734335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10</a:t>
            </a:r>
          </a:p>
        </p:txBody>
      </p:sp>
      <p:sp>
        <p:nvSpPr>
          <p:cNvPr id="262" name="Shape 262"/>
          <p:cNvSpPr/>
          <p:nvPr/>
        </p:nvSpPr>
        <p:spPr>
          <a:xfrm>
            <a:off x="4715821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</a:t>
            </a:r>
          </a:p>
        </p:txBody>
      </p:sp>
      <p:sp>
        <p:nvSpPr>
          <p:cNvPr id="263" name="Shape 263"/>
          <p:cNvSpPr/>
          <p:nvPr/>
        </p:nvSpPr>
        <p:spPr>
          <a:xfrm>
            <a:off x="959128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5*</a:t>
            </a:r>
          </a:p>
        </p:txBody>
      </p:sp>
      <p:sp>
        <p:nvSpPr>
          <p:cNvPr id="264" name="Shape 264"/>
          <p:cNvSpPr/>
          <p:nvPr/>
        </p:nvSpPr>
        <p:spPr>
          <a:xfrm>
            <a:off x="1940613" y="6471353"/>
            <a:ext cx="4983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8*</a:t>
            </a:r>
          </a:p>
        </p:txBody>
      </p:sp>
      <p:sp>
        <p:nvSpPr>
          <p:cNvPr id="265" name="Shape 265"/>
          <p:cNvSpPr/>
          <p:nvPr/>
        </p:nvSpPr>
        <p:spPr>
          <a:xfrm>
            <a:off x="3188841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14*</a:t>
            </a:r>
          </a:p>
        </p:txBody>
      </p:sp>
      <p:sp>
        <p:nvSpPr>
          <p:cNvPr id="266" name="Shape 266"/>
          <p:cNvSpPr/>
          <p:nvPr/>
        </p:nvSpPr>
        <p:spPr>
          <a:xfrm>
            <a:off x="4165604" y="6471353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19*</a:t>
            </a:r>
          </a:p>
        </p:txBody>
      </p:sp>
      <p:sp>
        <p:nvSpPr>
          <p:cNvPr id="267" name="Shape 267"/>
          <p:cNvSpPr/>
          <p:nvPr/>
        </p:nvSpPr>
        <p:spPr>
          <a:xfrm>
            <a:off x="7504226" y="4584699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40</a:t>
            </a:r>
          </a:p>
        </p:txBody>
      </p:sp>
      <p:sp>
        <p:nvSpPr>
          <p:cNvPr id="268" name="Shape 268"/>
          <p:cNvSpPr/>
          <p:nvPr/>
        </p:nvSpPr>
        <p:spPr>
          <a:xfrm>
            <a:off x="8137412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36*</a:t>
            </a:r>
          </a:p>
        </p:txBody>
      </p:sp>
      <p:sp>
        <p:nvSpPr>
          <p:cNvPr id="269" name="Shape 269"/>
          <p:cNvSpPr/>
          <p:nvPr/>
        </p:nvSpPr>
        <p:spPr>
          <a:xfrm>
            <a:off x="5821965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20*</a:t>
            </a:r>
          </a:p>
        </p:txBody>
      </p:sp>
      <p:sp>
        <p:nvSpPr>
          <p:cNvPr id="270" name="Shape 270"/>
          <p:cNvSpPr/>
          <p:nvPr/>
        </p:nvSpPr>
        <p:spPr>
          <a:xfrm>
            <a:off x="9118897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39*</a:t>
            </a:r>
          </a:p>
        </p:txBody>
      </p:sp>
      <p:sp>
        <p:nvSpPr>
          <p:cNvPr id="271" name="Shape 271"/>
          <p:cNvSpPr/>
          <p:nvPr/>
        </p:nvSpPr>
        <p:spPr>
          <a:xfrm>
            <a:off x="10418060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60*</a:t>
            </a:r>
          </a:p>
        </p:txBody>
      </p:sp>
      <p:sp>
        <p:nvSpPr>
          <p:cNvPr id="272" name="Shape 272"/>
          <p:cNvSpPr/>
          <p:nvPr/>
        </p:nvSpPr>
        <p:spPr>
          <a:xfrm flipH="1">
            <a:off x="4453293" y="3694058"/>
            <a:ext cx="963992" cy="6796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3" name="Shape 273"/>
          <p:cNvSpPr/>
          <p:nvPr/>
        </p:nvSpPr>
        <p:spPr>
          <a:xfrm>
            <a:off x="6409727" y="3709436"/>
            <a:ext cx="1761068" cy="6507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4" name="Shape 274"/>
          <p:cNvSpPr/>
          <p:nvPr/>
        </p:nvSpPr>
        <p:spPr>
          <a:xfrm flipH="1">
            <a:off x="1686709" y="5301803"/>
            <a:ext cx="1851379" cy="98311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5" name="Shape 275"/>
          <p:cNvSpPr/>
          <p:nvPr/>
        </p:nvSpPr>
        <p:spPr>
          <a:xfrm flipH="1">
            <a:off x="4427144" y="5302437"/>
            <a:ext cx="52184" cy="10131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6" name="Shape 276"/>
          <p:cNvSpPr/>
          <p:nvPr/>
        </p:nvSpPr>
        <p:spPr>
          <a:xfrm>
            <a:off x="5465895" y="5282566"/>
            <a:ext cx="1333415" cy="10176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7" name="Shape 277"/>
          <p:cNvSpPr/>
          <p:nvPr/>
        </p:nvSpPr>
        <p:spPr>
          <a:xfrm>
            <a:off x="7311859" y="5262695"/>
            <a:ext cx="1550437" cy="10272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8" name="Shape 278"/>
          <p:cNvSpPr/>
          <p:nvPr/>
        </p:nvSpPr>
        <p:spPr>
          <a:xfrm>
            <a:off x="8263927" y="5291609"/>
            <a:ext cx="2567244" cy="101513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79" name="Shape 279"/>
          <p:cNvSpPr/>
          <p:nvPr/>
        </p:nvSpPr>
        <p:spPr>
          <a:xfrm>
            <a:off x="489050" y="5982731"/>
            <a:ext cx="12035370" cy="1"/>
          </a:xfrm>
          <a:prstGeom prst="line">
            <a:avLst/>
          </a:prstGeom>
          <a:ln w="38100">
            <a:solidFill>
              <a:srgbClr val="000000">
                <a:alpha val="42094"/>
              </a:srgb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80" name="Shape 280"/>
          <p:cNvSpPr/>
          <p:nvPr/>
        </p:nvSpPr>
        <p:spPr>
          <a:xfrm>
            <a:off x="626932" y="3623193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15</a:t>
            </a:r>
          </a:p>
        </p:txBody>
      </p:sp>
      <p:sp>
        <p:nvSpPr>
          <p:cNvPr id="281" name="Shape 281"/>
          <p:cNvSpPr/>
          <p:nvPr/>
        </p:nvSpPr>
        <p:spPr>
          <a:xfrm>
            <a:off x="11434344" y="6471353"/>
            <a:ext cx="72430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70*</a:t>
            </a:r>
          </a:p>
        </p:txBody>
      </p:sp>
      <p:sp>
        <p:nvSpPr>
          <p:cNvPr id="282" name="Shape 282"/>
          <p:cNvSpPr/>
          <p:nvPr/>
        </p:nvSpPr>
        <p:spPr>
          <a:xfrm>
            <a:off x="3034323" y="7522832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4015808" y="7529946"/>
            <a:ext cx="982529" cy="906406"/>
          </a:xfrm>
          <a:prstGeom prst="rect">
            <a:avLst/>
          </a:prstGeom>
          <a:solidFill>
            <a:srgbClr val="51A7F9">
              <a:alpha val="93000"/>
            </a:srgbClr>
          </a:solidFill>
          <a:ln w="38100">
            <a:solidFill>
              <a:srgbClr val="000000">
                <a:alpha val="9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4030836" y="7150100"/>
            <a:ext cx="1" cy="4174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85" name="Shape 285"/>
          <p:cNvSpPr/>
          <p:nvPr/>
        </p:nvSpPr>
        <p:spPr>
          <a:xfrm>
            <a:off x="3174165" y="7694569"/>
            <a:ext cx="7243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15*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