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  <p:sldId id="332" r:id="rId84"/>
    <p:sldId id="333" r:id="rId85"/>
    <p:sldId id="334" r:id="rId86"/>
    <p:sldId id="335" r:id="rId87"/>
    <p:sldId id="336" r:id="rId88"/>
    <p:sldId id="337" r:id="rId89"/>
    <p:sldId id="338" r:id="rId90"/>
    <p:sldId id="339" r:id="rId91"/>
    <p:sldId id="340" r:id="rId92"/>
    <p:sldId id="341" r:id="rId93"/>
    <p:sldId id="342" r:id="rId94"/>
    <p:sldId id="343" r:id="rId95"/>
    <p:sldId id="344" r:id="rId96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Relationship Id="rId68" Type="http://schemas.openxmlformats.org/officeDocument/2006/relationships/slide" Target="slides/slide61.xml"/><Relationship Id="rId69" Type="http://schemas.openxmlformats.org/officeDocument/2006/relationships/slide" Target="slides/slide62.xml"/><Relationship Id="rId70" Type="http://schemas.openxmlformats.org/officeDocument/2006/relationships/slide" Target="slides/slide63.xml"/><Relationship Id="rId71" Type="http://schemas.openxmlformats.org/officeDocument/2006/relationships/slide" Target="slides/slide64.xml"/><Relationship Id="rId72" Type="http://schemas.openxmlformats.org/officeDocument/2006/relationships/slide" Target="slides/slide65.xml"/><Relationship Id="rId73" Type="http://schemas.openxmlformats.org/officeDocument/2006/relationships/slide" Target="slides/slide66.xml"/><Relationship Id="rId74" Type="http://schemas.openxmlformats.org/officeDocument/2006/relationships/slide" Target="slides/slide67.xml"/><Relationship Id="rId75" Type="http://schemas.openxmlformats.org/officeDocument/2006/relationships/slide" Target="slides/slide68.xml"/><Relationship Id="rId76" Type="http://schemas.openxmlformats.org/officeDocument/2006/relationships/slide" Target="slides/slide69.xml"/><Relationship Id="rId77" Type="http://schemas.openxmlformats.org/officeDocument/2006/relationships/slide" Target="slides/slide70.xml"/><Relationship Id="rId78" Type="http://schemas.openxmlformats.org/officeDocument/2006/relationships/slide" Target="slides/slide71.xml"/><Relationship Id="rId79" Type="http://schemas.openxmlformats.org/officeDocument/2006/relationships/slide" Target="slides/slide72.xml"/><Relationship Id="rId80" Type="http://schemas.openxmlformats.org/officeDocument/2006/relationships/slide" Target="slides/slide73.xml"/><Relationship Id="rId81" Type="http://schemas.openxmlformats.org/officeDocument/2006/relationships/slide" Target="slides/slide74.xml"/><Relationship Id="rId82" Type="http://schemas.openxmlformats.org/officeDocument/2006/relationships/slide" Target="slides/slide75.xml"/><Relationship Id="rId83" Type="http://schemas.openxmlformats.org/officeDocument/2006/relationships/slide" Target="slides/slide76.xml"/><Relationship Id="rId84" Type="http://schemas.openxmlformats.org/officeDocument/2006/relationships/slide" Target="slides/slide77.xml"/><Relationship Id="rId85" Type="http://schemas.openxmlformats.org/officeDocument/2006/relationships/slide" Target="slides/slide78.xml"/><Relationship Id="rId86" Type="http://schemas.openxmlformats.org/officeDocument/2006/relationships/slide" Target="slides/slide79.xml"/><Relationship Id="rId87" Type="http://schemas.openxmlformats.org/officeDocument/2006/relationships/slide" Target="slides/slide80.xml"/><Relationship Id="rId88" Type="http://schemas.openxmlformats.org/officeDocument/2006/relationships/slide" Target="slides/slide81.xml"/><Relationship Id="rId89" Type="http://schemas.openxmlformats.org/officeDocument/2006/relationships/slide" Target="slides/slide82.xml"/><Relationship Id="rId90" Type="http://schemas.openxmlformats.org/officeDocument/2006/relationships/slide" Target="slides/slide83.xml"/><Relationship Id="rId91" Type="http://schemas.openxmlformats.org/officeDocument/2006/relationships/slide" Target="slides/slide84.xml"/><Relationship Id="rId92" Type="http://schemas.openxmlformats.org/officeDocument/2006/relationships/slide" Target="slides/slide85.xml"/><Relationship Id="rId93" Type="http://schemas.openxmlformats.org/officeDocument/2006/relationships/slide" Target="slides/slide86.xml"/><Relationship Id="rId94" Type="http://schemas.openxmlformats.org/officeDocument/2006/relationships/slide" Target="slides/slide87.xml"/><Relationship Id="rId95" Type="http://schemas.openxmlformats.org/officeDocument/2006/relationships/slide" Target="slides/slide88.xml"/><Relationship Id="rId96" Type="http://schemas.openxmlformats.org/officeDocument/2006/relationships/slide" Target="slides/slide8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47" name="Shape 4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lIns="0" tIns="0" rIns="0" bIns="0" anchor="b"/>
          <a:lstStyle>
            <a:lvl1pPr defTabSz="584200">
              <a:defRPr sz="80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7" name="Shape 7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lIns="0" tIns="0" rIns="0" bIns="0"/>
          <a:lstStyle>
            <a:lvl1pPr marL="0" indent="0" algn="ctr" defTabSz="584200">
              <a:spcBef>
                <a:spcPts val="0"/>
              </a:spcBef>
              <a:buSzTx/>
              <a:buFont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584200">
              <a:spcBef>
                <a:spcPts val="0"/>
              </a:spcBef>
              <a:buSzTx/>
              <a:buFont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584200">
              <a:spcBef>
                <a:spcPts val="0"/>
              </a:spcBef>
              <a:buSzTx/>
              <a:buFont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584200">
              <a:spcBef>
                <a:spcPts val="0"/>
              </a:spcBef>
              <a:buSzTx/>
              <a:buFont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584200">
              <a:spcBef>
                <a:spcPts val="0"/>
              </a:spcBef>
              <a:buSzTx/>
              <a:buFont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32" name="Shape 3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Body Level One</a:t>
            </a:r>
            <a:endParaRPr sz="4400"/>
          </a:p>
          <a:p>
            <a:pPr lvl="1">
              <a:defRPr sz="1800"/>
            </a:pPr>
            <a:r>
              <a:rPr sz="4400"/>
              <a:t>Body Level Two</a:t>
            </a:r>
            <a:endParaRPr sz="4400"/>
          </a:p>
          <a:p>
            <a:pPr lvl="2">
              <a:defRPr sz="1800"/>
            </a:pPr>
            <a:r>
              <a:rPr sz="4400"/>
              <a:t>Body Level Three</a:t>
            </a:r>
            <a:endParaRPr sz="4400"/>
          </a:p>
          <a:p>
            <a:pPr lvl="3">
              <a:defRPr sz="1800"/>
            </a:pPr>
            <a:r>
              <a:rPr sz="4400"/>
              <a:t>Body Level Four</a:t>
            </a:r>
            <a:endParaRPr sz="4400"/>
          </a:p>
          <a:p>
            <a:pPr lvl="4">
              <a:defRPr sz="1800"/>
            </a:pPr>
            <a:r>
              <a:rPr sz="4400"/>
              <a:t>Body Level Five</a:t>
            </a:r>
          </a:p>
        </p:txBody>
      </p:sp>
      <p:sp>
        <p:nvSpPr>
          <p:cNvPr id="33" name="Shape 3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Body Level One</a:t>
            </a:r>
            <a:endParaRPr sz="4400"/>
          </a:p>
          <a:p>
            <a:pPr lvl="1">
              <a:defRPr sz="1800"/>
            </a:pPr>
            <a:r>
              <a:rPr sz="4400"/>
              <a:t>Body Level Two</a:t>
            </a:r>
            <a:endParaRPr sz="4400"/>
          </a:p>
          <a:p>
            <a:pPr lvl="2">
              <a:defRPr sz="1800"/>
            </a:pPr>
            <a:r>
              <a:rPr sz="4400"/>
              <a:t>Body Level Three</a:t>
            </a:r>
            <a:endParaRPr sz="4400"/>
          </a:p>
          <a:p>
            <a:pPr lvl="3">
              <a:defRPr sz="1800"/>
            </a:pPr>
            <a:r>
              <a:rPr sz="4400"/>
              <a:t>Body Level Four</a:t>
            </a:r>
            <a:endParaRPr sz="4400"/>
          </a:p>
          <a:p>
            <a:pPr lvl="4">
              <a:defRPr sz="1800"/>
            </a:pPr>
            <a:r>
              <a:rPr sz="4400"/>
              <a:t>Body Level Five</a:t>
            </a:r>
          </a:p>
        </p:txBody>
      </p:sp>
      <p:sp>
        <p:nvSpPr>
          <p:cNvPr id="37" name="Shape 3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40" name="Shape 4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Body Level One</a:t>
            </a:r>
            <a:endParaRPr sz="4400"/>
          </a:p>
          <a:p>
            <a:pPr lvl="1">
              <a:defRPr sz="1800"/>
            </a:pPr>
            <a:r>
              <a:rPr sz="4400"/>
              <a:t>Body Level Two</a:t>
            </a:r>
            <a:endParaRPr sz="4400"/>
          </a:p>
          <a:p>
            <a:pPr lvl="2">
              <a:defRPr sz="1800"/>
            </a:pPr>
            <a:r>
              <a:rPr sz="4400"/>
              <a:t>Body Level Three</a:t>
            </a:r>
            <a:endParaRPr sz="4400"/>
          </a:p>
          <a:p>
            <a:pPr lvl="3">
              <a:defRPr sz="1800"/>
            </a:pPr>
            <a:r>
              <a:rPr sz="4400"/>
              <a:t>Body Level Four</a:t>
            </a:r>
            <a:endParaRPr sz="4400"/>
          </a:p>
          <a:p>
            <a:pPr lvl="4">
              <a:defRPr sz="1800"/>
            </a:pPr>
            <a:r>
              <a:rPr sz="4400"/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/>
          </p:nvPr>
        </p:nvSpPr>
        <p:spPr>
          <a:xfrm>
            <a:off x="650239" y="130952"/>
            <a:ext cx="11704322" cy="2144888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44" name="Shape 44"/>
          <p:cNvSpPr/>
          <p:nvPr>
            <p:ph type="body" idx="1"/>
          </p:nvPr>
        </p:nvSpPr>
        <p:spPr>
          <a:xfrm>
            <a:off x="650239" y="2275839"/>
            <a:ext cx="11704322" cy="747776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Body Level One</a:t>
            </a:r>
            <a:endParaRPr sz="4400"/>
          </a:p>
          <a:p>
            <a:pPr lvl="1">
              <a:defRPr sz="1800"/>
            </a:pPr>
            <a:r>
              <a:rPr sz="4400"/>
              <a:t>Body Level Two</a:t>
            </a:r>
            <a:endParaRPr sz="4400"/>
          </a:p>
          <a:p>
            <a:pPr lvl="2">
              <a:defRPr sz="1800"/>
            </a:pPr>
            <a:r>
              <a:rPr sz="4400"/>
              <a:t>Body Level Three</a:t>
            </a:r>
            <a:endParaRPr sz="4400"/>
          </a:p>
          <a:p>
            <a:pPr lvl="3">
              <a:defRPr sz="1800"/>
            </a:pPr>
            <a:r>
              <a:rPr sz="4400"/>
              <a:t>Body Level Four</a:t>
            </a:r>
            <a:endParaRPr sz="4400"/>
          </a:p>
          <a:p>
            <a:pPr lvl="4">
              <a:defRPr sz="1800"/>
            </a:pPr>
            <a:r>
              <a:rPr sz="4400"/>
              <a:t>Body Level Five</a:t>
            </a:r>
          </a:p>
        </p:txBody>
      </p:sp>
      <p:sp>
        <p:nvSpPr>
          <p:cNvPr id="45" name="Shape 45"/>
          <p:cNvSpPr/>
          <p:nvPr>
            <p:ph type="sldNum" sz="quarter" idx="2"/>
          </p:nvPr>
        </p:nvSpPr>
        <p:spPr>
          <a:xfrm>
            <a:off x="9320106" y="9114112"/>
            <a:ext cx="3034455" cy="371349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lIns="0" tIns="0" rIns="0" bIns="0" anchor="b"/>
          <a:lstStyle>
            <a:lvl1pPr defTabSz="584200">
              <a:defRPr sz="80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10" name="Shape 10"/>
          <p:cNvSpPr/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lIns="0" tIns="0" rIns="0" bIns="0"/>
          <a:lstStyle>
            <a:lvl1pPr marL="0" indent="0" algn="ctr" defTabSz="584200">
              <a:spcBef>
                <a:spcPts val="0"/>
              </a:spcBef>
              <a:buSzTx/>
              <a:buFont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584200">
              <a:spcBef>
                <a:spcPts val="0"/>
              </a:spcBef>
              <a:buSzTx/>
              <a:buFont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584200">
              <a:spcBef>
                <a:spcPts val="0"/>
              </a:spcBef>
              <a:buSzTx/>
              <a:buFont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584200">
              <a:spcBef>
                <a:spcPts val="0"/>
              </a:spcBef>
              <a:buSzTx/>
              <a:buFont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584200">
              <a:spcBef>
                <a:spcPts val="0"/>
              </a:spcBef>
              <a:buSzTx/>
              <a:buFont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 lIns="0" tIns="0" rIns="0" bIns="0"/>
          <a:lstStyle>
            <a:lvl1pPr defTabSz="584200">
              <a:defRPr sz="80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lIns="0" tIns="0" rIns="0" bIns="0" anchor="b"/>
          <a:lstStyle>
            <a:lvl1pPr defTabSz="584200">
              <a:defRPr sz="60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15" name="Shape 15"/>
          <p:cNvSpPr/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lIns="0" tIns="0" rIns="0" bIns="0"/>
          <a:lstStyle>
            <a:lvl1pPr marL="0" indent="0" algn="ctr" defTabSz="584200">
              <a:spcBef>
                <a:spcPts val="0"/>
              </a:spcBef>
              <a:buSzTx/>
              <a:buFont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584200">
              <a:spcBef>
                <a:spcPts val="0"/>
              </a:spcBef>
              <a:buSzTx/>
              <a:buFont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584200">
              <a:spcBef>
                <a:spcPts val="0"/>
              </a:spcBef>
              <a:buSzTx/>
              <a:buFont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584200">
              <a:spcBef>
                <a:spcPts val="0"/>
              </a:spcBef>
              <a:buSzTx/>
              <a:buFont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584200">
              <a:spcBef>
                <a:spcPts val="0"/>
              </a:spcBef>
              <a:buSzTx/>
              <a:buFont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</p:spPr>
        <p:txBody>
          <a:bodyPr lIns="0" tIns="0" rIns="0" bIns="0"/>
          <a:lstStyle>
            <a:lvl1pPr defTabSz="584200">
              <a:defRPr sz="80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</p:spPr>
        <p:txBody>
          <a:bodyPr lIns="0" tIns="0" rIns="0" bIns="0"/>
          <a:lstStyle>
            <a:lvl1pPr defTabSz="584200">
              <a:defRPr sz="80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0" name="Shape 20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</p:spPr>
        <p:txBody>
          <a:bodyPr lIns="0" tIns="0" rIns="0" bIns="0" anchor="ctr"/>
          <a:lstStyle>
            <a:lvl1pPr marL="444500" indent="-444500" defTabSz="584200">
              <a:spcBef>
                <a:spcPts val="4200"/>
              </a:spcBef>
              <a:buSzPct val="75000"/>
              <a:buFontTx/>
              <a:defRPr sz="3600">
                <a:latin typeface="+mn-lt"/>
                <a:ea typeface="+mn-ea"/>
                <a:cs typeface="+mn-cs"/>
                <a:sym typeface="Helvetica Light"/>
              </a:defRPr>
            </a:lvl1pPr>
            <a:lvl2pPr marL="889000" indent="-444500" defTabSz="584200">
              <a:spcBef>
                <a:spcPts val="4200"/>
              </a:spcBef>
              <a:buSzPct val="75000"/>
              <a:buFontTx/>
              <a:buChar char="•"/>
              <a:defRPr sz="3600">
                <a:latin typeface="+mn-lt"/>
                <a:ea typeface="+mn-ea"/>
                <a:cs typeface="+mn-cs"/>
                <a:sym typeface="Helvetica Light"/>
              </a:defRPr>
            </a:lvl2pPr>
            <a:lvl3pPr indent="-444500" defTabSz="584200">
              <a:spcBef>
                <a:spcPts val="4200"/>
              </a:spcBef>
              <a:buSzPct val="75000"/>
              <a:buFontTx/>
              <a:defRPr sz="3600">
                <a:latin typeface="+mn-lt"/>
                <a:ea typeface="+mn-ea"/>
                <a:cs typeface="+mn-cs"/>
                <a:sym typeface="Helvetica Light"/>
              </a:defRPr>
            </a:lvl3pPr>
            <a:lvl4pPr marL="1778000" indent="-444500" defTabSz="584200">
              <a:spcBef>
                <a:spcPts val="4200"/>
              </a:spcBef>
              <a:buSzPct val="75000"/>
              <a:buFontTx/>
              <a:buChar char="•"/>
              <a:defRPr sz="3600">
                <a:latin typeface="+mn-lt"/>
                <a:ea typeface="+mn-ea"/>
                <a:cs typeface="+mn-cs"/>
                <a:sym typeface="Helvetica Light"/>
              </a:defRPr>
            </a:lvl4pPr>
            <a:lvl5pPr marL="2222500" indent="-444500" defTabSz="584200">
              <a:spcBef>
                <a:spcPts val="4200"/>
              </a:spcBef>
              <a:buSzPct val="75000"/>
              <a:buFontTx/>
              <a:buChar char="•"/>
              <a:defRPr sz="3600">
                <a:latin typeface="+mn-lt"/>
                <a:ea typeface="+mn-ea"/>
                <a:cs typeface="+mn-cs"/>
                <a:sym typeface="Helvetica Light"/>
              </a:defRPr>
            </a:lvl5pPr>
          </a:lstStyle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</p:spPr>
        <p:txBody>
          <a:bodyPr lIns="0" tIns="0" rIns="0" bIns="0"/>
          <a:lstStyle>
            <a:lvl1pPr defTabSz="584200">
              <a:defRPr sz="80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3" name="Shape 23"/>
          <p:cNvSpPr/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 lIns="0" tIns="0" rIns="0" bIns="0" anchor="ctr"/>
          <a:lstStyle>
            <a:lvl1pPr marL="342900" indent="-342900" defTabSz="584200">
              <a:spcBef>
                <a:spcPts val="3200"/>
              </a:spcBef>
              <a:buSzPct val="75000"/>
              <a:buFontTx/>
              <a:defRPr sz="2800">
                <a:latin typeface="+mn-lt"/>
                <a:ea typeface="+mn-ea"/>
                <a:cs typeface="+mn-cs"/>
                <a:sym typeface="Helvetica Light"/>
              </a:defRPr>
            </a:lvl1pPr>
            <a:lvl2pPr marL="685800" indent="-342900" defTabSz="584200">
              <a:spcBef>
                <a:spcPts val="3200"/>
              </a:spcBef>
              <a:buSzPct val="75000"/>
              <a:buFontTx/>
              <a:buChar char="•"/>
              <a:defRPr sz="2800">
                <a:latin typeface="+mn-lt"/>
                <a:ea typeface="+mn-ea"/>
                <a:cs typeface="+mn-cs"/>
                <a:sym typeface="Helvetica Light"/>
              </a:defRPr>
            </a:lvl2pPr>
            <a:lvl3pPr marL="1028700" indent="-342900" defTabSz="584200">
              <a:spcBef>
                <a:spcPts val="3200"/>
              </a:spcBef>
              <a:buSzPct val="75000"/>
              <a:buFontTx/>
              <a:defRPr sz="2800">
                <a:latin typeface="+mn-lt"/>
                <a:ea typeface="+mn-ea"/>
                <a:cs typeface="+mn-cs"/>
                <a:sym typeface="Helvetica Light"/>
              </a:defRPr>
            </a:lvl3pPr>
            <a:lvl4pPr marL="1371600" indent="-342900" defTabSz="584200">
              <a:spcBef>
                <a:spcPts val="3200"/>
              </a:spcBef>
              <a:buSzPct val="75000"/>
              <a:buFontTx/>
              <a:buChar char="•"/>
              <a:defRPr sz="2800">
                <a:latin typeface="+mn-lt"/>
                <a:ea typeface="+mn-ea"/>
                <a:cs typeface="+mn-cs"/>
                <a:sym typeface="Helvetica Light"/>
              </a:defRPr>
            </a:lvl4pPr>
            <a:lvl5pPr marL="1714500" indent="-342900" defTabSz="584200">
              <a:spcBef>
                <a:spcPts val="3200"/>
              </a:spcBef>
              <a:buSzPct val="75000"/>
              <a:buFontTx/>
              <a:buChar char="•"/>
              <a:defRPr sz="2800">
                <a:latin typeface="+mn-lt"/>
                <a:ea typeface="+mn-ea"/>
                <a:cs typeface="+mn-cs"/>
                <a:sym typeface="Helvetica Light"/>
              </a:defRPr>
            </a:lvl5pPr>
          </a:lstStyle>
          <a:p>
            <a:pPr lvl="0">
              <a:defRPr sz="1800"/>
            </a:pPr>
            <a:r>
              <a:rPr sz="2800"/>
              <a:t>Body Level One</a:t>
            </a:r>
            <a:endParaRPr sz="2800"/>
          </a:p>
          <a:p>
            <a:pPr lvl="1">
              <a:defRPr sz="1800"/>
            </a:pPr>
            <a:r>
              <a:rPr sz="2800"/>
              <a:t>Body Level Two</a:t>
            </a:r>
            <a:endParaRPr sz="2800"/>
          </a:p>
          <a:p>
            <a:pPr lvl="2">
              <a:defRPr sz="1800"/>
            </a:pPr>
            <a:r>
              <a:rPr sz="2800"/>
              <a:t>Body Level Three</a:t>
            </a:r>
            <a:endParaRPr sz="2800"/>
          </a:p>
          <a:p>
            <a:pPr lvl="3">
              <a:defRPr sz="1800"/>
            </a:pPr>
            <a:r>
              <a:rPr sz="2800"/>
              <a:t>Body Level Four</a:t>
            </a:r>
            <a:endParaRPr sz="2800"/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 lIns="0" tIns="0" rIns="0" bIns="0" anchor="ctr"/>
          <a:lstStyle>
            <a:lvl1pPr marL="444500" indent="-444500" defTabSz="584200">
              <a:spcBef>
                <a:spcPts val="4200"/>
              </a:spcBef>
              <a:buSzPct val="75000"/>
              <a:buFontTx/>
              <a:defRPr sz="3600">
                <a:latin typeface="+mn-lt"/>
                <a:ea typeface="+mn-ea"/>
                <a:cs typeface="+mn-cs"/>
                <a:sym typeface="Helvetica Light"/>
              </a:defRPr>
            </a:lvl1pPr>
            <a:lvl2pPr marL="889000" indent="-444500" defTabSz="584200">
              <a:spcBef>
                <a:spcPts val="4200"/>
              </a:spcBef>
              <a:buSzPct val="75000"/>
              <a:buFontTx/>
              <a:buChar char="•"/>
              <a:defRPr sz="3600">
                <a:latin typeface="+mn-lt"/>
                <a:ea typeface="+mn-ea"/>
                <a:cs typeface="+mn-cs"/>
                <a:sym typeface="Helvetica Light"/>
              </a:defRPr>
            </a:lvl2pPr>
            <a:lvl3pPr indent="-444500" defTabSz="584200">
              <a:spcBef>
                <a:spcPts val="4200"/>
              </a:spcBef>
              <a:buSzPct val="75000"/>
              <a:buFontTx/>
              <a:defRPr sz="3600">
                <a:latin typeface="+mn-lt"/>
                <a:ea typeface="+mn-ea"/>
                <a:cs typeface="+mn-cs"/>
                <a:sym typeface="Helvetica Light"/>
              </a:defRPr>
            </a:lvl3pPr>
            <a:lvl4pPr marL="1778000" indent="-444500" defTabSz="584200">
              <a:spcBef>
                <a:spcPts val="4200"/>
              </a:spcBef>
              <a:buSzPct val="75000"/>
              <a:buFontTx/>
              <a:buChar char="•"/>
              <a:defRPr sz="3600">
                <a:latin typeface="+mn-lt"/>
                <a:ea typeface="+mn-ea"/>
                <a:cs typeface="+mn-cs"/>
                <a:sym typeface="Helvetica Light"/>
              </a:defRPr>
            </a:lvl4pPr>
            <a:lvl5pPr marL="2222500" indent="-444500" defTabSz="584200">
              <a:spcBef>
                <a:spcPts val="4200"/>
              </a:spcBef>
              <a:buSzPct val="75000"/>
              <a:buFontTx/>
              <a:buChar char="•"/>
              <a:defRPr sz="3600">
                <a:latin typeface="+mn-lt"/>
                <a:ea typeface="+mn-ea"/>
                <a:cs typeface="+mn-cs"/>
                <a:sym typeface="Helvetica Light"/>
              </a:defRPr>
            </a:lvl5pPr>
          </a:lstStyle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650239" y="130952"/>
            <a:ext cx="11704322" cy="2144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 anchor="ctr">
            <a:normAutofit fontScale="100000" lnSpcReduction="0"/>
          </a:bodyPr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650239" y="2275839"/>
            <a:ext cx="11704322" cy="74777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normAutofit fontScale="100000" lnSpcReduction="0"/>
          </a:bodyPr>
          <a:lstStyle/>
          <a:p>
            <a:pPr lvl="0">
              <a:defRPr sz="1800"/>
            </a:pPr>
            <a:r>
              <a:rPr sz="4400"/>
              <a:t>Body Level One</a:t>
            </a:r>
            <a:endParaRPr sz="4400"/>
          </a:p>
          <a:p>
            <a:pPr lvl="1">
              <a:defRPr sz="1800"/>
            </a:pPr>
            <a:r>
              <a:rPr sz="4400"/>
              <a:t>Body Level Two</a:t>
            </a:r>
            <a:endParaRPr sz="4400"/>
          </a:p>
          <a:p>
            <a:pPr lvl="2">
              <a:defRPr sz="1800"/>
            </a:pPr>
            <a:r>
              <a:rPr sz="4400"/>
              <a:t>Body Level Three</a:t>
            </a:r>
            <a:endParaRPr sz="4400"/>
          </a:p>
          <a:p>
            <a:pPr lvl="3">
              <a:defRPr sz="1800"/>
            </a:pPr>
            <a:r>
              <a:rPr sz="4400"/>
              <a:t>Body Level Four</a:t>
            </a:r>
            <a:endParaRPr sz="4400"/>
          </a:p>
          <a:p>
            <a:pPr lvl="4">
              <a:defRPr sz="1800"/>
            </a:pPr>
            <a:r>
              <a:rPr sz="4400"/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9320107" y="9114112"/>
            <a:ext cx="3034454" cy="371349"/>
          </a:xfrm>
          <a:prstGeom prst="rect">
            <a:avLst/>
          </a:prstGeom>
          <a:ln w="12700">
            <a:miter lim="400000"/>
          </a:ln>
        </p:spPr>
        <p:txBody>
          <a:bodyPr lIns="65023" tIns="65023" rIns="65023" bIns="65023" anchor="ctr">
            <a:spAutoFit/>
          </a:bodyPr>
          <a:lstStyle>
            <a:lvl1pPr algn="r" defTabSz="914400"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spd="med" advClick="1"/>
  <p:txStyles>
    <p:titleStyle>
      <a:lvl1pPr algn="ctr">
        <a:defRPr sz="6200">
          <a:latin typeface="Calibri"/>
          <a:ea typeface="Calibri"/>
          <a:cs typeface="Calibri"/>
          <a:sym typeface="Calibri"/>
        </a:defRPr>
      </a:lvl1pPr>
      <a:lvl2pPr algn="ctr">
        <a:defRPr sz="6200">
          <a:latin typeface="Calibri"/>
          <a:ea typeface="Calibri"/>
          <a:cs typeface="Calibri"/>
          <a:sym typeface="Calibri"/>
        </a:defRPr>
      </a:lvl2pPr>
      <a:lvl3pPr algn="ctr">
        <a:defRPr sz="6200">
          <a:latin typeface="Calibri"/>
          <a:ea typeface="Calibri"/>
          <a:cs typeface="Calibri"/>
          <a:sym typeface="Calibri"/>
        </a:defRPr>
      </a:lvl3pPr>
      <a:lvl4pPr algn="ctr">
        <a:defRPr sz="6200">
          <a:latin typeface="Calibri"/>
          <a:ea typeface="Calibri"/>
          <a:cs typeface="Calibri"/>
          <a:sym typeface="Calibri"/>
        </a:defRPr>
      </a:lvl4pPr>
      <a:lvl5pPr algn="ctr">
        <a:defRPr sz="6200">
          <a:latin typeface="Calibri"/>
          <a:ea typeface="Calibri"/>
          <a:cs typeface="Calibri"/>
          <a:sym typeface="Calibri"/>
        </a:defRPr>
      </a:lvl5pPr>
      <a:lvl6pPr algn="ctr">
        <a:defRPr sz="6200">
          <a:latin typeface="Calibri"/>
          <a:ea typeface="Calibri"/>
          <a:cs typeface="Calibri"/>
          <a:sym typeface="Calibri"/>
        </a:defRPr>
      </a:lvl6pPr>
      <a:lvl7pPr algn="ctr">
        <a:defRPr sz="6200">
          <a:latin typeface="Calibri"/>
          <a:ea typeface="Calibri"/>
          <a:cs typeface="Calibri"/>
          <a:sym typeface="Calibri"/>
        </a:defRPr>
      </a:lvl7pPr>
      <a:lvl8pPr algn="ctr">
        <a:defRPr sz="6200">
          <a:latin typeface="Calibri"/>
          <a:ea typeface="Calibri"/>
          <a:cs typeface="Calibri"/>
          <a:sym typeface="Calibri"/>
        </a:defRPr>
      </a:lvl8pPr>
      <a:lvl9pPr algn="ctr">
        <a:defRPr sz="6200">
          <a:latin typeface="Calibri"/>
          <a:ea typeface="Calibri"/>
          <a:cs typeface="Calibri"/>
          <a:sym typeface="Calibri"/>
        </a:defRPr>
      </a:lvl9pPr>
    </p:titleStyle>
    <p:bodyStyle>
      <a:lvl1pPr marL="471487" indent="-471487">
        <a:spcBef>
          <a:spcPts val="700"/>
        </a:spcBef>
        <a:buSzPct val="100000"/>
        <a:buFont typeface="Arial"/>
        <a:buChar char="•"/>
        <a:defRPr sz="4400">
          <a:latin typeface="Calibri"/>
          <a:ea typeface="Calibri"/>
          <a:cs typeface="Calibri"/>
          <a:sym typeface="Calibri"/>
        </a:defRPr>
      </a:lvl1pPr>
      <a:lvl2pPr marL="906235" indent="-449035">
        <a:spcBef>
          <a:spcPts val="700"/>
        </a:spcBef>
        <a:buSzPct val="100000"/>
        <a:buFont typeface="Arial"/>
        <a:buChar char="–"/>
        <a:defRPr sz="4400">
          <a:latin typeface="Calibri"/>
          <a:ea typeface="Calibri"/>
          <a:cs typeface="Calibri"/>
          <a:sym typeface="Calibri"/>
        </a:defRPr>
      </a:lvl2pPr>
      <a:lvl3pPr marL="1333500" indent="-419100">
        <a:spcBef>
          <a:spcPts val="700"/>
        </a:spcBef>
        <a:buSzPct val="100000"/>
        <a:buFont typeface="Arial"/>
        <a:buChar char="•"/>
        <a:defRPr sz="4400">
          <a:latin typeface="Calibri"/>
          <a:ea typeface="Calibri"/>
          <a:cs typeface="Calibri"/>
          <a:sym typeface="Calibri"/>
        </a:defRPr>
      </a:lvl3pPr>
      <a:lvl4pPr marL="1874520" indent="-502920">
        <a:spcBef>
          <a:spcPts val="700"/>
        </a:spcBef>
        <a:buSzPct val="100000"/>
        <a:buFont typeface="Arial"/>
        <a:buChar char="–"/>
        <a:defRPr sz="4400">
          <a:latin typeface="Calibri"/>
          <a:ea typeface="Calibri"/>
          <a:cs typeface="Calibri"/>
          <a:sym typeface="Calibri"/>
        </a:defRPr>
      </a:lvl4pPr>
      <a:lvl5pPr marL="2331720" indent="-502920">
        <a:spcBef>
          <a:spcPts val="700"/>
        </a:spcBef>
        <a:buSzPct val="100000"/>
        <a:buFont typeface="Arial"/>
        <a:buChar char="»"/>
        <a:defRPr sz="4400">
          <a:latin typeface="Calibri"/>
          <a:ea typeface="Calibri"/>
          <a:cs typeface="Calibri"/>
          <a:sym typeface="Calibri"/>
        </a:defRPr>
      </a:lvl5pPr>
      <a:lvl6pPr marL="2788920" indent="-502920">
        <a:spcBef>
          <a:spcPts val="700"/>
        </a:spcBef>
        <a:buSzPct val="100000"/>
        <a:buFont typeface="Arial"/>
        <a:buChar char="•"/>
        <a:defRPr sz="4400">
          <a:latin typeface="Calibri"/>
          <a:ea typeface="Calibri"/>
          <a:cs typeface="Calibri"/>
          <a:sym typeface="Calibri"/>
        </a:defRPr>
      </a:lvl6pPr>
      <a:lvl7pPr marL="3246120" indent="-502920">
        <a:spcBef>
          <a:spcPts val="700"/>
        </a:spcBef>
        <a:buSzPct val="100000"/>
        <a:buFont typeface="Arial"/>
        <a:buChar char="•"/>
        <a:defRPr sz="4400">
          <a:latin typeface="Calibri"/>
          <a:ea typeface="Calibri"/>
          <a:cs typeface="Calibri"/>
          <a:sym typeface="Calibri"/>
        </a:defRPr>
      </a:lvl7pPr>
      <a:lvl8pPr marL="3703320" indent="-502920">
        <a:spcBef>
          <a:spcPts val="700"/>
        </a:spcBef>
        <a:buSzPct val="100000"/>
        <a:buFont typeface="Arial"/>
        <a:buChar char="•"/>
        <a:defRPr sz="4400">
          <a:latin typeface="Calibri"/>
          <a:ea typeface="Calibri"/>
          <a:cs typeface="Calibri"/>
          <a:sym typeface="Calibri"/>
        </a:defRPr>
      </a:lvl8pPr>
      <a:lvl9pPr marL="4160520" indent="-502920">
        <a:spcBef>
          <a:spcPts val="700"/>
        </a:spcBef>
        <a:buSzPct val="100000"/>
        <a:buFont typeface="Arial"/>
        <a:buChar char="•"/>
        <a:defRPr sz="4400">
          <a:latin typeface="Calibri"/>
          <a:ea typeface="Calibri"/>
          <a:cs typeface="Calibri"/>
          <a:sym typeface="Calibri"/>
        </a:defRPr>
      </a:lvl9pPr>
    </p:bodyStyle>
    <p:otherStyle>
      <a:lvl1pPr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indent="457200"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indent="914400"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indent="1371600"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indent="1828800"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indent="2286000"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indent="2743200"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indent="3200400"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indent="3657600"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4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5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5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5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5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5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5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5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5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5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6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6.xml"/></Relationships>

</file>

<file path=ppt/slides/_rels/slide6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6.xml"/></Relationships>

</file>

<file path=ppt/slides/_rels/slide6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6.xml"/></Relationships>

</file>

<file path=ppt/slides/_rels/slide6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6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6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6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6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6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CS186 Discussion #3</a:t>
            </a:r>
          </a:p>
        </p:txBody>
      </p:sp>
      <p:sp>
        <p:nvSpPr>
          <p:cNvPr id="50" name="Shape 5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100">
                <a:solidFill>
                  <a:srgbClr val="A6AAA9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100">
                <a:solidFill>
                  <a:srgbClr val="A6AAA9"/>
                </a:solidFill>
              </a:rPr>
              <a:t>(Joins, Heap Files)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Join Algorithms</a:t>
            </a:r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marL="342900" indent="-342900" algn="l" defTabSz="457200">
              <a:defRPr sz="1800"/>
            </a:pP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lvl="0" marL="342900" indent="-342900" defTabSz="457200">
              <a:defRPr sz="1800"/>
            </a:pPr>
            <a:r>
              <a:rPr sz="3800">
                <a:latin typeface="Courier New"/>
                <a:ea typeface="Courier New"/>
                <a:cs typeface="Courier New"/>
                <a:sym typeface="Courier New"/>
              </a:rPr>
              <a:t>SELECT * FROM </a:t>
            </a:r>
            <a:r>
              <a:rPr sz="3800">
                <a:solidFill>
                  <a:srgbClr val="0365C0"/>
                </a:solidFill>
                <a:latin typeface="Courier New"/>
                <a:ea typeface="Courier New"/>
                <a:cs typeface="Courier New"/>
                <a:sym typeface="Courier New"/>
              </a:rPr>
              <a:t>Sailors S</a:t>
            </a:r>
            <a:r>
              <a:rPr sz="38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sz="3800">
                <a:solidFill>
                  <a:srgbClr val="EC5D57"/>
                </a:solidFill>
                <a:latin typeface="Courier New"/>
                <a:ea typeface="Courier New"/>
                <a:cs typeface="Courier New"/>
                <a:sym typeface="Courier New"/>
              </a:rPr>
              <a:t>Reserves R</a:t>
            </a:r>
            <a:endParaRPr sz="3800">
              <a:solidFill>
                <a:srgbClr val="EC5D5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342900" indent="-342900" defTabSz="457200">
              <a:defRPr sz="1800"/>
            </a:pPr>
            <a:r>
              <a:rPr sz="3800">
                <a:latin typeface="Courier New"/>
                <a:ea typeface="Courier New"/>
                <a:cs typeface="Courier New"/>
                <a:sym typeface="Courier New"/>
              </a:rPr>
              <a:t>WHERE </a:t>
            </a:r>
            <a:r>
              <a:rPr sz="3800">
                <a:solidFill>
                  <a:srgbClr val="0365C0"/>
                </a:solidFill>
                <a:latin typeface="Courier New"/>
                <a:ea typeface="Courier New"/>
                <a:cs typeface="Courier New"/>
                <a:sym typeface="Courier New"/>
              </a:rPr>
              <a:t>S.sid</a:t>
            </a:r>
            <a:r>
              <a:rPr sz="3800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sz="3800">
                <a:solidFill>
                  <a:srgbClr val="EC5D57"/>
                </a:solidFill>
                <a:latin typeface="Courier New"/>
                <a:ea typeface="Courier New"/>
                <a:cs typeface="Courier New"/>
                <a:sym typeface="Courier New"/>
              </a:rPr>
              <a:t>R.sid</a:t>
            </a:r>
            <a:r>
              <a:rPr sz="38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3800"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342900" indent="-342900" algn="l" defTabSz="457200">
              <a:defRPr sz="1800"/>
            </a:pP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type="title"/>
          </p:nvPr>
        </p:nvSpPr>
        <p:spPr>
          <a:xfrm>
            <a:off x="650239" y="390596"/>
            <a:ext cx="11704322" cy="16256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Visualizations</a:t>
            </a:r>
          </a:p>
        </p:txBody>
      </p:sp>
      <p:sp>
        <p:nvSpPr>
          <p:cNvPr id="85" name="Shape 85"/>
          <p:cNvSpPr/>
          <p:nvPr/>
        </p:nvSpPr>
        <p:spPr>
          <a:xfrm>
            <a:off x="1083733" y="1950719"/>
            <a:ext cx="3901441" cy="7586135"/>
          </a:xfrm>
          <a:prstGeom prst="rect">
            <a:avLst/>
          </a:prstGeom>
          <a:solidFill>
            <a:srgbClr val="4BACC6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86" name="Shape 86"/>
          <p:cNvSpPr/>
          <p:nvPr/>
        </p:nvSpPr>
        <p:spPr>
          <a:xfrm>
            <a:off x="2600959" y="1300479"/>
            <a:ext cx="949695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F497D"/>
                </a:solidFill>
              </a:rPr>
              <a:t>Sailors</a:t>
            </a:r>
          </a:p>
        </p:txBody>
      </p:sp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type="title"/>
          </p:nvPr>
        </p:nvSpPr>
        <p:spPr>
          <a:xfrm>
            <a:off x="650239" y="390596"/>
            <a:ext cx="11704322" cy="16256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Visualizations</a:t>
            </a:r>
          </a:p>
        </p:txBody>
      </p:sp>
      <p:sp>
        <p:nvSpPr>
          <p:cNvPr id="89" name="Shape 89"/>
          <p:cNvSpPr/>
          <p:nvPr/>
        </p:nvSpPr>
        <p:spPr>
          <a:xfrm>
            <a:off x="1083733" y="1950719"/>
            <a:ext cx="3901441" cy="7586135"/>
          </a:xfrm>
          <a:prstGeom prst="rect">
            <a:avLst/>
          </a:prstGeom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90" name="Shape 90"/>
          <p:cNvSpPr/>
          <p:nvPr/>
        </p:nvSpPr>
        <p:spPr>
          <a:xfrm>
            <a:off x="2600959" y="1300479"/>
            <a:ext cx="949695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F497D"/>
                </a:solidFill>
              </a:rPr>
              <a:t>Sailors</a:t>
            </a:r>
          </a:p>
        </p:txBody>
      </p:sp>
      <p:grpSp>
        <p:nvGrpSpPr>
          <p:cNvPr id="93" name="Group 93"/>
          <p:cNvGrpSpPr/>
          <p:nvPr/>
        </p:nvGrpSpPr>
        <p:grpSpPr>
          <a:xfrm>
            <a:off x="1408853" y="2167466"/>
            <a:ext cx="3251201" cy="1625601"/>
            <a:chOff x="0" y="0"/>
            <a:chExt cx="3251200" cy="1625600"/>
          </a:xfrm>
        </p:grpSpPr>
        <p:sp>
          <p:nvSpPr>
            <p:cNvPr id="91" name="Shape 91"/>
            <p:cNvSpPr/>
            <p:nvPr/>
          </p:nvSpPr>
          <p:spPr>
            <a:xfrm>
              <a:off x="0" y="0"/>
              <a:ext cx="3251200" cy="1625600"/>
            </a:xfrm>
            <a:prstGeom prst="rect">
              <a:avLst/>
            </a:prstGeom>
            <a:solidFill>
              <a:srgbClr val="4BACC6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92" name="Shape 92"/>
            <p:cNvSpPr/>
            <p:nvPr/>
          </p:nvSpPr>
          <p:spPr>
            <a:xfrm>
              <a:off x="0" y="563626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Page 1</a:t>
              </a:r>
            </a:p>
          </p:txBody>
        </p:sp>
      </p:grpSp>
      <p:grpSp>
        <p:nvGrpSpPr>
          <p:cNvPr id="96" name="Group 96"/>
          <p:cNvGrpSpPr/>
          <p:nvPr/>
        </p:nvGrpSpPr>
        <p:grpSpPr>
          <a:xfrm>
            <a:off x="1408853" y="4009813"/>
            <a:ext cx="3251201" cy="1625601"/>
            <a:chOff x="0" y="0"/>
            <a:chExt cx="3251200" cy="1625600"/>
          </a:xfrm>
        </p:grpSpPr>
        <p:sp>
          <p:nvSpPr>
            <p:cNvPr id="94" name="Shape 94"/>
            <p:cNvSpPr/>
            <p:nvPr/>
          </p:nvSpPr>
          <p:spPr>
            <a:xfrm>
              <a:off x="0" y="0"/>
              <a:ext cx="3251200" cy="1625600"/>
            </a:xfrm>
            <a:prstGeom prst="rect">
              <a:avLst/>
            </a:prstGeom>
            <a:solidFill>
              <a:srgbClr val="4BACC6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95" name="Shape 95"/>
            <p:cNvSpPr/>
            <p:nvPr/>
          </p:nvSpPr>
          <p:spPr>
            <a:xfrm>
              <a:off x="0" y="563626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Page 2</a:t>
              </a:r>
            </a:p>
          </p:txBody>
        </p:sp>
      </p:grpSp>
      <p:grpSp>
        <p:nvGrpSpPr>
          <p:cNvPr id="99" name="Group 99"/>
          <p:cNvGrpSpPr/>
          <p:nvPr/>
        </p:nvGrpSpPr>
        <p:grpSpPr>
          <a:xfrm>
            <a:off x="1408853" y="5852159"/>
            <a:ext cx="3251201" cy="1625601"/>
            <a:chOff x="0" y="0"/>
            <a:chExt cx="3251200" cy="1625600"/>
          </a:xfrm>
        </p:grpSpPr>
        <p:sp>
          <p:nvSpPr>
            <p:cNvPr id="97" name="Shape 97"/>
            <p:cNvSpPr/>
            <p:nvPr/>
          </p:nvSpPr>
          <p:spPr>
            <a:xfrm>
              <a:off x="0" y="0"/>
              <a:ext cx="3251200" cy="1625600"/>
            </a:xfrm>
            <a:prstGeom prst="rect">
              <a:avLst/>
            </a:prstGeom>
            <a:solidFill>
              <a:srgbClr val="4BACC6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98" name="Shape 98"/>
            <p:cNvSpPr/>
            <p:nvPr/>
          </p:nvSpPr>
          <p:spPr>
            <a:xfrm>
              <a:off x="0" y="563626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Page 3</a:t>
              </a:r>
            </a:p>
          </p:txBody>
        </p:sp>
      </p:grpSp>
      <p:grpSp>
        <p:nvGrpSpPr>
          <p:cNvPr id="102" name="Group 102"/>
          <p:cNvGrpSpPr/>
          <p:nvPr/>
        </p:nvGrpSpPr>
        <p:grpSpPr>
          <a:xfrm>
            <a:off x="1408853" y="7694507"/>
            <a:ext cx="3251201" cy="1625601"/>
            <a:chOff x="0" y="0"/>
            <a:chExt cx="3251200" cy="1625600"/>
          </a:xfrm>
        </p:grpSpPr>
        <p:sp>
          <p:nvSpPr>
            <p:cNvPr id="100" name="Shape 100"/>
            <p:cNvSpPr/>
            <p:nvPr/>
          </p:nvSpPr>
          <p:spPr>
            <a:xfrm>
              <a:off x="0" y="0"/>
              <a:ext cx="3251200" cy="1625600"/>
            </a:xfrm>
            <a:prstGeom prst="rect">
              <a:avLst/>
            </a:prstGeom>
            <a:solidFill>
              <a:srgbClr val="4BACC6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01" name="Shape 101"/>
            <p:cNvSpPr/>
            <p:nvPr/>
          </p:nvSpPr>
          <p:spPr>
            <a:xfrm>
              <a:off x="0" y="563626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Page 4</a:t>
              </a:r>
            </a:p>
          </p:txBody>
        </p:sp>
      </p:grpSp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type="title"/>
          </p:nvPr>
        </p:nvSpPr>
        <p:spPr>
          <a:xfrm>
            <a:off x="650239" y="390596"/>
            <a:ext cx="11704322" cy="16256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Visualizations</a:t>
            </a:r>
          </a:p>
        </p:txBody>
      </p:sp>
      <p:sp>
        <p:nvSpPr>
          <p:cNvPr id="105" name="Shape 105"/>
          <p:cNvSpPr/>
          <p:nvPr/>
        </p:nvSpPr>
        <p:spPr>
          <a:xfrm>
            <a:off x="1083733" y="1950719"/>
            <a:ext cx="3901441" cy="7586135"/>
          </a:xfrm>
          <a:prstGeom prst="rect">
            <a:avLst/>
          </a:prstGeom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06" name="Shape 106"/>
          <p:cNvSpPr/>
          <p:nvPr/>
        </p:nvSpPr>
        <p:spPr>
          <a:xfrm>
            <a:off x="2600959" y="1300479"/>
            <a:ext cx="949695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F497D"/>
                </a:solidFill>
              </a:rPr>
              <a:t>Sailors</a:t>
            </a:r>
          </a:p>
        </p:txBody>
      </p:sp>
      <p:sp>
        <p:nvSpPr>
          <p:cNvPr id="107" name="Shape 107"/>
          <p:cNvSpPr/>
          <p:nvPr/>
        </p:nvSpPr>
        <p:spPr>
          <a:xfrm>
            <a:off x="1408853" y="2167466"/>
            <a:ext cx="3251201" cy="1625601"/>
          </a:xfrm>
          <a:prstGeom prst="rect">
            <a:avLst/>
          </a:prstGeom>
          <a:solidFill>
            <a:srgbClr val="4BACC6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110" name="Group 110"/>
          <p:cNvGrpSpPr/>
          <p:nvPr/>
        </p:nvGrpSpPr>
        <p:grpSpPr>
          <a:xfrm>
            <a:off x="1408853" y="2080852"/>
            <a:ext cx="3251201" cy="498349"/>
            <a:chOff x="0" y="14534"/>
            <a:chExt cx="3251200" cy="498347"/>
          </a:xfrm>
        </p:grpSpPr>
        <p:sp>
          <p:nvSpPr>
            <p:cNvPr id="108" name="Shape 108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BACC6"/>
            </a:solidFill>
            <a:ln w="25400" cap="flat">
              <a:solidFill>
                <a:srgbClr val="377E90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09" name="Shape 109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Record 1</a:t>
              </a:r>
            </a:p>
          </p:txBody>
        </p:sp>
      </p:grpSp>
      <p:grpSp>
        <p:nvGrpSpPr>
          <p:cNvPr id="113" name="Group 113"/>
          <p:cNvGrpSpPr/>
          <p:nvPr/>
        </p:nvGrpSpPr>
        <p:grpSpPr>
          <a:xfrm>
            <a:off x="1408853" y="2405972"/>
            <a:ext cx="3251201" cy="498349"/>
            <a:chOff x="0" y="14534"/>
            <a:chExt cx="3251200" cy="498347"/>
          </a:xfrm>
        </p:grpSpPr>
        <p:sp>
          <p:nvSpPr>
            <p:cNvPr id="111" name="Shape 111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BACC6"/>
            </a:solidFill>
            <a:ln w="25400" cap="flat">
              <a:solidFill>
                <a:srgbClr val="377E90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12" name="Shape 112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Record 2</a:t>
              </a:r>
            </a:p>
          </p:txBody>
        </p:sp>
      </p:grpSp>
      <p:grpSp>
        <p:nvGrpSpPr>
          <p:cNvPr id="116" name="Group 116"/>
          <p:cNvGrpSpPr/>
          <p:nvPr/>
        </p:nvGrpSpPr>
        <p:grpSpPr>
          <a:xfrm>
            <a:off x="1408853" y="2731092"/>
            <a:ext cx="3251201" cy="498349"/>
            <a:chOff x="0" y="14534"/>
            <a:chExt cx="3251200" cy="498347"/>
          </a:xfrm>
        </p:grpSpPr>
        <p:sp>
          <p:nvSpPr>
            <p:cNvPr id="114" name="Shape 114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BACC6"/>
            </a:solidFill>
            <a:ln w="25400" cap="flat">
              <a:solidFill>
                <a:srgbClr val="377E90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15" name="Shape 115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Record 3</a:t>
              </a:r>
            </a:p>
          </p:txBody>
        </p:sp>
      </p:grpSp>
      <p:grpSp>
        <p:nvGrpSpPr>
          <p:cNvPr id="119" name="Group 119"/>
          <p:cNvGrpSpPr/>
          <p:nvPr/>
        </p:nvGrpSpPr>
        <p:grpSpPr>
          <a:xfrm>
            <a:off x="1408853" y="3056212"/>
            <a:ext cx="3251201" cy="498349"/>
            <a:chOff x="0" y="14534"/>
            <a:chExt cx="3251200" cy="498347"/>
          </a:xfrm>
        </p:grpSpPr>
        <p:sp>
          <p:nvSpPr>
            <p:cNvPr id="117" name="Shape 117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BACC6"/>
            </a:solidFill>
            <a:ln w="25400" cap="flat">
              <a:solidFill>
                <a:srgbClr val="377E90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18" name="Shape 118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Record 4</a:t>
              </a:r>
            </a:p>
          </p:txBody>
        </p:sp>
      </p:grpSp>
      <p:grpSp>
        <p:nvGrpSpPr>
          <p:cNvPr id="122" name="Group 122"/>
          <p:cNvGrpSpPr/>
          <p:nvPr/>
        </p:nvGrpSpPr>
        <p:grpSpPr>
          <a:xfrm>
            <a:off x="1408853" y="3381332"/>
            <a:ext cx="3251201" cy="498349"/>
            <a:chOff x="0" y="14534"/>
            <a:chExt cx="3251200" cy="498347"/>
          </a:xfrm>
        </p:grpSpPr>
        <p:sp>
          <p:nvSpPr>
            <p:cNvPr id="120" name="Shape 120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BACC6"/>
            </a:solidFill>
            <a:ln w="25400" cap="flat">
              <a:solidFill>
                <a:srgbClr val="377E90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21" name="Shape 121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Record 5</a:t>
              </a:r>
            </a:p>
          </p:txBody>
        </p:sp>
      </p:grpSp>
      <p:grpSp>
        <p:nvGrpSpPr>
          <p:cNvPr id="125" name="Group 125"/>
          <p:cNvGrpSpPr/>
          <p:nvPr/>
        </p:nvGrpSpPr>
        <p:grpSpPr>
          <a:xfrm>
            <a:off x="1408853" y="4009813"/>
            <a:ext cx="3251201" cy="1625601"/>
            <a:chOff x="0" y="0"/>
            <a:chExt cx="3251200" cy="1625600"/>
          </a:xfrm>
        </p:grpSpPr>
        <p:sp>
          <p:nvSpPr>
            <p:cNvPr id="123" name="Shape 123"/>
            <p:cNvSpPr/>
            <p:nvPr/>
          </p:nvSpPr>
          <p:spPr>
            <a:xfrm>
              <a:off x="0" y="0"/>
              <a:ext cx="3251200" cy="162560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4F81BD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24" name="Shape 124"/>
            <p:cNvSpPr/>
            <p:nvPr/>
          </p:nvSpPr>
          <p:spPr>
            <a:xfrm>
              <a:off x="0" y="563626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/>
              </a:pPr>
              <a:r>
                <a:rPr sz="2400"/>
                <a:t>Page 2</a:t>
              </a:r>
            </a:p>
          </p:txBody>
        </p:sp>
      </p:grpSp>
      <p:grpSp>
        <p:nvGrpSpPr>
          <p:cNvPr id="128" name="Group 128"/>
          <p:cNvGrpSpPr/>
          <p:nvPr/>
        </p:nvGrpSpPr>
        <p:grpSpPr>
          <a:xfrm>
            <a:off x="1408853" y="5852159"/>
            <a:ext cx="3251201" cy="1625601"/>
            <a:chOff x="0" y="0"/>
            <a:chExt cx="3251200" cy="1625600"/>
          </a:xfrm>
        </p:grpSpPr>
        <p:sp>
          <p:nvSpPr>
            <p:cNvPr id="126" name="Shape 126"/>
            <p:cNvSpPr/>
            <p:nvPr/>
          </p:nvSpPr>
          <p:spPr>
            <a:xfrm>
              <a:off x="0" y="0"/>
              <a:ext cx="3251200" cy="162560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4F81BD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27" name="Shape 127"/>
            <p:cNvSpPr/>
            <p:nvPr/>
          </p:nvSpPr>
          <p:spPr>
            <a:xfrm>
              <a:off x="0" y="563626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/>
              </a:pPr>
              <a:r>
                <a:rPr sz="2400"/>
                <a:t>Page 3</a:t>
              </a:r>
            </a:p>
          </p:txBody>
        </p:sp>
      </p:grpSp>
      <p:grpSp>
        <p:nvGrpSpPr>
          <p:cNvPr id="131" name="Group 131"/>
          <p:cNvGrpSpPr/>
          <p:nvPr/>
        </p:nvGrpSpPr>
        <p:grpSpPr>
          <a:xfrm>
            <a:off x="1408853" y="7694507"/>
            <a:ext cx="3251201" cy="1625601"/>
            <a:chOff x="0" y="0"/>
            <a:chExt cx="3251200" cy="1625600"/>
          </a:xfrm>
        </p:grpSpPr>
        <p:sp>
          <p:nvSpPr>
            <p:cNvPr id="129" name="Shape 129"/>
            <p:cNvSpPr/>
            <p:nvPr/>
          </p:nvSpPr>
          <p:spPr>
            <a:xfrm>
              <a:off x="0" y="0"/>
              <a:ext cx="3251200" cy="162560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4F81BD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30" name="Shape 130"/>
            <p:cNvSpPr/>
            <p:nvPr/>
          </p:nvSpPr>
          <p:spPr>
            <a:xfrm>
              <a:off x="0" y="563626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/>
              </a:pPr>
              <a:r>
                <a:rPr sz="2400"/>
                <a:t>Page 4</a:t>
              </a:r>
            </a:p>
          </p:txBody>
        </p:sp>
      </p:grpSp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type="title"/>
          </p:nvPr>
        </p:nvSpPr>
        <p:spPr>
          <a:xfrm>
            <a:off x="650239" y="390596"/>
            <a:ext cx="11704322" cy="16256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Visualizations</a:t>
            </a:r>
          </a:p>
        </p:txBody>
      </p:sp>
      <p:sp>
        <p:nvSpPr>
          <p:cNvPr id="134" name="Shape 134"/>
          <p:cNvSpPr/>
          <p:nvPr/>
        </p:nvSpPr>
        <p:spPr>
          <a:xfrm>
            <a:off x="1083733" y="1950719"/>
            <a:ext cx="3901441" cy="7586135"/>
          </a:xfrm>
          <a:prstGeom prst="rect">
            <a:avLst/>
          </a:prstGeom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35" name="Shape 135"/>
          <p:cNvSpPr/>
          <p:nvPr/>
        </p:nvSpPr>
        <p:spPr>
          <a:xfrm>
            <a:off x="2600959" y="1425447"/>
            <a:ext cx="949695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F497D"/>
                </a:solidFill>
              </a:rPr>
              <a:t>Sailors</a:t>
            </a:r>
          </a:p>
        </p:txBody>
      </p:sp>
      <p:sp>
        <p:nvSpPr>
          <p:cNvPr id="136" name="Shape 136"/>
          <p:cNvSpPr/>
          <p:nvPr/>
        </p:nvSpPr>
        <p:spPr>
          <a:xfrm>
            <a:off x="1408853" y="2167466"/>
            <a:ext cx="3251201" cy="1625601"/>
          </a:xfrm>
          <a:prstGeom prst="rect">
            <a:avLst/>
          </a:prstGeom>
          <a:solidFill>
            <a:srgbClr val="4BACC6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139" name="Group 139"/>
          <p:cNvGrpSpPr/>
          <p:nvPr/>
        </p:nvGrpSpPr>
        <p:grpSpPr>
          <a:xfrm>
            <a:off x="1408853" y="2080852"/>
            <a:ext cx="3251201" cy="498349"/>
            <a:chOff x="0" y="14534"/>
            <a:chExt cx="3251200" cy="498347"/>
          </a:xfrm>
        </p:grpSpPr>
        <p:sp>
          <p:nvSpPr>
            <p:cNvPr id="137" name="Shape 137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BACC6"/>
            </a:solidFill>
            <a:ln w="25400" cap="flat">
              <a:solidFill>
                <a:srgbClr val="377E90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38" name="Shape 138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Record 1</a:t>
              </a:r>
            </a:p>
          </p:txBody>
        </p:sp>
      </p:grpSp>
      <p:grpSp>
        <p:nvGrpSpPr>
          <p:cNvPr id="142" name="Group 142"/>
          <p:cNvGrpSpPr/>
          <p:nvPr/>
        </p:nvGrpSpPr>
        <p:grpSpPr>
          <a:xfrm>
            <a:off x="1408853" y="2405972"/>
            <a:ext cx="3251201" cy="498349"/>
            <a:chOff x="0" y="14534"/>
            <a:chExt cx="3251200" cy="498347"/>
          </a:xfrm>
        </p:grpSpPr>
        <p:sp>
          <p:nvSpPr>
            <p:cNvPr id="140" name="Shape 140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BACC6"/>
            </a:solidFill>
            <a:ln w="25400" cap="flat">
              <a:solidFill>
                <a:srgbClr val="377E90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41" name="Shape 141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Record 2</a:t>
              </a:r>
            </a:p>
          </p:txBody>
        </p:sp>
      </p:grpSp>
      <p:grpSp>
        <p:nvGrpSpPr>
          <p:cNvPr id="145" name="Group 145"/>
          <p:cNvGrpSpPr/>
          <p:nvPr/>
        </p:nvGrpSpPr>
        <p:grpSpPr>
          <a:xfrm>
            <a:off x="1408853" y="2731092"/>
            <a:ext cx="3251201" cy="498349"/>
            <a:chOff x="0" y="14534"/>
            <a:chExt cx="3251200" cy="498347"/>
          </a:xfrm>
        </p:grpSpPr>
        <p:sp>
          <p:nvSpPr>
            <p:cNvPr id="143" name="Shape 143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BACC6"/>
            </a:solidFill>
            <a:ln w="25400" cap="flat">
              <a:solidFill>
                <a:srgbClr val="377E90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44" name="Shape 144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Record 3</a:t>
              </a:r>
            </a:p>
          </p:txBody>
        </p:sp>
      </p:grpSp>
      <p:grpSp>
        <p:nvGrpSpPr>
          <p:cNvPr id="148" name="Group 148"/>
          <p:cNvGrpSpPr/>
          <p:nvPr/>
        </p:nvGrpSpPr>
        <p:grpSpPr>
          <a:xfrm>
            <a:off x="1408853" y="3056212"/>
            <a:ext cx="3251201" cy="498349"/>
            <a:chOff x="0" y="14534"/>
            <a:chExt cx="3251200" cy="498347"/>
          </a:xfrm>
        </p:grpSpPr>
        <p:sp>
          <p:nvSpPr>
            <p:cNvPr id="146" name="Shape 146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BACC6"/>
            </a:solidFill>
            <a:ln w="25400" cap="flat">
              <a:solidFill>
                <a:srgbClr val="377E90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47" name="Shape 147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Record 4</a:t>
              </a:r>
            </a:p>
          </p:txBody>
        </p:sp>
      </p:grpSp>
      <p:grpSp>
        <p:nvGrpSpPr>
          <p:cNvPr id="151" name="Group 151"/>
          <p:cNvGrpSpPr/>
          <p:nvPr/>
        </p:nvGrpSpPr>
        <p:grpSpPr>
          <a:xfrm>
            <a:off x="1408853" y="3381332"/>
            <a:ext cx="3251201" cy="498349"/>
            <a:chOff x="0" y="14534"/>
            <a:chExt cx="3251200" cy="498347"/>
          </a:xfrm>
        </p:grpSpPr>
        <p:sp>
          <p:nvSpPr>
            <p:cNvPr id="149" name="Shape 149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BACC6"/>
            </a:solidFill>
            <a:ln w="25400" cap="flat">
              <a:solidFill>
                <a:srgbClr val="377E90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50" name="Shape 150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Record 5</a:t>
              </a:r>
            </a:p>
          </p:txBody>
        </p:sp>
      </p:grpSp>
      <p:grpSp>
        <p:nvGrpSpPr>
          <p:cNvPr id="154" name="Group 154"/>
          <p:cNvGrpSpPr/>
          <p:nvPr/>
        </p:nvGrpSpPr>
        <p:grpSpPr>
          <a:xfrm>
            <a:off x="1408853" y="4009813"/>
            <a:ext cx="3251201" cy="1625601"/>
            <a:chOff x="0" y="0"/>
            <a:chExt cx="3251200" cy="1625600"/>
          </a:xfrm>
        </p:grpSpPr>
        <p:sp>
          <p:nvSpPr>
            <p:cNvPr id="152" name="Shape 152"/>
            <p:cNvSpPr/>
            <p:nvPr/>
          </p:nvSpPr>
          <p:spPr>
            <a:xfrm>
              <a:off x="0" y="0"/>
              <a:ext cx="3251200" cy="162560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4F81BD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53" name="Shape 153"/>
            <p:cNvSpPr/>
            <p:nvPr/>
          </p:nvSpPr>
          <p:spPr>
            <a:xfrm>
              <a:off x="0" y="563626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/>
              </a:pPr>
              <a:r>
                <a:rPr sz="2400"/>
                <a:t>Page 2</a:t>
              </a:r>
            </a:p>
          </p:txBody>
        </p:sp>
      </p:grpSp>
      <p:grpSp>
        <p:nvGrpSpPr>
          <p:cNvPr id="157" name="Group 157"/>
          <p:cNvGrpSpPr/>
          <p:nvPr/>
        </p:nvGrpSpPr>
        <p:grpSpPr>
          <a:xfrm>
            <a:off x="1408853" y="5852159"/>
            <a:ext cx="3251201" cy="1625601"/>
            <a:chOff x="0" y="0"/>
            <a:chExt cx="3251200" cy="1625600"/>
          </a:xfrm>
        </p:grpSpPr>
        <p:sp>
          <p:nvSpPr>
            <p:cNvPr id="155" name="Shape 155"/>
            <p:cNvSpPr/>
            <p:nvPr/>
          </p:nvSpPr>
          <p:spPr>
            <a:xfrm>
              <a:off x="0" y="0"/>
              <a:ext cx="3251200" cy="162560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4F81BD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56" name="Shape 156"/>
            <p:cNvSpPr/>
            <p:nvPr/>
          </p:nvSpPr>
          <p:spPr>
            <a:xfrm>
              <a:off x="0" y="563626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/>
              </a:pPr>
              <a:r>
                <a:rPr sz="2400"/>
                <a:t>Page 3</a:t>
              </a:r>
            </a:p>
          </p:txBody>
        </p:sp>
      </p:grpSp>
      <p:grpSp>
        <p:nvGrpSpPr>
          <p:cNvPr id="160" name="Group 160"/>
          <p:cNvGrpSpPr/>
          <p:nvPr/>
        </p:nvGrpSpPr>
        <p:grpSpPr>
          <a:xfrm>
            <a:off x="1408853" y="7694507"/>
            <a:ext cx="3251201" cy="1625601"/>
            <a:chOff x="0" y="0"/>
            <a:chExt cx="3251200" cy="1625600"/>
          </a:xfrm>
        </p:grpSpPr>
        <p:sp>
          <p:nvSpPr>
            <p:cNvPr id="158" name="Shape 158"/>
            <p:cNvSpPr/>
            <p:nvPr/>
          </p:nvSpPr>
          <p:spPr>
            <a:xfrm>
              <a:off x="0" y="0"/>
              <a:ext cx="3251200" cy="162560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4F81BD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59" name="Shape 159"/>
            <p:cNvSpPr/>
            <p:nvPr/>
          </p:nvSpPr>
          <p:spPr>
            <a:xfrm>
              <a:off x="0" y="563626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/>
              </a:pPr>
              <a:r>
                <a:rPr sz="2400"/>
                <a:t>Page 4</a:t>
              </a:r>
            </a:p>
          </p:txBody>
        </p:sp>
      </p:grpSp>
      <p:sp>
        <p:nvSpPr>
          <p:cNvPr id="161" name="Shape 161"/>
          <p:cNvSpPr/>
          <p:nvPr/>
        </p:nvSpPr>
        <p:spPr>
          <a:xfrm>
            <a:off x="5310293" y="1950719"/>
            <a:ext cx="3901441" cy="7586135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62" name="Shape 162"/>
          <p:cNvSpPr/>
          <p:nvPr/>
        </p:nvSpPr>
        <p:spPr>
          <a:xfrm>
            <a:off x="6610773" y="1425447"/>
            <a:ext cx="1240058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C0504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C0504D"/>
                </a:solidFill>
              </a:rPr>
              <a:t>Reserves</a:t>
            </a:r>
          </a:p>
        </p:txBody>
      </p:sp>
      <p:sp>
        <p:nvSpPr>
          <p:cNvPr id="163" name="Shape 163"/>
          <p:cNvSpPr/>
          <p:nvPr/>
        </p:nvSpPr>
        <p:spPr>
          <a:xfrm>
            <a:off x="5635413" y="2167466"/>
            <a:ext cx="3251201" cy="1625601"/>
          </a:xfrm>
          <a:prstGeom prst="rect">
            <a:avLst/>
          </a:prstGeom>
          <a:solidFill>
            <a:srgbClr val="4BACC6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64" name="Shape 164"/>
          <p:cNvSpPr/>
          <p:nvPr/>
        </p:nvSpPr>
        <p:spPr>
          <a:xfrm>
            <a:off x="5635413" y="2167466"/>
            <a:ext cx="3251201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65" name="Shape 165"/>
          <p:cNvSpPr/>
          <p:nvPr/>
        </p:nvSpPr>
        <p:spPr>
          <a:xfrm>
            <a:off x="5635413" y="2492586"/>
            <a:ext cx="3251201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66" name="Shape 166"/>
          <p:cNvSpPr/>
          <p:nvPr/>
        </p:nvSpPr>
        <p:spPr>
          <a:xfrm>
            <a:off x="5635413" y="2817706"/>
            <a:ext cx="3251201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67" name="Shape 167"/>
          <p:cNvSpPr/>
          <p:nvPr/>
        </p:nvSpPr>
        <p:spPr>
          <a:xfrm>
            <a:off x="5635413" y="3142826"/>
            <a:ext cx="3251201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68" name="Shape 168"/>
          <p:cNvSpPr/>
          <p:nvPr/>
        </p:nvSpPr>
        <p:spPr>
          <a:xfrm>
            <a:off x="5635413" y="3467946"/>
            <a:ext cx="3251201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69" name="Shape 169"/>
          <p:cNvSpPr/>
          <p:nvPr/>
        </p:nvSpPr>
        <p:spPr>
          <a:xfrm>
            <a:off x="5635413" y="4009813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70" name="Shape 170"/>
          <p:cNvSpPr/>
          <p:nvPr/>
        </p:nvSpPr>
        <p:spPr>
          <a:xfrm>
            <a:off x="5635413" y="5852159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71" name="Shape 171"/>
          <p:cNvSpPr/>
          <p:nvPr/>
        </p:nvSpPr>
        <p:spPr>
          <a:xfrm>
            <a:off x="5635413" y="7694507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type="title"/>
          </p:nvPr>
        </p:nvSpPr>
        <p:spPr>
          <a:xfrm>
            <a:off x="650239" y="390596"/>
            <a:ext cx="11704322" cy="16256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Simple Nested Loops Join</a:t>
            </a:r>
          </a:p>
        </p:txBody>
      </p:sp>
      <p:sp>
        <p:nvSpPr>
          <p:cNvPr id="174" name="Shape 174"/>
          <p:cNvSpPr/>
          <p:nvPr/>
        </p:nvSpPr>
        <p:spPr>
          <a:xfrm>
            <a:off x="325119" y="1950719"/>
            <a:ext cx="3901442" cy="7586135"/>
          </a:xfrm>
          <a:prstGeom prst="rect">
            <a:avLst/>
          </a:prstGeom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75" name="Shape 175"/>
          <p:cNvSpPr/>
          <p:nvPr/>
        </p:nvSpPr>
        <p:spPr>
          <a:xfrm>
            <a:off x="650239" y="2167466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76" name="Shape 176"/>
          <p:cNvSpPr/>
          <p:nvPr/>
        </p:nvSpPr>
        <p:spPr>
          <a:xfrm>
            <a:off x="650239" y="4009813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77" name="Shape 177"/>
          <p:cNvSpPr/>
          <p:nvPr/>
        </p:nvSpPr>
        <p:spPr>
          <a:xfrm>
            <a:off x="650239" y="5852159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78" name="Shape 178"/>
          <p:cNvSpPr/>
          <p:nvPr/>
        </p:nvSpPr>
        <p:spPr>
          <a:xfrm>
            <a:off x="650239" y="7694507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79" name="Shape 179"/>
          <p:cNvSpPr/>
          <p:nvPr/>
        </p:nvSpPr>
        <p:spPr>
          <a:xfrm>
            <a:off x="4551679" y="1950719"/>
            <a:ext cx="3901442" cy="7586135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80" name="Shape 180"/>
          <p:cNvSpPr/>
          <p:nvPr/>
        </p:nvSpPr>
        <p:spPr>
          <a:xfrm>
            <a:off x="4876800" y="2167466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81" name="Shape 181"/>
          <p:cNvSpPr/>
          <p:nvPr/>
        </p:nvSpPr>
        <p:spPr>
          <a:xfrm>
            <a:off x="4876800" y="4009813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82" name="Shape 182"/>
          <p:cNvSpPr/>
          <p:nvPr/>
        </p:nvSpPr>
        <p:spPr>
          <a:xfrm>
            <a:off x="4876800" y="5852159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83" name="Shape 183"/>
          <p:cNvSpPr/>
          <p:nvPr/>
        </p:nvSpPr>
        <p:spPr>
          <a:xfrm>
            <a:off x="4876800" y="7694507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84" name="Shape 184"/>
          <p:cNvSpPr/>
          <p:nvPr>
            <p:ph type="body" idx="1"/>
          </p:nvPr>
        </p:nvSpPr>
        <p:spPr>
          <a:xfrm>
            <a:off x="8561493" y="1950720"/>
            <a:ext cx="4443308" cy="6436926"/>
          </a:xfrm>
          <a:prstGeom prst="rect">
            <a:avLst/>
          </a:prstGeom>
        </p:spPr>
        <p:txBody>
          <a:bodyPr/>
          <a:lstStyle/>
          <a:p>
            <a:pPr lvl="0" marL="342900" indent="-342900">
              <a:spcBef>
                <a:spcPts val="600"/>
              </a:spcBef>
              <a:buSzTx/>
              <a:buNone/>
              <a:defRPr sz="1800"/>
            </a:pPr>
            <a:r>
              <a:rPr b="1" sz="3800"/>
              <a:t>Key idea:</a:t>
            </a:r>
            <a:br>
              <a:rPr b="1" sz="3800"/>
            </a:br>
            <a:r>
              <a:rPr sz="3800"/>
              <a:t>Take each record of S and match it with each record of R.</a:t>
            </a:r>
            <a:endParaRPr sz="3800"/>
          </a:p>
          <a:p>
            <a:pPr lvl="0" marL="342900" indent="-342900">
              <a:spcBef>
                <a:spcPts val="600"/>
              </a:spcBef>
              <a:buSzTx/>
              <a:buNone/>
              <a:defRPr sz="1800"/>
            </a:pPr>
            <a:r>
              <a:rPr b="1" sz="3800"/>
              <a:t>Steps:</a:t>
            </a:r>
            <a:endParaRPr b="1" sz="3800"/>
          </a:p>
          <a:p>
            <a:pPr lvl="0" marL="610790" indent="-610790"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800"/>
              <a:t>Get tuple of S.</a:t>
            </a:r>
            <a:endParaRPr sz="3800"/>
          </a:p>
          <a:p>
            <a:pPr lvl="0" marL="610790" indent="-610790"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800"/>
              <a:t>Iterate through each tuple in R.</a:t>
            </a:r>
          </a:p>
        </p:txBody>
      </p:sp>
      <p:sp>
        <p:nvSpPr>
          <p:cNvPr id="185" name="Shape 185"/>
          <p:cNvSpPr/>
          <p:nvPr/>
        </p:nvSpPr>
        <p:spPr>
          <a:xfrm>
            <a:off x="1806701" y="1425447"/>
            <a:ext cx="949695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F497D"/>
                </a:solidFill>
              </a:rPr>
              <a:t>Sailors</a:t>
            </a:r>
          </a:p>
        </p:txBody>
      </p:sp>
      <p:sp>
        <p:nvSpPr>
          <p:cNvPr id="186" name="Shape 186"/>
          <p:cNvSpPr/>
          <p:nvPr/>
        </p:nvSpPr>
        <p:spPr>
          <a:xfrm>
            <a:off x="5816515" y="1425447"/>
            <a:ext cx="1240058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C0504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C0504D"/>
                </a:solidFill>
              </a:rPr>
              <a:t>Reserves</a:t>
            </a:r>
          </a:p>
        </p:txBody>
      </p:sp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type="title"/>
          </p:nvPr>
        </p:nvSpPr>
        <p:spPr>
          <a:xfrm>
            <a:off x="650239" y="390596"/>
            <a:ext cx="11704322" cy="16256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Simple Nested Loops Join</a:t>
            </a:r>
          </a:p>
        </p:txBody>
      </p:sp>
      <p:sp>
        <p:nvSpPr>
          <p:cNvPr id="189" name="Shape 189"/>
          <p:cNvSpPr/>
          <p:nvPr/>
        </p:nvSpPr>
        <p:spPr>
          <a:xfrm>
            <a:off x="325119" y="1950719"/>
            <a:ext cx="3901442" cy="7586135"/>
          </a:xfrm>
          <a:prstGeom prst="rect">
            <a:avLst/>
          </a:prstGeom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90" name="Shape 190"/>
          <p:cNvSpPr/>
          <p:nvPr/>
        </p:nvSpPr>
        <p:spPr>
          <a:xfrm>
            <a:off x="650239" y="2167466"/>
            <a:ext cx="3251201" cy="1625601"/>
          </a:xfrm>
          <a:prstGeom prst="rect">
            <a:avLst/>
          </a:prstGeom>
          <a:solidFill>
            <a:srgbClr val="4BACC6"/>
          </a:solidFill>
          <a:ln w="25400">
            <a:solidFill>
              <a:srgbClr val="377E90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91" name="Shape 191"/>
          <p:cNvSpPr/>
          <p:nvPr/>
        </p:nvSpPr>
        <p:spPr>
          <a:xfrm>
            <a:off x="650239" y="4009813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92" name="Shape 192"/>
          <p:cNvSpPr/>
          <p:nvPr/>
        </p:nvSpPr>
        <p:spPr>
          <a:xfrm>
            <a:off x="650239" y="5852159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93" name="Shape 193"/>
          <p:cNvSpPr/>
          <p:nvPr/>
        </p:nvSpPr>
        <p:spPr>
          <a:xfrm>
            <a:off x="650239" y="7694507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94" name="Shape 194"/>
          <p:cNvSpPr/>
          <p:nvPr/>
        </p:nvSpPr>
        <p:spPr>
          <a:xfrm>
            <a:off x="4551679" y="1950719"/>
            <a:ext cx="3901442" cy="7586135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95" name="Shape 195"/>
          <p:cNvSpPr/>
          <p:nvPr/>
        </p:nvSpPr>
        <p:spPr>
          <a:xfrm>
            <a:off x="4876800" y="2167466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96" name="Shape 196"/>
          <p:cNvSpPr/>
          <p:nvPr/>
        </p:nvSpPr>
        <p:spPr>
          <a:xfrm>
            <a:off x="4876800" y="4009813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97" name="Shape 197"/>
          <p:cNvSpPr/>
          <p:nvPr/>
        </p:nvSpPr>
        <p:spPr>
          <a:xfrm>
            <a:off x="4876800" y="5852159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98" name="Shape 198"/>
          <p:cNvSpPr/>
          <p:nvPr/>
        </p:nvSpPr>
        <p:spPr>
          <a:xfrm>
            <a:off x="4876800" y="7694507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99" name="Shape 199"/>
          <p:cNvSpPr/>
          <p:nvPr>
            <p:ph type="body" idx="1"/>
          </p:nvPr>
        </p:nvSpPr>
        <p:spPr>
          <a:xfrm>
            <a:off x="8561493" y="1950720"/>
            <a:ext cx="4443308" cy="6436926"/>
          </a:xfrm>
          <a:prstGeom prst="rect">
            <a:avLst/>
          </a:prstGeom>
        </p:spPr>
        <p:txBody>
          <a:bodyPr/>
          <a:lstStyle/>
          <a:p>
            <a:pPr lvl="0" marL="342900" indent="-342900">
              <a:spcBef>
                <a:spcPts val="600"/>
              </a:spcBef>
              <a:buSzTx/>
              <a:buNone/>
              <a:defRPr sz="1800"/>
            </a:pPr>
            <a:r>
              <a:rPr b="1" sz="3800"/>
              <a:t>Key idea:</a:t>
            </a:r>
            <a:br>
              <a:rPr b="1" sz="3800"/>
            </a:br>
            <a:r>
              <a:rPr sz="3800"/>
              <a:t>Take each record of S and match it with each record of R.</a:t>
            </a:r>
            <a:endParaRPr sz="3800"/>
          </a:p>
          <a:p>
            <a:pPr lvl="0" marL="342900" indent="-342900">
              <a:spcBef>
                <a:spcPts val="600"/>
              </a:spcBef>
              <a:buSzTx/>
              <a:buNone/>
              <a:defRPr sz="1800"/>
            </a:pPr>
            <a:r>
              <a:rPr b="1" sz="3800"/>
              <a:t>Steps:</a:t>
            </a:r>
            <a:endParaRPr b="1" sz="3800"/>
          </a:p>
          <a:p>
            <a:pPr lvl="0" marL="610790" indent="-610790"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800"/>
              <a:t>Get tuple of S.</a:t>
            </a:r>
            <a:endParaRPr sz="3800"/>
          </a:p>
          <a:p>
            <a:pPr lvl="0" marL="610790" indent="-610790"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800"/>
              <a:t>Iterate through each tuple in R.</a:t>
            </a:r>
          </a:p>
        </p:txBody>
      </p:sp>
      <p:sp>
        <p:nvSpPr>
          <p:cNvPr id="200" name="Shape 200"/>
          <p:cNvSpPr/>
          <p:nvPr/>
        </p:nvSpPr>
        <p:spPr>
          <a:xfrm>
            <a:off x="1806701" y="1425447"/>
            <a:ext cx="949695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F497D"/>
                </a:solidFill>
              </a:rPr>
              <a:t>Sailors</a:t>
            </a:r>
          </a:p>
        </p:txBody>
      </p:sp>
      <p:sp>
        <p:nvSpPr>
          <p:cNvPr id="201" name="Shape 201"/>
          <p:cNvSpPr/>
          <p:nvPr/>
        </p:nvSpPr>
        <p:spPr>
          <a:xfrm>
            <a:off x="5816515" y="1425447"/>
            <a:ext cx="1240058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C0504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C0504D"/>
                </a:solidFill>
              </a:rPr>
              <a:t>Reserves</a:t>
            </a:r>
          </a:p>
        </p:txBody>
      </p:sp>
      <p:grpSp>
        <p:nvGrpSpPr>
          <p:cNvPr id="204" name="Group 204"/>
          <p:cNvGrpSpPr/>
          <p:nvPr/>
        </p:nvGrpSpPr>
        <p:grpSpPr>
          <a:xfrm>
            <a:off x="650239" y="2080852"/>
            <a:ext cx="3251201" cy="498349"/>
            <a:chOff x="0" y="14534"/>
            <a:chExt cx="3251200" cy="498347"/>
          </a:xfrm>
        </p:grpSpPr>
        <p:sp>
          <p:nvSpPr>
            <p:cNvPr id="202" name="Shape 202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03" name="Shape 203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Bob, sid = 1)</a:t>
              </a:r>
            </a:p>
          </p:txBody>
        </p:sp>
      </p:grp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4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type="title"/>
          </p:nvPr>
        </p:nvSpPr>
        <p:spPr>
          <a:xfrm>
            <a:off x="650239" y="390596"/>
            <a:ext cx="11704322" cy="16256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Simple Nested Loops Join</a:t>
            </a:r>
          </a:p>
        </p:txBody>
      </p:sp>
      <p:sp>
        <p:nvSpPr>
          <p:cNvPr id="207" name="Shape 207"/>
          <p:cNvSpPr/>
          <p:nvPr/>
        </p:nvSpPr>
        <p:spPr>
          <a:xfrm>
            <a:off x="325119" y="1950719"/>
            <a:ext cx="3901442" cy="7586135"/>
          </a:xfrm>
          <a:prstGeom prst="rect">
            <a:avLst/>
          </a:prstGeom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08" name="Shape 208"/>
          <p:cNvSpPr/>
          <p:nvPr/>
        </p:nvSpPr>
        <p:spPr>
          <a:xfrm>
            <a:off x="650239" y="2167466"/>
            <a:ext cx="3251201" cy="1625601"/>
          </a:xfrm>
          <a:prstGeom prst="rect">
            <a:avLst/>
          </a:prstGeom>
          <a:solidFill>
            <a:srgbClr val="4BACC6"/>
          </a:solidFill>
          <a:ln w="25400">
            <a:solidFill>
              <a:srgbClr val="377E90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09" name="Shape 209"/>
          <p:cNvSpPr/>
          <p:nvPr/>
        </p:nvSpPr>
        <p:spPr>
          <a:xfrm>
            <a:off x="650239" y="4009813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10" name="Shape 210"/>
          <p:cNvSpPr/>
          <p:nvPr/>
        </p:nvSpPr>
        <p:spPr>
          <a:xfrm>
            <a:off x="650239" y="5852159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11" name="Shape 211"/>
          <p:cNvSpPr/>
          <p:nvPr/>
        </p:nvSpPr>
        <p:spPr>
          <a:xfrm>
            <a:off x="650239" y="7694507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12" name="Shape 212"/>
          <p:cNvSpPr/>
          <p:nvPr/>
        </p:nvSpPr>
        <p:spPr>
          <a:xfrm>
            <a:off x="4551679" y="1950719"/>
            <a:ext cx="3901442" cy="7586135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13" name="Shape 213"/>
          <p:cNvSpPr/>
          <p:nvPr/>
        </p:nvSpPr>
        <p:spPr>
          <a:xfrm>
            <a:off x="4876800" y="2167466"/>
            <a:ext cx="3251200" cy="1625601"/>
          </a:xfrm>
          <a:prstGeom prst="rect">
            <a:avLst/>
          </a:prstGeom>
          <a:solidFill>
            <a:srgbClr val="F79646"/>
          </a:solidFill>
          <a:ln w="25400">
            <a:solidFill>
              <a:srgbClr val="B46D33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14" name="Shape 214"/>
          <p:cNvSpPr/>
          <p:nvPr/>
        </p:nvSpPr>
        <p:spPr>
          <a:xfrm>
            <a:off x="4876800" y="4009813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15" name="Shape 215"/>
          <p:cNvSpPr/>
          <p:nvPr/>
        </p:nvSpPr>
        <p:spPr>
          <a:xfrm>
            <a:off x="4876800" y="5852159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16" name="Shape 216"/>
          <p:cNvSpPr/>
          <p:nvPr/>
        </p:nvSpPr>
        <p:spPr>
          <a:xfrm>
            <a:off x="4876800" y="7694507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17" name="Shape 217"/>
          <p:cNvSpPr/>
          <p:nvPr>
            <p:ph type="body" idx="1"/>
          </p:nvPr>
        </p:nvSpPr>
        <p:spPr>
          <a:xfrm>
            <a:off x="8561493" y="1950720"/>
            <a:ext cx="4443308" cy="6436926"/>
          </a:xfrm>
          <a:prstGeom prst="rect">
            <a:avLst/>
          </a:prstGeom>
        </p:spPr>
        <p:txBody>
          <a:bodyPr/>
          <a:lstStyle/>
          <a:p>
            <a:pPr lvl="0" marL="342900" indent="-342900">
              <a:spcBef>
                <a:spcPts val="600"/>
              </a:spcBef>
              <a:buSzTx/>
              <a:buNone/>
              <a:defRPr sz="1800"/>
            </a:pPr>
            <a:r>
              <a:rPr b="1" sz="3800"/>
              <a:t>Key idea:</a:t>
            </a:r>
            <a:br>
              <a:rPr b="1" sz="3800"/>
            </a:br>
            <a:r>
              <a:rPr sz="3800"/>
              <a:t>Take each record of S and match it with each record of R.</a:t>
            </a:r>
            <a:endParaRPr sz="3800"/>
          </a:p>
          <a:p>
            <a:pPr lvl="0" marL="342900" indent="-342900">
              <a:spcBef>
                <a:spcPts val="600"/>
              </a:spcBef>
              <a:buSzTx/>
              <a:buNone/>
              <a:defRPr sz="1800"/>
            </a:pPr>
            <a:r>
              <a:rPr b="1" sz="3800"/>
              <a:t>Steps:</a:t>
            </a:r>
            <a:endParaRPr b="1" sz="3800"/>
          </a:p>
          <a:p>
            <a:pPr lvl="0" marL="610790" indent="-610790"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800"/>
              <a:t>Get tuple of S.</a:t>
            </a:r>
            <a:endParaRPr sz="3800"/>
          </a:p>
          <a:p>
            <a:pPr lvl="0" marL="610790" indent="-610790"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800"/>
              <a:t>Iterate through each tuple in R.</a:t>
            </a:r>
          </a:p>
        </p:txBody>
      </p:sp>
      <p:sp>
        <p:nvSpPr>
          <p:cNvPr id="218" name="Shape 218"/>
          <p:cNvSpPr/>
          <p:nvPr/>
        </p:nvSpPr>
        <p:spPr>
          <a:xfrm>
            <a:off x="1806701" y="1425447"/>
            <a:ext cx="949695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F497D"/>
                </a:solidFill>
              </a:rPr>
              <a:t>Sailors</a:t>
            </a:r>
          </a:p>
        </p:txBody>
      </p:sp>
      <p:sp>
        <p:nvSpPr>
          <p:cNvPr id="219" name="Shape 219"/>
          <p:cNvSpPr/>
          <p:nvPr/>
        </p:nvSpPr>
        <p:spPr>
          <a:xfrm>
            <a:off x="5816515" y="1425447"/>
            <a:ext cx="1240058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C0504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C0504D"/>
                </a:solidFill>
              </a:rPr>
              <a:t>Reserves</a:t>
            </a:r>
          </a:p>
        </p:txBody>
      </p:sp>
      <p:grpSp>
        <p:nvGrpSpPr>
          <p:cNvPr id="222" name="Group 222"/>
          <p:cNvGrpSpPr/>
          <p:nvPr/>
        </p:nvGrpSpPr>
        <p:grpSpPr>
          <a:xfrm>
            <a:off x="650239" y="2080852"/>
            <a:ext cx="3251201" cy="498349"/>
            <a:chOff x="0" y="14534"/>
            <a:chExt cx="3251200" cy="498347"/>
          </a:xfrm>
        </p:grpSpPr>
        <p:sp>
          <p:nvSpPr>
            <p:cNvPr id="220" name="Shape 220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21" name="Shape 221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Bob, sid = 1)</a:t>
              </a:r>
            </a:p>
          </p:txBody>
        </p:sp>
      </p:grpSp>
      <p:grpSp>
        <p:nvGrpSpPr>
          <p:cNvPr id="225" name="Group 225"/>
          <p:cNvGrpSpPr/>
          <p:nvPr/>
        </p:nvGrpSpPr>
        <p:grpSpPr>
          <a:xfrm>
            <a:off x="4876800" y="2080852"/>
            <a:ext cx="3251200" cy="498349"/>
            <a:chOff x="0" y="14534"/>
            <a:chExt cx="3251200" cy="498347"/>
          </a:xfrm>
        </p:grpSpPr>
        <p:sp>
          <p:nvSpPr>
            <p:cNvPr id="223" name="Shape 223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24" name="Shape 224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3, bid = 6)</a:t>
              </a:r>
            </a:p>
          </p:txBody>
        </p:sp>
      </p:grpSp>
      <p:sp>
        <p:nvSpPr>
          <p:cNvPr id="235" name="Shape 235"/>
          <p:cNvSpPr/>
          <p:nvPr/>
        </p:nvSpPr>
        <p:spPr>
          <a:xfrm>
            <a:off x="3914139" y="2330026"/>
            <a:ext cx="949961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0"/>
                  <a:pt x="14400" y="10800"/>
                  <a:pt x="21600" y="21600"/>
                </a:cubicBezTo>
              </a:path>
            </a:pathLst>
          </a:custGeom>
          <a:ln w="38100">
            <a:solidFill/>
            <a:tailEnd type="triangle"/>
          </a:ln>
        </p:spPr>
        <p:txBody>
          <a:bodyPr/>
          <a:lstStyle/>
          <a:p>
            <a:pPr lvl="0"/>
          </a:p>
        </p:txBody>
      </p:sp>
      <p:grpSp>
        <p:nvGrpSpPr>
          <p:cNvPr id="229" name="Group 229"/>
          <p:cNvGrpSpPr/>
          <p:nvPr/>
        </p:nvGrpSpPr>
        <p:grpSpPr>
          <a:xfrm>
            <a:off x="4876800" y="2405972"/>
            <a:ext cx="3251200" cy="498349"/>
            <a:chOff x="0" y="14534"/>
            <a:chExt cx="3251200" cy="498347"/>
          </a:xfrm>
        </p:grpSpPr>
        <p:sp>
          <p:nvSpPr>
            <p:cNvPr id="227" name="Shape 227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28" name="Shape 228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1, bid = 4)</a:t>
              </a:r>
            </a:p>
          </p:txBody>
        </p:sp>
      </p:grpSp>
      <p:sp>
        <p:nvSpPr>
          <p:cNvPr id="236" name="Shape 236"/>
          <p:cNvSpPr/>
          <p:nvPr/>
        </p:nvSpPr>
        <p:spPr>
          <a:xfrm>
            <a:off x="3914139" y="2456049"/>
            <a:ext cx="949961" cy="730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38100">
            <a:solidFill/>
            <a:tailEnd type="triangle"/>
          </a:ln>
        </p:spPr>
        <p:txBody>
          <a:bodyPr/>
          <a:lstStyle/>
          <a:p>
            <a:pPr lvl="0"/>
          </a:p>
        </p:txBody>
      </p:sp>
      <p:grpSp>
        <p:nvGrpSpPr>
          <p:cNvPr id="233" name="Group 233"/>
          <p:cNvGrpSpPr/>
          <p:nvPr/>
        </p:nvGrpSpPr>
        <p:grpSpPr>
          <a:xfrm>
            <a:off x="8669866" y="8366506"/>
            <a:ext cx="4334935" cy="498349"/>
            <a:chOff x="0" y="14534"/>
            <a:chExt cx="4334933" cy="498347"/>
          </a:xfrm>
        </p:grpSpPr>
        <p:sp>
          <p:nvSpPr>
            <p:cNvPr id="231" name="Shape 231"/>
            <p:cNvSpPr/>
            <p:nvPr/>
          </p:nvSpPr>
          <p:spPr>
            <a:xfrm>
              <a:off x="0" y="101148"/>
              <a:ext cx="4334934" cy="325121"/>
            </a:xfrm>
            <a:prstGeom prst="rect">
              <a:avLst/>
            </a:prstGeom>
            <a:solidFill>
              <a:srgbClr val="9BBB59"/>
            </a:solidFill>
            <a:ln w="25400" cap="flat">
              <a:solidFill>
                <a:srgbClr val="718841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32" name="Shape 232"/>
            <p:cNvSpPr/>
            <p:nvPr/>
          </p:nvSpPr>
          <p:spPr>
            <a:xfrm>
              <a:off x="0" y="14534"/>
              <a:ext cx="4334934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Bob, sid = 1, bid = 4)</a:t>
              </a:r>
            </a:p>
          </p:txBody>
        </p:sp>
      </p:grpSp>
      <p:sp>
        <p:nvSpPr>
          <p:cNvPr id="234" name="Shape 234"/>
          <p:cNvSpPr/>
          <p:nvPr/>
        </p:nvSpPr>
        <p:spPr>
          <a:xfrm>
            <a:off x="8714032" y="7802880"/>
            <a:ext cx="1548418" cy="650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b="1"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b="0" sz="1800"/>
            </a:pPr>
            <a:r>
              <a:rPr b="1" sz="3400"/>
              <a:t>Output: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presetClass="entr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presetClass="entr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presetClass="entr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nodeType="afterEffect" presetClass="entr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9" grpId="3"/>
      <p:bldP build="whole" bldLvl="1" animBg="1" rev="0" advAuto="0" spid="233" grpId="5"/>
      <p:bldP build="whole" bldLvl="1" animBg="1" rev="0" advAuto="0" spid="236" grpId="4"/>
      <p:bldP build="whole" bldLvl="1" animBg="1" rev="0" advAuto="0" spid="234" grpId="6"/>
      <p:bldP build="whole" bldLvl="1" animBg="1" rev="0" advAuto="0" spid="235" grpId="2"/>
      <p:bldP build="whole" bldLvl="1" animBg="1" rev="0" advAuto="0" spid="225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type="title"/>
          </p:nvPr>
        </p:nvSpPr>
        <p:spPr>
          <a:xfrm>
            <a:off x="650239" y="390596"/>
            <a:ext cx="11704322" cy="16256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Simple Nested Loops Join</a:t>
            </a:r>
          </a:p>
        </p:txBody>
      </p:sp>
      <p:sp>
        <p:nvSpPr>
          <p:cNvPr id="239" name="Shape 239"/>
          <p:cNvSpPr/>
          <p:nvPr/>
        </p:nvSpPr>
        <p:spPr>
          <a:xfrm>
            <a:off x="325119" y="1950719"/>
            <a:ext cx="3901442" cy="7586135"/>
          </a:xfrm>
          <a:prstGeom prst="rect">
            <a:avLst/>
          </a:prstGeom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40" name="Shape 240"/>
          <p:cNvSpPr/>
          <p:nvPr/>
        </p:nvSpPr>
        <p:spPr>
          <a:xfrm>
            <a:off x="650239" y="2167466"/>
            <a:ext cx="3251201" cy="1625601"/>
          </a:xfrm>
          <a:prstGeom prst="rect">
            <a:avLst/>
          </a:prstGeom>
          <a:solidFill>
            <a:srgbClr val="4BACC6"/>
          </a:solidFill>
          <a:ln w="25400">
            <a:solidFill>
              <a:srgbClr val="377E90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41" name="Shape 241"/>
          <p:cNvSpPr/>
          <p:nvPr/>
        </p:nvSpPr>
        <p:spPr>
          <a:xfrm>
            <a:off x="650239" y="4009813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42" name="Shape 242"/>
          <p:cNvSpPr/>
          <p:nvPr/>
        </p:nvSpPr>
        <p:spPr>
          <a:xfrm>
            <a:off x="650239" y="5852159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43" name="Shape 243"/>
          <p:cNvSpPr/>
          <p:nvPr/>
        </p:nvSpPr>
        <p:spPr>
          <a:xfrm>
            <a:off x="650239" y="7694507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44" name="Shape 244"/>
          <p:cNvSpPr/>
          <p:nvPr/>
        </p:nvSpPr>
        <p:spPr>
          <a:xfrm>
            <a:off x="4551679" y="1950719"/>
            <a:ext cx="3901442" cy="7586135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45" name="Shape 245"/>
          <p:cNvSpPr/>
          <p:nvPr/>
        </p:nvSpPr>
        <p:spPr>
          <a:xfrm>
            <a:off x="4876800" y="2167466"/>
            <a:ext cx="3251200" cy="1625601"/>
          </a:xfrm>
          <a:prstGeom prst="rect">
            <a:avLst/>
          </a:prstGeom>
          <a:solidFill>
            <a:srgbClr val="F79646"/>
          </a:solidFill>
          <a:ln w="25400">
            <a:solidFill>
              <a:srgbClr val="B46D33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46" name="Shape 246"/>
          <p:cNvSpPr/>
          <p:nvPr/>
        </p:nvSpPr>
        <p:spPr>
          <a:xfrm>
            <a:off x="4876800" y="4009813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47" name="Shape 247"/>
          <p:cNvSpPr/>
          <p:nvPr/>
        </p:nvSpPr>
        <p:spPr>
          <a:xfrm>
            <a:off x="4876800" y="5852159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48" name="Shape 248"/>
          <p:cNvSpPr/>
          <p:nvPr/>
        </p:nvSpPr>
        <p:spPr>
          <a:xfrm>
            <a:off x="4876800" y="7694507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49" name="Shape 249"/>
          <p:cNvSpPr/>
          <p:nvPr>
            <p:ph type="body" idx="1"/>
          </p:nvPr>
        </p:nvSpPr>
        <p:spPr>
          <a:xfrm>
            <a:off x="8561493" y="1950720"/>
            <a:ext cx="4443308" cy="6436926"/>
          </a:xfrm>
          <a:prstGeom prst="rect">
            <a:avLst/>
          </a:prstGeom>
        </p:spPr>
        <p:txBody>
          <a:bodyPr/>
          <a:lstStyle/>
          <a:p>
            <a:pPr lvl="0" marL="342900" indent="-342900">
              <a:spcBef>
                <a:spcPts val="600"/>
              </a:spcBef>
              <a:buSzTx/>
              <a:buNone/>
              <a:defRPr sz="1800"/>
            </a:pPr>
            <a:r>
              <a:rPr b="1" sz="3800"/>
              <a:t>Key idea:</a:t>
            </a:r>
            <a:br>
              <a:rPr b="1" sz="3800"/>
            </a:br>
            <a:r>
              <a:rPr sz="3800"/>
              <a:t>Take each record of S and match it with each record of R.</a:t>
            </a:r>
            <a:endParaRPr sz="3800"/>
          </a:p>
          <a:p>
            <a:pPr lvl="0" marL="342900" indent="-342900">
              <a:spcBef>
                <a:spcPts val="600"/>
              </a:spcBef>
              <a:buSzTx/>
              <a:buNone/>
              <a:defRPr sz="1800"/>
            </a:pPr>
            <a:r>
              <a:rPr b="1" sz="3800"/>
              <a:t>Steps:</a:t>
            </a:r>
            <a:endParaRPr b="1" sz="3800"/>
          </a:p>
          <a:p>
            <a:pPr lvl="0" marL="610790" indent="-610790"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800"/>
              <a:t>Get tuple of S.</a:t>
            </a:r>
            <a:endParaRPr sz="3800"/>
          </a:p>
          <a:p>
            <a:pPr lvl="0" marL="610790" indent="-610790"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800"/>
              <a:t>Iterate through each tuple in R.</a:t>
            </a:r>
          </a:p>
        </p:txBody>
      </p:sp>
      <p:sp>
        <p:nvSpPr>
          <p:cNvPr id="250" name="Shape 250"/>
          <p:cNvSpPr/>
          <p:nvPr/>
        </p:nvSpPr>
        <p:spPr>
          <a:xfrm>
            <a:off x="1806701" y="1425447"/>
            <a:ext cx="949695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F497D"/>
                </a:solidFill>
              </a:rPr>
              <a:t>Sailors</a:t>
            </a:r>
          </a:p>
        </p:txBody>
      </p:sp>
      <p:sp>
        <p:nvSpPr>
          <p:cNvPr id="251" name="Shape 251"/>
          <p:cNvSpPr/>
          <p:nvPr/>
        </p:nvSpPr>
        <p:spPr>
          <a:xfrm>
            <a:off x="5816515" y="1425447"/>
            <a:ext cx="1240058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C0504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C0504D"/>
                </a:solidFill>
              </a:rPr>
              <a:t>Reserves</a:t>
            </a:r>
          </a:p>
        </p:txBody>
      </p:sp>
      <p:grpSp>
        <p:nvGrpSpPr>
          <p:cNvPr id="254" name="Group 254"/>
          <p:cNvGrpSpPr/>
          <p:nvPr/>
        </p:nvGrpSpPr>
        <p:grpSpPr>
          <a:xfrm>
            <a:off x="650239" y="2080852"/>
            <a:ext cx="3251201" cy="498349"/>
            <a:chOff x="0" y="14534"/>
            <a:chExt cx="3251200" cy="498347"/>
          </a:xfrm>
        </p:grpSpPr>
        <p:sp>
          <p:nvSpPr>
            <p:cNvPr id="252" name="Shape 252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53" name="Shape 253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Bob, sid = 1)</a:t>
              </a:r>
            </a:p>
          </p:txBody>
        </p:sp>
      </p:grpSp>
      <p:grpSp>
        <p:nvGrpSpPr>
          <p:cNvPr id="257" name="Group 257"/>
          <p:cNvGrpSpPr/>
          <p:nvPr/>
        </p:nvGrpSpPr>
        <p:grpSpPr>
          <a:xfrm>
            <a:off x="4876800" y="2080852"/>
            <a:ext cx="3251200" cy="498349"/>
            <a:chOff x="0" y="14534"/>
            <a:chExt cx="3251200" cy="498347"/>
          </a:xfrm>
        </p:grpSpPr>
        <p:sp>
          <p:nvSpPr>
            <p:cNvPr id="255" name="Shape 255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56" name="Shape 256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3, bid = 6)</a:t>
              </a:r>
            </a:p>
          </p:txBody>
        </p:sp>
      </p:grpSp>
      <p:sp>
        <p:nvSpPr>
          <p:cNvPr id="274" name="Shape 274"/>
          <p:cNvSpPr/>
          <p:nvPr/>
        </p:nvSpPr>
        <p:spPr>
          <a:xfrm>
            <a:off x="3914139" y="2330026"/>
            <a:ext cx="949961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0"/>
                  <a:pt x="14400" y="10800"/>
                  <a:pt x="21600" y="21600"/>
                </a:cubicBezTo>
              </a:path>
            </a:pathLst>
          </a:custGeom>
          <a:ln w="38100">
            <a:solidFill/>
            <a:tailEnd type="triangle"/>
          </a:ln>
        </p:spPr>
        <p:txBody>
          <a:bodyPr/>
          <a:lstStyle/>
          <a:p>
            <a:pPr lvl="0"/>
          </a:p>
        </p:txBody>
      </p:sp>
      <p:grpSp>
        <p:nvGrpSpPr>
          <p:cNvPr id="261" name="Group 261"/>
          <p:cNvGrpSpPr/>
          <p:nvPr/>
        </p:nvGrpSpPr>
        <p:grpSpPr>
          <a:xfrm>
            <a:off x="4876800" y="2405972"/>
            <a:ext cx="3251200" cy="498349"/>
            <a:chOff x="0" y="14534"/>
            <a:chExt cx="3251200" cy="498347"/>
          </a:xfrm>
        </p:grpSpPr>
        <p:sp>
          <p:nvSpPr>
            <p:cNvPr id="259" name="Shape 259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60" name="Shape 260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1, bid = 4)</a:t>
              </a:r>
            </a:p>
          </p:txBody>
        </p:sp>
      </p:grpSp>
      <p:sp>
        <p:nvSpPr>
          <p:cNvPr id="275" name="Shape 275"/>
          <p:cNvSpPr/>
          <p:nvPr/>
        </p:nvSpPr>
        <p:spPr>
          <a:xfrm>
            <a:off x="3914139" y="2456049"/>
            <a:ext cx="949961" cy="730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38100">
            <a:solidFill/>
            <a:tailEnd type="triangle"/>
          </a:ln>
        </p:spPr>
        <p:txBody>
          <a:bodyPr/>
          <a:lstStyle/>
          <a:p>
            <a:pPr lvl="0"/>
          </a:p>
        </p:txBody>
      </p:sp>
      <p:grpSp>
        <p:nvGrpSpPr>
          <p:cNvPr id="265" name="Group 265"/>
          <p:cNvGrpSpPr/>
          <p:nvPr/>
        </p:nvGrpSpPr>
        <p:grpSpPr>
          <a:xfrm>
            <a:off x="8669866" y="8366506"/>
            <a:ext cx="4334935" cy="498349"/>
            <a:chOff x="0" y="14534"/>
            <a:chExt cx="4334933" cy="498347"/>
          </a:xfrm>
        </p:grpSpPr>
        <p:sp>
          <p:nvSpPr>
            <p:cNvPr id="263" name="Shape 263"/>
            <p:cNvSpPr/>
            <p:nvPr/>
          </p:nvSpPr>
          <p:spPr>
            <a:xfrm>
              <a:off x="0" y="101148"/>
              <a:ext cx="4334934" cy="325121"/>
            </a:xfrm>
            <a:prstGeom prst="rect">
              <a:avLst/>
            </a:prstGeom>
            <a:solidFill>
              <a:srgbClr val="9BBB59"/>
            </a:solidFill>
            <a:ln w="25400" cap="flat">
              <a:solidFill>
                <a:srgbClr val="718841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64" name="Shape 264"/>
            <p:cNvSpPr/>
            <p:nvPr/>
          </p:nvSpPr>
          <p:spPr>
            <a:xfrm>
              <a:off x="0" y="14534"/>
              <a:ext cx="4334934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Bob, sid = 1, bid = 4)</a:t>
              </a:r>
            </a:p>
          </p:txBody>
        </p:sp>
      </p:grpSp>
      <p:sp>
        <p:nvSpPr>
          <p:cNvPr id="266" name="Shape 266"/>
          <p:cNvSpPr/>
          <p:nvPr/>
        </p:nvSpPr>
        <p:spPr>
          <a:xfrm>
            <a:off x="8714032" y="7802880"/>
            <a:ext cx="1548418" cy="650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b="1"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b="0" sz="1800"/>
            </a:pPr>
            <a:r>
              <a:rPr b="1" sz="3400"/>
              <a:t>Output:</a:t>
            </a:r>
          </a:p>
        </p:txBody>
      </p:sp>
      <p:grpSp>
        <p:nvGrpSpPr>
          <p:cNvPr id="269" name="Group 269"/>
          <p:cNvGrpSpPr/>
          <p:nvPr/>
        </p:nvGrpSpPr>
        <p:grpSpPr>
          <a:xfrm>
            <a:off x="4876800" y="2731092"/>
            <a:ext cx="3251200" cy="498349"/>
            <a:chOff x="0" y="14534"/>
            <a:chExt cx="3251200" cy="498347"/>
          </a:xfrm>
        </p:grpSpPr>
        <p:sp>
          <p:nvSpPr>
            <p:cNvPr id="267" name="Shape 267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68" name="Shape 268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1, bid = 7)</a:t>
              </a:r>
            </a:p>
          </p:txBody>
        </p:sp>
      </p:grpSp>
      <p:sp>
        <p:nvSpPr>
          <p:cNvPr id="276" name="Shape 276"/>
          <p:cNvSpPr/>
          <p:nvPr/>
        </p:nvSpPr>
        <p:spPr>
          <a:xfrm>
            <a:off x="3897271" y="2579477"/>
            <a:ext cx="986472" cy="1517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38100">
            <a:solidFill/>
            <a:tailEnd type="triangle"/>
          </a:ln>
        </p:spPr>
        <p:txBody>
          <a:bodyPr/>
          <a:lstStyle/>
          <a:p>
            <a:pPr lvl="0"/>
          </a:p>
        </p:txBody>
      </p:sp>
      <p:grpSp>
        <p:nvGrpSpPr>
          <p:cNvPr id="273" name="Group 273"/>
          <p:cNvGrpSpPr/>
          <p:nvPr/>
        </p:nvGrpSpPr>
        <p:grpSpPr>
          <a:xfrm>
            <a:off x="8669866" y="8691625"/>
            <a:ext cx="4334935" cy="498349"/>
            <a:chOff x="0" y="14534"/>
            <a:chExt cx="4334933" cy="498347"/>
          </a:xfrm>
        </p:grpSpPr>
        <p:sp>
          <p:nvSpPr>
            <p:cNvPr id="271" name="Shape 271"/>
            <p:cNvSpPr/>
            <p:nvPr/>
          </p:nvSpPr>
          <p:spPr>
            <a:xfrm>
              <a:off x="0" y="101148"/>
              <a:ext cx="4334934" cy="325121"/>
            </a:xfrm>
            <a:prstGeom prst="rect">
              <a:avLst/>
            </a:prstGeom>
            <a:solidFill>
              <a:srgbClr val="9BBB59"/>
            </a:solidFill>
            <a:ln w="25400" cap="flat">
              <a:solidFill>
                <a:srgbClr val="718841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72" name="Shape 272"/>
            <p:cNvSpPr/>
            <p:nvPr/>
          </p:nvSpPr>
          <p:spPr>
            <a:xfrm>
              <a:off x="0" y="14534"/>
              <a:ext cx="4334934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Bob, sid = 1, bid = 7)</a:t>
              </a:r>
            </a:p>
          </p:txBody>
        </p:sp>
      </p:grp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presetClass="entr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69" grpId="1"/>
      <p:bldP build="whole" bldLvl="1" animBg="1" rev="0" advAuto="0" spid="273" grpId="3"/>
      <p:bldP build="whole" bldLvl="1" animBg="1" rev="0" advAuto="0" spid="276" grpId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Joins</a:t>
            </a:r>
          </a:p>
        </p:txBody>
      </p:sp>
    </p:spTree>
  </p:cSld>
  <p:clrMapOvr>
    <a:masterClrMapping/>
  </p:clrMapOvr>
  <p:transition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/>
          <p:nvPr>
            <p:ph type="title"/>
          </p:nvPr>
        </p:nvSpPr>
        <p:spPr>
          <a:xfrm>
            <a:off x="650239" y="390596"/>
            <a:ext cx="11704322" cy="16256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Simple Nested Loops Join</a:t>
            </a:r>
          </a:p>
        </p:txBody>
      </p:sp>
      <p:sp>
        <p:nvSpPr>
          <p:cNvPr id="279" name="Shape 279"/>
          <p:cNvSpPr/>
          <p:nvPr/>
        </p:nvSpPr>
        <p:spPr>
          <a:xfrm>
            <a:off x="325119" y="1950719"/>
            <a:ext cx="3901442" cy="7586135"/>
          </a:xfrm>
          <a:prstGeom prst="rect">
            <a:avLst/>
          </a:prstGeom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80" name="Shape 280"/>
          <p:cNvSpPr/>
          <p:nvPr/>
        </p:nvSpPr>
        <p:spPr>
          <a:xfrm>
            <a:off x="650239" y="2167466"/>
            <a:ext cx="3251201" cy="1625601"/>
          </a:xfrm>
          <a:prstGeom prst="rect">
            <a:avLst/>
          </a:prstGeom>
          <a:solidFill>
            <a:srgbClr val="4BACC6"/>
          </a:solidFill>
          <a:ln w="25400">
            <a:solidFill>
              <a:srgbClr val="377E90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81" name="Shape 281"/>
          <p:cNvSpPr/>
          <p:nvPr/>
        </p:nvSpPr>
        <p:spPr>
          <a:xfrm>
            <a:off x="650239" y="4009813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82" name="Shape 282"/>
          <p:cNvSpPr/>
          <p:nvPr/>
        </p:nvSpPr>
        <p:spPr>
          <a:xfrm>
            <a:off x="650239" y="5852159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83" name="Shape 283"/>
          <p:cNvSpPr/>
          <p:nvPr/>
        </p:nvSpPr>
        <p:spPr>
          <a:xfrm>
            <a:off x="650239" y="7694507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84" name="Shape 284"/>
          <p:cNvSpPr/>
          <p:nvPr/>
        </p:nvSpPr>
        <p:spPr>
          <a:xfrm>
            <a:off x="4551679" y="1950719"/>
            <a:ext cx="3901442" cy="7586135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85" name="Shape 285"/>
          <p:cNvSpPr/>
          <p:nvPr/>
        </p:nvSpPr>
        <p:spPr>
          <a:xfrm>
            <a:off x="4876800" y="2167466"/>
            <a:ext cx="3251200" cy="1625601"/>
          </a:xfrm>
          <a:prstGeom prst="rect">
            <a:avLst/>
          </a:prstGeom>
          <a:solidFill>
            <a:srgbClr val="F79646"/>
          </a:solidFill>
          <a:ln w="25400">
            <a:solidFill>
              <a:srgbClr val="B46D33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86" name="Shape 286"/>
          <p:cNvSpPr/>
          <p:nvPr/>
        </p:nvSpPr>
        <p:spPr>
          <a:xfrm>
            <a:off x="4876800" y="4009813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87" name="Shape 287"/>
          <p:cNvSpPr/>
          <p:nvPr/>
        </p:nvSpPr>
        <p:spPr>
          <a:xfrm>
            <a:off x="4876800" y="5852159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88" name="Shape 288"/>
          <p:cNvSpPr/>
          <p:nvPr/>
        </p:nvSpPr>
        <p:spPr>
          <a:xfrm>
            <a:off x="4876800" y="7694507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89" name="Shape 289"/>
          <p:cNvSpPr/>
          <p:nvPr>
            <p:ph type="body" idx="1"/>
          </p:nvPr>
        </p:nvSpPr>
        <p:spPr>
          <a:xfrm>
            <a:off x="8561493" y="1950720"/>
            <a:ext cx="4443308" cy="6436926"/>
          </a:xfrm>
          <a:prstGeom prst="rect">
            <a:avLst/>
          </a:prstGeom>
        </p:spPr>
        <p:txBody>
          <a:bodyPr/>
          <a:lstStyle/>
          <a:p>
            <a:pPr lvl="0" marL="342900" indent="-342900">
              <a:spcBef>
                <a:spcPts val="600"/>
              </a:spcBef>
              <a:buSzTx/>
              <a:buNone/>
              <a:defRPr sz="1800"/>
            </a:pPr>
            <a:r>
              <a:rPr b="1" sz="3800"/>
              <a:t>Key idea:</a:t>
            </a:r>
            <a:br>
              <a:rPr b="1" sz="3800"/>
            </a:br>
            <a:r>
              <a:rPr sz="3800"/>
              <a:t>Take each record of S and match it with each record of R.</a:t>
            </a:r>
            <a:endParaRPr sz="3800"/>
          </a:p>
          <a:p>
            <a:pPr lvl="0" marL="342900" indent="-342900">
              <a:spcBef>
                <a:spcPts val="600"/>
              </a:spcBef>
              <a:buSzTx/>
              <a:buNone/>
              <a:defRPr sz="1800"/>
            </a:pPr>
            <a:r>
              <a:rPr b="1" sz="3800"/>
              <a:t>Steps:</a:t>
            </a:r>
            <a:endParaRPr b="1" sz="3800"/>
          </a:p>
          <a:p>
            <a:pPr lvl="0" marL="610790" indent="-610790"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800"/>
              <a:t>Get tuple of S.</a:t>
            </a:r>
            <a:endParaRPr sz="3800"/>
          </a:p>
          <a:p>
            <a:pPr lvl="0" marL="610790" indent="-610790"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800"/>
              <a:t>Iterate through each tuple in R.</a:t>
            </a:r>
          </a:p>
        </p:txBody>
      </p:sp>
      <p:sp>
        <p:nvSpPr>
          <p:cNvPr id="290" name="Shape 290"/>
          <p:cNvSpPr/>
          <p:nvPr/>
        </p:nvSpPr>
        <p:spPr>
          <a:xfrm>
            <a:off x="1806701" y="1425447"/>
            <a:ext cx="949695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F497D"/>
                </a:solidFill>
              </a:rPr>
              <a:t>Sailors</a:t>
            </a:r>
          </a:p>
        </p:txBody>
      </p:sp>
      <p:sp>
        <p:nvSpPr>
          <p:cNvPr id="291" name="Shape 291"/>
          <p:cNvSpPr/>
          <p:nvPr/>
        </p:nvSpPr>
        <p:spPr>
          <a:xfrm>
            <a:off x="5816515" y="1425447"/>
            <a:ext cx="1240058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C0504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C0504D"/>
                </a:solidFill>
              </a:rPr>
              <a:t>Reserves</a:t>
            </a:r>
          </a:p>
        </p:txBody>
      </p:sp>
      <p:grpSp>
        <p:nvGrpSpPr>
          <p:cNvPr id="294" name="Group 294"/>
          <p:cNvGrpSpPr/>
          <p:nvPr/>
        </p:nvGrpSpPr>
        <p:grpSpPr>
          <a:xfrm>
            <a:off x="650239" y="2080852"/>
            <a:ext cx="3251201" cy="498349"/>
            <a:chOff x="0" y="14534"/>
            <a:chExt cx="3251200" cy="498347"/>
          </a:xfrm>
        </p:grpSpPr>
        <p:sp>
          <p:nvSpPr>
            <p:cNvPr id="292" name="Shape 292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93" name="Shape 293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Bob, sid = 1)</a:t>
              </a:r>
            </a:p>
          </p:txBody>
        </p:sp>
      </p:grpSp>
      <p:grpSp>
        <p:nvGrpSpPr>
          <p:cNvPr id="297" name="Group 297"/>
          <p:cNvGrpSpPr/>
          <p:nvPr/>
        </p:nvGrpSpPr>
        <p:grpSpPr>
          <a:xfrm>
            <a:off x="4876800" y="2080852"/>
            <a:ext cx="3251200" cy="498349"/>
            <a:chOff x="0" y="14534"/>
            <a:chExt cx="3251200" cy="498347"/>
          </a:xfrm>
        </p:grpSpPr>
        <p:sp>
          <p:nvSpPr>
            <p:cNvPr id="295" name="Shape 295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96" name="Shape 296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3, bid = 6)</a:t>
              </a:r>
            </a:p>
          </p:txBody>
        </p:sp>
      </p:grpSp>
      <p:sp>
        <p:nvSpPr>
          <p:cNvPr id="318" name="Shape 318"/>
          <p:cNvSpPr/>
          <p:nvPr/>
        </p:nvSpPr>
        <p:spPr>
          <a:xfrm>
            <a:off x="3914139" y="2330026"/>
            <a:ext cx="949961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0"/>
                  <a:pt x="14400" y="10800"/>
                  <a:pt x="21600" y="21600"/>
                </a:cubicBezTo>
              </a:path>
            </a:pathLst>
          </a:custGeom>
          <a:ln w="38100">
            <a:solidFill/>
            <a:tailEnd type="triangle"/>
          </a:ln>
        </p:spPr>
        <p:txBody>
          <a:bodyPr/>
          <a:lstStyle/>
          <a:p>
            <a:pPr lvl="0"/>
          </a:p>
        </p:txBody>
      </p:sp>
      <p:grpSp>
        <p:nvGrpSpPr>
          <p:cNvPr id="301" name="Group 301"/>
          <p:cNvGrpSpPr/>
          <p:nvPr/>
        </p:nvGrpSpPr>
        <p:grpSpPr>
          <a:xfrm>
            <a:off x="4876800" y="2405972"/>
            <a:ext cx="3251200" cy="498349"/>
            <a:chOff x="0" y="14534"/>
            <a:chExt cx="3251200" cy="498347"/>
          </a:xfrm>
        </p:grpSpPr>
        <p:sp>
          <p:nvSpPr>
            <p:cNvPr id="299" name="Shape 299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00" name="Shape 300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1, bid = 4)</a:t>
              </a:r>
            </a:p>
          </p:txBody>
        </p:sp>
      </p:grpSp>
      <p:sp>
        <p:nvSpPr>
          <p:cNvPr id="319" name="Shape 319"/>
          <p:cNvSpPr/>
          <p:nvPr/>
        </p:nvSpPr>
        <p:spPr>
          <a:xfrm>
            <a:off x="3914139" y="2456049"/>
            <a:ext cx="949961" cy="730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38100">
            <a:solidFill/>
            <a:tailEnd type="triangle"/>
          </a:ln>
        </p:spPr>
        <p:txBody>
          <a:bodyPr/>
          <a:lstStyle/>
          <a:p>
            <a:pPr lvl="0"/>
          </a:p>
        </p:txBody>
      </p:sp>
      <p:grpSp>
        <p:nvGrpSpPr>
          <p:cNvPr id="305" name="Group 305"/>
          <p:cNvGrpSpPr/>
          <p:nvPr/>
        </p:nvGrpSpPr>
        <p:grpSpPr>
          <a:xfrm>
            <a:off x="8669866" y="8366506"/>
            <a:ext cx="4334935" cy="498349"/>
            <a:chOff x="0" y="14534"/>
            <a:chExt cx="4334933" cy="498347"/>
          </a:xfrm>
        </p:grpSpPr>
        <p:sp>
          <p:nvSpPr>
            <p:cNvPr id="303" name="Shape 303"/>
            <p:cNvSpPr/>
            <p:nvPr/>
          </p:nvSpPr>
          <p:spPr>
            <a:xfrm>
              <a:off x="0" y="101148"/>
              <a:ext cx="4334934" cy="325121"/>
            </a:xfrm>
            <a:prstGeom prst="rect">
              <a:avLst/>
            </a:prstGeom>
            <a:solidFill>
              <a:srgbClr val="9BBB59"/>
            </a:solidFill>
            <a:ln w="25400" cap="flat">
              <a:solidFill>
                <a:srgbClr val="718841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04" name="Shape 304"/>
            <p:cNvSpPr/>
            <p:nvPr/>
          </p:nvSpPr>
          <p:spPr>
            <a:xfrm>
              <a:off x="0" y="14534"/>
              <a:ext cx="4334934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Bob, sid = 1, bid = 4)</a:t>
              </a:r>
            </a:p>
          </p:txBody>
        </p:sp>
      </p:grpSp>
      <p:sp>
        <p:nvSpPr>
          <p:cNvPr id="306" name="Shape 306"/>
          <p:cNvSpPr/>
          <p:nvPr/>
        </p:nvSpPr>
        <p:spPr>
          <a:xfrm>
            <a:off x="8714032" y="7802880"/>
            <a:ext cx="1548418" cy="650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b="1"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b="0" sz="1800"/>
            </a:pPr>
            <a:r>
              <a:rPr b="1" sz="3400"/>
              <a:t>Output:</a:t>
            </a:r>
          </a:p>
        </p:txBody>
      </p:sp>
      <p:grpSp>
        <p:nvGrpSpPr>
          <p:cNvPr id="309" name="Group 309"/>
          <p:cNvGrpSpPr/>
          <p:nvPr/>
        </p:nvGrpSpPr>
        <p:grpSpPr>
          <a:xfrm>
            <a:off x="4876800" y="2731092"/>
            <a:ext cx="3251200" cy="498349"/>
            <a:chOff x="0" y="14534"/>
            <a:chExt cx="3251200" cy="498347"/>
          </a:xfrm>
        </p:grpSpPr>
        <p:sp>
          <p:nvSpPr>
            <p:cNvPr id="307" name="Shape 307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08" name="Shape 308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1, bid = 7)</a:t>
              </a:r>
            </a:p>
          </p:txBody>
        </p:sp>
      </p:grpSp>
      <p:sp>
        <p:nvSpPr>
          <p:cNvPr id="320" name="Shape 320"/>
          <p:cNvSpPr/>
          <p:nvPr/>
        </p:nvSpPr>
        <p:spPr>
          <a:xfrm>
            <a:off x="3897271" y="2579477"/>
            <a:ext cx="986472" cy="1517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38100">
            <a:solidFill/>
            <a:tailEnd type="triangle"/>
          </a:ln>
        </p:spPr>
        <p:txBody>
          <a:bodyPr/>
          <a:lstStyle/>
          <a:p>
            <a:pPr lvl="0"/>
          </a:p>
        </p:txBody>
      </p:sp>
      <p:grpSp>
        <p:nvGrpSpPr>
          <p:cNvPr id="313" name="Group 313"/>
          <p:cNvGrpSpPr/>
          <p:nvPr/>
        </p:nvGrpSpPr>
        <p:grpSpPr>
          <a:xfrm>
            <a:off x="8669866" y="8691625"/>
            <a:ext cx="4334935" cy="498349"/>
            <a:chOff x="0" y="14534"/>
            <a:chExt cx="4334933" cy="498347"/>
          </a:xfrm>
        </p:grpSpPr>
        <p:sp>
          <p:nvSpPr>
            <p:cNvPr id="311" name="Shape 311"/>
            <p:cNvSpPr/>
            <p:nvPr/>
          </p:nvSpPr>
          <p:spPr>
            <a:xfrm>
              <a:off x="0" y="101148"/>
              <a:ext cx="4334934" cy="325121"/>
            </a:xfrm>
            <a:prstGeom prst="rect">
              <a:avLst/>
            </a:prstGeom>
            <a:solidFill>
              <a:srgbClr val="9BBB59"/>
            </a:solidFill>
            <a:ln w="25400" cap="flat">
              <a:solidFill>
                <a:srgbClr val="718841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12" name="Shape 312"/>
            <p:cNvSpPr/>
            <p:nvPr/>
          </p:nvSpPr>
          <p:spPr>
            <a:xfrm>
              <a:off x="0" y="14534"/>
              <a:ext cx="4334934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Bob, sid = 1, bid = 7)</a:t>
              </a:r>
            </a:p>
          </p:txBody>
        </p:sp>
      </p:grpSp>
      <p:sp>
        <p:nvSpPr>
          <p:cNvPr id="314" name="Shape 314"/>
          <p:cNvSpPr/>
          <p:nvPr/>
        </p:nvSpPr>
        <p:spPr>
          <a:xfrm>
            <a:off x="4876800" y="3142826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15" name="Shape 315"/>
          <p:cNvSpPr/>
          <p:nvPr/>
        </p:nvSpPr>
        <p:spPr>
          <a:xfrm>
            <a:off x="4876800" y="3467946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21" name="Shape 321"/>
          <p:cNvSpPr/>
          <p:nvPr/>
        </p:nvSpPr>
        <p:spPr>
          <a:xfrm>
            <a:off x="3356794" y="2579477"/>
            <a:ext cx="2386146" cy="5506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38100">
            <a:solidFill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322" name="Shape 322"/>
          <p:cNvSpPr/>
          <p:nvPr/>
        </p:nvSpPr>
        <p:spPr>
          <a:xfrm>
            <a:off x="3086555" y="2579477"/>
            <a:ext cx="2846250" cy="8757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38100">
            <a:solidFill/>
            <a:tailEnd type="triangle"/>
          </a:ln>
        </p:spPr>
        <p:txBody>
          <a:bodyPr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/>
          <p:nvPr>
            <p:ph type="title"/>
          </p:nvPr>
        </p:nvSpPr>
        <p:spPr>
          <a:xfrm>
            <a:off x="650239" y="390596"/>
            <a:ext cx="11704322" cy="16256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Simple Nested Loops Join</a:t>
            </a:r>
          </a:p>
        </p:txBody>
      </p:sp>
      <p:sp>
        <p:nvSpPr>
          <p:cNvPr id="325" name="Shape 325"/>
          <p:cNvSpPr/>
          <p:nvPr/>
        </p:nvSpPr>
        <p:spPr>
          <a:xfrm>
            <a:off x="325119" y="1950719"/>
            <a:ext cx="3901442" cy="7586135"/>
          </a:xfrm>
          <a:prstGeom prst="rect">
            <a:avLst/>
          </a:prstGeom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26" name="Shape 326"/>
          <p:cNvSpPr/>
          <p:nvPr/>
        </p:nvSpPr>
        <p:spPr>
          <a:xfrm>
            <a:off x="650239" y="2167466"/>
            <a:ext cx="3251201" cy="1625601"/>
          </a:xfrm>
          <a:prstGeom prst="rect">
            <a:avLst/>
          </a:prstGeom>
          <a:solidFill>
            <a:srgbClr val="4BACC6"/>
          </a:solidFill>
          <a:ln w="25400">
            <a:solidFill>
              <a:srgbClr val="377E90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27" name="Shape 327"/>
          <p:cNvSpPr/>
          <p:nvPr/>
        </p:nvSpPr>
        <p:spPr>
          <a:xfrm>
            <a:off x="650239" y="4009813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28" name="Shape 328"/>
          <p:cNvSpPr/>
          <p:nvPr/>
        </p:nvSpPr>
        <p:spPr>
          <a:xfrm>
            <a:off x="650239" y="5852159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29" name="Shape 329"/>
          <p:cNvSpPr/>
          <p:nvPr/>
        </p:nvSpPr>
        <p:spPr>
          <a:xfrm>
            <a:off x="650239" y="7694507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30" name="Shape 330"/>
          <p:cNvSpPr/>
          <p:nvPr/>
        </p:nvSpPr>
        <p:spPr>
          <a:xfrm>
            <a:off x="4551679" y="1950719"/>
            <a:ext cx="3901442" cy="7586135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31" name="Shape 331"/>
          <p:cNvSpPr/>
          <p:nvPr/>
        </p:nvSpPr>
        <p:spPr>
          <a:xfrm>
            <a:off x="4876800" y="2167466"/>
            <a:ext cx="3251200" cy="1625601"/>
          </a:xfrm>
          <a:prstGeom prst="rect">
            <a:avLst/>
          </a:prstGeom>
          <a:solidFill>
            <a:srgbClr val="F79646"/>
          </a:solidFill>
          <a:ln w="25400">
            <a:solidFill>
              <a:srgbClr val="B46D33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32" name="Shape 332"/>
          <p:cNvSpPr/>
          <p:nvPr/>
        </p:nvSpPr>
        <p:spPr>
          <a:xfrm>
            <a:off x="4876800" y="4009813"/>
            <a:ext cx="3251200" cy="1625601"/>
          </a:xfrm>
          <a:prstGeom prst="rect">
            <a:avLst/>
          </a:prstGeom>
          <a:solidFill>
            <a:srgbClr val="F79646"/>
          </a:solidFill>
          <a:ln w="25400">
            <a:solidFill>
              <a:srgbClr val="B46D33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33" name="Shape 333"/>
          <p:cNvSpPr/>
          <p:nvPr/>
        </p:nvSpPr>
        <p:spPr>
          <a:xfrm>
            <a:off x="4876800" y="5852159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34" name="Shape 334"/>
          <p:cNvSpPr/>
          <p:nvPr/>
        </p:nvSpPr>
        <p:spPr>
          <a:xfrm>
            <a:off x="4876800" y="7694507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35" name="Shape 335"/>
          <p:cNvSpPr/>
          <p:nvPr>
            <p:ph type="body" idx="1"/>
          </p:nvPr>
        </p:nvSpPr>
        <p:spPr>
          <a:xfrm>
            <a:off x="8561493" y="1950720"/>
            <a:ext cx="4443308" cy="6436926"/>
          </a:xfrm>
          <a:prstGeom prst="rect">
            <a:avLst/>
          </a:prstGeom>
        </p:spPr>
        <p:txBody>
          <a:bodyPr/>
          <a:lstStyle/>
          <a:p>
            <a:pPr lvl="0" marL="342900" indent="-342900">
              <a:spcBef>
                <a:spcPts val="600"/>
              </a:spcBef>
              <a:buSzTx/>
              <a:buNone/>
              <a:defRPr sz="1800"/>
            </a:pPr>
            <a:r>
              <a:rPr b="1" sz="3800"/>
              <a:t>Key idea:</a:t>
            </a:r>
            <a:br>
              <a:rPr b="1" sz="3800"/>
            </a:br>
            <a:r>
              <a:rPr sz="3800"/>
              <a:t>Take each record of S and match it with each record of R.</a:t>
            </a:r>
            <a:endParaRPr sz="3800"/>
          </a:p>
          <a:p>
            <a:pPr lvl="0" marL="342900" indent="-342900">
              <a:spcBef>
                <a:spcPts val="600"/>
              </a:spcBef>
              <a:buSzTx/>
              <a:buNone/>
              <a:defRPr sz="1800"/>
            </a:pPr>
            <a:r>
              <a:rPr b="1" sz="3800"/>
              <a:t>Steps:</a:t>
            </a:r>
            <a:endParaRPr b="1" sz="3800"/>
          </a:p>
          <a:p>
            <a:pPr lvl="0" marL="610790" indent="-610790"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800"/>
              <a:t>Get tuple of S.</a:t>
            </a:r>
            <a:endParaRPr sz="3800"/>
          </a:p>
          <a:p>
            <a:pPr lvl="0" marL="610790" indent="-610790"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800"/>
              <a:t>Iterate through each tuple in R.</a:t>
            </a:r>
          </a:p>
        </p:txBody>
      </p:sp>
      <p:sp>
        <p:nvSpPr>
          <p:cNvPr id="336" name="Shape 336"/>
          <p:cNvSpPr/>
          <p:nvPr/>
        </p:nvSpPr>
        <p:spPr>
          <a:xfrm>
            <a:off x="1806701" y="1425447"/>
            <a:ext cx="949695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F497D"/>
                </a:solidFill>
              </a:rPr>
              <a:t>Sailors</a:t>
            </a:r>
          </a:p>
        </p:txBody>
      </p:sp>
      <p:sp>
        <p:nvSpPr>
          <p:cNvPr id="337" name="Shape 337"/>
          <p:cNvSpPr/>
          <p:nvPr/>
        </p:nvSpPr>
        <p:spPr>
          <a:xfrm>
            <a:off x="5816515" y="1425447"/>
            <a:ext cx="1240058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C0504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C0504D"/>
                </a:solidFill>
              </a:rPr>
              <a:t>Reserves</a:t>
            </a:r>
          </a:p>
        </p:txBody>
      </p:sp>
      <p:grpSp>
        <p:nvGrpSpPr>
          <p:cNvPr id="340" name="Group 340"/>
          <p:cNvGrpSpPr/>
          <p:nvPr/>
        </p:nvGrpSpPr>
        <p:grpSpPr>
          <a:xfrm>
            <a:off x="650239" y="2080852"/>
            <a:ext cx="3251201" cy="498349"/>
            <a:chOff x="0" y="14534"/>
            <a:chExt cx="3251200" cy="498347"/>
          </a:xfrm>
        </p:grpSpPr>
        <p:sp>
          <p:nvSpPr>
            <p:cNvPr id="338" name="Shape 338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39" name="Shape 339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Bob, sid = 1)</a:t>
              </a:r>
            </a:p>
          </p:txBody>
        </p:sp>
      </p:grpSp>
      <p:grpSp>
        <p:nvGrpSpPr>
          <p:cNvPr id="343" name="Group 343"/>
          <p:cNvGrpSpPr/>
          <p:nvPr/>
        </p:nvGrpSpPr>
        <p:grpSpPr>
          <a:xfrm>
            <a:off x="4876800" y="2080852"/>
            <a:ext cx="3251200" cy="498349"/>
            <a:chOff x="0" y="14534"/>
            <a:chExt cx="3251200" cy="498347"/>
          </a:xfrm>
        </p:grpSpPr>
        <p:sp>
          <p:nvSpPr>
            <p:cNvPr id="341" name="Shape 341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42" name="Shape 342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3, bid = 6)</a:t>
              </a:r>
            </a:p>
          </p:txBody>
        </p:sp>
      </p:grpSp>
      <p:grpSp>
        <p:nvGrpSpPr>
          <p:cNvPr id="346" name="Group 346"/>
          <p:cNvGrpSpPr/>
          <p:nvPr/>
        </p:nvGrpSpPr>
        <p:grpSpPr>
          <a:xfrm>
            <a:off x="4876800" y="2405972"/>
            <a:ext cx="3251200" cy="498349"/>
            <a:chOff x="0" y="14534"/>
            <a:chExt cx="3251200" cy="498347"/>
          </a:xfrm>
        </p:grpSpPr>
        <p:sp>
          <p:nvSpPr>
            <p:cNvPr id="344" name="Shape 344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45" name="Shape 345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1, bid = 4)</a:t>
              </a:r>
            </a:p>
          </p:txBody>
        </p:sp>
      </p:grpSp>
      <p:grpSp>
        <p:nvGrpSpPr>
          <p:cNvPr id="349" name="Group 349"/>
          <p:cNvGrpSpPr/>
          <p:nvPr/>
        </p:nvGrpSpPr>
        <p:grpSpPr>
          <a:xfrm>
            <a:off x="8669866" y="8366506"/>
            <a:ext cx="4334935" cy="498349"/>
            <a:chOff x="0" y="14534"/>
            <a:chExt cx="4334933" cy="498347"/>
          </a:xfrm>
        </p:grpSpPr>
        <p:sp>
          <p:nvSpPr>
            <p:cNvPr id="347" name="Shape 347"/>
            <p:cNvSpPr/>
            <p:nvPr/>
          </p:nvSpPr>
          <p:spPr>
            <a:xfrm>
              <a:off x="0" y="101148"/>
              <a:ext cx="4334934" cy="325121"/>
            </a:xfrm>
            <a:prstGeom prst="rect">
              <a:avLst/>
            </a:prstGeom>
            <a:solidFill>
              <a:srgbClr val="9BBB59"/>
            </a:solidFill>
            <a:ln w="25400" cap="flat">
              <a:solidFill>
                <a:srgbClr val="718841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48" name="Shape 348"/>
            <p:cNvSpPr/>
            <p:nvPr/>
          </p:nvSpPr>
          <p:spPr>
            <a:xfrm>
              <a:off x="0" y="14534"/>
              <a:ext cx="4334934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Bob, sid = 1, bid = 4)</a:t>
              </a:r>
            </a:p>
          </p:txBody>
        </p:sp>
      </p:grpSp>
      <p:sp>
        <p:nvSpPr>
          <p:cNvPr id="350" name="Shape 350"/>
          <p:cNvSpPr/>
          <p:nvPr/>
        </p:nvSpPr>
        <p:spPr>
          <a:xfrm>
            <a:off x="8714032" y="7802880"/>
            <a:ext cx="1548418" cy="650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b="1"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b="0" sz="1800"/>
            </a:pPr>
            <a:r>
              <a:rPr b="1" sz="3400"/>
              <a:t>Output:</a:t>
            </a:r>
          </a:p>
        </p:txBody>
      </p:sp>
      <p:grpSp>
        <p:nvGrpSpPr>
          <p:cNvPr id="353" name="Group 353"/>
          <p:cNvGrpSpPr/>
          <p:nvPr/>
        </p:nvGrpSpPr>
        <p:grpSpPr>
          <a:xfrm>
            <a:off x="4876800" y="2731092"/>
            <a:ext cx="3251200" cy="498349"/>
            <a:chOff x="0" y="14534"/>
            <a:chExt cx="3251200" cy="498347"/>
          </a:xfrm>
        </p:grpSpPr>
        <p:sp>
          <p:nvSpPr>
            <p:cNvPr id="351" name="Shape 351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52" name="Shape 352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1, bid = 7)</a:t>
              </a:r>
            </a:p>
          </p:txBody>
        </p:sp>
      </p:grpSp>
      <p:grpSp>
        <p:nvGrpSpPr>
          <p:cNvPr id="356" name="Group 356"/>
          <p:cNvGrpSpPr/>
          <p:nvPr/>
        </p:nvGrpSpPr>
        <p:grpSpPr>
          <a:xfrm>
            <a:off x="8669866" y="8691625"/>
            <a:ext cx="4334935" cy="498349"/>
            <a:chOff x="0" y="14534"/>
            <a:chExt cx="4334933" cy="498347"/>
          </a:xfrm>
        </p:grpSpPr>
        <p:sp>
          <p:nvSpPr>
            <p:cNvPr id="354" name="Shape 354"/>
            <p:cNvSpPr/>
            <p:nvPr/>
          </p:nvSpPr>
          <p:spPr>
            <a:xfrm>
              <a:off x="0" y="101148"/>
              <a:ext cx="4334934" cy="325121"/>
            </a:xfrm>
            <a:prstGeom prst="rect">
              <a:avLst/>
            </a:prstGeom>
            <a:solidFill>
              <a:srgbClr val="9BBB59"/>
            </a:solidFill>
            <a:ln w="25400" cap="flat">
              <a:solidFill>
                <a:srgbClr val="718841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55" name="Shape 355"/>
            <p:cNvSpPr/>
            <p:nvPr/>
          </p:nvSpPr>
          <p:spPr>
            <a:xfrm>
              <a:off x="0" y="14534"/>
              <a:ext cx="4334934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Bob, sid = 1, bid = 7)</a:t>
              </a:r>
            </a:p>
          </p:txBody>
        </p:sp>
      </p:grpSp>
      <p:sp>
        <p:nvSpPr>
          <p:cNvPr id="357" name="Shape 357"/>
          <p:cNvSpPr/>
          <p:nvPr/>
        </p:nvSpPr>
        <p:spPr>
          <a:xfrm>
            <a:off x="4876800" y="3142826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58" name="Shape 358"/>
          <p:cNvSpPr/>
          <p:nvPr/>
        </p:nvSpPr>
        <p:spPr>
          <a:xfrm>
            <a:off x="4876800" y="3467946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59" name="Shape 359"/>
          <p:cNvSpPr/>
          <p:nvPr/>
        </p:nvSpPr>
        <p:spPr>
          <a:xfrm>
            <a:off x="3901439" y="2330026"/>
            <a:ext cx="975362" cy="1896534"/>
          </a:xfrm>
          <a:prstGeom prst="line">
            <a:avLst/>
          </a:prstGeom>
          <a:ln w="38100">
            <a:solidFill/>
            <a:tailEnd type="triangle"/>
          </a:ln>
        </p:spPr>
        <p:txBody>
          <a:bodyPr lIns="65023" tIns="65023" rIns="65023" bIns="65023"/>
          <a:lstStyle/>
          <a:p>
            <a:pPr lvl="0"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60" name="Shape 360"/>
          <p:cNvSpPr/>
          <p:nvPr/>
        </p:nvSpPr>
        <p:spPr>
          <a:xfrm>
            <a:off x="3901440" y="2330026"/>
            <a:ext cx="975360" cy="2221654"/>
          </a:xfrm>
          <a:prstGeom prst="line">
            <a:avLst/>
          </a:prstGeom>
          <a:ln w="38100">
            <a:solidFill/>
            <a:tailEnd type="triangle"/>
          </a:ln>
        </p:spPr>
        <p:txBody>
          <a:bodyPr lIns="65023" tIns="65023" rIns="65023" bIns="65023"/>
          <a:lstStyle/>
          <a:p>
            <a:pPr lvl="0"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61" name="Shape 361"/>
          <p:cNvSpPr/>
          <p:nvPr/>
        </p:nvSpPr>
        <p:spPr>
          <a:xfrm>
            <a:off x="3901439" y="2330026"/>
            <a:ext cx="975361" cy="1"/>
          </a:xfrm>
          <a:prstGeom prst="line">
            <a:avLst/>
          </a:prstGeom>
          <a:ln w="38100">
            <a:solidFill/>
            <a:tailEnd type="triangle"/>
          </a:ln>
        </p:spPr>
        <p:txBody>
          <a:bodyPr lIns="65023" tIns="65023" rIns="65023" bIns="65023"/>
          <a:lstStyle/>
          <a:p>
            <a:pPr lvl="0"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62" name="Shape 362"/>
          <p:cNvSpPr/>
          <p:nvPr/>
        </p:nvSpPr>
        <p:spPr>
          <a:xfrm>
            <a:off x="3901439" y="2330026"/>
            <a:ext cx="975361" cy="325121"/>
          </a:xfrm>
          <a:prstGeom prst="line">
            <a:avLst/>
          </a:prstGeom>
          <a:ln w="38100">
            <a:solidFill/>
            <a:tailEnd type="triangle"/>
          </a:ln>
        </p:spPr>
        <p:txBody>
          <a:bodyPr lIns="65023" tIns="65023" rIns="65023" bIns="65023"/>
          <a:lstStyle/>
          <a:p>
            <a:pPr lvl="0"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63" name="Shape 363"/>
          <p:cNvSpPr/>
          <p:nvPr/>
        </p:nvSpPr>
        <p:spPr>
          <a:xfrm>
            <a:off x="3901439" y="2330026"/>
            <a:ext cx="975362" cy="650241"/>
          </a:xfrm>
          <a:prstGeom prst="line">
            <a:avLst/>
          </a:prstGeom>
          <a:ln w="38100">
            <a:solidFill/>
            <a:tailEnd type="triangle"/>
          </a:ln>
        </p:spPr>
        <p:txBody>
          <a:bodyPr lIns="65023" tIns="65023" rIns="65023" bIns="65023"/>
          <a:lstStyle/>
          <a:p>
            <a:pPr lvl="0"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64" name="Shape 364"/>
          <p:cNvSpPr/>
          <p:nvPr/>
        </p:nvSpPr>
        <p:spPr>
          <a:xfrm>
            <a:off x="3901439" y="2330026"/>
            <a:ext cx="975361" cy="975361"/>
          </a:xfrm>
          <a:prstGeom prst="line">
            <a:avLst/>
          </a:prstGeom>
          <a:ln w="38100">
            <a:solidFill/>
            <a:tailEnd type="triangle"/>
          </a:ln>
        </p:spPr>
        <p:txBody>
          <a:bodyPr lIns="65023" tIns="65023" rIns="65023" bIns="65023"/>
          <a:lstStyle/>
          <a:p>
            <a:pPr lvl="0"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65" name="Shape 365"/>
          <p:cNvSpPr/>
          <p:nvPr/>
        </p:nvSpPr>
        <p:spPr>
          <a:xfrm>
            <a:off x="3901440" y="2330026"/>
            <a:ext cx="975361" cy="1300481"/>
          </a:xfrm>
          <a:prstGeom prst="line">
            <a:avLst/>
          </a:prstGeom>
          <a:ln w="38100">
            <a:solidFill/>
            <a:tailEnd type="triangle"/>
          </a:ln>
        </p:spPr>
        <p:txBody>
          <a:bodyPr lIns="65023" tIns="65023" rIns="65023" bIns="65023"/>
          <a:lstStyle/>
          <a:p>
            <a:pPr lvl="0"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</p:spTree>
  </p:cSld>
  <p:clrMapOvr>
    <a:masterClrMapping/>
  </p:clrMapOvr>
  <p:transition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/>
          <p:nvPr>
            <p:ph type="title"/>
          </p:nvPr>
        </p:nvSpPr>
        <p:spPr>
          <a:xfrm>
            <a:off x="650239" y="390596"/>
            <a:ext cx="11704322" cy="16256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Simple Nested Loops Join</a:t>
            </a:r>
          </a:p>
        </p:txBody>
      </p:sp>
      <p:sp>
        <p:nvSpPr>
          <p:cNvPr id="368" name="Shape 368"/>
          <p:cNvSpPr/>
          <p:nvPr/>
        </p:nvSpPr>
        <p:spPr>
          <a:xfrm>
            <a:off x="325119" y="1950719"/>
            <a:ext cx="3901442" cy="7586135"/>
          </a:xfrm>
          <a:prstGeom prst="rect">
            <a:avLst/>
          </a:prstGeom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69" name="Shape 369"/>
          <p:cNvSpPr/>
          <p:nvPr/>
        </p:nvSpPr>
        <p:spPr>
          <a:xfrm>
            <a:off x="650239" y="2167466"/>
            <a:ext cx="3251201" cy="1625601"/>
          </a:xfrm>
          <a:prstGeom prst="rect">
            <a:avLst/>
          </a:prstGeom>
          <a:solidFill>
            <a:srgbClr val="4BACC6"/>
          </a:solidFill>
          <a:ln w="25400">
            <a:solidFill>
              <a:srgbClr val="377E90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70" name="Shape 370"/>
          <p:cNvSpPr/>
          <p:nvPr/>
        </p:nvSpPr>
        <p:spPr>
          <a:xfrm>
            <a:off x="650239" y="4009813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71" name="Shape 371"/>
          <p:cNvSpPr/>
          <p:nvPr/>
        </p:nvSpPr>
        <p:spPr>
          <a:xfrm>
            <a:off x="650239" y="5852159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72" name="Shape 372"/>
          <p:cNvSpPr/>
          <p:nvPr/>
        </p:nvSpPr>
        <p:spPr>
          <a:xfrm>
            <a:off x="650239" y="7694507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73" name="Shape 373"/>
          <p:cNvSpPr/>
          <p:nvPr/>
        </p:nvSpPr>
        <p:spPr>
          <a:xfrm>
            <a:off x="4551679" y="1950719"/>
            <a:ext cx="3901442" cy="7586135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74" name="Shape 374"/>
          <p:cNvSpPr/>
          <p:nvPr/>
        </p:nvSpPr>
        <p:spPr>
          <a:xfrm>
            <a:off x="4876800" y="2167466"/>
            <a:ext cx="3251200" cy="1625601"/>
          </a:xfrm>
          <a:prstGeom prst="rect">
            <a:avLst/>
          </a:prstGeom>
          <a:solidFill>
            <a:srgbClr val="F79646"/>
          </a:solidFill>
          <a:ln w="25400">
            <a:solidFill>
              <a:srgbClr val="B46D33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75" name="Shape 375"/>
          <p:cNvSpPr/>
          <p:nvPr/>
        </p:nvSpPr>
        <p:spPr>
          <a:xfrm>
            <a:off x="4876800" y="4009813"/>
            <a:ext cx="3251200" cy="1625601"/>
          </a:xfrm>
          <a:prstGeom prst="rect">
            <a:avLst/>
          </a:prstGeom>
          <a:solidFill>
            <a:srgbClr val="F79646"/>
          </a:solidFill>
          <a:ln w="25400">
            <a:solidFill>
              <a:srgbClr val="B46D33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76" name="Shape 376"/>
          <p:cNvSpPr/>
          <p:nvPr/>
        </p:nvSpPr>
        <p:spPr>
          <a:xfrm>
            <a:off x="4876800" y="5852159"/>
            <a:ext cx="3251200" cy="1625601"/>
          </a:xfrm>
          <a:prstGeom prst="rect">
            <a:avLst/>
          </a:prstGeom>
          <a:solidFill>
            <a:srgbClr val="F79646"/>
          </a:solidFill>
          <a:ln w="25400">
            <a:solidFill>
              <a:srgbClr val="B46D33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77" name="Shape 377"/>
          <p:cNvSpPr/>
          <p:nvPr/>
        </p:nvSpPr>
        <p:spPr>
          <a:xfrm>
            <a:off x="4876800" y="7694507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78" name="Shape 378"/>
          <p:cNvSpPr/>
          <p:nvPr>
            <p:ph type="body" idx="1"/>
          </p:nvPr>
        </p:nvSpPr>
        <p:spPr>
          <a:xfrm>
            <a:off x="8561493" y="1950720"/>
            <a:ext cx="4443308" cy="6436926"/>
          </a:xfrm>
          <a:prstGeom prst="rect">
            <a:avLst/>
          </a:prstGeom>
        </p:spPr>
        <p:txBody>
          <a:bodyPr/>
          <a:lstStyle/>
          <a:p>
            <a:pPr lvl="0" marL="342900" indent="-342900">
              <a:spcBef>
                <a:spcPts val="600"/>
              </a:spcBef>
              <a:buSzTx/>
              <a:buNone/>
              <a:defRPr sz="1800"/>
            </a:pPr>
            <a:r>
              <a:rPr b="1" sz="3800"/>
              <a:t>Key idea:</a:t>
            </a:r>
            <a:br>
              <a:rPr b="1" sz="3800"/>
            </a:br>
            <a:r>
              <a:rPr sz="3800"/>
              <a:t>Take each record of S and match it with each record of R.</a:t>
            </a:r>
            <a:endParaRPr sz="3800"/>
          </a:p>
          <a:p>
            <a:pPr lvl="0" marL="342900" indent="-342900">
              <a:spcBef>
                <a:spcPts val="600"/>
              </a:spcBef>
              <a:buSzTx/>
              <a:buNone/>
              <a:defRPr sz="1800"/>
            </a:pPr>
            <a:r>
              <a:rPr b="1" sz="3800"/>
              <a:t>Steps:</a:t>
            </a:r>
            <a:endParaRPr b="1" sz="3800"/>
          </a:p>
          <a:p>
            <a:pPr lvl="0" marL="610790" indent="-610790"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800"/>
              <a:t>Get tuple of S.</a:t>
            </a:r>
            <a:endParaRPr sz="3800"/>
          </a:p>
          <a:p>
            <a:pPr lvl="0" marL="610790" indent="-610790"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800"/>
              <a:t>Iterate through each tuple in R.</a:t>
            </a:r>
          </a:p>
        </p:txBody>
      </p:sp>
      <p:sp>
        <p:nvSpPr>
          <p:cNvPr id="379" name="Shape 379"/>
          <p:cNvSpPr/>
          <p:nvPr/>
        </p:nvSpPr>
        <p:spPr>
          <a:xfrm>
            <a:off x="1806701" y="1425447"/>
            <a:ext cx="949695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F497D"/>
                </a:solidFill>
              </a:rPr>
              <a:t>Sailors</a:t>
            </a:r>
          </a:p>
        </p:txBody>
      </p:sp>
      <p:sp>
        <p:nvSpPr>
          <p:cNvPr id="380" name="Shape 380"/>
          <p:cNvSpPr/>
          <p:nvPr/>
        </p:nvSpPr>
        <p:spPr>
          <a:xfrm>
            <a:off x="5816515" y="1425447"/>
            <a:ext cx="1240058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C0504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C0504D"/>
                </a:solidFill>
              </a:rPr>
              <a:t>Reserves</a:t>
            </a:r>
          </a:p>
        </p:txBody>
      </p:sp>
      <p:grpSp>
        <p:nvGrpSpPr>
          <p:cNvPr id="383" name="Group 383"/>
          <p:cNvGrpSpPr/>
          <p:nvPr/>
        </p:nvGrpSpPr>
        <p:grpSpPr>
          <a:xfrm>
            <a:off x="650239" y="2080852"/>
            <a:ext cx="3251201" cy="498349"/>
            <a:chOff x="0" y="14534"/>
            <a:chExt cx="3251200" cy="498347"/>
          </a:xfrm>
        </p:grpSpPr>
        <p:sp>
          <p:nvSpPr>
            <p:cNvPr id="381" name="Shape 381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82" name="Shape 382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Bob, sid = 1)</a:t>
              </a:r>
            </a:p>
          </p:txBody>
        </p:sp>
      </p:grpSp>
      <p:grpSp>
        <p:nvGrpSpPr>
          <p:cNvPr id="386" name="Group 386"/>
          <p:cNvGrpSpPr/>
          <p:nvPr/>
        </p:nvGrpSpPr>
        <p:grpSpPr>
          <a:xfrm>
            <a:off x="4876800" y="2080852"/>
            <a:ext cx="3251200" cy="498349"/>
            <a:chOff x="0" y="14534"/>
            <a:chExt cx="3251200" cy="498347"/>
          </a:xfrm>
        </p:grpSpPr>
        <p:sp>
          <p:nvSpPr>
            <p:cNvPr id="384" name="Shape 384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85" name="Shape 385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3, bid = 6)</a:t>
              </a:r>
            </a:p>
          </p:txBody>
        </p:sp>
      </p:grpSp>
      <p:grpSp>
        <p:nvGrpSpPr>
          <p:cNvPr id="389" name="Group 389"/>
          <p:cNvGrpSpPr/>
          <p:nvPr/>
        </p:nvGrpSpPr>
        <p:grpSpPr>
          <a:xfrm>
            <a:off x="4876800" y="2405972"/>
            <a:ext cx="3251200" cy="498349"/>
            <a:chOff x="0" y="14534"/>
            <a:chExt cx="3251200" cy="498347"/>
          </a:xfrm>
        </p:grpSpPr>
        <p:sp>
          <p:nvSpPr>
            <p:cNvPr id="387" name="Shape 387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88" name="Shape 388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1, bid = 4)</a:t>
              </a:r>
            </a:p>
          </p:txBody>
        </p:sp>
      </p:grpSp>
      <p:grpSp>
        <p:nvGrpSpPr>
          <p:cNvPr id="392" name="Group 392"/>
          <p:cNvGrpSpPr/>
          <p:nvPr/>
        </p:nvGrpSpPr>
        <p:grpSpPr>
          <a:xfrm>
            <a:off x="8669866" y="8366506"/>
            <a:ext cx="4334935" cy="498349"/>
            <a:chOff x="0" y="14534"/>
            <a:chExt cx="4334933" cy="498347"/>
          </a:xfrm>
        </p:grpSpPr>
        <p:sp>
          <p:nvSpPr>
            <p:cNvPr id="390" name="Shape 390"/>
            <p:cNvSpPr/>
            <p:nvPr/>
          </p:nvSpPr>
          <p:spPr>
            <a:xfrm>
              <a:off x="0" y="101148"/>
              <a:ext cx="4334934" cy="325121"/>
            </a:xfrm>
            <a:prstGeom prst="rect">
              <a:avLst/>
            </a:prstGeom>
            <a:solidFill>
              <a:srgbClr val="9BBB59"/>
            </a:solidFill>
            <a:ln w="25400" cap="flat">
              <a:solidFill>
                <a:srgbClr val="718841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91" name="Shape 391"/>
            <p:cNvSpPr/>
            <p:nvPr/>
          </p:nvSpPr>
          <p:spPr>
            <a:xfrm>
              <a:off x="0" y="14534"/>
              <a:ext cx="4334934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Bob, sid = 1, bid = 4)</a:t>
              </a:r>
            </a:p>
          </p:txBody>
        </p:sp>
      </p:grpSp>
      <p:sp>
        <p:nvSpPr>
          <p:cNvPr id="393" name="Shape 393"/>
          <p:cNvSpPr/>
          <p:nvPr/>
        </p:nvSpPr>
        <p:spPr>
          <a:xfrm>
            <a:off x="8714032" y="7802880"/>
            <a:ext cx="1548418" cy="650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b="1"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b="0" sz="1800"/>
            </a:pPr>
            <a:r>
              <a:rPr b="1" sz="3400"/>
              <a:t>Output:</a:t>
            </a:r>
          </a:p>
        </p:txBody>
      </p:sp>
      <p:grpSp>
        <p:nvGrpSpPr>
          <p:cNvPr id="396" name="Group 396"/>
          <p:cNvGrpSpPr/>
          <p:nvPr/>
        </p:nvGrpSpPr>
        <p:grpSpPr>
          <a:xfrm>
            <a:off x="4876800" y="2731092"/>
            <a:ext cx="3251200" cy="498349"/>
            <a:chOff x="0" y="14534"/>
            <a:chExt cx="3251200" cy="498347"/>
          </a:xfrm>
        </p:grpSpPr>
        <p:sp>
          <p:nvSpPr>
            <p:cNvPr id="394" name="Shape 394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95" name="Shape 395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1, bid = 7)</a:t>
              </a:r>
            </a:p>
          </p:txBody>
        </p:sp>
      </p:grpSp>
      <p:grpSp>
        <p:nvGrpSpPr>
          <p:cNvPr id="399" name="Group 399"/>
          <p:cNvGrpSpPr/>
          <p:nvPr/>
        </p:nvGrpSpPr>
        <p:grpSpPr>
          <a:xfrm>
            <a:off x="8669866" y="8691625"/>
            <a:ext cx="4334935" cy="498349"/>
            <a:chOff x="0" y="14534"/>
            <a:chExt cx="4334933" cy="498347"/>
          </a:xfrm>
        </p:grpSpPr>
        <p:sp>
          <p:nvSpPr>
            <p:cNvPr id="397" name="Shape 397"/>
            <p:cNvSpPr/>
            <p:nvPr/>
          </p:nvSpPr>
          <p:spPr>
            <a:xfrm>
              <a:off x="0" y="101148"/>
              <a:ext cx="4334934" cy="325121"/>
            </a:xfrm>
            <a:prstGeom prst="rect">
              <a:avLst/>
            </a:prstGeom>
            <a:solidFill>
              <a:srgbClr val="9BBB59"/>
            </a:solidFill>
            <a:ln w="25400" cap="flat">
              <a:solidFill>
                <a:srgbClr val="718841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98" name="Shape 398"/>
            <p:cNvSpPr/>
            <p:nvPr/>
          </p:nvSpPr>
          <p:spPr>
            <a:xfrm>
              <a:off x="0" y="14534"/>
              <a:ext cx="4334934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Bob, sid = 1, bid = 7)</a:t>
              </a:r>
            </a:p>
          </p:txBody>
        </p:sp>
      </p:grpSp>
      <p:sp>
        <p:nvSpPr>
          <p:cNvPr id="400" name="Shape 400"/>
          <p:cNvSpPr/>
          <p:nvPr/>
        </p:nvSpPr>
        <p:spPr>
          <a:xfrm>
            <a:off x="4876800" y="3142826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01" name="Shape 401"/>
          <p:cNvSpPr/>
          <p:nvPr/>
        </p:nvSpPr>
        <p:spPr>
          <a:xfrm>
            <a:off x="4876800" y="3467946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02" name="Shape 402"/>
          <p:cNvSpPr/>
          <p:nvPr/>
        </p:nvSpPr>
        <p:spPr>
          <a:xfrm>
            <a:off x="3901439" y="2330026"/>
            <a:ext cx="975362" cy="1896534"/>
          </a:xfrm>
          <a:prstGeom prst="line">
            <a:avLst/>
          </a:prstGeom>
          <a:ln w="38100">
            <a:solidFill/>
            <a:tailEnd type="triangle"/>
          </a:ln>
        </p:spPr>
        <p:txBody>
          <a:bodyPr lIns="65023" tIns="65023" rIns="65023" bIns="65023"/>
          <a:lstStyle/>
          <a:p>
            <a:pPr lvl="0"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03" name="Shape 403"/>
          <p:cNvSpPr/>
          <p:nvPr/>
        </p:nvSpPr>
        <p:spPr>
          <a:xfrm>
            <a:off x="3901440" y="2330026"/>
            <a:ext cx="975360" cy="2221654"/>
          </a:xfrm>
          <a:prstGeom prst="line">
            <a:avLst/>
          </a:prstGeom>
          <a:ln w="38100">
            <a:solidFill/>
            <a:tailEnd type="triangle"/>
          </a:ln>
        </p:spPr>
        <p:txBody>
          <a:bodyPr lIns="65023" tIns="65023" rIns="65023" bIns="65023"/>
          <a:lstStyle/>
          <a:p>
            <a:pPr lvl="0"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04" name="Shape 404"/>
          <p:cNvSpPr/>
          <p:nvPr/>
        </p:nvSpPr>
        <p:spPr>
          <a:xfrm>
            <a:off x="3901439" y="2330026"/>
            <a:ext cx="975362" cy="3738881"/>
          </a:xfrm>
          <a:prstGeom prst="line">
            <a:avLst/>
          </a:prstGeom>
          <a:ln w="38100">
            <a:solidFill/>
            <a:tailEnd type="triangle"/>
          </a:ln>
        </p:spPr>
        <p:txBody>
          <a:bodyPr lIns="65023" tIns="65023" rIns="65023" bIns="65023"/>
          <a:lstStyle/>
          <a:p>
            <a:pPr lvl="0"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05" name="Shape 405"/>
          <p:cNvSpPr/>
          <p:nvPr/>
        </p:nvSpPr>
        <p:spPr>
          <a:xfrm>
            <a:off x="3901440" y="2330026"/>
            <a:ext cx="975360" cy="4064001"/>
          </a:xfrm>
          <a:prstGeom prst="line">
            <a:avLst/>
          </a:prstGeom>
          <a:ln w="38100">
            <a:solidFill/>
            <a:tailEnd type="triangle"/>
          </a:ln>
        </p:spPr>
        <p:txBody>
          <a:bodyPr lIns="65023" tIns="65023" rIns="65023" bIns="65023"/>
          <a:lstStyle/>
          <a:p>
            <a:pPr lvl="0"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06" name="Shape 406"/>
          <p:cNvSpPr/>
          <p:nvPr/>
        </p:nvSpPr>
        <p:spPr>
          <a:xfrm>
            <a:off x="3901439" y="2330026"/>
            <a:ext cx="975361" cy="1"/>
          </a:xfrm>
          <a:prstGeom prst="line">
            <a:avLst/>
          </a:prstGeom>
          <a:ln w="38100">
            <a:solidFill/>
            <a:tailEnd type="triangle"/>
          </a:ln>
        </p:spPr>
        <p:txBody>
          <a:bodyPr lIns="65023" tIns="65023" rIns="65023" bIns="65023"/>
          <a:lstStyle/>
          <a:p>
            <a:pPr lvl="0"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07" name="Shape 407"/>
          <p:cNvSpPr/>
          <p:nvPr/>
        </p:nvSpPr>
        <p:spPr>
          <a:xfrm>
            <a:off x="3901439" y="2330026"/>
            <a:ext cx="975361" cy="325121"/>
          </a:xfrm>
          <a:prstGeom prst="line">
            <a:avLst/>
          </a:prstGeom>
          <a:ln w="38100">
            <a:solidFill/>
            <a:tailEnd type="triangle"/>
          </a:ln>
        </p:spPr>
        <p:txBody>
          <a:bodyPr lIns="65023" tIns="65023" rIns="65023" bIns="65023"/>
          <a:lstStyle/>
          <a:p>
            <a:pPr lvl="0"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08" name="Shape 408"/>
          <p:cNvSpPr/>
          <p:nvPr/>
        </p:nvSpPr>
        <p:spPr>
          <a:xfrm>
            <a:off x="3901439" y="2330026"/>
            <a:ext cx="975362" cy="650241"/>
          </a:xfrm>
          <a:prstGeom prst="line">
            <a:avLst/>
          </a:prstGeom>
          <a:ln w="38100">
            <a:solidFill/>
            <a:tailEnd type="triangle"/>
          </a:ln>
        </p:spPr>
        <p:txBody>
          <a:bodyPr lIns="65023" tIns="65023" rIns="65023" bIns="65023"/>
          <a:lstStyle/>
          <a:p>
            <a:pPr lvl="0"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09" name="Shape 409"/>
          <p:cNvSpPr/>
          <p:nvPr/>
        </p:nvSpPr>
        <p:spPr>
          <a:xfrm>
            <a:off x="3901439" y="2330026"/>
            <a:ext cx="975361" cy="975361"/>
          </a:xfrm>
          <a:prstGeom prst="line">
            <a:avLst/>
          </a:prstGeom>
          <a:ln w="38100">
            <a:solidFill/>
            <a:tailEnd type="triangle"/>
          </a:ln>
        </p:spPr>
        <p:txBody>
          <a:bodyPr lIns="65023" tIns="65023" rIns="65023" bIns="65023"/>
          <a:lstStyle/>
          <a:p>
            <a:pPr lvl="0"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10" name="Shape 410"/>
          <p:cNvSpPr/>
          <p:nvPr/>
        </p:nvSpPr>
        <p:spPr>
          <a:xfrm>
            <a:off x="3901440" y="2330026"/>
            <a:ext cx="975361" cy="1300481"/>
          </a:xfrm>
          <a:prstGeom prst="line">
            <a:avLst/>
          </a:prstGeom>
          <a:ln w="38100">
            <a:solidFill/>
            <a:tailEnd type="triangle"/>
          </a:ln>
        </p:spPr>
        <p:txBody>
          <a:bodyPr lIns="65023" tIns="65023" rIns="65023" bIns="65023"/>
          <a:lstStyle/>
          <a:p>
            <a:pPr lvl="0"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</p:spTree>
  </p:cSld>
  <p:clrMapOvr>
    <a:masterClrMapping/>
  </p:clrMapOvr>
  <p:transition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/>
          <p:nvPr>
            <p:ph type="title"/>
          </p:nvPr>
        </p:nvSpPr>
        <p:spPr>
          <a:xfrm>
            <a:off x="650239" y="390596"/>
            <a:ext cx="11704322" cy="16256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Simple Nested Loops Join</a:t>
            </a:r>
          </a:p>
        </p:txBody>
      </p:sp>
      <p:sp>
        <p:nvSpPr>
          <p:cNvPr id="413" name="Shape 413"/>
          <p:cNvSpPr/>
          <p:nvPr/>
        </p:nvSpPr>
        <p:spPr>
          <a:xfrm>
            <a:off x="325119" y="1950719"/>
            <a:ext cx="3901442" cy="7586135"/>
          </a:xfrm>
          <a:prstGeom prst="rect">
            <a:avLst/>
          </a:prstGeom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14" name="Shape 414"/>
          <p:cNvSpPr/>
          <p:nvPr/>
        </p:nvSpPr>
        <p:spPr>
          <a:xfrm>
            <a:off x="650239" y="2167466"/>
            <a:ext cx="3251201" cy="1625601"/>
          </a:xfrm>
          <a:prstGeom prst="rect">
            <a:avLst/>
          </a:prstGeom>
          <a:solidFill>
            <a:srgbClr val="4BACC6"/>
          </a:solidFill>
          <a:ln w="25400">
            <a:solidFill>
              <a:srgbClr val="377E90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15" name="Shape 415"/>
          <p:cNvSpPr/>
          <p:nvPr/>
        </p:nvSpPr>
        <p:spPr>
          <a:xfrm>
            <a:off x="650239" y="4009813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16" name="Shape 416"/>
          <p:cNvSpPr/>
          <p:nvPr/>
        </p:nvSpPr>
        <p:spPr>
          <a:xfrm>
            <a:off x="650239" y="5852159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17" name="Shape 417"/>
          <p:cNvSpPr/>
          <p:nvPr/>
        </p:nvSpPr>
        <p:spPr>
          <a:xfrm>
            <a:off x="650239" y="7694507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18" name="Shape 418"/>
          <p:cNvSpPr/>
          <p:nvPr/>
        </p:nvSpPr>
        <p:spPr>
          <a:xfrm>
            <a:off x="4551679" y="1950719"/>
            <a:ext cx="3901442" cy="7586135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19" name="Shape 419"/>
          <p:cNvSpPr/>
          <p:nvPr/>
        </p:nvSpPr>
        <p:spPr>
          <a:xfrm>
            <a:off x="4876800" y="2167466"/>
            <a:ext cx="3251200" cy="1625601"/>
          </a:xfrm>
          <a:prstGeom prst="rect">
            <a:avLst/>
          </a:prstGeom>
          <a:solidFill>
            <a:srgbClr val="F79646"/>
          </a:solidFill>
          <a:ln w="25400">
            <a:solidFill>
              <a:srgbClr val="B46D33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20" name="Shape 420"/>
          <p:cNvSpPr/>
          <p:nvPr/>
        </p:nvSpPr>
        <p:spPr>
          <a:xfrm>
            <a:off x="4876800" y="4009813"/>
            <a:ext cx="3251200" cy="1625601"/>
          </a:xfrm>
          <a:prstGeom prst="rect">
            <a:avLst/>
          </a:prstGeom>
          <a:solidFill>
            <a:srgbClr val="F79646"/>
          </a:solidFill>
          <a:ln w="25400">
            <a:solidFill>
              <a:srgbClr val="B46D33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21" name="Shape 421"/>
          <p:cNvSpPr/>
          <p:nvPr/>
        </p:nvSpPr>
        <p:spPr>
          <a:xfrm>
            <a:off x="4876800" y="5852159"/>
            <a:ext cx="3251200" cy="1625601"/>
          </a:xfrm>
          <a:prstGeom prst="rect">
            <a:avLst/>
          </a:prstGeom>
          <a:solidFill>
            <a:srgbClr val="F79646"/>
          </a:solidFill>
          <a:ln w="25400">
            <a:solidFill>
              <a:srgbClr val="B46D33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22" name="Shape 422"/>
          <p:cNvSpPr/>
          <p:nvPr/>
        </p:nvSpPr>
        <p:spPr>
          <a:xfrm>
            <a:off x="4876800" y="7694507"/>
            <a:ext cx="3251200" cy="1625601"/>
          </a:xfrm>
          <a:prstGeom prst="rect">
            <a:avLst/>
          </a:prstGeom>
          <a:solidFill>
            <a:srgbClr val="F79646"/>
          </a:solidFill>
          <a:ln w="25400">
            <a:solidFill>
              <a:srgbClr val="B46D33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23" name="Shape 423"/>
          <p:cNvSpPr/>
          <p:nvPr>
            <p:ph type="body" idx="1"/>
          </p:nvPr>
        </p:nvSpPr>
        <p:spPr>
          <a:xfrm>
            <a:off x="8561493" y="1950720"/>
            <a:ext cx="4443308" cy="6436926"/>
          </a:xfrm>
          <a:prstGeom prst="rect">
            <a:avLst/>
          </a:prstGeom>
        </p:spPr>
        <p:txBody>
          <a:bodyPr/>
          <a:lstStyle/>
          <a:p>
            <a:pPr lvl="0" marL="342900" indent="-342900">
              <a:spcBef>
                <a:spcPts val="600"/>
              </a:spcBef>
              <a:buSzTx/>
              <a:buNone/>
              <a:defRPr sz="1800"/>
            </a:pPr>
            <a:r>
              <a:rPr b="1" sz="3800"/>
              <a:t>Key idea:</a:t>
            </a:r>
            <a:br>
              <a:rPr b="1" sz="3800"/>
            </a:br>
            <a:r>
              <a:rPr sz="3800"/>
              <a:t>Take each record of S and match it with each record of R.</a:t>
            </a:r>
            <a:endParaRPr sz="3800"/>
          </a:p>
          <a:p>
            <a:pPr lvl="0" marL="342900" indent="-342900">
              <a:spcBef>
                <a:spcPts val="600"/>
              </a:spcBef>
              <a:buSzTx/>
              <a:buNone/>
              <a:defRPr sz="1800"/>
            </a:pPr>
            <a:r>
              <a:rPr b="1" sz="3800"/>
              <a:t>Steps:</a:t>
            </a:r>
            <a:endParaRPr b="1" sz="3800"/>
          </a:p>
          <a:p>
            <a:pPr lvl="0" marL="610790" indent="-610790"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800"/>
              <a:t>Get tuple of S.</a:t>
            </a:r>
            <a:endParaRPr sz="3800"/>
          </a:p>
          <a:p>
            <a:pPr lvl="0" marL="610790" indent="-610790"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800"/>
              <a:t>Iterate through each tuple in R.</a:t>
            </a:r>
          </a:p>
        </p:txBody>
      </p:sp>
      <p:sp>
        <p:nvSpPr>
          <p:cNvPr id="424" name="Shape 424"/>
          <p:cNvSpPr/>
          <p:nvPr/>
        </p:nvSpPr>
        <p:spPr>
          <a:xfrm>
            <a:off x="1806701" y="1425447"/>
            <a:ext cx="949695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F497D"/>
                </a:solidFill>
              </a:rPr>
              <a:t>Sailors</a:t>
            </a:r>
          </a:p>
        </p:txBody>
      </p:sp>
      <p:sp>
        <p:nvSpPr>
          <p:cNvPr id="425" name="Shape 425"/>
          <p:cNvSpPr/>
          <p:nvPr/>
        </p:nvSpPr>
        <p:spPr>
          <a:xfrm>
            <a:off x="5816515" y="1425447"/>
            <a:ext cx="1240058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C0504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C0504D"/>
                </a:solidFill>
              </a:rPr>
              <a:t>Reserves</a:t>
            </a:r>
          </a:p>
        </p:txBody>
      </p:sp>
      <p:grpSp>
        <p:nvGrpSpPr>
          <p:cNvPr id="428" name="Group 428"/>
          <p:cNvGrpSpPr/>
          <p:nvPr/>
        </p:nvGrpSpPr>
        <p:grpSpPr>
          <a:xfrm>
            <a:off x="650239" y="2080852"/>
            <a:ext cx="3251201" cy="498349"/>
            <a:chOff x="0" y="14534"/>
            <a:chExt cx="3251200" cy="498347"/>
          </a:xfrm>
        </p:grpSpPr>
        <p:sp>
          <p:nvSpPr>
            <p:cNvPr id="426" name="Shape 426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27" name="Shape 427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Bob, sid = 1)</a:t>
              </a:r>
            </a:p>
          </p:txBody>
        </p:sp>
      </p:grpSp>
      <p:grpSp>
        <p:nvGrpSpPr>
          <p:cNvPr id="431" name="Group 431"/>
          <p:cNvGrpSpPr/>
          <p:nvPr/>
        </p:nvGrpSpPr>
        <p:grpSpPr>
          <a:xfrm>
            <a:off x="4876800" y="2080852"/>
            <a:ext cx="3251200" cy="498349"/>
            <a:chOff x="0" y="14534"/>
            <a:chExt cx="3251200" cy="498347"/>
          </a:xfrm>
        </p:grpSpPr>
        <p:sp>
          <p:nvSpPr>
            <p:cNvPr id="429" name="Shape 429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30" name="Shape 430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3, bid = 6)</a:t>
              </a:r>
            </a:p>
          </p:txBody>
        </p:sp>
      </p:grpSp>
      <p:grpSp>
        <p:nvGrpSpPr>
          <p:cNvPr id="434" name="Group 434"/>
          <p:cNvGrpSpPr/>
          <p:nvPr/>
        </p:nvGrpSpPr>
        <p:grpSpPr>
          <a:xfrm>
            <a:off x="4876800" y="2405972"/>
            <a:ext cx="3251200" cy="498349"/>
            <a:chOff x="0" y="14534"/>
            <a:chExt cx="3251200" cy="498347"/>
          </a:xfrm>
        </p:grpSpPr>
        <p:sp>
          <p:nvSpPr>
            <p:cNvPr id="432" name="Shape 432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33" name="Shape 433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1, bid = 4)</a:t>
              </a:r>
            </a:p>
          </p:txBody>
        </p:sp>
      </p:grpSp>
      <p:grpSp>
        <p:nvGrpSpPr>
          <p:cNvPr id="437" name="Group 437"/>
          <p:cNvGrpSpPr/>
          <p:nvPr/>
        </p:nvGrpSpPr>
        <p:grpSpPr>
          <a:xfrm>
            <a:off x="8669866" y="8366506"/>
            <a:ext cx="4334935" cy="498349"/>
            <a:chOff x="0" y="14534"/>
            <a:chExt cx="4334933" cy="498347"/>
          </a:xfrm>
        </p:grpSpPr>
        <p:sp>
          <p:nvSpPr>
            <p:cNvPr id="435" name="Shape 435"/>
            <p:cNvSpPr/>
            <p:nvPr/>
          </p:nvSpPr>
          <p:spPr>
            <a:xfrm>
              <a:off x="0" y="101148"/>
              <a:ext cx="4334934" cy="325121"/>
            </a:xfrm>
            <a:prstGeom prst="rect">
              <a:avLst/>
            </a:prstGeom>
            <a:solidFill>
              <a:srgbClr val="9BBB59"/>
            </a:solidFill>
            <a:ln w="25400" cap="flat">
              <a:solidFill>
                <a:srgbClr val="718841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36" name="Shape 436"/>
            <p:cNvSpPr/>
            <p:nvPr/>
          </p:nvSpPr>
          <p:spPr>
            <a:xfrm>
              <a:off x="0" y="14534"/>
              <a:ext cx="4334934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Bob, sid = 1, bid = 4)</a:t>
              </a:r>
            </a:p>
          </p:txBody>
        </p:sp>
      </p:grpSp>
      <p:sp>
        <p:nvSpPr>
          <p:cNvPr id="438" name="Shape 438"/>
          <p:cNvSpPr/>
          <p:nvPr/>
        </p:nvSpPr>
        <p:spPr>
          <a:xfrm>
            <a:off x="8714032" y="7802880"/>
            <a:ext cx="1548418" cy="650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b="1"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b="0" sz="1800"/>
            </a:pPr>
            <a:r>
              <a:rPr b="1" sz="3400"/>
              <a:t>Output:</a:t>
            </a:r>
          </a:p>
        </p:txBody>
      </p:sp>
      <p:grpSp>
        <p:nvGrpSpPr>
          <p:cNvPr id="441" name="Group 441"/>
          <p:cNvGrpSpPr/>
          <p:nvPr/>
        </p:nvGrpSpPr>
        <p:grpSpPr>
          <a:xfrm>
            <a:off x="4876800" y="2731092"/>
            <a:ext cx="3251200" cy="498349"/>
            <a:chOff x="0" y="14534"/>
            <a:chExt cx="3251200" cy="498347"/>
          </a:xfrm>
        </p:grpSpPr>
        <p:sp>
          <p:nvSpPr>
            <p:cNvPr id="439" name="Shape 439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40" name="Shape 440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1, bid = 7)</a:t>
              </a:r>
            </a:p>
          </p:txBody>
        </p:sp>
      </p:grpSp>
      <p:grpSp>
        <p:nvGrpSpPr>
          <p:cNvPr id="444" name="Group 444"/>
          <p:cNvGrpSpPr/>
          <p:nvPr/>
        </p:nvGrpSpPr>
        <p:grpSpPr>
          <a:xfrm>
            <a:off x="8669866" y="8691625"/>
            <a:ext cx="4334935" cy="498349"/>
            <a:chOff x="0" y="14534"/>
            <a:chExt cx="4334933" cy="498347"/>
          </a:xfrm>
        </p:grpSpPr>
        <p:sp>
          <p:nvSpPr>
            <p:cNvPr id="442" name="Shape 442"/>
            <p:cNvSpPr/>
            <p:nvPr/>
          </p:nvSpPr>
          <p:spPr>
            <a:xfrm>
              <a:off x="0" y="101148"/>
              <a:ext cx="4334934" cy="325121"/>
            </a:xfrm>
            <a:prstGeom prst="rect">
              <a:avLst/>
            </a:prstGeom>
            <a:solidFill>
              <a:srgbClr val="9BBB59"/>
            </a:solidFill>
            <a:ln w="25400" cap="flat">
              <a:solidFill>
                <a:srgbClr val="718841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43" name="Shape 443"/>
            <p:cNvSpPr/>
            <p:nvPr/>
          </p:nvSpPr>
          <p:spPr>
            <a:xfrm>
              <a:off x="0" y="14534"/>
              <a:ext cx="4334934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Bob, sid = 1, bid = 7)</a:t>
              </a:r>
            </a:p>
          </p:txBody>
        </p:sp>
      </p:grpSp>
      <p:sp>
        <p:nvSpPr>
          <p:cNvPr id="445" name="Shape 445"/>
          <p:cNvSpPr/>
          <p:nvPr/>
        </p:nvSpPr>
        <p:spPr>
          <a:xfrm>
            <a:off x="4876800" y="3142826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46" name="Shape 446"/>
          <p:cNvSpPr/>
          <p:nvPr/>
        </p:nvSpPr>
        <p:spPr>
          <a:xfrm>
            <a:off x="4876800" y="3467946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47" name="Shape 447"/>
          <p:cNvSpPr/>
          <p:nvPr/>
        </p:nvSpPr>
        <p:spPr>
          <a:xfrm>
            <a:off x="3901439" y="2330026"/>
            <a:ext cx="975362" cy="1896534"/>
          </a:xfrm>
          <a:prstGeom prst="line">
            <a:avLst/>
          </a:prstGeom>
          <a:ln w="38100">
            <a:solidFill/>
            <a:tailEnd type="triangle"/>
          </a:ln>
        </p:spPr>
        <p:txBody>
          <a:bodyPr lIns="65023" tIns="65023" rIns="65023" bIns="65023"/>
          <a:lstStyle/>
          <a:p>
            <a:pPr lvl="0"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48" name="Shape 448"/>
          <p:cNvSpPr/>
          <p:nvPr/>
        </p:nvSpPr>
        <p:spPr>
          <a:xfrm>
            <a:off x="3901440" y="2330026"/>
            <a:ext cx="975360" cy="2221654"/>
          </a:xfrm>
          <a:prstGeom prst="line">
            <a:avLst/>
          </a:prstGeom>
          <a:ln w="38100">
            <a:solidFill/>
            <a:tailEnd type="triangle"/>
          </a:ln>
        </p:spPr>
        <p:txBody>
          <a:bodyPr lIns="65023" tIns="65023" rIns="65023" bIns="65023"/>
          <a:lstStyle/>
          <a:p>
            <a:pPr lvl="0"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49" name="Shape 449"/>
          <p:cNvSpPr/>
          <p:nvPr/>
        </p:nvSpPr>
        <p:spPr>
          <a:xfrm>
            <a:off x="3901439" y="2330026"/>
            <a:ext cx="975362" cy="3738881"/>
          </a:xfrm>
          <a:prstGeom prst="line">
            <a:avLst/>
          </a:prstGeom>
          <a:ln w="38100">
            <a:solidFill/>
            <a:tailEnd type="triangle"/>
          </a:ln>
        </p:spPr>
        <p:txBody>
          <a:bodyPr lIns="65023" tIns="65023" rIns="65023" bIns="65023"/>
          <a:lstStyle/>
          <a:p>
            <a:pPr lvl="0"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50" name="Shape 450"/>
          <p:cNvSpPr/>
          <p:nvPr/>
        </p:nvSpPr>
        <p:spPr>
          <a:xfrm>
            <a:off x="3901440" y="2330026"/>
            <a:ext cx="975360" cy="4064001"/>
          </a:xfrm>
          <a:prstGeom prst="line">
            <a:avLst/>
          </a:prstGeom>
          <a:ln w="38100">
            <a:solidFill/>
            <a:tailEnd type="triangle"/>
          </a:ln>
        </p:spPr>
        <p:txBody>
          <a:bodyPr lIns="65023" tIns="65023" rIns="65023" bIns="65023"/>
          <a:lstStyle/>
          <a:p>
            <a:pPr lvl="0"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51" name="Shape 451"/>
          <p:cNvSpPr/>
          <p:nvPr/>
        </p:nvSpPr>
        <p:spPr>
          <a:xfrm>
            <a:off x="3901439" y="2330026"/>
            <a:ext cx="975361" cy="5581228"/>
          </a:xfrm>
          <a:prstGeom prst="line">
            <a:avLst/>
          </a:prstGeom>
          <a:ln w="38100">
            <a:solidFill/>
            <a:tailEnd type="triangle"/>
          </a:ln>
        </p:spPr>
        <p:txBody>
          <a:bodyPr lIns="65023" tIns="65023" rIns="65023" bIns="65023"/>
          <a:lstStyle/>
          <a:p>
            <a:pPr lvl="0"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52" name="Shape 452"/>
          <p:cNvSpPr/>
          <p:nvPr/>
        </p:nvSpPr>
        <p:spPr>
          <a:xfrm>
            <a:off x="3901439" y="2330026"/>
            <a:ext cx="975362" cy="5906348"/>
          </a:xfrm>
          <a:prstGeom prst="line">
            <a:avLst/>
          </a:prstGeom>
          <a:ln w="38100">
            <a:solidFill/>
            <a:tailEnd type="triangle"/>
          </a:ln>
        </p:spPr>
        <p:txBody>
          <a:bodyPr lIns="65023" tIns="65023" rIns="65023" bIns="65023"/>
          <a:lstStyle/>
          <a:p>
            <a:pPr lvl="0"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53" name="Shape 453"/>
          <p:cNvSpPr/>
          <p:nvPr/>
        </p:nvSpPr>
        <p:spPr>
          <a:xfrm>
            <a:off x="3901439" y="2330026"/>
            <a:ext cx="975361" cy="1"/>
          </a:xfrm>
          <a:prstGeom prst="line">
            <a:avLst/>
          </a:prstGeom>
          <a:ln w="38100">
            <a:solidFill/>
            <a:tailEnd type="triangle"/>
          </a:ln>
        </p:spPr>
        <p:txBody>
          <a:bodyPr lIns="65023" tIns="65023" rIns="65023" bIns="65023"/>
          <a:lstStyle/>
          <a:p>
            <a:pPr lvl="0"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54" name="Shape 454"/>
          <p:cNvSpPr/>
          <p:nvPr/>
        </p:nvSpPr>
        <p:spPr>
          <a:xfrm>
            <a:off x="3901439" y="2330026"/>
            <a:ext cx="975361" cy="325121"/>
          </a:xfrm>
          <a:prstGeom prst="line">
            <a:avLst/>
          </a:prstGeom>
          <a:ln w="38100">
            <a:solidFill/>
            <a:tailEnd type="triangle"/>
          </a:ln>
        </p:spPr>
        <p:txBody>
          <a:bodyPr lIns="65023" tIns="65023" rIns="65023" bIns="65023"/>
          <a:lstStyle/>
          <a:p>
            <a:pPr lvl="0"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55" name="Shape 455"/>
          <p:cNvSpPr/>
          <p:nvPr/>
        </p:nvSpPr>
        <p:spPr>
          <a:xfrm>
            <a:off x="3901439" y="2330026"/>
            <a:ext cx="975362" cy="650241"/>
          </a:xfrm>
          <a:prstGeom prst="line">
            <a:avLst/>
          </a:prstGeom>
          <a:ln w="38100">
            <a:solidFill/>
            <a:tailEnd type="triangle"/>
          </a:ln>
        </p:spPr>
        <p:txBody>
          <a:bodyPr lIns="65023" tIns="65023" rIns="65023" bIns="65023"/>
          <a:lstStyle/>
          <a:p>
            <a:pPr lvl="0"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56" name="Shape 456"/>
          <p:cNvSpPr/>
          <p:nvPr/>
        </p:nvSpPr>
        <p:spPr>
          <a:xfrm>
            <a:off x="3901439" y="2330026"/>
            <a:ext cx="975361" cy="975361"/>
          </a:xfrm>
          <a:prstGeom prst="line">
            <a:avLst/>
          </a:prstGeom>
          <a:ln w="38100">
            <a:solidFill/>
            <a:tailEnd type="triangle"/>
          </a:ln>
        </p:spPr>
        <p:txBody>
          <a:bodyPr lIns="65023" tIns="65023" rIns="65023" bIns="65023"/>
          <a:lstStyle/>
          <a:p>
            <a:pPr lvl="0"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57" name="Shape 457"/>
          <p:cNvSpPr/>
          <p:nvPr/>
        </p:nvSpPr>
        <p:spPr>
          <a:xfrm>
            <a:off x="3901440" y="2330026"/>
            <a:ext cx="975361" cy="1300481"/>
          </a:xfrm>
          <a:prstGeom prst="line">
            <a:avLst/>
          </a:prstGeom>
          <a:ln w="38100">
            <a:solidFill/>
            <a:tailEnd type="triangle"/>
          </a:ln>
        </p:spPr>
        <p:txBody>
          <a:bodyPr lIns="65023" tIns="65023" rIns="65023" bIns="65023"/>
          <a:lstStyle/>
          <a:p>
            <a:pPr lvl="0"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</p:spTree>
  </p:cSld>
  <p:clrMapOvr>
    <a:masterClrMapping/>
  </p:clrMapOvr>
  <p:transition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/>
          <p:nvPr>
            <p:ph type="title"/>
          </p:nvPr>
        </p:nvSpPr>
        <p:spPr>
          <a:xfrm>
            <a:off x="650239" y="390596"/>
            <a:ext cx="11704322" cy="16256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Simple Nested Loops Join</a:t>
            </a:r>
          </a:p>
        </p:txBody>
      </p:sp>
      <p:sp>
        <p:nvSpPr>
          <p:cNvPr id="460" name="Shape 460"/>
          <p:cNvSpPr/>
          <p:nvPr/>
        </p:nvSpPr>
        <p:spPr>
          <a:xfrm>
            <a:off x="325119" y="1950719"/>
            <a:ext cx="3901442" cy="7586135"/>
          </a:xfrm>
          <a:prstGeom prst="rect">
            <a:avLst/>
          </a:prstGeom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61" name="Shape 461"/>
          <p:cNvSpPr/>
          <p:nvPr/>
        </p:nvSpPr>
        <p:spPr>
          <a:xfrm>
            <a:off x="650239" y="2167466"/>
            <a:ext cx="3251201" cy="1625601"/>
          </a:xfrm>
          <a:prstGeom prst="rect">
            <a:avLst/>
          </a:prstGeom>
          <a:solidFill>
            <a:srgbClr val="4BACC6"/>
          </a:solidFill>
          <a:ln w="25400">
            <a:solidFill>
              <a:srgbClr val="377E90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62" name="Shape 462"/>
          <p:cNvSpPr/>
          <p:nvPr/>
        </p:nvSpPr>
        <p:spPr>
          <a:xfrm>
            <a:off x="650239" y="4009813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63" name="Shape 463"/>
          <p:cNvSpPr/>
          <p:nvPr/>
        </p:nvSpPr>
        <p:spPr>
          <a:xfrm>
            <a:off x="650239" y="5852159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64" name="Shape 464"/>
          <p:cNvSpPr/>
          <p:nvPr/>
        </p:nvSpPr>
        <p:spPr>
          <a:xfrm>
            <a:off x="650239" y="7694507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65" name="Shape 465"/>
          <p:cNvSpPr/>
          <p:nvPr/>
        </p:nvSpPr>
        <p:spPr>
          <a:xfrm>
            <a:off x="4551679" y="1950719"/>
            <a:ext cx="3901442" cy="7586135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66" name="Shape 466"/>
          <p:cNvSpPr/>
          <p:nvPr/>
        </p:nvSpPr>
        <p:spPr>
          <a:xfrm>
            <a:off x="4876800" y="2167466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67" name="Shape 467"/>
          <p:cNvSpPr/>
          <p:nvPr/>
        </p:nvSpPr>
        <p:spPr>
          <a:xfrm>
            <a:off x="4876800" y="4009813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68" name="Shape 468"/>
          <p:cNvSpPr/>
          <p:nvPr/>
        </p:nvSpPr>
        <p:spPr>
          <a:xfrm>
            <a:off x="4876800" y="5852159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69" name="Shape 469"/>
          <p:cNvSpPr/>
          <p:nvPr/>
        </p:nvSpPr>
        <p:spPr>
          <a:xfrm>
            <a:off x="4876800" y="7694507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70" name="Shape 470"/>
          <p:cNvSpPr/>
          <p:nvPr>
            <p:ph type="body" idx="1"/>
          </p:nvPr>
        </p:nvSpPr>
        <p:spPr>
          <a:xfrm>
            <a:off x="8561493" y="1950720"/>
            <a:ext cx="4443308" cy="6436926"/>
          </a:xfrm>
          <a:prstGeom prst="rect">
            <a:avLst/>
          </a:prstGeom>
        </p:spPr>
        <p:txBody>
          <a:bodyPr/>
          <a:lstStyle/>
          <a:p>
            <a:pPr lvl="0" marL="342900" indent="-342900">
              <a:spcBef>
                <a:spcPts val="600"/>
              </a:spcBef>
              <a:buSzTx/>
              <a:buNone/>
              <a:defRPr sz="1800"/>
            </a:pPr>
            <a:r>
              <a:rPr b="1" sz="3800"/>
              <a:t>Key idea:</a:t>
            </a:r>
            <a:br>
              <a:rPr b="1" sz="3800"/>
            </a:br>
            <a:r>
              <a:rPr sz="3800"/>
              <a:t>Take each record of S and match it with each record of R.</a:t>
            </a:r>
            <a:endParaRPr sz="3800"/>
          </a:p>
          <a:p>
            <a:pPr lvl="0" marL="342900" indent="-342900">
              <a:spcBef>
                <a:spcPts val="600"/>
              </a:spcBef>
              <a:buSzTx/>
              <a:buNone/>
              <a:defRPr sz="1800"/>
            </a:pPr>
            <a:r>
              <a:rPr b="1" sz="3800"/>
              <a:t>Steps:</a:t>
            </a:r>
            <a:endParaRPr b="1" sz="3800"/>
          </a:p>
          <a:p>
            <a:pPr lvl="0" marL="610790" indent="-610790"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800"/>
              <a:t>Get tuple of S.</a:t>
            </a:r>
            <a:endParaRPr sz="3800"/>
          </a:p>
          <a:p>
            <a:pPr lvl="0" marL="610790" indent="-610790"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800"/>
              <a:t>Iterate through each tuple in R.</a:t>
            </a:r>
          </a:p>
        </p:txBody>
      </p:sp>
      <p:sp>
        <p:nvSpPr>
          <p:cNvPr id="471" name="Shape 471"/>
          <p:cNvSpPr/>
          <p:nvPr/>
        </p:nvSpPr>
        <p:spPr>
          <a:xfrm>
            <a:off x="1806701" y="1425447"/>
            <a:ext cx="949695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F497D"/>
                </a:solidFill>
              </a:rPr>
              <a:t>Sailors</a:t>
            </a:r>
          </a:p>
        </p:txBody>
      </p:sp>
      <p:sp>
        <p:nvSpPr>
          <p:cNvPr id="472" name="Shape 472"/>
          <p:cNvSpPr/>
          <p:nvPr/>
        </p:nvSpPr>
        <p:spPr>
          <a:xfrm>
            <a:off x="5816515" y="1425447"/>
            <a:ext cx="1240058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C0504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C0504D"/>
                </a:solidFill>
              </a:rPr>
              <a:t>Reserves</a:t>
            </a:r>
          </a:p>
        </p:txBody>
      </p:sp>
      <p:grpSp>
        <p:nvGrpSpPr>
          <p:cNvPr id="475" name="Group 475"/>
          <p:cNvGrpSpPr/>
          <p:nvPr/>
        </p:nvGrpSpPr>
        <p:grpSpPr>
          <a:xfrm>
            <a:off x="650239" y="2080852"/>
            <a:ext cx="3251201" cy="498349"/>
            <a:chOff x="0" y="14534"/>
            <a:chExt cx="3251200" cy="498347"/>
          </a:xfrm>
        </p:grpSpPr>
        <p:sp>
          <p:nvSpPr>
            <p:cNvPr id="473" name="Shape 473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74" name="Shape 474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Bob, sid = 1)</a:t>
              </a:r>
            </a:p>
          </p:txBody>
        </p:sp>
      </p:grpSp>
      <p:grpSp>
        <p:nvGrpSpPr>
          <p:cNvPr id="478" name="Group 478"/>
          <p:cNvGrpSpPr/>
          <p:nvPr/>
        </p:nvGrpSpPr>
        <p:grpSpPr>
          <a:xfrm>
            <a:off x="8669866" y="8366506"/>
            <a:ext cx="4334935" cy="498349"/>
            <a:chOff x="0" y="14534"/>
            <a:chExt cx="4334933" cy="498347"/>
          </a:xfrm>
        </p:grpSpPr>
        <p:sp>
          <p:nvSpPr>
            <p:cNvPr id="476" name="Shape 476"/>
            <p:cNvSpPr/>
            <p:nvPr/>
          </p:nvSpPr>
          <p:spPr>
            <a:xfrm>
              <a:off x="0" y="101148"/>
              <a:ext cx="4334934" cy="325121"/>
            </a:xfrm>
            <a:prstGeom prst="rect">
              <a:avLst/>
            </a:prstGeom>
            <a:solidFill>
              <a:srgbClr val="9BBB59"/>
            </a:solidFill>
            <a:ln w="25400" cap="flat">
              <a:solidFill>
                <a:srgbClr val="718841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77" name="Shape 477"/>
            <p:cNvSpPr/>
            <p:nvPr/>
          </p:nvSpPr>
          <p:spPr>
            <a:xfrm>
              <a:off x="0" y="14534"/>
              <a:ext cx="4334934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Bob, sid = 1, bid = 4)</a:t>
              </a:r>
            </a:p>
          </p:txBody>
        </p:sp>
      </p:grpSp>
      <p:sp>
        <p:nvSpPr>
          <p:cNvPr id="479" name="Shape 479"/>
          <p:cNvSpPr/>
          <p:nvPr/>
        </p:nvSpPr>
        <p:spPr>
          <a:xfrm>
            <a:off x="8714032" y="7802880"/>
            <a:ext cx="1548418" cy="650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b="1"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b="0" sz="1800"/>
            </a:pPr>
            <a:r>
              <a:rPr b="1" sz="3400"/>
              <a:t>Output:</a:t>
            </a:r>
          </a:p>
        </p:txBody>
      </p:sp>
      <p:grpSp>
        <p:nvGrpSpPr>
          <p:cNvPr id="482" name="Group 482"/>
          <p:cNvGrpSpPr/>
          <p:nvPr/>
        </p:nvGrpSpPr>
        <p:grpSpPr>
          <a:xfrm>
            <a:off x="8669866" y="8691625"/>
            <a:ext cx="4334935" cy="498349"/>
            <a:chOff x="0" y="14534"/>
            <a:chExt cx="4334933" cy="498347"/>
          </a:xfrm>
        </p:grpSpPr>
        <p:sp>
          <p:nvSpPr>
            <p:cNvPr id="480" name="Shape 480"/>
            <p:cNvSpPr/>
            <p:nvPr/>
          </p:nvSpPr>
          <p:spPr>
            <a:xfrm>
              <a:off x="0" y="101148"/>
              <a:ext cx="4334934" cy="325121"/>
            </a:xfrm>
            <a:prstGeom prst="rect">
              <a:avLst/>
            </a:prstGeom>
            <a:solidFill>
              <a:srgbClr val="9BBB59"/>
            </a:solidFill>
            <a:ln w="25400" cap="flat">
              <a:solidFill>
                <a:srgbClr val="718841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81" name="Shape 481"/>
            <p:cNvSpPr/>
            <p:nvPr/>
          </p:nvSpPr>
          <p:spPr>
            <a:xfrm>
              <a:off x="0" y="14534"/>
              <a:ext cx="4334934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Bob, sid = 1, bid = 7)</a:t>
              </a:r>
            </a:p>
          </p:txBody>
        </p:sp>
      </p:grpSp>
      <p:grpSp>
        <p:nvGrpSpPr>
          <p:cNvPr id="485" name="Group 485"/>
          <p:cNvGrpSpPr/>
          <p:nvPr/>
        </p:nvGrpSpPr>
        <p:grpSpPr>
          <a:xfrm>
            <a:off x="650239" y="2405972"/>
            <a:ext cx="3251201" cy="498349"/>
            <a:chOff x="0" y="14534"/>
            <a:chExt cx="3251200" cy="498347"/>
          </a:xfrm>
        </p:grpSpPr>
        <p:sp>
          <p:nvSpPr>
            <p:cNvPr id="483" name="Shape 483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84" name="Shape 484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Sam, sid = 3)</a:t>
              </a:r>
            </a:p>
          </p:txBody>
        </p:sp>
      </p:grpSp>
    </p:spTree>
  </p:cSld>
  <p:clrMapOvr>
    <a:masterClrMapping/>
  </p:clrMapOvr>
  <p:transition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hape 487"/>
          <p:cNvSpPr/>
          <p:nvPr>
            <p:ph type="title"/>
          </p:nvPr>
        </p:nvSpPr>
        <p:spPr>
          <a:xfrm>
            <a:off x="650239" y="390596"/>
            <a:ext cx="11704322" cy="16256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Simple Nested Loops Join</a:t>
            </a:r>
          </a:p>
        </p:txBody>
      </p:sp>
      <p:sp>
        <p:nvSpPr>
          <p:cNvPr id="488" name="Shape 488"/>
          <p:cNvSpPr/>
          <p:nvPr/>
        </p:nvSpPr>
        <p:spPr>
          <a:xfrm>
            <a:off x="325119" y="1950719"/>
            <a:ext cx="3901442" cy="7586135"/>
          </a:xfrm>
          <a:prstGeom prst="rect">
            <a:avLst/>
          </a:prstGeom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89" name="Shape 489"/>
          <p:cNvSpPr/>
          <p:nvPr/>
        </p:nvSpPr>
        <p:spPr>
          <a:xfrm>
            <a:off x="650239" y="2167466"/>
            <a:ext cx="3251201" cy="1625601"/>
          </a:xfrm>
          <a:prstGeom prst="rect">
            <a:avLst/>
          </a:prstGeom>
          <a:solidFill>
            <a:srgbClr val="4BACC6"/>
          </a:solidFill>
          <a:ln w="25400">
            <a:solidFill>
              <a:srgbClr val="377E90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90" name="Shape 490"/>
          <p:cNvSpPr/>
          <p:nvPr/>
        </p:nvSpPr>
        <p:spPr>
          <a:xfrm>
            <a:off x="650239" y="4009813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91" name="Shape 491"/>
          <p:cNvSpPr/>
          <p:nvPr/>
        </p:nvSpPr>
        <p:spPr>
          <a:xfrm>
            <a:off x="650239" y="5852159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92" name="Shape 492"/>
          <p:cNvSpPr/>
          <p:nvPr/>
        </p:nvSpPr>
        <p:spPr>
          <a:xfrm>
            <a:off x="650239" y="7694507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93" name="Shape 493"/>
          <p:cNvSpPr/>
          <p:nvPr/>
        </p:nvSpPr>
        <p:spPr>
          <a:xfrm>
            <a:off x="4551679" y="1950719"/>
            <a:ext cx="3901442" cy="7586135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94" name="Shape 494"/>
          <p:cNvSpPr/>
          <p:nvPr/>
        </p:nvSpPr>
        <p:spPr>
          <a:xfrm>
            <a:off x="4876800" y="2167466"/>
            <a:ext cx="3251200" cy="1625601"/>
          </a:xfrm>
          <a:prstGeom prst="rect">
            <a:avLst/>
          </a:prstGeom>
          <a:solidFill>
            <a:srgbClr val="F79646"/>
          </a:solidFill>
          <a:ln w="25400">
            <a:solidFill>
              <a:srgbClr val="B46D33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95" name="Shape 495"/>
          <p:cNvSpPr/>
          <p:nvPr/>
        </p:nvSpPr>
        <p:spPr>
          <a:xfrm>
            <a:off x="4876800" y="4009813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96" name="Shape 496"/>
          <p:cNvSpPr/>
          <p:nvPr/>
        </p:nvSpPr>
        <p:spPr>
          <a:xfrm>
            <a:off x="4876800" y="5852159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97" name="Shape 497"/>
          <p:cNvSpPr/>
          <p:nvPr/>
        </p:nvSpPr>
        <p:spPr>
          <a:xfrm>
            <a:off x="4876800" y="7694507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98" name="Shape 498"/>
          <p:cNvSpPr/>
          <p:nvPr>
            <p:ph type="body" idx="1"/>
          </p:nvPr>
        </p:nvSpPr>
        <p:spPr>
          <a:xfrm>
            <a:off x="8561493" y="1950720"/>
            <a:ext cx="4443308" cy="6436926"/>
          </a:xfrm>
          <a:prstGeom prst="rect">
            <a:avLst/>
          </a:prstGeom>
        </p:spPr>
        <p:txBody>
          <a:bodyPr/>
          <a:lstStyle/>
          <a:p>
            <a:pPr lvl="0" marL="342900" indent="-342900">
              <a:spcBef>
                <a:spcPts val="600"/>
              </a:spcBef>
              <a:buSzTx/>
              <a:buNone/>
              <a:defRPr sz="1800"/>
            </a:pPr>
            <a:r>
              <a:rPr b="1" sz="3800"/>
              <a:t>Key idea:</a:t>
            </a:r>
            <a:br>
              <a:rPr b="1" sz="3800"/>
            </a:br>
            <a:r>
              <a:rPr sz="3800"/>
              <a:t>Take each record of S and match it with each record of R.</a:t>
            </a:r>
            <a:endParaRPr sz="3800"/>
          </a:p>
          <a:p>
            <a:pPr lvl="0" marL="342900" indent="-342900">
              <a:spcBef>
                <a:spcPts val="600"/>
              </a:spcBef>
              <a:buSzTx/>
              <a:buNone/>
              <a:defRPr sz="1800"/>
            </a:pPr>
            <a:r>
              <a:rPr b="1" sz="3800"/>
              <a:t>Steps:</a:t>
            </a:r>
            <a:endParaRPr b="1" sz="3800"/>
          </a:p>
          <a:p>
            <a:pPr lvl="0" marL="610790" indent="-610790"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800"/>
              <a:t>Get tuple of S.</a:t>
            </a:r>
            <a:endParaRPr sz="3800"/>
          </a:p>
          <a:p>
            <a:pPr lvl="0" marL="610790" indent="-610790"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800"/>
              <a:t>Iterate through each tuple in R.</a:t>
            </a:r>
          </a:p>
        </p:txBody>
      </p:sp>
      <p:sp>
        <p:nvSpPr>
          <p:cNvPr id="499" name="Shape 499"/>
          <p:cNvSpPr/>
          <p:nvPr/>
        </p:nvSpPr>
        <p:spPr>
          <a:xfrm>
            <a:off x="1806701" y="1425447"/>
            <a:ext cx="949695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F497D"/>
                </a:solidFill>
              </a:rPr>
              <a:t>Sailors</a:t>
            </a:r>
          </a:p>
        </p:txBody>
      </p:sp>
      <p:sp>
        <p:nvSpPr>
          <p:cNvPr id="500" name="Shape 500"/>
          <p:cNvSpPr/>
          <p:nvPr/>
        </p:nvSpPr>
        <p:spPr>
          <a:xfrm>
            <a:off x="5816515" y="1425447"/>
            <a:ext cx="1240058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C0504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C0504D"/>
                </a:solidFill>
              </a:rPr>
              <a:t>Reserves</a:t>
            </a:r>
          </a:p>
        </p:txBody>
      </p:sp>
      <p:grpSp>
        <p:nvGrpSpPr>
          <p:cNvPr id="503" name="Group 503"/>
          <p:cNvGrpSpPr/>
          <p:nvPr/>
        </p:nvGrpSpPr>
        <p:grpSpPr>
          <a:xfrm>
            <a:off x="650239" y="2080852"/>
            <a:ext cx="3251201" cy="498349"/>
            <a:chOff x="0" y="14534"/>
            <a:chExt cx="3251200" cy="498347"/>
          </a:xfrm>
        </p:grpSpPr>
        <p:sp>
          <p:nvSpPr>
            <p:cNvPr id="501" name="Shape 501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02" name="Shape 502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Bob, sid = 1)</a:t>
              </a:r>
            </a:p>
          </p:txBody>
        </p:sp>
      </p:grpSp>
      <p:grpSp>
        <p:nvGrpSpPr>
          <p:cNvPr id="506" name="Group 506"/>
          <p:cNvGrpSpPr/>
          <p:nvPr/>
        </p:nvGrpSpPr>
        <p:grpSpPr>
          <a:xfrm>
            <a:off x="4876800" y="2080852"/>
            <a:ext cx="3251200" cy="498349"/>
            <a:chOff x="0" y="14534"/>
            <a:chExt cx="3251200" cy="498347"/>
          </a:xfrm>
        </p:grpSpPr>
        <p:sp>
          <p:nvSpPr>
            <p:cNvPr id="504" name="Shape 504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05" name="Shape 505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3, bid = 6)</a:t>
              </a:r>
            </a:p>
          </p:txBody>
        </p:sp>
      </p:grpSp>
      <p:grpSp>
        <p:nvGrpSpPr>
          <p:cNvPr id="509" name="Group 509"/>
          <p:cNvGrpSpPr/>
          <p:nvPr/>
        </p:nvGrpSpPr>
        <p:grpSpPr>
          <a:xfrm>
            <a:off x="4876800" y="2405972"/>
            <a:ext cx="3251200" cy="498349"/>
            <a:chOff x="0" y="14534"/>
            <a:chExt cx="3251200" cy="498347"/>
          </a:xfrm>
        </p:grpSpPr>
        <p:sp>
          <p:nvSpPr>
            <p:cNvPr id="507" name="Shape 507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08" name="Shape 508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1, bid = 4)</a:t>
              </a:r>
            </a:p>
          </p:txBody>
        </p:sp>
      </p:grpSp>
      <p:grpSp>
        <p:nvGrpSpPr>
          <p:cNvPr id="512" name="Group 512"/>
          <p:cNvGrpSpPr/>
          <p:nvPr/>
        </p:nvGrpSpPr>
        <p:grpSpPr>
          <a:xfrm>
            <a:off x="8669866" y="8366506"/>
            <a:ext cx="4334935" cy="498349"/>
            <a:chOff x="0" y="14534"/>
            <a:chExt cx="4334933" cy="498347"/>
          </a:xfrm>
        </p:grpSpPr>
        <p:sp>
          <p:nvSpPr>
            <p:cNvPr id="510" name="Shape 510"/>
            <p:cNvSpPr/>
            <p:nvPr/>
          </p:nvSpPr>
          <p:spPr>
            <a:xfrm>
              <a:off x="0" y="101148"/>
              <a:ext cx="4334934" cy="325121"/>
            </a:xfrm>
            <a:prstGeom prst="rect">
              <a:avLst/>
            </a:prstGeom>
            <a:solidFill>
              <a:srgbClr val="9BBB59"/>
            </a:solidFill>
            <a:ln w="25400" cap="flat">
              <a:solidFill>
                <a:srgbClr val="718841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11" name="Shape 511"/>
            <p:cNvSpPr/>
            <p:nvPr/>
          </p:nvSpPr>
          <p:spPr>
            <a:xfrm>
              <a:off x="0" y="14534"/>
              <a:ext cx="4334934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Bob, sid = 1, bid = 4)</a:t>
              </a:r>
            </a:p>
          </p:txBody>
        </p:sp>
      </p:grpSp>
      <p:sp>
        <p:nvSpPr>
          <p:cNvPr id="513" name="Shape 513"/>
          <p:cNvSpPr/>
          <p:nvPr/>
        </p:nvSpPr>
        <p:spPr>
          <a:xfrm>
            <a:off x="8714032" y="7802880"/>
            <a:ext cx="1548418" cy="650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b="1"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b="0" sz="1800"/>
            </a:pPr>
            <a:r>
              <a:rPr b="1" sz="3400"/>
              <a:t>Output:</a:t>
            </a:r>
          </a:p>
        </p:txBody>
      </p:sp>
      <p:grpSp>
        <p:nvGrpSpPr>
          <p:cNvPr id="516" name="Group 516"/>
          <p:cNvGrpSpPr/>
          <p:nvPr/>
        </p:nvGrpSpPr>
        <p:grpSpPr>
          <a:xfrm>
            <a:off x="4876800" y="2731092"/>
            <a:ext cx="3251200" cy="498349"/>
            <a:chOff x="0" y="14534"/>
            <a:chExt cx="3251200" cy="498347"/>
          </a:xfrm>
        </p:grpSpPr>
        <p:sp>
          <p:nvSpPr>
            <p:cNvPr id="514" name="Shape 514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15" name="Shape 515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1, bid = 7)</a:t>
              </a:r>
            </a:p>
          </p:txBody>
        </p:sp>
      </p:grpSp>
      <p:grpSp>
        <p:nvGrpSpPr>
          <p:cNvPr id="519" name="Group 519"/>
          <p:cNvGrpSpPr/>
          <p:nvPr/>
        </p:nvGrpSpPr>
        <p:grpSpPr>
          <a:xfrm>
            <a:off x="8669866" y="8691625"/>
            <a:ext cx="4334935" cy="498349"/>
            <a:chOff x="0" y="14534"/>
            <a:chExt cx="4334933" cy="498347"/>
          </a:xfrm>
        </p:grpSpPr>
        <p:sp>
          <p:nvSpPr>
            <p:cNvPr id="517" name="Shape 517"/>
            <p:cNvSpPr/>
            <p:nvPr/>
          </p:nvSpPr>
          <p:spPr>
            <a:xfrm>
              <a:off x="0" y="101148"/>
              <a:ext cx="4334934" cy="325121"/>
            </a:xfrm>
            <a:prstGeom prst="rect">
              <a:avLst/>
            </a:prstGeom>
            <a:solidFill>
              <a:srgbClr val="9BBB59"/>
            </a:solidFill>
            <a:ln w="25400" cap="flat">
              <a:solidFill>
                <a:srgbClr val="718841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18" name="Shape 518"/>
            <p:cNvSpPr/>
            <p:nvPr/>
          </p:nvSpPr>
          <p:spPr>
            <a:xfrm>
              <a:off x="0" y="14534"/>
              <a:ext cx="4334934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Bob, sid = 1, bid = 7)</a:t>
              </a:r>
            </a:p>
          </p:txBody>
        </p:sp>
      </p:grpSp>
      <p:sp>
        <p:nvSpPr>
          <p:cNvPr id="520" name="Shape 520"/>
          <p:cNvSpPr/>
          <p:nvPr/>
        </p:nvSpPr>
        <p:spPr>
          <a:xfrm>
            <a:off x="4876800" y="3142826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521" name="Shape 521"/>
          <p:cNvSpPr/>
          <p:nvPr/>
        </p:nvSpPr>
        <p:spPr>
          <a:xfrm>
            <a:off x="4876800" y="3467946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524" name="Group 524"/>
          <p:cNvGrpSpPr/>
          <p:nvPr/>
        </p:nvGrpSpPr>
        <p:grpSpPr>
          <a:xfrm>
            <a:off x="650239" y="2405972"/>
            <a:ext cx="3251201" cy="498349"/>
            <a:chOff x="0" y="14534"/>
            <a:chExt cx="3251200" cy="498347"/>
          </a:xfrm>
        </p:grpSpPr>
        <p:sp>
          <p:nvSpPr>
            <p:cNvPr id="522" name="Shape 522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23" name="Shape 523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Sam, sid = 3)</a:t>
              </a:r>
            </a:p>
          </p:txBody>
        </p:sp>
      </p:grpSp>
      <p:sp>
        <p:nvSpPr>
          <p:cNvPr id="532" name="Shape 532"/>
          <p:cNvSpPr/>
          <p:nvPr/>
        </p:nvSpPr>
        <p:spPr>
          <a:xfrm>
            <a:off x="3914139" y="2456049"/>
            <a:ext cx="949961" cy="730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7200" y="14400"/>
                  <a:pt x="14400" y="7200"/>
                  <a:pt x="21600" y="0"/>
                </a:cubicBezTo>
              </a:path>
            </a:pathLst>
          </a:custGeom>
          <a:ln w="38100">
            <a:solidFill/>
            <a:tailEnd type="triangle"/>
          </a:ln>
        </p:spPr>
        <p:txBody>
          <a:bodyPr/>
          <a:lstStyle/>
          <a:p>
            <a:pPr lvl="0"/>
          </a:p>
        </p:txBody>
      </p:sp>
      <p:grpSp>
        <p:nvGrpSpPr>
          <p:cNvPr id="528" name="Group 528"/>
          <p:cNvGrpSpPr/>
          <p:nvPr/>
        </p:nvGrpSpPr>
        <p:grpSpPr>
          <a:xfrm>
            <a:off x="8669866" y="9016746"/>
            <a:ext cx="4334935" cy="498349"/>
            <a:chOff x="0" y="14534"/>
            <a:chExt cx="4334933" cy="498347"/>
          </a:xfrm>
        </p:grpSpPr>
        <p:sp>
          <p:nvSpPr>
            <p:cNvPr id="526" name="Shape 526"/>
            <p:cNvSpPr/>
            <p:nvPr/>
          </p:nvSpPr>
          <p:spPr>
            <a:xfrm>
              <a:off x="0" y="101148"/>
              <a:ext cx="4334934" cy="325121"/>
            </a:xfrm>
            <a:prstGeom prst="rect">
              <a:avLst/>
            </a:prstGeom>
            <a:solidFill>
              <a:srgbClr val="9BBB59"/>
            </a:solidFill>
            <a:ln w="25400" cap="flat">
              <a:solidFill>
                <a:srgbClr val="718841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27" name="Shape 527"/>
            <p:cNvSpPr/>
            <p:nvPr/>
          </p:nvSpPr>
          <p:spPr>
            <a:xfrm>
              <a:off x="0" y="14534"/>
              <a:ext cx="4334934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Sam, sid = 3, bid = 6)</a:t>
              </a:r>
            </a:p>
          </p:txBody>
        </p:sp>
      </p:grpSp>
      <p:sp>
        <p:nvSpPr>
          <p:cNvPr id="533" name="Shape 533"/>
          <p:cNvSpPr/>
          <p:nvPr/>
        </p:nvSpPr>
        <p:spPr>
          <a:xfrm>
            <a:off x="3914139" y="2655146"/>
            <a:ext cx="949961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cubicBezTo>
                  <a:pt x="7200" y="0"/>
                  <a:pt x="14400" y="0"/>
                  <a:pt x="21600" y="0"/>
                </a:cubicBezTo>
              </a:path>
            </a:pathLst>
          </a:custGeom>
          <a:ln w="38100">
            <a:solidFill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534" name="Shape 534"/>
          <p:cNvSpPr/>
          <p:nvPr/>
        </p:nvSpPr>
        <p:spPr>
          <a:xfrm>
            <a:off x="3914139" y="2781169"/>
            <a:ext cx="949961" cy="730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38100">
            <a:solidFill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535" name="Shape 535"/>
          <p:cNvSpPr/>
          <p:nvPr/>
        </p:nvSpPr>
        <p:spPr>
          <a:xfrm>
            <a:off x="3897271" y="2904597"/>
            <a:ext cx="1465939" cy="2255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38100">
            <a:solidFill/>
            <a:tailEnd type="triangle"/>
          </a:ln>
        </p:spPr>
        <p:txBody>
          <a:bodyPr/>
          <a:lstStyle/>
          <a:p>
            <a:pPr lvl="0"/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presetClass="entr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presetClass="entr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presetClass="entr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35" grpId="5"/>
      <p:bldP build="whole" bldLvl="1" animBg="1" rev="0" advAuto="0" spid="528" grpId="2"/>
      <p:bldP build="whole" bldLvl="1" animBg="1" rev="0" advAuto="0" spid="532" grpId="1"/>
      <p:bldP build="whole" bldLvl="1" animBg="1" rev="0" advAuto="0" spid="533" grpId="3"/>
      <p:bldP build="whole" bldLvl="1" animBg="1" rev="0" advAuto="0" spid="534" grpId="4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Shape 537"/>
          <p:cNvSpPr/>
          <p:nvPr>
            <p:ph type="title"/>
          </p:nvPr>
        </p:nvSpPr>
        <p:spPr>
          <a:xfrm>
            <a:off x="650239" y="390596"/>
            <a:ext cx="11704322" cy="16256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Simple Nested Loops Join</a:t>
            </a:r>
          </a:p>
        </p:txBody>
      </p:sp>
      <p:sp>
        <p:nvSpPr>
          <p:cNvPr id="538" name="Shape 538"/>
          <p:cNvSpPr/>
          <p:nvPr/>
        </p:nvSpPr>
        <p:spPr>
          <a:xfrm>
            <a:off x="325119" y="1950719"/>
            <a:ext cx="3901442" cy="7586135"/>
          </a:xfrm>
          <a:prstGeom prst="rect">
            <a:avLst/>
          </a:prstGeom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539" name="Shape 539"/>
          <p:cNvSpPr/>
          <p:nvPr/>
        </p:nvSpPr>
        <p:spPr>
          <a:xfrm>
            <a:off x="650239" y="2167466"/>
            <a:ext cx="3251201" cy="1625601"/>
          </a:xfrm>
          <a:prstGeom prst="rect">
            <a:avLst/>
          </a:prstGeom>
          <a:solidFill>
            <a:srgbClr val="4BACC6"/>
          </a:solidFill>
          <a:ln w="25400">
            <a:solidFill>
              <a:srgbClr val="377E90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540" name="Shape 540"/>
          <p:cNvSpPr/>
          <p:nvPr/>
        </p:nvSpPr>
        <p:spPr>
          <a:xfrm>
            <a:off x="650239" y="4009813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541" name="Shape 541"/>
          <p:cNvSpPr/>
          <p:nvPr/>
        </p:nvSpPr>
        <p:spPr>
          <a:xfrm>
            <a:off x="650239" y="5852159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542" name="Shape 542"/>
          <p:cNvSpPr/>
          <p:nvPr/>
        </p:nvSpPr>
        <p:spPr>
          <a:xfrm>
            <a:off x="650239" y="7694507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543" name="Shape 543"/>
          <p:cNvSpPr/>
          <p:nvPr/>
        </p:nvSpPr>
        <p:spPr>
          <a:xfrm>
            <a:off x="4551679" y="1950719"/>
            <a:ext cx="3901442" cy="7586135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544" name="Shape 544"/>
          <p:cNvSpPr/>
          <p:nvPr/>
        </p:nvSpPr>
        <p:spPr>
          <a:xfrm>
            <a:off x="4876800" y="2167466"/>
            <a:ext cx="3251200" cy="1625601"/>
          </a:xfrm>
          <a:prstGeom prst="rect">
            <a:avLst/>
          </a:prstGeom>
          <a:solidFill>
            <a:srgbClr val="F79646"/>
          </a:solidFill>
          <a:ln w="25400">
            <a:solidFill>
              <a:srgbClr val="B46D33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545" name="Shape 545"/>
          <p:cNvSpPr/>
          <p:nvPr/>
        </p:nvSpPr>
        <p:spPr>
          <a:xfrm>
            <a:off x="4876800" y="4009813"/>
            <a:ext cx="3251200" cy="1625601"/>
          </a:xfrm>
          <a:prstGeom prst="rect">
            <a:avLst/>
          </a:prstGeom>
          <a:solidFill>
            <a:srgbClr val="F79646"/>
          </a:solidFill>
          <a:ln w="25400">
            <a:solidFill>
              <a:srgbClr val="B46D33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546" name="Shape 546"/>
          <p:cNvSpPr/>
          <p:nvPr/>
        </p:nvSpPr>
        <p:spPr>
          <a:xfrm>
            <a:off x="4876800" y="5852159"/>
            <a:ext cx="3251200" cy="1625601"/>
          </a:xfrm>
          <a:prstGeom prst="rect">
            <a:avLst/>
          </a:prstGeom>
          <a:solidFill>
            <a:srgbClr val="F79646"/>
          </a:solidFill>
          <a:ln w="25400">
            <a:solidFill>
              <a:srgbClr val="B46D33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547" name="Shape 547"/>
          <p:cNvSpPr/>
          <p:nvPr/>
        </p:nvSpPr>
        <p:spPr>
          <a:xfrm>
            <a:off x="4876800" y="7694507"/>
            <a:ext cx="3251200" cy="1625601"/>
          </a:xfrm>
          <a:prstGeom prst="rect">
            <a:avLst/>
          </a:prstGeom>
          <a:solidFill>
            <a:srgbClr val="F79646"/>
          </a:solidFill>
          <a:ln w="25400">
            <a:solidFill>
              <a:srgbClr val="B46D33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548" name="Shape 548"/>
          <p:cNvSpPr/>
          <p:nvPr>
            <p:ph type="body" idx="1"/>
          </p:nvPr>
        </p:nvSpPr>
        <p:spPr>
          <a:xfrm>
            <a:off x="8561493" y="1950719"/>
            <a:ext cx="4443308" cy="7802882"/>
          </a:xfrm>
          <a:prstGeom prst="rect">
            <a:avLst/>
          </a:prstGeom>
        </p:spPr>
        <p:txBody>
          <a:bodyPr/>
          <a:lstStyle/>
          <a:p>
            <a:pPr lvl="0" marL="342900" indent="-342900">
              <a:spcBef>
                <a:spcPts val="600"/>
              </a:spcBef>
              <a:buSzTx/>
              <a:buNone/>
              <a:defRPr sz="1800"/>
            </a:pPr>
            <a:r>
              <a:rPr b="1" sz="3800"/>
              <a:t>Key idea:</a:t>
            </a:r>
            <a:br>
              <a:rPr b="1" sz="3800"/>
            </a:br>
            <a:r>
              <a:rPr sz="3800"/>
              <a:t>Take each record of S and match it with each record of R.</a:t>
            </a:r>
            <a:endParaRPr sz="3800"/>
          </a:p>
          <a:p>
            <a:pPr lvl="0" marL="342900" indent="-342900">
              <a:spcBef>
                <a:spcPts val="600"/>
              </a:spcBef>
              <a:buSzTx/>
              <a:buNone/>
              <a:defRPr sz="1800"/>
            </a:pPr>
            <a:r>
              <a:rPr b="1" sz="3800"/>
              <a:t>Steps:</a:t>
            </a:r>
            <a:endParaRPr b="1" sz="3800"/>
          </a:p>
          <a:p>
            <a:pPr lvl="0" marL="610790" indent="-610790"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800"/>
              <a:t>Get tuple of S.</a:t>
            </a:r>
            <a:endParaRPr sz="3800"/>
          </a:p>
          <a:p>
            <a:pPr lvl="0" marL="610790" indent="-610790"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800"/>
              <a:t>Iterate through each tuple in R.</a:t>
            </a:r>
            <a:endParaRPr sz="3800"/>
          </a:p>
          <a:p>
            <a:pPr lvl="0" marL="514350" indent="-514350">
              <a:spcBef>
                <a:spcPts val="600"/>
              </a:spcBef>
              <a:buSzTx/>
              <a:buNone/>
              <a:defRPr sz="1800"/>
            </a:pPr>
            <a:r>
              <a:rPr b="1" sz="3800"/>
              <a:t>I/Os:</a:t>
            </a:r>
            <a:endParaRPr b="1" sz="3800"/>
          </a:p>
          <a:p>
            <a:pPr lvl="0" marL="514350" indent="-514350">
              <a:spcBef>
                <a:spcPts val="600"/>
              </a:spcBef>
              <a:buSzTx/>
              <a:buNone/>
              <a:defRPr sz="1800"/>
            </a:pPr>
            <a:r>
              <a:rPr sz="3800">
                <a:solidFill>
                  <a:srgbClr val="4F81BD"/>
                </a:solidFill>
              </a:rPr>
              <a:t>[S] </a:t>
            </a:r>
            <a:r>
              <a:rPr sz="3800"/>
              <a:t>+ </a:t>
            </a:r>
            <a:r>
              <a:rPr sz="3800">
                <a:solidFill>
                  <a:srgbClr val="C0504D"/>
                </a:solidFill>
              </a:rPr>
              <a:t>|S|*[R]</a:t>
            </a:r>
          </a:p>
        </p:txBody>
      </p:sp>
      <p:sp>
        <p:nvSpPr>
          <p:cNvPr id="549" name="Shape 549"/>
          <p:cNvSpPr/>
          <p:nvPr/>
        </p:nvSpPr>
        <p:spPr>
          <a:xfrm>
            <a:off x="1806701" y="1425447"/>
            <a:ext cx="949695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F497D"/>
                </a:solidFill>
              </a:rPr>
              <a:t>Sailors</a:t>
            </a:r>
          </a:p>
        </p:txBody>
      </p:sp>
      <p:sp>
        <p:nvSpPr>
          <p:cNvPr id="550" name="Shape 550"/>
          <p:cNvSpPr/>
          <p:nvPr/>
        </p:nvSpPr>
        <p:spPr>
          <a:xfrm>
            <a:off x="5816515" y="1425447"/>
            <a:ext cx="1240058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C0504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C0504D"/>
                </a:solidFill>
              </a:rPr>
              <a:t>Reserves</a:t>
            </a:r>
          </a:p>
        </p:txBody>
      </p:sp>
      <p:grpSp>
        <p:nvGrpSpPr>
          <p:cNvPr id="553" name="Group 553"/>
          <p:cNvGrpSpPr/>
          <p:nvPr/>
        </p:nvGrpSpPr>
        <p:grpSpPr>
          <a:xfrm>
            <a:off x="650239" y="2080852"/>
            <a:ext cx="3251201" cy="498349"/>
            <a:chOff x="0" y="14534"/>
            <a:chExt cx="3251200" cy="498347"/>
          </a:xfrm>
        </p:grpSpPr>
        <p:sp>
          <p:nvSpPr>
            <p:cNvPr id="551" name="Shape 551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52" name="Shape 552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Bob, sid = 1)</a:t>
              </a:r>
            </a:p>
          </p:txBody>
        </p:sp>
      </p:grpSp>
      <p:grpSp>
        <p:nvGrpSpPr>
          <p:cNvPr id="556" name="Group 556"/>
          <p:cNvGrpSpPr/>
          <p:nvPr/>
        </p:nvGrpSpPr>
        <p:grpSpPr>
          <a:xfrm>
            <a:off x="4876800" y="2080852"/>
            <a:ext cx="3251200" cy="498349"/>
            <a:chOff x="0" y="14534"/>
            <a:chExt cx="3251200" cy="498347"/>
          </a:xfrm>
        </p:grpSpPr>
        <p:sp>
          <p:nvSpPr>
            <p:cNvPr id="554" name="Shape 554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55" name="Shape 555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3, bid = 6)</a:t>
              </a:r>
            </a:p>
          </p:txBody>
        </p:sp>
      </p:grpSp>
      <p:grpSp>
        <p:nvGrpSpPr>
          <p:cNvPr id="559" name="Group 559"/>
          <p:cNvGrpSpPr/>
          <p:nvPr/>
        </p:nvGrpSpPr>
        <p:grpSpPr>
          <a:xfrm>
            <a:off x="4876800" y="2405972"/>
            <a:ext cx="3251200" cy="498349"/>
            <a:chOff x="0" y="14534"/>
            <a:chExt cx="3251200" cy="498347"/>
          </a:xfrm>
        </p:grpSpPr>
        <p:sp>
          <p:nvSpPr>
            <p:cNvPr id="557" name="Shape 557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58" name="Shape 558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1, bid = 4)</a:t>
              </a:r>
            </a:p>
          </p:txBody>
        </p:sp>
      </p:grpSp>
      <p:grpSp>
        <p:nvGrpSpPr>
          <p:cNvPr id="562" name="Group 562"/>
          <p:cNvGrpSpPr/>
          <p:nvPr/>
        </p:nvGrpSpPr>
        <p:grpSpPr>
          <a:xfrm>
            <a:off x="4876800" y="2731092"/>
            <a:ext cx="3251200" cy="498349"/>
            <a:chOff x="0" y="14534"/>
            <a:chExt cx="3251200" cy="498347"/>
          </a:xfrm>
        </p:grpSpPr>
        <p:sp>
          <p:nvSpPr>
            <p:cNvPr id="560" name="Shape 560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61" name="Shape 561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1, bid = 7)</a:t>
              </a:r>
            </a:p>
          </p:txBody>
        </p:sp>
      </p:grpSp>
      <p:sp>
        <p:nvSpPr>
          <p:cNvPr id="563" name="Shape 563"/>
          <p:cNvSpPr/>
          <p:nvPr/>
        </p:nvSpPr>
        <p:spPr>
          <a:xfrm>
            <a:off x="4876800" y="3142826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564" name="Shape 564"/>
          <p:cNvSpPr/>
          <p:nvPr/>
        </p:nvSpPr>
        <p:spPr>
          <a:xfrm>
            <a:off x="4876800" y="3467946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567" name="Group 567"/>
          <p:cNvGrpSpPr/>
          <p:nvPr/>
        </p:nvGrpSpPr>
        <p:grpSpPr>
          <a:xfrm>
            <a:off x="650239" y="2405972"/>
            <a:ext cx="3251201" cy="498349"/>
            <a:chOff x="0" y="14534"/>
            <a:chExt cx="3251200" cy="498347"/>
          </a:xfrm>
        </p:grpSpPr>
        <p:sp>
          <p:nvSpPr>
            <p:cNvPr id="565" name="Shape 565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66" name="Shape 566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Sam, sid = 3)</a:t>
              </a:r>
            </a:p>
          </p:txBody>
        </p:sp>
      </p:grpSp>
      <p:sp>
        <p:nvSpPr>
          <p:cNvPr id="573" name="Shape 573"/>
          <p:cNvSpPr/>
          <p:nvPr/>
        </p:nvSpPr>
        <p:spPr>
          <a:xfrm>
            <a:off x="3914139" y="2456049"/>
            <a:ext cx="949961" cy="730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7200" y="14400"/>
                  <a:pt x="14400" y="7200"/>
                  <a:pt x="21600" y="0"/>
                </a:cubicBezTo>
              </a:path>
            </a:pathLst>
          </a:custGeom>
          <a:ln w="38100">
            <a:solidFill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574" name="Shape 574"/>
          <p:cNvSpPr/>
          <p:nvPr/>
        </p:nvSpPr>
        <p:spPr>
          <a:xfrm>
            <a:off x="3914139" y="2655146"/>
            <a:ext cx="949961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cubicBezTo>
                  <a:pt x="7200" y="0"/>
                  <a:pt x="14400" y="0"/>
                  <a:pt x="21600" y="0"/>
                </a:cubicBezTo>
              </a:path>
            </a:pathLst>
          </a:custGeom>
          <a:ln w="38100">
            <a:solidFill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575" name="Shape 575"/>
          <p:cNvSpPr/>
          <p:nvPr/>
        </p:nvSpPr>
        <p:spPr>
          <a:xfrm>
            <a:off x="3914139" y="2781169"/>
            <a:ext cx="949961" cy="730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38100">
            <a:solidFill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576" name="Shape 576"/>
          <p:cNvSpPr/>
          <p:nvPr/>
        </p:nvSpPr>
        <p:spPr>
          <a:xfrm>
            <a:off x="3897271" y="2904597"/>
            <a:ext cx="1465939" cy="2255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38100">
            <a:solidFill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572" name="Shape 572"/>
          <p:cNvSpPr/>
          <p:nvPr/>
        </p:nvSpPr>
        <p:spPr>
          <a:xfrm>
            <a:off x="482005" y="216746"/>
            <a:ext cx="12571308" cy="8669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normAutofit fontScale="100000" lnSpcReduction="0"/>
          </a:bodyPr>
          <a:lstStyle>
            <a:lvl1pPr marL="342900" indent="-342900" algn="l" defTabSz="914400">
              <a:spcBef>
                <a:spcPts val="600"/>
              </a:spcBef>
              <a:defRPr b="1" sz="3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800">
                <a:solidFill>
                  <a:srgbClr val="FF0000"/>
                </a:solidFill>
              </a:rPr>
              <a:t>Notation: [S] == “# pages in S” ; |S| == “# tuples in S”   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48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Shape 578"/>
          <p:cNvSpPr/>
          <p:nvPr>
            <p:ph type="title"/>
          </p:nvPr>
        </p:nvSpPr>
        <p:spPr>
          <a:xfrm>
            <a:off x="650239" y="390596"/>
            <a:ext cx="11704322" cy="16256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Page-Oriented Nested Loops Join</a:t>
            </a:r>
          </a:p>
        </p:txBody>
      </p:sp>
      <p:sp>
        <p:nvSpPr>
          <p:cNvPr id="579" name="Shape 579"/>
          <p:cNvSpPr/>
          <p:nvPr/>
        </p:nvSpPr>
        <p:spPr>
          <a:xfrm>
            <a:off x="325119" y="1950719"/>
            <a:ext cx="3901442" cy="7586135"/>
          </a:xfrm>
          <a:prstGeom prst="rect">
            <a:avLst/>
          </a:prstGeom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580" name="Shape 580"/>
          <p:cNvSpPr/>
          <p:nvPr/>
        </p:nvSpPr>
        <p:spPr>
          <a:xfrm>
            <a:off x="650239" y="2167466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BACC6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581" name="Shape 581"/>
          <p:cNvSpPr/>
          <p:nvPr/>
        </p:nvSpPr>
        <p:spPr>
          <a:xfrm>
            <a:off x="650239" y="4009813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582" name="Shape 582"/>
          <p:cNvSpPr/>
          <p:nvPr/>
        </p:nvSpPr>
        <p:spPr>
          <a:xfrm>
            <a:off x="650239" y="5852159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583" name="Shape 583"/>
          <p:cNvSpPr/>
          <p:nvPr/>
        </p:nvSpPr>
        <p:spPr>
          <a:xfrm>
            <a:off x="650239" y="7694507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584" name="Shape 584"/>
          <p:cNvSpPr/>
          <p:nvPr/>
        </p:nvSpPr>
        <p:spPr>
          <a:xfrm>
            <a:off x="4551679" y="1950719"/>
            <a:ext cx="3901442" cy="7586135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585" name="Shape 585"/>
          <p:cNvSpPr/>
          <p:nvPr/>
        </p:nvSpPr>
        <p:spPr>
          <a:xfrm>
            <a:off x="4876800" y="2167466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586" name="Shape 586"/>
          <p:cNvSpPr/>
          <p:nvPr/>
        </p:nvSpPr>
        <p:spPr>
          <a:xfrm>
            <a:off x="4876800" y="4009813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587" name="Shape 587"/>
          <p:cNvSpPr/>
          <p:nvPr/>
        </p:nvSpPr>
        <p:spPr>
          <a:xfrm>
            <a:off x="4876800" y="5852159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588" name="Shape 588"/>
          <p:cNvSpPr/>
          <p:nvPr/>
        </p:nvSpPr>
        <p:spPr>
          <a:xfrm>
            <a:off x="4876800" y="7694507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589" name="Shape 589"/>
          <p:cNvSpPr/>
          <p:nvPr>
            <p:ph type="body" idx="1"/>
          </p:nvPr>
        </p:nvSpPr>
        <p:spPr>
          <a:xfrm>
            <a:off x="8561493" y="1950720"/>
            <a:ext cx="4443308" cy="6436926"/>
          </a:xfrm>
          <a:prstGeom prst="rect">
            <a:avLst/>
          </a:prstGeom>
        </p:spPr>
        <p:txBody>
          <a:bodyPr/>
          <a:lstStyle/>
          <a:p>
            <a:pPr lvl="0" marL="342900" indent="-342900">
              <a:spcBef>
                <a:spcPts val="600"/>
              </a:spcBef>
              <a:buSzTx/>
              <a:buNone/>
              <a:defRPr sz="1800"/>
            </a:pPr>
            <a:r>
              <a:rPr b="1" sz="3400"/>
              <a:t>Key idea:</a:t>
            </a:r>
            <a:br>
              <a:rPr b="1" sz="3400"/>
            </a:br>
            <a:r>
              <a:rPr sz="3400"/>
              <a:t>Take each page of S and match with each page of R.</a:t>
            </a:r>
            <a:endParaRPr sz="4000"/>
          </a:p>
          <a:p>
            <a:pPr lvl="0" marL="342900" indent="-342900">
              <a:spcBef>
                <a:spcPts val="600"/>
              </a:spcBef>
              <a:buSzTx/>
              <a:buNone/>
              <a:defRPr sz="1800"/>
            </a:pPr>
            <a:r>
              <a:rPr b="1" sz="3400"/>
              <a:t>Steps:</a:t>
            </a:r>
            <a:endParaRPr sz="4000"/>
          </a:p>
          <a:p>
            <a:pPr lvl="0" marL="603031" indent="-603031"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400"/>
              <a:t>Get page of S.</a:t>
            </a:r>
            <a:endParaRPr sz="4000"/>
          </a:p>
          <a:p>
            <a:pPr lvl="0" marL="603031" indent="-603031"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400"/>
              <a:t>Iterate through each page in R.</a:t>
            </a:r>
            <a:endParaRPr sz="4000"/>
          </a:p>
          <a:p>
            <a:pPr lvl="0" marL="603031" indent="-603031"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400"/>
              <a:t>Compare tuples in each.</a:t>
            </a:r>
          </a:p>
        </p:txBody>
      </p:sp>
      <p:sp>
        <p:nvSpPr>
          <p:cNvPr id="590" name="Shape 590"/>
          <p:cNvSpPr/>
          <p:nvPr/>
        </p:nvSpPr>
        <p:spPr>
          <a:xfrm>
            <a:off x="1806701" y="1425447"/>
            <a:ext cx="949695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F497D"/>
                </a:solidFill>
              </a:rPr>
              <a:t>Sailors</a:t>
            </a:r>
          </a:p>
        </p:txBody>
      </p:sp>
      <p:sp>
        <p:nvSpPr>
          <p:cNvPr id="591" name="Shape 591"/>
          <p:cNvSpPr/>
          <p:nvPr/>
        </p:nvSpPr>
        <p:spPr>
          <a:xfrm>
            <a:off x="5816515" y="1425447"/>
            <a:ext cx="1240058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C0504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C0504D"/>
                </a:solidFill>
              </a:rPr>
              <a:t>Reserves</a:t>
            </a:r>
          </a:p>
        </p:txBody>
      </p:sp>
    </p:spTree>
  </p:cSld>
  <p:clrMapOvr>
    <a:masterClrMapping/>
  </p:clrMapOvr>
  <p:transition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Shape 593"/>
          <p:cNvSpPr/>
          <p:nvPr>
            <p:ph type="title"/>
          </p:nvPr>
        </p:nvSpPr>
        <p:spPr>
          <a:xfrm>
            <a:off x="650239" y="390596"/>
            <a:ext cx="11704322" cy="16256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Page-Oriented Nested Loops Join</a:t>
            </a:r>
          </a:p>
        </p:txBody>
      </p:sp>
      <p:sp>
        <p:nvSpPr>
          <p:cNvPr id="594" name="Shape 594"/>
          <p:cNvSpPr/>
          <p:nvPr/>
        </p:nvSpPr>
        <p:spPr>
          <a:xfrm>
            <a:off x="325119" y="1950719"/>
            <a:ext cx="3901442" cy="7586135"/>
          </a:xfrm>
          <a:prstGeom prst="rect">
            <a:avLst/>
          </a:prstGeom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597" name="Group 597"/>
          <p:cNvGrpSpPr/>
          <p:nvPr/>
        </p:nvGrpSpPr>
        <p:grpSpPr>
          <a:xfrm>
            <a:off x="650239" y="2167466"/>
            <a:ext cx="3251201" cy="1625601"/>
            <a:chOff x="0" y="0"/>
            <a:chExt cx="3251200" cy="1625600"/>
          </a:xfrm>
        </p:grpSpPr>
        <p:sp>
          <p:nvSpPr>
            <p:cNvPr id="595" name="Shape 595"/>
            <p:cNvSpPr/>
            <p:nvPr/>
          </p:nvSpPr>
          <p:spPr>
            <a:xfrm>
              <a:off x="0" y="0"/>
              <a:ext cx="3251200" cy="1625600"/>
            </a:xfrm>
            <a:prstGeom prst="rect">
              <a:avLst/>
            </a:prstGeom>
            <a:solidFill>
              <a:srgbClr val="4BACC6"/>
            </a:solidFill>
            <a:ln w="25400" cap="flat">
              <a:solidFill>
                <a:srgbClr val="377E90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96" name="Shape 596"/>
            <p:cNvSpPr/>
            <p:nvPr/>
          </p:nvSpPr>
          <p:spPr>
            <a:xfrm>
              <a:off x="0" y="563626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Page 1</a:t>
              </a:r>
            </a:p>
          </p:txBody>
        </p:sp>
      </p:grpSp>
      <p:sp>
        <p:nvSpPr>
          <p:cNvPr id="598" name="Shape 598"/>
          <p:cNvSpPr/>
          <p:nvPr/>
        </p:nvSpPr>
        <p:spPr>
          <a:xfrm>
            <a:off x="650239" y="4009813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599" name="Shape 599"/>
          <p:cNvSpPr/>
          <p:nvPr/>
        </p:nvSpPr>
        <p:spPr>
          <a:xfrm>
            <a:off x="650239" y="5852159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00" name="Shape 600"/>
          <p:cNvSpPr/>
          <p:nvPr/>
        </p:nvSpPr>
        <p:spPr>
          <a:xfrm>
            <a:off x="650239" y="7694507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01" name="Shape 601"/>
          <p:cNvSpPr/>
          <p:nvPr/>
        </p:nvSpPr>
        <p:spPr>
          <a:xfrm>
            <a:off x="4551679" y="1950719"/>
            <a:ext cx="3901442" cy="7586135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02" name="Shape 602"/>
          <p:cNvSpPr/>
          <p:nvPr/>
        </p:nvSpPr>
        <p:spPr>
          <a:xfrm>
            <a:off x="4876800" y="2167466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03" name="Shape 603"/>
          <p:cNvSpPr/>
          <p:nvPr/>
        </p:nvSpPr>
        <p:spPr>
          <a:xfrm>
            <a:off x="4876800" y="4009813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04" name="Shape 604"/>
          <p:cNvSpPr/>
          <p:nvPr/>
        </p:nvSpPr>
        <p:spPr>
          <a:xfrm>
            <a:off x="4876800" y="5852159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05" name="Shape 605"/>
          <p:cNvSpPr/>
          <p:nvPr/>
        </p:nvSpPr>
        <p:spPr>
          <a:xfrm>
            <a:off x="4876800" y="7694507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06" name="Shape 606"/>
          <p:cNvSpPr/>
          <p:nvPr>
            <p:ph type="body" idx="1"/>
          </p:nvPr>
        </p:nvSpPr>
        <p:spPr>
          <a:xfrm>
            <a:off x="8561493" y="1950720"/>
            <a:ext cx="4443308" cy="6436926"/>
          </a:xfrm>
          <a:prstGeom prst="rect">
            <a:avLst/>
          </a:prstGeom>
        </p:spPr>
        <p:txBody>
          <a:bodyPr/>
          <a:lstStyle/>
          <a:p>
            <a:pPr lvl="0" marL="342900" indent="-342900">
              <a:spcBef>
                <a:spcPts val="600"/>
              </a:spcBef>
              <a:buSzTx/>
              <a:buNone/>
              <a:defRPr sz="1800"/>
            </a:pPr>
            <a:r>
              <a:rPr b="1" sz="3400"/>
              <a:t>Key idea:</a:t>
            </a:r>
            <a:br>
              <a:rPr b="1" sz="3400"/>
            </a:br>
            <a:r>
              <a:rPr sz="3400"/>
              <a:t>Take each page of S and match with each page of R.</a:t>
            </a:r>
            <a:endParaRPr sz="4000"/>
          </a:p>
          <a:p>
            <a:pPr lvl="0" marL="342900" indent="-342900">
              <a:spcBef>
                <a:spcPts val="600"/>
              </a:spcBef>
              <a:buSzTx/>
              <a:buNone/>
              <a:defRPr sz="1800"/>
            </a:pPr>
            <a:r>
              <a:rPr b="1" sz="3400"/>
              <a:t>Steps:</a:t>
            </a:r>
            <a:endParaRPr sz="4000"/>
          </a:p>
          <a:p>
            <a:pPr lvl="0" marL="603031" indent="-603031"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400"/>
              <a:t>Get page of S.</a:t>
            </a:r>
            <a:endParaRPr sz="4000"/>
          </a:p>
          <a:p>
            <a:pPr lvl="0" marL="603031" indent="-603031"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400"/>
              <a:t>Iterate through each page in R.</a:t>
            </a:r>
            <a:endParaRPr sz="4000"/>
          </a:p>
          <a:p>
            <a:pPr lvl="0" marL="603031" indent="-603031"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400"/>
              <a:t>Compare tuples in each.</a:t>
            </a:r>
          </a:p>
        </p:txBody>
      </p:sp>
      <p:sp>
        <p:nvSpPr>
          <p:cNvPr id="607" name="Shape 607"/>
          <p:cNvSpPr/>
          <p:nvPr/>
        </p:nvSpPr>
        <p:spPr>
          <a:xfrm>
            <a:off x="1806701" y="1425447"/>
            <a:ext cx="949695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F497D"/>
                </a:solidFill>
              </a:rPr>
              <a:t>Sailors</a:t>
            </a:r>
          </a:p>
        </p:txBody>
      </p:sp>
      <p:sp>
        <p:nvSpPr>
          <p:cNvPr id="608" name="Shape 608"/>
          <p:cNvSpPr/>
          <p:nvPr/>
        </p:nvSpPr>
        <p:spPr>
          <a:xfrm>
            <a:off x="5816515" y="1425447"/>
            <a:ext cx="1240058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C0504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C0504D"/>
                </a:solidFill>
              </a:rPr>
              <a:t>Reserves</a:t>
            </a:r>
          </a:p>
        </p:txBody>
      </p:sp>
    </p:spTree>
  </p:cSld>
  <p:clrMapOvr>
    <a:masterClrMapping/>
  </p:clrMapOvr>
  <p:transition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Shape 610"/>
          <p:cNvSpPr/>
          <p:nvPr>
            <p:ph type="title"/>
          </p:nvPr>
        </p:nvSpPr>
        <p:spPr>
          <a:xfrm>
            <a:off x="650239" y="390596"/>
            <a:ext cx="11704322" cy="16256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Page-Oriented Nested Loops Join</a:t>
            </a:r>
          </a:p>
        </p:txBody>
      </p:sp>
      <p:sp>
        <p:nvSpPr>
          <p:cNvPr id="611" name="Shape 611"/>
          <p:cNvSpPr/>
          <p:nvPr/>
        </p:nvSpPr>
        <p:spPr>
          <a:xfrm>
            <a:off x="325119" y="1950719"/>
            <a:ext cx="3901442" cy="7586135"/>
          </a:xfrm>
          <a:prstGeom prst="rect">
            <a:avLst/>
          </a:prstGeom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614" name="Group 614"/>
          <p:cNvGrpSpPr/>
          <p:nvPr/>
        </p:nvGrpSpPr>
        <p:grpSpPr>
          <a:xfrm>
            <a:off x="650239" y="2167466"/>
            <a:ext cx="3251201" cy="1625601"/>
            <a:chOff x="0" y="0"/>
            <a:chExt cx="3251200" cy="1625600"/>
          </a:xfrm>
        </p:grpSpPr>
        <p:sp>
          <p:nvSpPr>
            <p:cNvPr id="612" name="Shape 612"/>
            <p:cNvSpPr/>
            <p:nvPr/>
          </p:nvSpPr>
          <p:spPr>
            <a:xfrm>
              <a:off x="0" y="0"/>
              <a:ext cx="3251200" cy="1625600"/>
            </a:xfrm>
            <a:prstGeom prst="rect">
              <a:avLst/>
            </a:prstGeom>
            <a:solidFill>
              <a:srgbClr val="4BACC6"/>
            </a:solidFill>
            <a:ln w="25400" cap="flat">
              <a:solidFill>
                <a:srgbClr val="377E90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13" name="Shape 613"/>
            <p:cNvSpPr/>
            <p:nvPr/>
          </p:nvSpPr>
          <p:spPr>
            <a:xfrm>
              <a:off x="0" y="563626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Page 1</a:t>
              </a:r>
            </a:p>
          </p:txBody>
        </p:sp>
      </p:grpSp>
      <p:sp>
        <p:nvSpPr>
          <p:cNvPr id="615" name="Shape 615"/>
          <p:cNvSpPr/>
          <p:nvPr/>
        </p:nvSpPr>
        <p:spPr>
          <a:xfrm>
            <a:off x="650239" y="4009813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16" name="Shape 616"/>
          <p:cNvSpPr/>
          <p:nvPr/>
        </p:nvSpPr>
        <p:spPr>
          <a:xfrm>
            <a:off x="650239" y="5852159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17" name="Shape 617"/>
          <p:cNvSpPr/>
          <p:nvPr/>
        </p:nvSpPr>
        <p:spPr>
          <a:xfrm>
            <a:off x="650239" y="7694507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18" name="Shape 618"/>
          <p:cNvSpPr/>
          <p:nvPr/>
        </p:nvSpPr>
        <p:spPr>
          <a:xfrm>
            <a:off x="4551679" y="1950719"/>
            <a:ext cx="3901442" cy="7586135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621" name="Group 621"/>
          <p:cNvGrpSpPr/>
          <p:nvPr/>
        </p:nvGrpSpPr>
        <p:grpSpPr>
          <a:xfrm>
            <a:off x="4876800" y="2167466"/>
            <a:ext cx="3251200" cy="1625601"/>
            <a:chOff x="0" y="0"/>
            <a:chExt cx="3251200" cy="1625600"/>
          </a:xfrm>
        </p:grpSpPr>
        <p:sp>
          <p:nvSpPr>
            <p:cNvPr id="619" name="Shape 619"/>
            <p:cNvSpPr/>
            <p:nvPr/>
          </p:nvSpPr>
          <p:spPr>
            <a:xfrm>
              <a:off x="0" y="0"/>
              <a:ext cx="3251200" cy="1625600"/>
            </a:xfrm>
            <a:prstGeom prst="rect">
              <a:avLst/>
            </a:prstGeom>
            <a:solidFill>
              <a:srgbClr val="F79646"/>
            </a:solidFill>
            <a:ln w="25400" cap="flat">
              <a:solidFill>
                <a:srgbClr val="B46D33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20" name="Shape 620"/>
            <p:cNvSpPr/>
            <p:nvPr/>
          </p:nvSpPr>
          <p:spPr>
            <a:xfrm>
              <a:off x="0" y="563626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Page 1</a:t>
              </a:r>
            </a:p>
          </p:txBody>
        </p:sp>
      </p:grpSp>
      <p:sp>
        <p:nvSpPr>
          <p:cNvPr id="622" name="Shape 622"/>
          <p:cNvSpPr/>
          <p:nvPr/>
        </p:nvSpPr>
        <p:spPr>
          <a:xfrm>
            <a:off x="4876800" y="4009813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23" name="Shape 623"/>
          <p:cNvSpPr/>
          <p:nvPr/>
        </p:nvSpPr>
        <p:spPr>
          <a:xfrm>
            <a:off x="4876800" y="5852159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24" name="Shape 624"/>
          <p:cNvSpPr/>
          <p:nvPr/>
        </p:nvSpPr>
        <p:spPr>
          <a:xfrm>
            <a:off x="4876800" y="7694507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25" name="Shape 625"/>
          <p:cNvSpPr/>
          <p:nvPr>
            <p:ph type="body" idx="1"/>
          </p:nvPr>
        </p:nvSpPr>
        <p:spPr>
          <a:xfrm>
            <a:off x="8561493" y="1950720"/>
            <a:ext cx="4443308" cy="6436926"/>
          </a:xfrm>
          <a:prstGeom prst="rect">
            <a:avLst/>
          </a:prstGeom>
        </p:spPr>
        <p:txBody>
          <a:bodyPr/>
          <a:lstStyle/>
          <a:p>
            <a:pPr lvl="0" marL="342900" indent="-342900">
              <a:spcBef>
                <a:spcPts val="600"/>
              </a:spcBef>
              <a:buSzTx/>
              <a:buNone/>
              <a:defRPr sz="1800"/>
            </a:pPr>
            <a:r>
              <a:rPr b="1" sz="3400"/>
              <a:t>Key idea:</a:t>
            </a:r>
            <a:br>
              <a:rPr b="1" sz="3400"/>
            </a:br>
            <a:r>
              <a:rPr sz="3400"/>
              <a:t>Take each page of S and match with each page of R.</a:t>
            </a:r>
            <a:endParaRPr sz="4000"/>
          </a:p>
          <a:p>
            <a:pPr lvl="0" marL="342900" indent="-342900">
              <a:spcBef>
                <a:spcPts val="600"/>
              </a:spcBef>
              <a:buSzTx/>
              <a:buNone/>
              <a:defRPr sz="1800"/>
            </a:pPr>
            <a:r>
              <a:rPr b="1" sz="3400"/>
              <a:t>Steps:</a:t>
            </a:r>
            <a:endParaRPr sz="4000"/>
          </a:p>
          <a:p>
            <a:pPr lvl="0" marL="603031" indent="-603031"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400"/>
              <a:t>Get page of S.</a:t>
            </a:r>
            <a:endParaRPr sz="4000"/>
          </a:p>
          <a:p>
            <a:pPr lvl="0" marL="603031" indent="-603031"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400"/>
              <a:t>Iterate through each page in R.</a:t>
            </a:r>
            <a:endParaRPr sz="4000"/>
          </a:p>
          <a:p>
            <a:pPr lvl="0" marL="603031" indent="-603031"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400"/>
              <a:t>Compare tuples in each.</a:t>
            </a:r>
          </a:p>
        </p:txBody>
      </p:sp>
      <p:sp>
        <p:nvSpPr>
          <p:cNvPr id="626" name="Shape 626"/>
          <p:cNvSpPr/>
          <p:nvPr/>
        </p:nvSpPr>
        <p:spPr>
          <a:xfrm>
            <a:off x="1806701" y="1425447"/>
            <a:ext cx="949695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F497D"/>
                </a:solidFill>
              </a:rPr>
              <a:t>Sailors</a:t>
            </a:r>
          </a:p>
        </p:txBody>
      </p:sp>
      <p:sp>
        <p:nvSpPr>
          <p:cNvPr id="627" name="Shape 627"/>
          <p:cNvSpPr/>
          <p:nvPr/>
        </p:nvSpPr>
        <p:spPr>
          <a:xfrm>
            <a:off x="5816515" y="1425447"/>
            <a:ext cx="1240058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C0504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C0504D"/>
                </a:solidFill>
              </a:rPr>
              <a:t>Reserves</a:t>
            </a:r>
          </a:p>
        </p:txBody>
      </p:sp>
      <p:sp>
        <p:nvSpPr>
          <p:cNvPr id="629" name="Shape 629"/>
          <p:cNvSpPr/>
          <p:nvPr/>
        </p:nvSpPr>
        <p:spPr>
          <a:xfrm>
            <a:off x="3914139" y="2980266"/>
            <a:ext cx="949961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0"/>
                  <a:pt x="14400" y="10800"/>
                  <a:pt x="21600" y="21600"/>
                </a:cubicBezTo>
              </a:path>
            </a:pathLst>
          </a:custGeom>
          <a:ln w="50800">
            <a:solidFill/>
            <a:tailEnd type="triangle"/>
          </a:ln>
        </p:spPr>
        <p:txBody>
          <a:bodyPr/>
          <a:lstStyle/>
          <a:p>
            <a:pPr lvl="0"/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29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type="body" idx="1"/>
          </p:nvPr>
        </p:nvSpPr>
        <p:spPr>
          <a:xfrm>
            <a:off x="952500" y="1733550"/>
            <a:ext cx="11099800" cy="6286500"/>
          </a:xfrm>
          <a:prstGeom prst="rect">
            <a:avLst/>
          </a:prstGeom>
        </p:spPr>
        <p:txBody>
          <a:bodyPr/>
          <a:lstStyle/>
          <a:p>
            <a:pPr lvl="0" marL="342900" indent="-342900" algn="ctr" defTabSz="457200">
              <a:spcBef>
                <a:spcPts val="0"/>
              </a:spcBef>
              <a:buSzTx/>
              <a:buNone/>
              <a:defRPr sz="1800"/>
            </a:pPr>
            <a:r>
              <a:rPr sz="4500">
                <a:latin typeface="Courier New"/>
                <a:ea typeface="Courier New"/>
                <a:cs typeface="Courier New"/>
                <a:sym typeface="Courier New"/>
              </a:rPr>
              <a:t>SELECT &lt;columns&gt; </a:t>
            </a:r>
            <a:endParaRPr sz="4500"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342900" indent="-342900" algn="ctr" defTabSz="457200">
              <a:spcBef>
                <a:spcPts val="0"/>
              </a:spcBef>
              <a:buSzTx/>
              <a:buNone/>
              <a:defRPr sz="1800"/>
            </a:pPr>
            <a:r>
              <a:rPr sz="4500">
                <a:latin typeface="Courier New"/>
                <a:ea typeface="Courier New"/>
                <a:cs typeface="Courier New"/>
                <a:sym typeface="Courier New"/>
              </a:rPr>
              <a:t>FROM &lt;tables&gt;</a:t>
            </a:r>
            <a:endParaRPr sz="4500"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342900" indent="-342900" algn="ctr" defTabSz="457200">
              <a:spcBef>
                <a:spcPts val="0"/>
              </a:spcBef>
              <a:buSzTx/>
              <a:buNone/>
              <a:defRPr sz="1800"/>
            </a:pPr>
            <a:r>
              <a:rPr sz="4500">
                <a:latin typeface="Courier New"/>
                <a:ea typeface="Courier New"/>
                <a:cs typeface="Courier New"/>
                <a:sym typeface="Courier New"/>
              </a:rPr>
              <a:t>WHERE &lt;predicate&gt;</a:t>
            </a:r>
            <a:endParaRPr sz="4500"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342900" indent="-342900" algn="ctr" defTabSz="457200">
              <a:spcBef>
                <a:spcPts val="0"/>
              </a:spcBef>
              <a:buSzTx/>
              <a:buNone/>
              <a:defRPr sz="1800"/>
            </a:pPr>
            <a:r>
              <a:rPr sz="4500">
                <a:latin typeface="Courier New"/>
                <a:ea typeface="Courier New"/>
                <a:cs typeface="Courier New"/>
                <a:sym typeface="Courier New"/>
              </a:rPr>
              <a:t>[GROUP BY &lt;column list&gt; </a:t>
            </a:r>
            <a:endParaRPr sz="4500"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342900" indent="-342900" algn="ctr" defTabSz="457200">
              <a:spcBef>
                <a:spcPts val="0"/>
              </a:spcBef>
              <a:buSzTx/>
              <a:buNone/>
              <a:defRPr sz="1800"/>
            </a:pPr>
            <a:r>
              <a:rPr sz="4500">
                <a:latin typeface="Courier New"/>
                <a:ea typeface="Courier New"/>
                <a:cs typeface="Courier New"/>
                <a:sym typeface="Courier New"/>
              </a:rPr>
              <a:t>[HAVING &lt;predicate&gt;]];</a:t>
            </a:r>
            <a:endParaRPr sz="45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Shape 631"/>
          <p:cNvSpPr/>
          <p:nvPr>
            <p:ph type="title"/>
          </p:nvPr>
        </p:nvSpPr>
        <p:spPr>
          <a:xfrm>
            <a:off x="650239" y="390596"/>
            <a:ext cx="11704322" cy="16256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Page-Oriented Nested Loops Join</a:t>
            </a:r>
          </a:p>
        </p:txBody>
      </p:sp>
      <p:sp>
        <p:nvSpPr>
          <p:cNvPr id="632" name="Shape 632"/>
          <p:cNvSpPr/>
          <p:nvPr/>
        </p:nvSpPr>
        <p:spPr>
          <a:xfrm>
            <a:off x="325119" y="1950719"/>
            <a:ext cx="3901442" cy="7586135"/>
          </a:xfrm>
          <a:prstGeom prst="rect">
            <a:avLst/>
          </a:prstGeom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33" name="Shape 633"/>
          <p:cNvSpPr/>
          <p:nvPr/>
        </p:nvSpPr>
        <p:spPr>
          <a:xfrm>
            <a:off x="650239" y="2167466"/>
            <a:ext cx="3251201" cy="1625601"/>
          </a:xfrm>
          <a:prstGeom prst="rect">
            <a:avLst/>
          </a:prstGeom>
          <a:solidFill>
            <a:srgbClr val="4BACC6"/>
          </a:solidFill>
          <a:ln w="25400">
            <a:solidFill>
              <a:srgbClr val="377E90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34" name="Shape 634"/>
          <p:cNvSpPr/>
          <p:nvPr/>
        </p:nvSpPr>
        <p:spPr>
          <a:xfrm>
            <a:off x="650239" y="4009813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35" name="Shape 635"/>
          <p:cNvSpPr/>
          <p:nvPr/>
        </p:nvSpPr>
        <p:spPr>
          <a:xfrm>
            <a:off x="650239" y="5852159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36" name="Shape 636"/>
          <p:cNvSpPr/>
          <p:nvPr/>
        </p:nvSpPr>
        <p:spPr>
          <a:xfrm>
            <a:off x="650239" y="7694507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37" name="Shape 637"/>
          <p:cNvSpPr/>
          <p:nvPr/>
        </p:nvSpPr>
        <p:spPr>
          <a:xfrm>
            <a:off x="4551679" y="1950719"/>
            <a:ext cx="3901442" cy="7586135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640" name="Group 640"/>
          <p:cNvGrpSpPr/>
          <p:nvPr/>
        </p:nvGrpSpPr>
        <p:grpSpPr>
          <a:xfrm>
            <a:off x="4876800" y="2167466"/>
            <a:ext cx="3251200" cy="1625601"/>
            <a:chOff x="0" y="0"/>
            <a:chExt cx="3251200" cy="1625600"/>
          </a:xfrm>
        </p:grpSpPr>
        <p:sp>
          <p:nvSpPr>
            <p:cNvPr id="638" name="Shape 638"/>
            <p:cNvSpPr/>
            <p:nvPr/>
          </p:nvSpPr>
          <p:spPr>
            <a:xfrm>
              <a:off x="0" y="0"/>
              <a:ext cx="3251200" cy="1625600"/>
            </a:xfrm>
            <a:prstGeom prst="rect">
              <a:avLst/>
            </a:prstGeom>
            <a:solidFill>
              <a:srgbClr val="F79646"/>
            </a:solidFill>
            <a:ln w="25400" cap="flat">
              <a:solidFill>
                <a:srgbClr val="B46D33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39" name="Shape 639"/>
            <p:cNvSpPr/>
            <p:nvPr/>
          </p:nvSpPr>
          <p:spPr>
            <a:xfrm>
              <a:off x="0" y="563626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Page 1</a:t>
              </a:r>
            </a:p>
          </p:txBody>
        </p:sp>
      </p:grpSp>
      <p:sp>
        <p:nvSpPr>
          <p:cNvPr id="641" name="Shape 641"/>
          <p:cNvSpPr/>
          <p:nvPr/>
        </p:nvSpPr>
        <p:spPr>
          <a:xfrm>
            <a:off x="4876800" y="4009813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42" name="Shape 642"/>
          <p:cNvSpPr/>
          <p:nvPr/>
        </p:nvSpPr>
        <p:spPr>
          <a:xfrm>
            <a:off x="4876800" y="5852159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43" name="Shape 643"/>
          <p:cNvSpPr/>
          <p:nvPr/>
        </p:nvSpPr>
        <p:spPr>
          <a:xfrm>
            <a:off x="4876800" y="7694507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44" name="Shape 644"/>
          <p:cNvSpPr/>
          <p:nvPr>
            <p:ph type="body" idx="1"/>
          </p:nvPr>
        </p:nvSpPr>
        <p:spPr>
          <a:xfrm>
            <a:off x="8561493" y="1950720"/>
            <a:ext cx="4443308" cy="6436926"/>
          </a:xfrm>
          <a:prstGeom prst="rect">
            <a:avLst/>
          </a:prstGeom>
        </p:spPr>
        <p:txBody>
          <a:bodyPr/>
          <a:lstStyle/>
          <a:p>
            <a:pPr lvl="0" marL="342900" indent="-342900">
              <a:spcBef>
                <a:spcPts val="600"/>
              </a:spcBef>
              <a:buSzTx/>
              <a:buNone/>
              <a:defRPr sz="1800"/>
            </a:pPr>
            <a:r>
              <a:rPr b="1" sz="3400"/>
              <a:t>Key idea:</a:t>
            </a:r>
            <a:br>
              <a:rPr b="1" sz="3400"/>
            </a:br>
            <a:r>
              <a:rPr sz="3400"/>
              <a:t>Take each page of S and match with each page of R.</a:t>
            </a:r>
            <a:endParaRPr sz="4000"/>
          </a:p>
          <a:p>
            <a:pPr lvl="0" marL="342900" indent="-342900">
              <a:spcBef>
                <a:spcPts val="600"/>
              </a:spcBef>
              <a:buSzTx/>
              <a:buNone/>
              <a:defRPr sz="1800"/>
            </a:pPr>
            <a:r>
              <a:rPr b="1" sz="3400"/>
              <a:t>Steps:</a:t>
            </a:r>
            <a:endParaRPr sz="4000"/>
          </a:p>
          <a:p>
            <a:pPr lvl="0" marL="603031" indent="-603031"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400"/>
              <a:t>Get page of S.</a:t>
            </a:r>
            <a:endParaRPr sz="4000"/>
          </a:p>
          <a:p>
            <a:pPr lvl="0" marL="603031" indent="-603031"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400"/>
              <a:t>Iterate through each page in R.</a:t>
            </a:r>
            <a:endParaRPr sz="4000"/>
          </a:p>
          <a:p>
            <a:pPr lvl="0" marL="603031" indent="-603031">
              <a:spcBef>
                <a:spcPts val="600"/>
              </a:spcBef>
              <a:buClr>
                <a:srgbClr val="8064A2"/>
              </a:buClr>
              <a:buFontTx/>
              <a:buAutoNum type="arabicPeriod" startAt="3"/>
              <a:defRPr sz="1800"/>
            </a:pPr>
            <a:r>
              <a:rPr sz="3400">
                <a:solidFill>
                  <a:srgbClr val="8064A2"/>
                </a:solidFill>
              </a:rPr>
              <a:t>Compare tuples in each.</a:t>
            </a:r>
          </a:p>
        </p:txBody>
      </p:sp>
      <p:sp>
        <p:nvSpPr>
          <p:cNvPr id="645" name="Shape 645"/>
          <p:cNvSpPr/>
          <p:nvPr/>
        </p:nvSpPr>
        <p:spPr>
          <a:xfrm>
            <a:off x="1806701" y="1425447"/>
            <a:ext cx="949695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F497D"/>
                </a:solidFill>
              </a:rPr>
              <a:t>Sailors</a:t>
            </a:r>
          </a:p>
        </p:txBody>
      </p:sp>
      <p:sp>
        <p:nvSpPr>
          <p:cNvPr id="646" name="Shape 646"/>
          <p:cNvSpPr/>
          <p:nvPr/>
        </p:nvSpPr>
        <p:spPr>
          <a:xfrm>
            <a:off x="5816515" y="1425447"/>
            <a:ext cx="1240058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C0504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C0504D"/>
                </a:solidFill>
              </a:rPr>
              <a:t>Reserves</a:t>
            </a:r>
          </a:p>
        </p:txBody>
      </p:sp>
      <p:grpSp>
        <p:nvGrpSpPr>
          <p:cNvPr id="649" name="Group 649"/>
          <p:cNvGrpSpPr/>
          <p:nvPr/>
        </p:nvGrpSpPr>
        <p:grpSpPr>
          <a:xfrm>
            <a:off x="650239" y="2080852"/>
            <a:ext cx="3251201" cy="498349"/>
            <a:chOff x="0" y="14534"/>
            <a:chExt cx="3251200" cy="498347"/>
          </a:xfrm>
        </p:grpSpPr>
        <p:sp>
          <p:nvSpPr>
            <p:cNvPr id="647" name="Shape 647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48" name="Shape 648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Bob, sid = 1)</a:t>
              </a:r>
            </a:p>
          </p:txBody>
        </p:sp>
      </p:grpSp>
      <p:grpSp>
        <p:nvGrpSpPr>
          <p:cNvPr id="652" name="Group 652"/>
          <p:cNvGrpSpPr/>
          <p:nvPr/>
        </p:nvGrpSpPr>
        <p:grpSpPr>
          <a:xfrm>
            <a:off x="4876800" y="2080852"/>
            <a:ext cx="3251200" cy="498349"/>
            <a:chOff x="0" y="14534"/>
            <a:chExt cx="3251200" cy="498347"/>
          </a:xfrm>
        </p:grpSpPr>
        <p:sp>
          <p:nvSpPr>
            <p:cNvPr id="650" name="Shape 650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51" name="Shape 651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3, bid = 6)</a:t>
              </a:r>
            </a:p>
          </p:txBody>
        </p:sp>
      </p:grpSp>
      <p:grpSp>
        <p:nvGrpSpPr>
          <p:cNvPr id="655" name="Group 655"/>
          <p:cNvGrpSpPr/>
          <p:nvPr/>
        </p:nvGrpSpPr>
        <p:grpSpPr>
          <a:xfrm>
            <a:off x="4876800" y="2405972"/>
            <a:ext cx="3251200" cy="498349"/>
            <a:chOff x="0" y="14534"/>
            <a:chExt cx="3251200" cy="498347"/>
          </a:xfrm>
        </p:grpSpPr>
        <p:sp>
          <p:nvSpPr>
            <p:cNvPr id="653" name="Shape 653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54" name="Shape 654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1, bid = 4)</a:t>
              </a:r>
            </a:p>
          </p:txBody>
        </p:sp>
      </p:grpSp>
      <p:grpSp>
        <p:nvGrpSpPr>
          <p:cNvPr id="658" name="Group 658"/>
          <p:cNvGrpSpPr/>
          <p:nvPr/>
        </p:nvGrpSpPr>
        <p:grpSpPr>
          <a:xfrm>
            <a:off x="4876800" y="2731092"/>
            <a:ext cx="3251200" cy="498349"/>
            <a:chOff x="0" y="14534"/>
            <a:chExt cx="3251200" cy="498347"/>
          </a:xfrm>
        </p:grpSpPr>
        <p:sp>
          <p:nvSpPr>
            <p:cNvPr id="656" name="Shape 656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57" name="Shape 657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1, bid = 7)</a:t>
              </a:r>
            </a:p>
          </p:txBody>
        </p:sp>
      </p:grpSp>
      <p:sp>
        <p:nvSpPr>
          <p:cNvPr id="659" name="Shape 659"/>
          <p:cNvSpPr/>
          <p:nvPr/>
        </p:nvSpPr>
        <p:spPr>
          <a:xfrm>
            <a:off x="4876800" y="3142826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60" name="Shape 660"/>
          <p:cNvSpPr/>
          <p:nvPr/>
        </p:nvSpPr>
        <p:spPr>
          <a:xfrm>
            <a:off x="4876800" y="3467946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663" name="Group 663"/>
          <p:cNvGrpSpPr/>
          <p:nvPr/>
        </p:nvGrpSpPr>
        <p:grpSpPr>
          <a:xfrm>
            <a:off x="650239" y="2405972"/>
            <a:ext cx="3251201" cy="498349"/>
            <a:chOff x="0" y="14534"/>
            <a:chExt cx="3251200" cy="498347"/>
          </a:xfrm>
        </p:grpSpPr>
        <p:sp>
          <p:nvSpPr>
            <p:cNvPr id="661" name="Shape 661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62" name="Shape 662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Sam, sid = 3)</a:t>
              </a:r>
            </a:p>
          </p:txBody>
        </p:sp>
      </p:grpSp>
      <p:sp>
        <p:nvSpPr>
          <p:cNvPr id="664" name="Shape 664"/>
          <p:cNvSpPr/>
          <p:nvPr/>
        </p:nvSpPr>
        <p:spPr>
          <a:xfrm>
            <a:off x="3901439" y="2330026"/>
            <a:ext cx="975361" cy="1"/>
          </a:xfrm>
          <a:prstGeom prst="line">
            <a:avLst/>
          </a:prstGeom>
          <a:ln w="38100">
            <a:solidFill/>
            <a:tailEnd type="triangle"/>
          </a:ln>
        </p:spPr>
        <p:txBody>
          <a:bodyPr lIns="65023" tIns="65023" rIns="65023" bIns="65023"/>
          <a:lstStyle/>
          <a:p>
            <a:pPr lvl="0"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65" name="Shape 665"/>
          <p:cNvSpPr/>
          <p:nvPr/>
        </p:nvSpPr>
        <p:spPr>
          <a:xfrm>
            <a:off x="3901439" y="2330026"/>
            <a:ext cx="975361" cy="325121"/>
          </a:xfrm>
          <a:prstGeom prst="line">
            <a:avLst/>
          </a:prstGeom>
          <a:ln w="38100">
            <a:solidFill/>
            <a:tailEnd type="triangle"/>
          </a:ln>
        </p:spPr>
        <p:txBody>
          <a:bodyPr lIns="65023" tIns="65023" rIns="65023" bIns="65023"/>
          <a:lstStyle/>
          <a:p>
            <a:pPr lvl="0"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66" name="Shape 666"/>
          <p:cNvSpPr/>
          <p:nvPr/>
        </p:nvSpPr>
        <p:spPr>
          <a:xfrm>
            <a:off x="3901439" y="2330026"/>
            <a:ext cx="975362" cy="650241"/>
          </a:xfrm>
          <a:prstGeom prst="line">
            <a:avLst/>
          </a:prstGeom>
          <a:ln w="38100">
            <a:solidFill/>
            <a:tailEnd type="triangle"/>
          </a:ln>
        </p:spPr>
        <p:txBody>
          <a:bodyPr lIns="65023" tIns="65023" rIns="65023" bIns="65023"/>
          <a:lstStyle/>
          <a:p>
            <a:pPr lvl="0"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67" name="Shape 667"/>
          <p:cNvSpPr/>
          <p:nvPr/>
        </p:nvSpPr>
        <p:spPr>
          <a:xfrm>
            <a:off x="3901439" y="2330026"/>
            <a:ext cx="975361" cy="975361"/>
          </a:xfrm>
          <a:prstGeom prst="line">
            <a:avLst/>
          </a:prstGeom>
          <a:ln w="38100">
            <a:solidFill/>
            <a:tailEnd type="triangle"/>
          </a:ln>
        </p:spPr>
        <p:txBody>
          <a:bodyPr lIns="65023" tIns="65023" rIns="65023" bIns="65023"/>
          <a:lstStyle/>
          <a:p>
            <a:pPr lvl="0"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68" name="Shape 668"/>
          <p:cNvSpPr/>
          <p:nvPr/>
        </p:nvSpPr>
        <p:spPr>
          <a:xfrm>
            <a:off x="3901440" y="2330026"/>
            <a:ext cx="975361" cy="1300481"/>
          </a:xfrm>
          <a:prstGeom prst="line">
            <a:avLst/>
          </a:prstGeom>
          <a:ln w="38100">
            <a:solidFill/>
            <a:tailEnd type="triangle"/>
          </a:ln>
        </p:spPr>
        <p:txBody>
          <a:bodyPr lIns="65023" tIns="65023" rIns="65023" bIns="65023"/>
          <a:lstStyle/>
          <a:p>
            <a:pPr lvl="0"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69" name="Shape 669"/>
          <p:cNvSpPr/>
          <p:nvPr/>
        </p:nvSpPr>
        <p:spPr>
          <a:xfrm flipV="1">
            <a:off x="3901439" y="2364802"/>
            <a:ext cx="975361" cy="325121"/>
          </a:xfrm>
          <a:prstGeom prst="line">
            <a:avLst/>
          </a:prstGeom>
          <a:ln w="38100">
            <a:solidFill/>
            <a:tailEnd type="triangle"/>
          </a:ln>
        </p:spPr>
        <p:txBody>
          <a:bodyPr lIns="65023" tIns="65023" rIns="65023" bIns="65023"/>
          <a:lstStyle/>
          <a:p>
            <a:pPr lvl="0"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70" name="Shape 670"/>
          <p:cNvSpPr/>
          <p:nvPr/>
        </p:nvSpPr>
        <p:spPr>
          <a:xfrm>
            <a:off x="3901439" y="2689922"/>
            <a:ext cx="975361" cy="1"/>
          </a:xfrm>
          <a:prstGeom prst="line">
            <a:avLst/>
          </a:prstGeom>
          <a:ln w="38100">
            <a:solidFill/>
            <a:tailEnd type="triangle"/>
          </a:ln>
        </p:spPr>
        <p:txBody>
          <a:bodyPr lIns="65023" tIns="65023" rIns="65023" bIns="65023"/>
          <a:lstStyle/>
          <a:p>
            <a:pPr lvl="0"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71" name="Shape 671"/>
          <p:cNvSpPr/>
          <p:nvPr/>
        </p:nvSpPr>
        <p:spPr>
          <a:xfrm>
            <a:off x="3901439" y="2689922"/>
            <a:ext cx="975361" cy="325121"/>
          </a:xfrm>
          <a:prstGeom prst="line">
            <a:avLst/>
          </a:prstGeom>
          <a:ln w="38100">
            <a:solidFill/>
            <a:tailEnd type="triangle"/>
          </a:ln>
        </p:spPr>
        <p:txBody>
          <a:bodyPr lIns="65023" tIns="65023" rIns="65023" bIns="65023"/>
          <a:lstStyle/>
          <a:p>
            <a:pPr lvl="0"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72" name="Shape 672"/>
          <p:cNvSpPr/>
          <p:nvPr/>
        </p:nvSpPr>
        <p:spPr>
          <a:xfrm>
            <a:off x="3901439" y="2689922"/>
            <a:ext cx="975362" cy="650241"/>
          </a:xfrm>
          <a:prstGeom prst="line">
            <a:avLst/>
          </a:prstGeom>
          <a:ln w="38100">
            <a:solidFill/>
            <a:tailEnd type="triangle"/>
          </a:ln>
        </p:spPr>
        <p:txBody>
          <a:bodyPr lIns="65023" tIns="65023" rIns="65023" bIns="65023"/>
          <a:lstStyle/>
          <a:p>
            <a:pPr lvl="0"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grpSp>
        <p:nvGrpSpPr>
          <p:cNvPr id="675" name="Group 675"/>
          <p:cNvGrpSpPr/>
          <p:nvPr/>
        </p:nvGrpSpPr>
        <p:grpSpPr>
          <a:xfrm>
            <a:off x="8669866" y="8366506"/>
            <a:ext cx="4334935" cy="498349"/>
            <a:chOff x="0" y="14534"/>
            <a:chExt cx="4334933" cy="498347"/>
          </a:xfrm>
        </p:grpSpPr>
        <p:sp>
          <p:nvSpPr>
            <p:cNvPr id="673" name="Shape 673"/>
            <p:cNvSpPr/>
            <p:nvPr/>
          </p:nvSpPr>
          <p:spPr>
            <a:xfrm>
              <a:off x="0" y="101148"/>
              <a:ext cx="4334934" cy="325121"/>
            </a:xfrm>
            <a:prstGeom prst="rect">
              <a:avLst/>
            </a:prstGeom>
            <a:solidFill>
              <a:srgbClr val="9BBB59"/>
            </a:solidFill>
            <a:ln w="25400" cap="flat">
              <a:solidFill>
                <a:srgbClr val="718841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74" name="Shape 674"/>
            <p:cNvSpPr/>
            <p:nvPr/>
          </p:nvSpPr>
          <p:spPr>
            <a:xfrm>
              <a:off x="0" y="14534"/>
              <a:ext cx="4334934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Bob, sid = 1, bid = 4)</a:t>
              </a:r>
            </a:p>
          </p:txBody>
        </p:sp>
      </p:grpSp>
      <p:sp>
        <p:nvSpPr>
          <p:cNvPr id="676" name="Shape 676"/>
          <p:cNvSpPr/>
          <p:nvPr/>
        </p:nvSpPr>
        <p:spPr>
          <a:xfrm>
            <a:off x="8714032" y="7802880"/>
            <a:ext cx="1548418" cy="650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b="1"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b="0" sz="1800"/>
            </a:pPr>
            <a:r>
              <a:rPr b="1" sz="3400"/>
              <a:t>Output:</a:t>
            </a:r>
          </a:p>
        </p:txBody>
      </p:sp>
      <p:grpSp>
        <p:nvGrpSpPr>
          <p:cNvPr id="679" name="Group 679"/>
          <p:cNvGrpSpPr/>
          <p:nvPr/>
        </p:nvGrpSpPr>
        <p:grpSpPr>
          <a:xfrm>
            <a:off x="8669866" y="8691625"/>
            <a:ext cx="4334935" cy="498349"/>
            <a:chOff x="0" y="14534"/>
            <a:chExt cx="4334933" cy="498347"/>
          </a:xfrm>
        </p:grpSpPr>
        <p:sp>
          <p:nvSpPr>
            <p:cNvPr id="677" name="Shape 677"/>
            <p:cNvSpPr/>
            <p:nvPr/>
          </p:nvSpPr>
          <p:spPr>
            <a:xfrm>
              <a:off x="0" y="101148"/>
              <a:ext cx="4334934" cy="325121"/>
            </a:xfrm>
            <a:prstGeom prst="rect">
              <a:avLst/>
            </a:prstGeom>
            <a:solidFill>
              <a:srgbClr val="9BBB59"/>
            </a:solidFill>
            <a:ln w="25400" cap="flat">
              <a:solidFill>
                <a:srgbClr val="718841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78" name="Shape 678"/>
            <p:cNvSpPr/>
            <p:nvPr/>
          </p:nvSpPr>
          <p:spPr>
            <a:xfrm>
              <a:off x="0" y="14534"/>
              <a:ext cx="4334934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Bob, sid = 1, bid = 7)</a:t>
              </a:r>
            </a:p>
          </p:txBody>
        </p:sp>
      </p:grpSp>
      <p:grpSp>
        <p:nvGrpSpPr>
          <p:cNvPr id="682" name="Group 682"/>
          <p:cNvGrpSpPr/>
          <p:nvPr/>
        </p:nvGrpSpPr>
        <p:grpSpPr>
          <a:xfrm>
            <a:off x="8669866" y="9016746"/>
            <a:ext cx="4334935" cy="498349"/>
            <a:chOff x="0" y="14534"/>
            <a:chExt cx="4334933" cy="498347"/>
          </a:xfrm>
        </p:grpSpPr>
        <p:sp>
          <p:nvSpPr>
            <p:cNvPr id="680" name="Shape 680"/>
            <p:cNvSpPr/>
            <p:nvPr/>
          </p:nvSpPr>
          <p:spPr>
            <a:xfrm>
              <a:off x="0" y="101148"/>
              <a:ext cx="4334934" cy="325121"/>
            </a:xfrm>
            <a:prstGeom prst="rect">
              <a:avLst/>
            </a:prstGeom>
            <a:solidFill>
              <a:srgbClr val="9BBB59"/>
            </a:solidFill>
            <a:ln w="25400" cap="flat">
              <a:solidFill>
                <a:srgbClr val="718841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81" name="Shape 681"/>
            <p:cNvSpPr/>
            <p:nvPr/>
          </p:nvSpPr>
          <p:spPr>
            <a:xfrm>
              <a:off x="0" y="14534"/>
              <a:ext cx="4334934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Sam, sid = 3, bid = 6)</a:t>
              </a:r>
            </a:p>
          </p:txBody>
        </p:sp>
      </p:grpSp>
      <p:sp>
        <p:nvSpPr>
          <p:cNvPr id="683" name="Shape 683"/>
          <p:cNvSpPr/>
          <p:nvPr/>
        </p:nvSpPr>
        <p:spPr>
          <a:xfrm>
            <a:off x="1950719" y="2926079"/>
            <a:ext cx="511397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2400"/>
              <a:t>. . .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nodeType="after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afterEffect" presetClass="entr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nodeType="afterEffect" presetClass="entr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afterEffect" presetClass="entr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nodeType="afterEffect" presetClass="entr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afterEffect" presetClass="entr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presetClass="entr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nodeType="afterEffect" presetClass="entr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afterEffect" presetClass="entr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nodeType="afterEffect" presetClass="entr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nodeType="afterEffect" presetClass="entr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presetClass="entr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71" grpId="10"/>
      <p:bldP build="whole" bldLvl="1" animBg="1" rev="0" advAuto="0" spid="682" grpId="12"/>
      <p:bldP build="whole" bldLvl="1" animBg="1" rev="0" advAuto="0" spid="679" grpId="7"/>
      <p:bldP build="whole" bldLvl="1" animBg="1" rev="0" advAuto="0" spid="664" grpId="2"/>
      <p:bldP build="whole" bldLvl="1" animBg="1" rev="0" advAuto="0" spid="668" grpId="4"/>
      <p:bldP build="whole" bldLvl="1" animBg="1" rev="0" advAuto="0" spid="669" grpId="8"/>
      <p:bldP build="whole" bldLvl="1" animBg="1" rev="0" advAuto="0" spid="670" grpId="9"/>
      <p:bldP build="whole" bldLvl="1" animBg="1" rev="0" advAuto="0" spid="667" grpId="3"/>
      <p:bldP build="whole" bldLvl="1" animBg="1" rev="0" advAuto="0" spid="683" grpId="13"/>
      <p:bldP build="whole" bldLvl="1" animBg="1" rev="0" advAuto="0" spid="675" grpId="6"/>
      <p:bldP build="whole" bldLvl="1" animBg="1" rev="0" advAuto="0" spid="666" grpId="5"/>
      <p:bldP build="whole" bldLvl="1" animBg="1" rev="0" advAuto="0" spid="665" grpId="1"/>
      <p:bldP build="whole" bldLvl="1" animBg="1" rev="0" advAuto="0" spid="672" grpId="1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Shape 685"/>
          <p:cNvSpPr/>
          <p:nvPr>
            <p:ph type="title"/>
          </p:nvPr>
        </p:nvSpPr>
        <p:spPr>
          <a:xfrm>
            <a:off x="650239" y="390596"/>
            <a:ext cx="11704322" cy="16256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Page-Oriented Nested Loops Join</a:t>
            </a:r>
          </a:p>
        </p:txBody>
      </p:sp>
      <p:sp>
        <p:nvSpPr>
          <p:cNvPr id="686" name="Shape 686"/>
          <p:cNvSpPr/>
          <p:nvPr/>
        </p:nvSpPr>
        <p:spPr>
          <a:xfrm>
            <a:off x="325119" y="1950719"/>
            <a:ext cx="3901442" cy="7586135"/>
          </a:xfrm>
          <a:prstGeom prst="rect">
            <a:avLst/>
          </a:prstGeom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689" name="Group 689"/>
          <p:cNvGrpSpPr/>
          <p:nvPr/>
        </p:nvGrpSpPr>
        <p:grpSpPr>
          <a:xfrm>
            <a:off x="650239" y="2167466"/>
            <a:ext cx="3251201" cy="1625601"/>
            <a:chOff x="0" y="0"/>
            <a:chExt cx="3251200" cy="1625600"/>
          </a:xfrm>
        </p:grpSpPr>
        <p:sp>
          <p:nvSpPr>
            <p:cNvPr id="687" name="Shape 687"/>
            <p:cNvSpPr/>
            <p:nvPr/>
          </p:nvSpPr>
          <p:spPr>
            <a:xfrm>
              <a:off x="0" y="0"/>
              <a:ext cx="3251200" cy="1625600"/>
            </a:xfrm>
            <a:prstGeom prst="rect">
              <a:avLst/>
            </a:prstGeom>
            <a:solidFill>
              <a:srgbClr val="4BACC6"/>
            </a:solidFill>
            <a:ln w="25400" cap="flat">
              <a:solidFill>
                <a:srgbClr val="377E90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88" name="Shape 688"/>
            <p:cNvSpPr/>
            <p:nvPr/>
          </p:nvSpPr>
          <p:spPr>
            <a:xfrm>
              <a:off x="0" y="563626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Page 1</a:t>
              </a:r>
            </a:p>
          </p:txBody>
        </p:sp>
      </p:grpSp>
      <p:sp>
        <p:nvSpPr>
          <p:cNvPr id="690" name="Shape 690"/>
          <p:cNvSpPr/>
          <p:nvPr/>
        </p:nvSpPr>
        <p:spPr>
          <a:xfrm>
            <a:off x="650239" y="4009813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91" name="Shape 691"/>
          <p:cNvSpPr/>
          <p:nvPr/>
        </p:nvSpPr>
        <p:spPr>
          <a:xfrm>
            <a:off x="650239" y="5852159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92" name="Shape 692"/>
          <p:cNvSpPr/>
          <p:nvPr/>
        </p:nvSpPr>
        <p:spPr>
          <a:xfrm>
            <a:off x="650239" y="7694507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93" name="Shape 693"/>
          <p:cNvSpPr/>
          <p:nvPr/>
        </p:nvSpPr>
        <p:spPr>
          <a:xfrm>
            <a:off x="4551679" y="1950719"/>
            <a:ext cx="3901442" cy="7586135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696" name="Group 696"/>
          <p:cNvGrpSpPr/>
          <p:nvPr/>
        </p:nvGrpSpPr>
        <p:grpSpPr>
          <a:xfrm>
            <a:off x="4876800" y="2167466"/>
            <a:ext cx="3251200" cy="1625601"/>
            <a:chOff x="0" y="0"/>
            <a:chExt cx="3251200" cy="1625600"/>
          </a:xfrm>
        </p:grpSpPr>
        <p:sp>
          <p:nvSpPr>
            <p:cNvPr id="694" name="Shape 694"/>
            <p:cNvSpPr/>
            <p:nvPr/>
          </p:nvSpPr>
          <p:spPr>
            <a:xfrm>
              <a:off x="0" y="0"/>
              <a:ext cx="3251200" cy="1625600"/>
            </a:xfrm>
            <a:prstGeom prst="rect">
              <a:avLst/>
            </a:prstGeom>
            <a:solidFill>
              <a:srgbClr val="F79646"/>
            </a:solidFill>
            <a:ln w="25400" cap="flat">
              <a:solidFill>
                <a:srgbClr val="B46D33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95" name="Shape 695"/>
            <p:cNvSpPr/>
            <p:nvPr/>
          </p:nvSpPr>
          <p:spPr>
            <a:xfrm>
              <a:off x="0" y="563626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Page 1</a:t>
              </a:r>
            </a:p>
          </p:txBody>
        </p:sp>
      </p:grpSp>
      <p:sp>
        <p:nvSpPr>
          <p:cNvPr id="697" name="Shape 697"/>
          <p:cNvSpPr/>
          <p:nvPr/>
        </p:nvSpPr>
        <p:spPr>
          <a:xfrm>
            <a:off x="4876800" y="4009813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98" name="Shape 698"/>
          <p:cNvSpPr/>
          <p:nvPr/>
        </p:nvSpPr>
        <p:spPr>
          <a:xfrm>
            <a:off x="4876800" y="5852159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99" name="Shape 699"/>
          <p:cNvSpPr/>
          <p:nvPr/>
        </p:nvSpPr>
        <p:spPr>
          <a:xfrm>
            <a:off x="4876800" y="7694507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700" name="Shape 700"/>
          <p:cNvSpPr/>
          <p:nvPr>
            <p:ph type="body" idx="1"/>
          </p:nvPr>
        </p:nvSpPr>
        <p:spPr>
          <a:xfrm>
            <a:off x="8561493" y="1950720"/>
            <a:ext cx="4443308" cy="6436926"/>
          </a:xfrm>
          <a:prstGeom prst="rect">
            <a:avLst/>
          </a:prstGeom>
        </p:spPr>
        <p:txBody>
          <a:bodyPr/>
          <a:lstStyle/>
          <a:p>
            <a:pPr lvl="0" marL="342900" indent="-342900">
              <a:spcBef>
                <a:spcPts val="600"/>
              </a:spcBef>
              <a:buSzTx/>
              <a:buNone/>
              <a:defRPr sz="1800"/>
            </a:pPr>
            <a:r>
              <a:rPr b="1" sz="3400"/>
              <a:t>Key idea:</a:t>
            </a:r>
            <a:br>
              <a:rPr b="1" sz="3400"/>
            </a:br>
            <a:r>
              <a:rPr sz="3400"/>
              <a:t>Take each page of S and match with each page of R.</a:t>
            </a:r>
            <a:endParaRPr sz="4000"/>
          </a:p>
          <a:p>
            <a:pPr lvl="0" marL="342900" indent="-342900">
              <a:spcBef>
                <a:spcPts val="600"/>
              </a:spcBef>
              <a:buSzTx/>
              <a:buNone/>
              <a:defRPr sz="1800"/>
            </a:pPr>
            <a:r>
              <a:rPr b="1" sz="3400"/>
              <a:t>Steps:</a:t>
            </a:r>
            <a:endParaRPr sz="4000"/>
          </a:p>
          <a:p>
            <a:pPr lvl="0" marL="603031" indent="-603031"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400"/>
              <a:t>Get page of S.</a:t>
            </a:r>
            <a:endParaRPr sz="4000"/>
          </a:p>
          <a:p>
            <a:pPr lvl="0" marL="603031" indent="-603031"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400"/>
              <a:t>Iterate through each page in R.</a:t>
            </a:r>
            <a:endParaRPr sz="4000"/>
          </a:p>
          <a:p>
            <a:pPr lvl="0" marL="603031" indent="-603031"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400"/>
              <a:t>Compare tuples in each.</a:t>
            </a:r>
          </a:p>
        </p:txBody>
      </p:sp>
      <p:sp>
        <p:nvSpPr>
          <p:cNvPr id="701" name="Shape 701"/>
          <p:cNvSpPr/>
          <p:nvPr/>
        </p:nvSpPr>
        <p:spPr>
          <a:xfrm>
            <a:off x="1806701" y="1425447"/>
            <a:ext cx="949695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F497D"/>
                </a:solidFill>
              </a:rPr>
              <a:t>Sailors</a:t>
            </a:r>
          </a:p>
        </p:txBody>
      </p:sp>
      <p:sp>
        <p:nvSpPr>
          <p:cNvPr id="702" name="Shape 702"/>
          <p:cNvSpPr/>
          <p:nvPr/>
        </p:nvSpPr>
        <p:spPr>
          <a:xfrm>
            <a:off x="5816515" y="1425447"/>
            <a:ext cx="1240058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C0504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C0504D"/>
                </a:solidFill>
              </a:rPr>
              <a:t>Reserves</a:t>
            </a:r>
          </a:p>
        </p:txBody>
      </p:sp>
      <p:sp>
        <p:nvSpPr>
          <p:cNvPr id="714" name="Shape 714"/>
          <p:cNvSpPr/>
          <p:nvPr/>
        </p:nvSpPr>
        <p:spPr>
          <a:xfrm>
            <a:off x="3914139" y="2980266"/>
            <a:ext cx="949961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0"/>
                  <a:pt x="14400" y="10800"/>
                  <a:pt x="21600" y="21600"/>
                </a:cubicBezTo>
              </a:path>
            </a:pathLst>
          </a:custGeom>
          <a:ln w="50800">
            <a:solidFill/>
            <a:tailEnd type="triangle"/>
          </a:ln>
        </p:spPr>
        <p:txBody>
          <a:bodyPr/>
          <a:lstStyle/>
          <a:p>
            <a:pPr lvl="0"/>
          </a:p>
        </p:txBody>
      </p:sp>
      <p:grpSp>
        <p:nvGrpSpPr>
          <p:cNvPr id="706" name="Group 706"/>
          <p:cNvGrpSpPr/>
          <p:nvPr/>
        </p:nvGrpSpPr>
        <p:grpSpPr>
          <a:xfrm>
            <a:off x="8669866" y="8366506"/>
            <a:ext cx="4334935" cy="498349"/>
            <a:chOff x="0" y="14534"/>
            <a:chExt cx="4334933" cy="498347"/>
          </a:xfrm>
        </p:grpSpPr>
        <p:sp>
          <p:nvSpPr>
            <p:cNvPr id="704" name="Shape 704"/>
            <p:cNvSpPr/>
            <p:nvPr/>
          </p:nvSpPr>
          <p:spPr>
            <a:xfrm>
              <a:off x="0" y="101148"/>
              <a:ext cx="4334934" cy="325121"/>
            </a:xfrm>
            <a:prstGeom prst="rect">
              <a:avLst/>
            </a:prstGeom>
            <a:solidFill>
              <a:srgbClr val="9BBB59"/>
            </a:solidFill>
            <a:ln w="25400" cap="flat">
              <a:solidFill>
                <a:srgbClr val="718841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05" name="Shape 705"/>
            <p:cNvSpPr/>
            <p:nvPr/>
          </p:nvSpPr>
          <p:spPr>
            <a:xfrm>
              <a:off x="0" y="14534"/>
              <a:ext cx="4334934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Bob, sid = 1, bid = 4)</a:t>
              </a:r>
            </a:p>
          </p:txBody>
        </p:sp>
      </p:grpSp>
      <p:sp>
        <p:nvSpPr>
          <p:cNvPr id="707" name="Shape 707"/>
          <p:cNvSpPr/>
          <p:nvPr/>
        </p:nvSpPr>
        <p:spPr>
          <a:xfrm>
            <a:off x="8714032" y="7802880"/>
            <a:ext cx="1548418" cy="650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b="1"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b="0" sz="1800"/>
            </a:pPr>
            <a:r>
              <a:rPr b="1" sz="3400"/>
              <a:t>Output:</a:t>
            </a:r>
          </a:p>
        </p:txBody>
      </p:sp>
      <p:grpSp>
        <p:nvGrpSpPr>
          <p:cNvPr id="710" name="Group 710"/>
          <p:cNvGrpSpPr/>
          <p:nvPr/>
        </p:nvGrpSpPr>
        <p:grpSpPr>
          <a:xfrm>
            <a:off x="8669866" y="8691625"/>
            <a:ext cx="4334935" cy="498349"/>
            <a:chOff x="0" y="14534"/>
            <a:chExt cx="4334933" cy="498347"/>
          </a:xfrm>
        </p:grpSpPr>
        <p:sp>
          <p:nvSpPr>
            <p:cNvPr id="708" name="Shape 708"/>
            <p:cNvSpPr/>
            <p:nvPr/>
          </p:nvSpPr>
          <p:spPr>
            <a:xfrm>
              <a:off x="0" y="101148"/>
              <a:ext cx="4334934" cy="325121"/>
            </a:xfrm>
            <a:prstGeom prst="rect">
              <a:avLst/>
            </a:prstGeom>
            <a:solidFill>
              <a:srgbClr val="9BBB59"/>
            </a:solidFill>
            <a:ln w="25400" cap="flat">
              <a:solidFill>
                <a:srgbClr val="718841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09" name="Shape 709"/>
            <p:cNvSpPr/>
            <p:nvPr/>
          </p:nvSpPr>
          <p:spPr>
            <a:xfrm>
              <a:off x="0" y="14534"/>
              <a:ext cx="4334934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Bob, sid = 1, bid = 7)</a:t>
              </a:r>
            </a:p>
          </p:txBody>
        </p:sp>
      </p:grpSp>
      <p:grpSp>
        <p:nvGrpSpPr>
          <p:cNvPr id="713" name="Group 713"/>
          <p:cNvGrpSpPr/>
          <p:nvPr/>
        </p:nvGrpSpPr>
        <p:grpSpPr>
          <a:xfrm>
            <a:off x="8669866" y="9016746"/>
            <a:ext cx="4334935" cy="498349"/>
            <a:chOff x="0" y="14534"/>
            <a:chExt cx="4334933" cy="498347"/>
          </a:xfrm>
        </p:grpSpPr>
        <p:sp>
          <p:nvSpPr>
            <p:cNvPr id="711" name="Shape 711"/>
            <p:cNvSpPr/>
            <p:nvPr/>
          </p:nvSpPr>
          <p:spPr>
            <a:xfrm>
              <a:off x="0" y="101148"/>
              <a:ext cx="4334934" cy="325121"/>
            </a:xfrm>
            <a:prstGeom prst="rect">
              <a:avLst/>
            </a:prstGeom>
            <a:solidFill>
              <a:srgbClr val="9BBB59"/>
            </a:solidFill>
            <a:ln w="25400" cap="flat">
              <a:solidFill>
                <a:srgbClr val="718841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12" name="Shape 712"/>
            <p:cNvSpPr/>
            <p:nvPr/>
          </p:nvSpPr>
          <p:spPr>
            <a:xfrm>
              <a:off x="0" y="14534"/>
              <a:ext cx="4334934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Sam, sid = 3, bid = 6)</a:t>
              </a:r>
            </a:p>
          </p:txBody>
        </p:sp>
      </p:grpSp>
    </p:spTree>
  </p:cSld>
  <p:clrMapOvr>
    <a:masterClrMapping/>
  </p:clrMapOvr>
  <p:transition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Shape 716"/>
          <p:cNvSpPr/>
          <p:nvPr>
            <p:ph type="title"/>
          </p:nvPr>
        </p:nvSpPr>
        <p:spPr>
          <a:xfrm>
            <a:off x="650239" y="390596"/>
            <a:ext cx="11704322" cy="16256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Page-Oriented Nested Loops Join</a:t>
            </a:r>
          </a:p>
        </p:txBody>
      </p:sp>
      <p:sp>
        <p:nvSpPr>
          <p:cNvPr id="717" name="Shape 717"/>
          <p:cNvSpPr/>
          <p:nvPr/>
        </p:nvSpPr>
        <p:spPr>
          <a:xfrm>
            <a:off x="325119" y="1950719"/>
            <a:ext cx="3901442" cy="7586135"/>
          </a:xfrm>
          <a:prstGeom prst="rect">
            <a:avLst/>
          </a:prstGeom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720" name="Group 720"/>
          <p:cNvGrpSpPr/>
          <p:nvPr/>
        </p:nvGrpSpPr>
        <p:grpSpPr>
          <a:xfrm>
            <a:off x="650239" y="2167466"/>
            <a:ext cx="3251201" cy="1625601"/>
            <a:chOff x="0" y="0"/>
            <a:chExt cx="3251200" cy="1625600"/>
          </a:xfrm>
        </p:grpSpPr>
        <p:sp>
          <p:nvSpPr>
            <p:cNvPr id="718" name="Shape 718"/>
            <p:cNvSpPr/>
            <p:nvPr/>
          </p:nvSpPr>
          <p:spPr>
            <a:xfrm>
              <a:off x="0" y="0"/>
              <a:ext cx="3251200" cy="1625600"/>
            </a:xfrm>
            <a:prstGeom prst="rect">
              <a:avLst/>
            </a:prstGeom>
            <a:solidFill>
              <a:srgbClr val="4BACC6"/>
            </a:solidFill>
            <a:ln w="25400" cap="flat">
              <a:solidFill>
                <a:srgbClr val="377E90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19" name="Shape 719"/>
            <p:cNvSpPr/>
            <p:nvPr/>
          </p:nvSpPr>
          <p:spPr>
            <a:xfrm>
              <a:off x="0" y="563626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Page 1</a:t>
              </a:r>
            </a:p>
          </p:txBody>
        </p:sp>
      </p:grpSp>
      <p:sp>
        <p:nvSpPr>
          <p:cNvPr id="721" name="Shape 721"/>
          <p:cNvSpPr/>
          <p:nvPr/>
        </p:nvSpPr>
        <p:spPr>
          <a:xfrm>
            <a:off x="650239" y="4009813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722" name="Shape 722"/>
          <p:cNvSpPr/>
          <p:nvPr/>
        </p:nvSpPr>
        <p:spPr>
          <a:xfrm>
            <a:off x="650239" y="5852159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723" name="Shape 723"/>
          <p:cNvSpPr/>
          <p:nvPr/>
        </p:nvSpPr>
        <p:spPr>
          <a:xfrm>
            <a:off x="650239" y="7694507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724" name="Shape 724"/>
          <p:cNvSpPr/>
          <p:nvPr/>
        </p:nvSpPr>
        <p:spPr>
          <a:xfrm>
            <a:off x="4551679" y="1950719"/>
            <a:ext cx="3901442" cy="7586135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727" name="Group 727"/>
          <p:cNvGrpSpPr/>
          <p:nvPr/>
        </p:nvGrpSpPr>
        <p:grpSpPr>
          <a:xfrm>
            <a:off x="4876800" y="2167466"/>
            <a:ext cx="3251200" cy="1625601"/>
            <a:chOff x="0" y="0"/>
            <a:chExt cx="3251200" cy="1625600"/>
          </a:xfrm>
        </p:grpSpPr>
        <p:sp>
          <p:nvSpPr>
            <p:cNvPr id="725" name="Shape 725"/>
            <p:cNvSpPr/>
            <p:nvPr/>
          </p:nvSpPr>
          <p:spPr>
            <a:xfrm>
              <a:off x="0" y="0"/>
              <a:ext cx="3251200" cy="1625600"/>
            </a:xfrm>
            <a:prstGeom prst="rect">
              <a:avLst/>
            </a:prstGeom>
            <a:solidFill>
              <a:srgbClr val="F79646"/>
            </a:solidFill>
            <a:ln w="25400" cap="flat">
              <a:solidFill>
                <a:srgbClr val="B46D33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26" name="Shape 726"/>
            <p:cNvSpPr/>
            <p:nvPr/>
          </p:nvSpPr>
          <p:spPr>
            <a:xfrm>
              <a:off x="0" y="563626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Page 1</a:t>
              </a:r>
            </a:p>
          </p:txBody>
        </p:sp>
      </p:grpSp>
      <p:grpSp>
        <p:nvGrpSpPr>
          <p:cNvPr id="730" name="Group 730"/>
          <p:cNvGrpSpPr/>
          <p:nvPr/>
        </p:nvGrpSpPr>
        <p:grpSpPr>
          <a:xfrm>
            <a:off x="4876800" y="4009813"/>
            <a:ext cx="3251200" cy="1625601"/>
            <a:chOff x="0" y="0"/>
            <a:chExt cx="3251200" cy="1625600"/>
          </a:xfrm>
        </p:grpSpPr>
        <p:sp>
          <p:nvSpPr>
            <p:cNvPr id="728" name="Shape 728"/>
            <p:cNvSpPr/>
            <p:nvPr/>
          </p:nvSpPr>
          <p:spPr>
            <a:xfrm>
              <a:off x="0" y="0"/>
              <a:ext cx="3251200" cy="1625600"/>
            </a:xfrm>
            <a:prstGeom prst="rect">
              <a:avLst/>
            </a:prstGeom>
            <a:solidFill>
              <a:srgbClr val="F79646"/>
            </a:solidFill>
            <a:ln w="25400" cap="flat">
              <a:solidFill>
                <a:srgbClr val="B46D33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29" name="Shape 729"/>
            <p:cNvSpPr/>
            <p:nvPr/>
          </p:nvSpPr>
          <p:spPr>
            <a:xfrm>
              <a:off x="0" y="563626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Page 2</a:t>
              </a:r>
            </a:p>
          </p:txBody>
        </p:sp>
      </p:grpSp>
      <p:sp>
        <p:nvSpPr>
          <p:cNvPr id="731" name="Shape 731"/>
          <p:cNvSpPr/>
          <p:nvPr/>
        </p:nvSpPr>
        <p:spPr>
          <a:xfrm>
            <a:off x="4876800" y="5852159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732" name="Shape 732"/>
          <p:cNvSpPr/>
          <p:nvPr/>
        </p:nvSpPr>
        <p:spPr>
          <a:xfrm>
            <a:off x="4876800" y="7694507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733" name="Shape 733"/>
          <p:cNvSpPr/>
          <p:nvPr>
            <p:ph type="body" idx="1"/>
          </p:nvPr>
        </p:nvSpPr>
        <p:spPr>
          <a:xfrm>
            <a:off x="8561493" y="1950720"/>
            <a:ext cx="4443308" cy="6436926"/>
          </a:xfrm>
          <a:prstGeom prst="rect">
            <a:avLst/>
          </a:prstGeom>
        </p:spPr>
        <p:txBody>
          <a:bodyPr/>
          <a:lstStyle/>
          <a:p>
            <a:pPr lvl="0" marL="342900" indent="-342900">
              <a:spcBef>
                <a:spcPts val="600"/>
              </a:spcBef>
              <a:buSzTx/>
              <a:buNone/>
              <a:defRPr sz="1800"/>
            </a:pPr>
            <a:r>
              <a:rPr b="1" sz="3400"/>
              <a:t>Key idea:</a:t>
            </a:r>
            <a:br>
              <a:rPr b="1" sz="3400"/>
            </a:br>
            <a:r>
              <a:rPr sz="3400"/>
              <a:t>Take each page of S and match with each page of R.</a:t>
            </a:r>
            <a:endParaRPr sz="4000"/>
          </a:p>
          <a:p>
            <a:pPr lvl="0" marL="342900" indent="-342900">
              <a:spcBef>
                <a:spcPts val="600"/>
              </a:spcBef>
              <a:buSzTx/>
              <a:buNone/>
              <a:defRPr sz="1800"/>
            </a:pPr>
            <a:r>
              <a:rPr b="1" sz="3400"/>
              <a:t>Steps:</a:t>
            </a:r>
            <a:endParaRPr sz="4000"/>
          </a:p>
          <a:p>
            <a:pPr lvl="0" marL="603031" indent="-603031"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400"/>
              <a:t>Get page of S.</a:t>
            </a:r>
            <a:endParaRPr sz="4000"/>
          </a:p>
          <a:p>
            <a:pPr lvl="0" marL="603031" indent="-603031"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400"/>
              <a:t>Iterate through each page in R.</a:t>
            </a:r>
            <a:endParaRPr sz="4000"/>
          </a:p>
          <a:p>
            <a:pPr lvl="0" marL="603031" indent="-603031"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400"/>
              <a:t>Compare tuples in each.</a:t>
            </a:r>
          </a:p>
        </p:txBody>
      </p:sp>
      <p:sp>
        <p:nvSpPr>
          <p:cNvPr id="734" name="Shape 734"/>
          <p:cNvSpPr/>
          <p:nvPr/>
        </p:nvSpPr>
        <p:spPr>
          <a:xfrm>
            <a:off x="1806701" y="1425447"/>
            <a:ext cx="949695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F497D"/>
                </a:solidFill>
              </a:rPr>
              <a:t>Sailors</a:t>
            </a:r>
          </a:p>
        </p:txBody>
      </p:sp>
      <p:sp>
        <p:nvSpPr>
          <p:cNvPr id="735" name="Shape 735"/>
          <p:cNvSpPr/>
          <p:nvPr/>
        </p:nvSpPr>
        <p:spPr>
          <a:xfrm>
            <a:off x="5816515" y="1425447"/>
            <a:ext cx="1240058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C0504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C0504D"/>
                </a:solidFill>
              </a:rPr>
              <a:t>Reserves</a:t>
            </a:r>
          </a:p>
        </p:txBody>
      </p:sp>
      <p:sp>
        <p:nvSpPr>
          <p:cNvPr id="748" name="Shape 748"/>
          <p:cNvSpPr/>
          <p:nvPr/>
        </p:nvSpPr>
        <p:spPr>
          <a:xfrm>
            <a:off x="3914139" y="2980266"/>
            <a:ext cx="949961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0"/>
                  <a:pt x="14400" y="10800"/>
                  <a:pt x="21600" y="21600"/>
                </a:cubicBezTo>
              </a:path>
            </a:pathLst>
          </a:custGeom>
          <a:ln w="50800">
            <a:solidFill/>
            <a:tailEnd type="triangle"/>
          </a:ln>
        </p:spPr>
        <p:txBody>
          <a:bodyPr/>
          <a:lstStyle/>
          <a:p>
            <a:pPr lvl="0"/>
          </a:p>
        </p:txBody>
      </p:sp>
      <p:grpSp>
        <p:nvGrpSpPr>
          <p:cNvPr id="739" name="Group 739"/>
          <p:cNvGrpSpPr/>
          <p:nvPr/>
        </p:nvGrpSpPr>
        <p:grpSpPr>
          <a:xfrm>
            <a:off x="8669866" y="8366506"/>
            <a:ext cx="4334935" cy="498349"/>
            <a:chOff x="0" y="14534"/>
            <a:chExt cx="4334933" cy="498347"/>
          </a:xfrm>
        </p:grpSpPr>
        <p:sp>
          <p:nvSpPr>
            <p:cNvPr id="737" name="Shape 737"/>
            <p:cNvSpPr/>
            <p:nvPr/>
          </p:nvSpPr>
          <p:spPr>
            <a:xfrm>
              <a:off x="0" y="101148"/>
              <a:ext cx="4334934" cy="325121"/>
            </a:xfrm>
            <a:prstGeom prst="rect">
              <a:avLst/>
            </a:prstGeom>
            <a:solidFill>
              <a:srgbClr val="9BBB59"/>
            </a:solidFill>
            <a:ln w="25400" cap="flat">
              <a:solidFill>
                <a:srgbClr val="718841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38" name="Shape 738"/>
            <p:cNvSpPr/>
            <p:nvPr/>
          </p:nvSpPr>
          <p:spPr>
            <a:xfrm>
              <a:off x="0" y="14534"/>
              <a:ext cx="4334934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Bob, sid = 1, bid = 4)</a:t>
              </a:r>
            </a:p>
          </p:txBody>
        </p:sp>
      </p:grpSp>
      <p:sp>
        <p:nvSpPr>
          <p:cNvPr id="740" name="Shape 740"/>
          <p:cNvSpPr/>
          <p:nvPr/>
        </p:nvSpPr>
        <p:spPr>
          <a:xfrm>
            <a:off x="8714032" y="7802880"/>
            <a:ext cx="1548418" cy="650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b="1"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b="0" sz="1800"/>
            </a:pPr>
            <a:r>
              <a:rPr b="1" sz="3400"/>
              <a:t>Output:</a:t>
            </a:r>
          </a:p>
        </p:txBody>
      </p:sp>
      <p:grpSp>
        <p:nvGrpSpPr>
          <p:cNvPr id="743" name="Group 743"/>
          <p:cNvGrpSpPr/>
          <p:nvPr/>
        </p:nvGrpSpPr>
        <p:grpSpPr>
          <a:xfrm>
            <a:off x="8669866" y="8691625"/>
            <a:ext cx="4334935" cy="498349"/>
            <a:chOff x="0" y="14534"/>
            <a:chExt cx="4334933" cy="498347"/>
          </a:xfrm>
        </p:grpSpPr>
        <p:sp>
          <p:nvSpPr>
            <p:cNvPr id="741" name="Shape 741"/>
            <p:cNvSpPr/>
            <p:nvPr/>
          </p:nvSpPr>
          <p:spPr>
            <a:xfrm>
              <a:off x="0" y="101148"/>
              <a:ext cx="4334934" cy="325121"/>
            </a:xfrm>
            <a:prstGeom prst="rect">
              <a:avLst/>
            </a:prstGeom>
            <a:solidFill>
              <a:srgbClr val="9BBB59"/>
            </a:solidFill>
            <a:ln w="25400" cap="flat">
              <a:solidFill>
                <a:srgbClr val="718841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42" name="Shape 742"/>
            <p:cNvSpPr/>
            <p:nvPr/>
          </p:nvSpPr>
          <p:spPr>
            <a:xfrm>
              <a:off x="0" y="14534"/>
              <a:ext cx="4334934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Bob, sid = 1, bid = 7)</a:t>
              </a:r>
            </a:p>
          </p:txBody>
        </p:sp>
      </p:grpSp>
      <p:grpSp>
        <p:nvGrpSpPr>
          <p:cNvPr id="746" name="Group 746"/>
          <p:cNvGrpSpPr/>
          <p:nvPr/>
        </p:nvGrpSpPr>
        <p:grpSpPr>
          <a:xfrm>
            <a:off x="8669866" y="9016746"/>
            <a:ext cx="4334935" cy="498349"/>
            <a:chOff x="0" y="14534"/>
            <a:chExt cx="4334933" cy="498347"/>
          </a:xfrm>
        </p:grpSpPr>
        <p:sp>
          <p:nvSpPr>
            <p:cNvPr id="744" name="Shape 744"/>
            <p:cNvSpPr/>
            <p:nvPr/>
          </p:nvSpPr>
          <p:spPr>
            <a:xfrm>
              <a:off x="0" y="101148"/>
              <a:ext cx="4334934" cy="325121"/>
            </a:xfrm>
            <a:prstGeom prst="rect">
              <a:avLst/>
            </a:prstGeom>
            <a:solidFill>
              <a:srgbClr val="9BBB59"/>
            </a:solidFill>
            <a:ln w="25400" cap="flat">
              <a:solidFill>
                <a:srgbClr val="718841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45" name="Shape 745"/>
            <p:cNvSpPr/>
            <p:nvPr/>
          </p:nvSpPr>
          <p:spPr>
            <a:xfrm>
              <a:off x="0" y="14534"/>
              <a:ext cx="4334934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Sam, sid = 3, bid = 6)</a:t>
              </a:r>
            </a:p>
          </p:txBody>
        </p:sp>
      </p:grpSp>
      <p:sp>
        <p:nvSpPr>
          <p:cNvPr id="749" name="Shape 749"/>
          <p:cNvSpPr/>
          <p:nvPr/>
        </p:nvSpPr>
        <p:spPr>
          <a:xfrm>
            <a:off x="3914139" y="3694397"/>
            <a:ext cx="949961" cy="4140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50800">
            <a:solidFill/>
            <a:tailEnd type="triangle"/>
          </a:ln>
        </p:spPr>
        <p:txBody>
          <a:bodyPr/>
          <a:lstStyle/>
          <a:p>
            <a:pPr lvl="0"/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49" grpId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Shape 751"/>
          <p:cNvSpPr/>
          <p:nvPr>
            <p:ph type="title"/>
          </p:nvPr>
        </p:nvSpPr>
        <p:spPr>
          <a:xfrm>
            <a:off x="650239" y="390596"/>
            <a:ext cx="11704322" cy="16256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Page-Oriented Nested Loops Join</a:t>
            </a:r>
          </a:p>
        </p:txBody>
      </p:sp>
      <p:sp>
        <p:nvSpPr>
          <p:cNvPr id="752" name="Shape 752"/>
          <p:cNvSpPr/>
          <p:nvPr/>
        </p:nvSpPr>
        <p:spPr>
          <a:xfrm>
            <a:off x="325119" y="1950719"/>
            <a:ext cx="3901442" cy="7586135"/>
          </a:xfrm>
          <a:prstGeom prst="rect">
            <a:avLst/>
          </a:prstGeom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755" name="Group 755"/>
          <p:cNvGrpSpPr/>
          <p:nvPr/>
        </p:nvGrpSpPr>
        <p:grpSpPr>
          <a:xfrm>
            <a:off x="650239" y="2167466"/>
            <a:ext cx="3251201" cy="1625601"/>
            <a:chOff x="0" y="0"/>
            <a:chExt cx="3251200" cy="1625600"/>
          </a:xfrm>
        </p:grpSpPr>
        <p:sp>
          <p:nvSpPr>
            <p:cNvPr id="753" name="Shape 753"/>
            <p:cNvSpPr/>
            <p:nvPr/>
          </p:nvSpPr>
          <p:spPr>
            <a:xfrm>
              <a:off x="0" y="0"/>
              <a:ext cx="3251200" cy="1625600"/>
            </a:xfrm>
            <a:prstGeom prst="rect">
              <a:avLst/>
            </a:prstGeom>
            <a:solidFill>
              <a:srgbClr val="4BACC6"/>
            </a:solidFill>
            <a:ln w="25400" cap="flat">
              <a:solidFill>
                <a:srgbClr val="377E90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54" name="Shape 754"/>
            <p:cNvSpPr/>
            <p:nvPr/>
          </p:nvSpPr>
          <p:spPr>
            <a:xfrm>
              <a:off x="0" y="563626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Page 1</a:t>
              </a:r>
            </a:p>
          </p:txBody>
        </p:sp>
      </p:grpSp>
      <p:sp>
        <p:nvSpPr>
          <p:cNvPr id="756" name="Shape 756"/>
          <p:cNvSpPr/>
          <p:nvPr/>
        </p:nvSpPr>
        <p:spPr>
          <a:xfrm>
            <a:off x="650239" y="4009813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757" name="Shape 757"/>
          <p:cNvSpPr/>
          <p:nvPr/>
        </p:nvSpPr>
        <p:spPr>
          <a:xfrm>
            <a:off x="650239" y="5852159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758" name="Shape 758"/>
          <p:cNvSpPr/>
          <p:nvPr/>
        </p:nvSpPr>
        <p:spPr>
          <a:xfrm>
            <a:off x="650239" y="7694507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759" name="Shape 759"/>
          <p:cNvSpPr/>
          <p:nvPr/>
        </p:nvSpPr>
        <p:spPr>
          <a:xfrm>
            <a:off x="4551679" y="1950719"/>
            <a:ext cx="3901442" cy="7586135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762" name="Group 762"/>
          <p:cNvGrpSpPr/>
          <p:nvPr/>
        </p:nvGrpSpPr>
        <p:grpSpPr>
          <a:xfrm>
            <a:off x="4876800" y="2167466"/>
            <a:ext cx="3251200" cy="1625601"/>
            <a:chOff x="0" y="0"/>
            <a:chExt cx="3251200" cy="1625600"/>
          </a:xfrm>
        </p:grpSpPr>
        <p:sp>
          <p:nvSpPr>
            <p:cNvPr id="760" name="Shape 760"/>
            <p:cNvSpPr/>
            <p:nvPr/>
          </p:nvSpPr>
          <p:spPr>
            <a:xfrm>
              <a:off x="0" y="0"/>
              <a:ext cx="3251200" cy="1625600"/>
            </a:xfrm>
            <a:prstGeom prst="rect">
              <a:avLst/>
            </a:prstGeom>
            <a:solidFill>
              <a:srgbClr val="F79646"/>
            </a:solidFill>
            <a:ln w="25400" cap="flat">
              <a:solidFill>
                <a:srgbClr val="B46D33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61" name="Shape 761"/>
            <p:cNvSpPr/>
            <p:nvPr/>
          </p:nvSpPr>
          <p:spPr>
            <a:xfrm>
              <a:off x="0" y="563626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Page 1</a:t>
              </a:r>
            </a:p>
          </p:txBody>
        </p:sp>
      </p:grpSp>
      <p:grpSp>
        <p:nvGrpSpPr>
          <p:cNvPr id="765" name="Group 765"/>
          <p:cNvGrpSpPr/>
          <p:nvPr/>
        </p:nvGrpSpPr>
        <p:grpSpPr>
          <a:xfrm>
            <a:off x="4876800" y="4009813"/>
            <a:ext cx="3251200" cy="1625601"/>
            <a:chOff x="0" y="0"/>
            <a:chExt cx="3251200" cy="1625600"/>
          </a:xfrm>
        </p:grpSpPr>
        <p:sp>
          <p:nvSpPr>
            <p:cNvPr id="763" name="Shape 763"/>
            <p:cNvSpPr/>
            <p:nvPr/>
          </p:nvSpPr>
          <p:spPr>
            <a:xfrm>
              <a:off x="0" y="0"/>
              <a:ext cx="3251200" cy="1625600"/>
            </a:xfrm>
            <a:prstGeom prst="rect">
              <a:avLst/>
            </a:prstGeom>
            <a:solidFill>
              <a:srgbClr val="F79646"/>
            </a:solidFill>
            <a:ln w="25400" cap="flat">
              <a:solidFill>
                <a:srgbClr val="B46D33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64" name="Shape 764"/>
            <p:cNvSpPr/>
            <p:nvPr/>
          </p:nvSpPr>
          <p:spPr>
            <a:xfrm>
              <a:off x="0" y="563626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Page 2</a:t>
              </a:r>
            </a:p>
          </p:txBody>
        </p:sp>
      </p:grpSp>
      <p:grpSp>
        <p:nvGrpSpPr>
          <p:cNvPr id="768" name="Group 768"/>
          <p:cNvGrpSpPr/>
          <p:nvPr/>
        </p:nvGrpSpPr>
        <p:grpSpPr>
          <a:xfrm>
            <a:off x="4876800" y="5852159"/>
            <a:ext cx="3251200" cy="1625601"/>
            <a:chOff x="0" y="0"/>
            <a:chExt cx="3251200" cy="1625600"/>
          </a:xfrm>
        </p:grpSpPr>
        <p:sp>
          <p:nvSpPr>
            <p:cNvPr id="766" name="Shape 766"/>
            <p:cNvSpPr/>
            <p:nvPr/>
          </p:nvSpPr>
          <p:spPr>
            <a:xfrm>
              <a:off x="0" y="0"/>
              <a:ext cx="3251200" cy="1625600"/>
            </a:xfrm>
            <a:prstGeom prst="rect">
              <a:avLst/>
            </a:prstGeom>
            <a:solidFill>
              <a:srgbClr val="F79646"/>
            </a:solidFill>
            <a:ln w="25400" cap="flat">
              <a:solidFill>
                <a:srgbClr val="B46D33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67" name="Shape 767"/>
            <p:cNvSpPr/>
            <p:nvPr/>
          </p:nvSpPr>
          <p:spPr>
            <a:xfrm>
              <a:off x="0" y="563626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Page 3</a:t>
              </a:r>
            </a:p>
          </p:txBody>
        </p:sp>
      </p:grpSp>
      <p:sp>
        <p:nvSpPr>
          <p:cNvPr id="769" name="Shape 769"/>
          <p:cNvSpPr/>
          <p:nvPr/>
        </p:nvSpPr>
        <p:spPr>
          <a:xfrm>
            <a:off x="4876800" y="7694507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770" name="Shape 770"/>
          <p:cNvSpPr/>
          <p:nvPr>
            <p:ph type="body" idx="1"/>
          </p:nvPr>
        </p:nvSpPr>
        <p:spPr>
          <a:xfrm>
            <a:off x="8561493" y="1950720"/>
            <a:ext cx="4443308" cy="6436926"/>
          </a:xfrm>
          <a:prstGeom prst="rect">
            <a:avLst/>
          </a:prstGeom>
        </p:spPr>
        <p:txBody>
          <a:bodyPr/>
          <a:lstStyle/>
          <a:p>
            <a:pPr lvl="0" marL="342900" indent="-342900">
              <a:spcBef>
                <a:spcPts val="600"/>
              </a:spcBef>
              <a:buSzTx/>
              <a:buNone/>
              <a:defRPr sz="1800"/>
            </a:pPr>
            <a:r>
              <a:rPr b="1" sz="3400"/>
              <a:t>Key idea:</a:t>
            </a:r>
            <a:br>
              <a:rPr b="1" sz="3400"/>
            </a:br>
            <a:r>
              <a:rPr sz="3400"/>
              <a:t>Take each page of S and match with each page of R.</a:t>
            </a:r>
            <a:endParaRPr sz="4000"/>
          </a:p>
          <a:p>
            <a:pPr lvl="0" marL="342900" indent="-342900">
              <a:spcBef>
                <a:spcPts val="600"/>
              </a:spcBef>
              <a:buSzTx/>
              <a:buNone/>
              <a:defRPr sz="1800"/>
            </a:pPr>
            <a:r>
              <a:rPr b="1" sz="3400"/>
              <a:t>Steps:</a:t>
            </a:r>
            <a:endParaRPr sz="4000"/>
          </a:p>
          <a:p>
            <a:pPr lvl="0" marL="603031" indent="-603031"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400"/>
              <a:t>Get page of S.</a:t>
            </a:r>
            <a:endParaRPr sz="4000"/>
          </a:p>
          <a:p>
            <a:pPr lvl="0" marL="603031" indent="-603031"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400"/>
              <a:t>Iterate through each page in R.</a:t>
            </a:r>
            <a:endParaRPr sz="4000"/>
          </a:p>
          <a:p>
            <a:pPr lvl="0" marL="603031" indent="-603031"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400"/>
              <a:t>Compare tuples in each.</a:t>
            </a:r>
          </a:p>
        </p:txBody>
      </p:sp>
      <p:sp>
        <p:nvSpPr>
          <p:cNvPr id="771" name="Shape 771"/>
          <p:cNvSpPr/>
          <p:nvPr/>
        </p:nvSpPr>
        <p:spPr>
          <a:xfrm>
            <a:off x="1806701" y="1425447"/>
            <a:ext cx="949695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F497D"/>
                </a:solidFill>
              </a:rPr>
              <a:t>Sailors</a:t>
            </a:r>
          </a:p>
        </p:txBody>
      </p:sp>
      <p:sp>
        <p:nvSpPr>
          <p:cNvPr id="772" name="Shape 772"/>
          <p:cNvSpPr/>
          <p:nvPr/>
        </p:nvSpPr>
        <p:spPr>
          <a:xfrm>
            <a:off x="5816515" y="1425447"/>
            <a:ext cx="1240058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C0504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C0504D"/>
                </a:solidFill>
              </a:rPr>
              <a:t>Reserves</a:t>
            </a:r>
          </a:p>
        </p:txBody>
      </p:sp>
      <p:sp>
        <p:nvSpPr>
          <p:cNvPr id="786" name="Shape 786"/>
          <p:cNvSpPr/>
          <p:nvPr/>
        </p:nvSpPr>
        <p:spPr>
          <a:xfrm>
            <a:off x="3914139" y="2980266"/>
            <a:ext cx="949961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0"/>
                  <a:pt x="14400" y="10800"/>
                  <a:pt x="21600" y="21600"/>
                </a:cubicBezTo>
              </a:path>
            </a:pathLst>
          </a:custGeom>
          <a:ln w="50800">
            <a:solidFill/>
            <a:tailEnd type="triangle"/>
          </a:ln>
        </p:spPr>
        <p:txBody>
          <a:bodyPr/>
          <a:lstStyle/>
          <a:p>
            <a:pPr lvl="0"/>
          </a:p>
        </p:txBody>
      </p:sp>
      <p:grpSp>
        <p:nvGrpSpPr>
          <p:cNvPr id="776" name="Group 776"/>
          <p:cNvGrpSpPr/>
          <p:nvPr/>
        </p:nvGrpSpPr>
        <p:grpSpPr>
          <a:xfrm>
            <a:off x="8669866" y="8366506"/>
            <a:ext cx="4334935" cy="498349"/>
            <a:chOff x="0" y="14534"/>
            <a:chExt cx="4334933" cy="498347"/>
          </a:xfrm>
        </p:grpSpPr>
        <p:sp>
          <p:nvSpPr>
            <p:cNvPr id="774" name="Shape 774"/>
            <p:cNvSpPr/>
            <p:nvPr/>
          </p:nvSpPr>
          <p:spPr>
            <a:xfrm>
              <a:off x="0" y="101148"/>
              <a:ext cx="4334934" cy="325121"/>
            </a:xfrm>
            <a:prstGeom prst="rect">
              <a:avLst/>
            </a:prstGeom>
            <a:solidFill>
              <a:srgbClr val="9BBB59"/>
            </a:solidFill>
            <a:ln w="25400" cap="flat">
              <a:solidFill>
                <a:srgbClr val="718841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75" name="Shape 775"/>
            <p:cNvSpPr/>
            <p:nvPr/>
          </p:nvSpPr>
          <p:spPr>
            <a:xfrm>
              <a:off x="0" y="14534"/>
              <a:ext cx="4334934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Bob, sid = 1, bid = 4)</a:t>
              </a:r>
            </a:p>
          </p:txBody>
        </p:sp>
      </p:grpSp>
      <p:sp>
        <p:nvSpPr>
          <p:cNvPr id="777" name="Shape 777"/>
          <p:cNvSpPr/>
          <p:nvPr/>
        </p:nvSpPr>
        <p:spPr>
          <a:xfrm>
            <a:off x="8714032" y="7802880"/>
            <a:ext cx="1548418" cy="650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b="1"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b="0" sz="1800"/>
            </a:pPr>
            <a:r>
              <a:rPr b="1" sz="3400"/>
              <a:t>Output:</a:t>
            </a:r>
          </a:p>
        </p:txBody>
      </p:sp>
      <p:grpSp>
        <p:nvGrpSpPr>
          <p:cNvPr id="780" name="Group 780"/>
          <p:cNvGrpSpPr/>
          <p:nvPr/>
        </p:nvGrpSpPr>
        <p:grpSpPr>
          <a:xfrm>
            <a:off x="8669866" y="8691625"/>
            <a:ext cx="4334935" cy="498349"/>
            <a:chOff x="0" y="14534"/>
            <a:chExt cx="4334933" cy="498347"/>
          </a:xfrm>
        </p:grpSpPr>
        <p:sp>
          <p:nvSpPr>
            <p:cNvPr id="778" name="Shape 778"/>
            <p:cNvSpPr/>
            <p:nvPr/>
          </p:nvSpPr>
          <p:spPr>
            <a:xfrm>
              <a:off x="0" y="101148"/>
              <a:ext cx="4334934" cy="325121"/>
            </a:xfrm>
            <a:prstGeom prst="rect">
              <a:avLst/>
            </a:prstGeom>
            <a:solidFill>
              <a:srgbClr val="9BBB59"/>
            </a:solidFill>
            <a:ln w="25400" cap="flat">
              <a:solidFill>
                <a:srgbClr val="718841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79" name="Shape 779"/>
            <p:cNvSpPr/>
            <p:nvPr/>
          </p:nvSpPr>
          <p:spPr>
            <a:xfrm>
              <a:off x="0" y="14534"/>
              <a:ext cx="4334934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Bob, sid = 1, bid = 7)</a:t>
              </a:r>
            </a:p>
          </p:txBody>
        </p:sp>
      </p:grpSp>
      <p:grpSp>
        <p:nvGrpSpPr>
          <p:cNvPr id="783" name="Group 783"/>
          <p:cNvGrpSpPr/>
          <p:nvPr/>
        </p:nvGrpSpPr>
        <p:grpSpPr>
          <a:xfrm>
            <a:off x="8669866" y="9016746"/>
            <a:ext cx="4334935" cy="498349"/>
            <a:chOff x="0" y="14534"/>
            <a:chExt cx="4334933" cy="498347"/>
          </a:xfrm>
        </p:grpSpPr>
        <p:sp>
          <p:nvSpPr>
            <p:cNvPr id="781" name="Shape 781"/>
            <p:cNvSpPr/>
            <p:nvPr/>
          </p:nvSpPr>
          <p:spPr>
            <a:xfrm>
              <a:off x="0" y="101148"/>
              <a:ext cx="4334934" cy="325121"/>
            </a:xfrm>
            <a:prstGeom prst="rect">
              <a:avLst/>
            </a:prstGeom>
            <a:solidFill>
              <a:srgbClr val="9BBB59"/>
            </a:solidFill>
            <a:ln w="25400" cap="flat">
              <a:solidFill>
                <a:srgbClr val="718841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82" name="Shape 782"/>
            <p:cNvSpPr/>
            <p:nvPr/>
          </p:nvSpPr>
          <p:spPr>
            <a:xfrm>
              <a:off x="0" y="14534"/>
              <a:ext cx="4334934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Sam, sid = 3, bid = 6)</a:t>
              </a:r>
            </a:p>
          </p:txBody>
        </p:sp>
      </p:grpSp>
      <p:sp>
        <p:nvSpPr>
          <p:cNvPr id="787" name="Shape 787"/>
          <p:cNvSpPr/>
          <p:nvPr/>
        </p:nvSpPr>
        <p:spPr>
          <a:xfrm>
            <a:off x="3914139" y="3694397"/>
            <a:ext cx="949961" cy="4140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50800">
            <a:solidFill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788" name="Shape 788"/>
          <p:cNvSpPr/>
          <p:nvPr/>
        </p:nvSpPr>
        <p:spPr>
          <a:xfrm>
            <a:off x="3222736" y="3805766"/>
            <a:ext cx="2332767" cy="20336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50800">
            <a:solidFill/>
            <a:tailEnd type="triangle"/>
          </a:ln>
        </p:spPr>
        <p:txBody>
          <a:bodyPr/>
          <a:lstStyle/>
          <a:p>
            <a:pPr lvl="0"/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88" grpId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Shape 790"/>
          <p:cNvSpPr/>
          <p:nvPr>
            <p:ph type="title"/>
          </p:nvPr>
        </p:nvSpPr>
        <p:spPr>
          <a:xfrm>
            <a:off x="650239" y="390596"/>
            <a:ext cx="11704322" cy="16256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Page-Oriented Nested Loops Join</a:t>
            </a:r>
          </a:p>
        </p:txBody>
      </p:sp>
      <p:sp>
        <p:nvSpPr>
          <p:cNvPr id="791" name="Shape 791"/>
          <p:cNvSpPr/>
          <p:nvPr/>
        </p:nvSpPr>
        <p:spPr>
          <a:xfrm>
            <a:off x="325119" y="1950719"/>
            <a:ext cx="3901442" cy="7586135"/>
          </a:xfrm>
          <a:prstGeom prst="rect">
            <a:avLst/>
          </a:prstGeom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794" name="Group 794"/>
          <p:cNvGrpSpPr/>
          <p:nvPr/>
        </p:nvGrpSpPr>
        <p:grpSpPr>
          <a:xfrm>
            <a:off x="650239" y="2167466"/>
            <a:ext cx="3251201" cy="1625601"/>
            <a:chOff x="0" y="0"/>
            <a:chExt cx="3251200" cy="1625600"/>
          </a:xfrm>
        </p:grpSpPr>
        <p:sp>
          <p:nvSpPr>
            <p:cNvPr id="792" name="Shape 792"/>
            <p:cNvSpPr/>
            <p:nvPr/>
          </p:nvSpPr>
          <p:spPr>
            <a:xfrm>
              <a:off x="0" y="0"/>
              <a:ext cx="3251200" cy="1625600"/>
            </a:xfrm>
            <a:prstGeom prst="rect">
              <a:avLst/>
            </a:prstGeom>
            <a:solidFill>
              <a:srgbClr val="4BACC6"/>
            </a:solidFill>
            <a:ln w="25400" cap="flat">
              <a:solidFill>
                <a:srgbClr val="377E90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93" name="Shape 793"/>
            <p:cNvSpPr/>
            <p:nvPr/>
          </p:nvSpPr>
          <p:spPr>
            <a:xfrm>
              <a:off x="0" y="563626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Page 1</a:t>
              </a:r>
            </a:p>
          </p:txBody>
        </p:sp>
      </p:grpSp>
      <p:sp>
        <p:nvSpPr>
          <p:cNvPr id="795" name="Shape 795"/>
          <p:cNvSpPr/>
          <p:nvPr/>
        </p:nvSpPr>
        <p:spPr>
          <a:xfrm>
            <a:off x="650239" y="4009813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796" name="Shape 796"/>
          <p:cNvSpPr/>
          <p:nvPr/>
        </p:nvSpPr>
        <p:spPr>
          <a:xfrm>
            <a:off x="650239" y="5852159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797" name="Shape 797"/>
          <p:cNvSpPr/>
          <p:nvPr/>
        </p:nvSpPr>
        <p:spPr>
          <a:xfrm>
            <a:off x="650239" y="7694507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798" name="Shape 798"/>
          <p:cNvSpPr/>
          <p:nvPr/>
        </p:nvSpPr>
        <p:spPr>
          <a:xfrm>
            <a:off x="4551679" y="1950719"/>
            <a:ext cx="3901442" cy="7586135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801" name="Group 801"/>
          <p:cNvGrpSpPr/>
          <p:nvPr/>
        </p:nvGrpSpPr>
        <p:grpSpPr>
          <a:xfrm>
            <a:off x="4876800" y="2167466"/>
            <a:ext cx="3251200" cy="1625601"/>
            <a:chOff x="0" y="0"/>
            <a:chExt cx="3251200" cy="1625600"/>
          </a:xfrm>
        </p:grpSpPr>
        <p:sp>
          <p:nvSpPr>
            <p:cNvPr id="799" name="Shape 799"/>
            <p:cNvSpPr/>
            <p:nvPr/>
          </p:nvSpPr>
          <p:spPr>
            <a:xfrm>
              <a:off x="0" y="0"/>
              <a:ext cx="3251200" cy="1625600"/>
            </a:xfrm>
            <a:prstGeom prst="rect">
              <a:avLst/>
            </a:prstGeom>
            <a:solidFill>
              <a:srgbClr val="F79646"/>
            </a:solidFill>
            <a:ln w="25400" cap="flat">
              <a:solidFill>
                <a:srgbClr val="B46D33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00" name="Shape 800"/>
            <p:cNvSpPr/>
            <p:nvPr/>
          </p:nvSpPr>
          <p:spPr>
            <a:xfrm>
              <a:off x="0" y="563626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Page 1</a:t>
              </a:r>
            </a:p>
          </p:txBody>
        </p:sp>
      </p:grpSp>
      <p:grpSp>
        <p:nvGrpSpPr>
          <p:cNvPr id="804" name="Group 804"/>
          <p:cNvGrpSpPr/>
          <p:nvPr/>
        </p:nvGrpSpPr>
        <p:grpSpPr>
          <a:xfrm>
            <a:off x="4876800" y="4009813"/>
            <a:ext cx="3251200" cy="1625601"/>
            <a:chOff x="0" y="0"/>
            <a:chExt cx="3251200" cy="1625600"/>
          </a:xfrm>
        </p:grpSpPr>
        <p:sp>
          <p:nvSpPr>
            <p:cNvPr id="802" name="Shape 802"/>
            <p:cNvSpPr/>
            <p:nvPr/>
          </p:nvSpPr>
          <p:spPr>
            <a:xfrm>
              <a:off x="0" y="0"/>
              <a:ext cx="3251200" cy="1625600"/>
            </a:xfrm>
            <a:prstGeom prst="rect">
              <a:avLst/>
            </a:prstGeom>
            <a:solidFill>
              <a:srgbClr val="F79646"/>
            </a:solidFill>
            <a:ln w="25400" cap="flat">
              <a:solidFill>
                <a:srgbClr val="B46D33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03" name="Shape 803"/>
            <p:cNvSpPr/>
            <p:nvPr/>
          </p:nvSpPr>
          <p:spPr>
            <a:xfrm>
              <a:off x="0" y="563626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Page 2</a:t>
              </a:r>
            </a:p>
          </p:txBody>
        </p:sp>
      </p:grpSp>
      <p:grpSp>
        <p:nvGrpSpPr>
          <p:cNvPr id="807" name="Group 807"/>
          <p:cNvGrpSpPr/>
          <p:nvPr/>
        </p:nvGrpSpPr>
        <p:grpSpPr>
          <a:xfrm>
            <a:off x="4876800" y="5852159"/>
            <a:ext cx="3251200" cy="1625601"/>
            <a:chOff x="0" y="0"/>
            <a:chExt cx="3251200" cy="1625600"/>
          </a:xfrm>
        </p:grpSpPr>
        <p:sp>
          <p:nvSpPr>
            <p:cNvPr id="805" name="Shape 805"/>
            <p:cNvSpPr/>
            <p:nvPr/>
          </p:nvSpPr>
          <p:spPr>
            <a:xfrm>
              <a:off x="0" y="0"/>
              <a:ext cx="3251200" cy="1625600"/>
            </a:xfrm>
            <a:prstGeom prst="rect">
              <a:avLst/>
            </a:prstGeom>
            <a:solidFill>
              <a:srgbClr val="F79646"/>
            </a:solidFill>
            <a:ln w="25400" cap="flat">
              <a:solidFill>
                <a:srgbClr val="B46D33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06" name="Shape 806"/>
            <p:cNvSpPr/>
            <p:nvPr/>
          </p:nvSpPr>
          <p:spPr>
            <a:xfrm>
              <a:off x="0" y="563626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Page 3</a:t>
              </a:r>
            </a:p>
          </p:txBody>
        </p:sp>
      </p:grpSp>
      <p:grpSp>
        <p:nvGrpSpPr>
          <p:cNvPr id="810" name="Group 810"/>
          <p:cNvGrpSpPr/>
          <p:nvPr/>
        </p:nvGrpSpPr>
        <p:grpSpPr>
          <a:xfrm>
            <a:off x="4876800" y="7694507"/>
            <a:ext cx="3251200" cy="1625601"/>
            <a:chOff x="0" y="0"/>
            <a:chExt cx="3251200" cy="1625600"/>
          </a:xfrm>
        </p:grpSpPr>
        <p:sp>
          <p:nvSpPr>
            <p:cNvPr id="808" name="Shape 808"/>
            <p:cNvSpPr/>
            <p:nvPr/>
          </p:nvSpPr>
          <p:spPr>
            <a:xfrm>
              <a:off x="0" y="0"/>
              <a:ext cx="3251200" cy="1625600"/>
            </a:xfrm>
            <a:prstGeom prst="rect">
              <a:avLst/>
            </a:prstGeom>
            <a:solidFill>
              <a:srgbClr val="F79646"/>
            </a:solidFill>
            <a:ln w="25400" cap="flat">
              <a:solidFill>
                <a:srgbClr val="B46D33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09" name="Shape 809"/>
            <p:cNvSpPr/>
            <p:nvPr/>
          </p:nvSpPr>
          <p:spPr>
            <a:xfrm>
              <a:off x="0" y="563626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Page 4</a:t>
              </a:r>
            </a:p>
          </p:txBody>
        </p:sp>
      </p:grpSp>
      <p:sp>
        <p:nvSpPr>
          <p:cNvPr id="811" name="Shape 811"/>
          <p:cNvSpPr/>
          <p:nvPr>
            <p:ph type="body" idx="1"/>
          </p:nvPr>
        </p:nvSpPr>
        <p:spPr>
          <a:xfrm>
            <a:off x="8561493" y="1950720"/>
            <a:ext cx="4443308" cy="6436926"/>
          </a:xfrm>
          <a:prstGeom prst="rect">
            <a:avLst/>
          </a:prstGeom>
        </p:spPr>
        <p:txBody>
          <a:bodyPr/>
          <a:lstStyle/>
          <a:p>
            <a:pPr lvl="0" marL="342900" indent="-342900">
              <a:spcBef>
                <a:spcPts val="600"/>
              </a:spcBef>
              <a:buSzTx/>
              <a:buNone/>
              <a:defRPr sz="1800"/>
            </a:pPr>
            <a:r>
              <a:rPr b="1" sz="3400"/>
              <a:t>Key idea:</a:t>
            </a:r>
            <a:br>
              <a:rPr b="1" sz="3400"/>
            </a:br>
            <a:r>
              <a:rPr sz="3400"/>
              <a:t>Take each page of S and match with each page of R.</a:t>
            </a:r>
            <a:endParaRPr sz="4000"/>
          </a:p>
          <a:p>
            <a:pPr lvl="0" marL="342900" indent="-342900">
              <a:spcBef>
                <a:spcPts val="600"/>
              </a:spcBef>
              <a:buSzTx/>
              <a:buNone/>
              <a:defRPr sz="1800"/>
            </a:pPr>
            <a:r>
              <a:rPr b="1" sz="3400"/>
              <a:t>Steps:</a:t>
            </a:r>
            <a:endParaRPr sz="4000"/>
          </a:p>
          <a:p>
            <a:pPr lvl="0" marL="603031" indent="-603031"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400"/>
              <a:t>Get page of S.</a:t>
            </a:r>
            <a:endParaRPr sz="4000"/>
          </a:p>
          <a:p>
            <a:pPr lvl="0" marL="603031" indent="-603031"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400"/>
              <a:t>Iterate through each page in R.</a:t>
            </a:r>
            <a:endParaRPr sz="4000"/>
          </a:p>
          <a:p>
            <a:pPr lvl="0" marL="603031" indent="-603031"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400"/>
              <a:t>Compare tuples in each.</a:t>
            </a:r>
          </a:p>
        </p:txBody>
      </p:sp>
      <p:sp>
        <p:nvSpPr>
          <p:cNvPr id="812" name="Shape 812"/>
          <p:cNvSpPr/>
          <p:nvPr/>
        </p:nvSpPr>
        <p:spPr>
          <a:xfrm>
            <a:off x="1806701" y="1425447"/>
            <a:ext cx="949695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F497D"/>
                </a:solidFill>
              </a:rPr>
              <a:t>Sailors</a:t>
            </a:r>
          </a:p>
        </p:txBody>
      </p:sp>
      <p:sp>
        <p:nvSpPr>
          <p:cNvPr id="813" name="Shape 813"/>
          <p:cNvSpPr/>
          <p:nvPr/>
        </p:nvSpPr>
        <p:spPr>
          <a:xfrm>
            <a:off x="5816515" y="1425447"/>
            <a:ext cx="1240058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C0504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C0504D"/>
                </a:solidFill>
              </a:rPr>
              <a:t>Reserves</a:t>
            </a:r>
          </a:p>
        </p:txBody>
      </p:sp>
      <p:sp>
        <p:nvSpPr>
          <p:cNvPr id="828" name="Shape 828"/>
          <p:cNvSpPr/>
          <p:nvPr/>
        </p:nvSpPr>
        <p:spPr>
          <a:xfrm>
            <a:off x="3914139" y="2980266"/>
            <a:ext cx="949961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0"/>
                  <a:pt x="14400" y="10800"/>
                  <a:pt x="21600" y="21600"/>
                </a:cubicBezTo>
              </a:path>
            </a:pathLst>
          </a:custGeom>
          <a:ln w="50800">
            <a:solidFill/>
            <a:tailEnd type="triangle"/>
          </a:ln>
        </p:spPr>
        <p:txBody>
          <a:bodyPr/>
          <a:lstStyle/>
          <a:p>
            <a:pPr lvl="0"/>
          </a:p>
        </p:txBody>
      </p:sp>
      <p:grpSp>
        <p:nvGrpSpPr>
          <p:cNvPr id="817" name="Group 817"/>
          <p:cNvGrpSpPr/>
          <p:nvPr/>
        </p:nvGrpSpPr>
        <p:grpSpPr>
          <a:xfrm>
            <a:off x="8669866" y="8366506"/>
            <a:ext cx="4334935" cy="498349"/>
            <a:chOff x="0" y="14534"/>
            <a:chExt cx="4334933" cy="498347"/>
          </a:xfrm>
        </p:grpSpPr>
        <p:sp>
          <p:nvSpPr>
            <p:cNvPr id="815" name="Shape 815"/>
            <p:cNvSpPr/>
            <p:nvPr/>
          </p:nvSpPr>
          <p:spPr>
            <a:xfrm>
              <a:off x="0" y="101148"/>
              <a:ext cx="4334934" cy="325121"/>
            </a:xfrm>
            <a:prstGeom prst="rect">
              <a:avLst/>
            </a:prstGeom>
            <a:solidFill>
              <a:srgbClr val="9BBB59"/>
            </a:solidFill>
            <a:ln w="25400" cap="flat">
              <a:solidFill>
                <a:srgbClr val="718841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16" name="Shape 816"/>
            <p:cNvSpPr/>
            <p:nvPr/>
          </p:nvSpPr>
          <p:spPr>
            <a:xfrm>
              <a:off x="0" y="14534"/>
              <a:ext cx="4334934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Bob, sid = 1, bid = 4)</a:t>
              </a:r>
            </a:p>
          </p:txBody>
        </p:sp>
      </p:grpSp>
      <p:sp>
        <p:nvSpPr>
          <p:cNvPr id="818" name="Shape 818"/>
          <p:cNvSpPr/>
          <p:nvPr/>
        </p:nvSpPr>
        <p:spPr>
          <a:xfrm>
            <a:off x="8714032" y="7802880"/>
            <a:ext cx="1548418" cy="650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b="1"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b="0" sz="1800"/>
            </a:pPr>
            <a:r>
              <a:rPr b="1" sz="3400"/>
              <a:t>Output:</a:t>
            </a:r>
          </a:p>
        </p:txBody>
      </p:sp>
      <p:grpSp>
        <p:nvGrpSpPr>
          <p:cNvPr id="821" name="Group 821"/>
          <p:cNvGrpSpPr/>
          <p:nvPr/>
        </p:nvGrpSpPr>
        <p:grpSpPr>
          <a:xfrm>
            <a:off x="8669866" y="8691625"/>
            <a:ext cx="4334935" cy="498349"/>
            <a:chOff x="0" y="14534"/>
            <a:chExt cx="4334933" cy="498347"/>
          </a:xfrm>
        </p:grpSpPr>
        <p:sp>
          <p:nvSpPr>
            <p:cNvPr id="819" name="Shape 819"/>
            <p:cNvSpPr/>
            <p:nvPr/>
          </p:nvSpPr>
          <p:spPr>
            <a:xfrm>
              <a:off x="0" y="101148"/>
              <a:ext cx="4334934" cy="325121"/>
            </a:xfrm>
            <a:prstGeom prst="rect">
              <a:avLst/>
            </a:prstGeom>
            <a:solidFill>
              <a:srgbClr val="9BBB59"/>
            </a:solidFill>
            <a:ln w="25400" cap="flat">
              <a:solidFill>
                <a:srgbClr val="718841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20" name="Shape 820"/>
            <p:cNvSpPr/>
            <p:nvPr/>
          </p:nvSpPr>
          <p:spPr>
            <a:xfrm>
              <a:off x="0" y="14534"/>
              <a:ext cx="4334934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Bob, sid = 1, bid = 7)</a:t>
              </a:r>
            </a:p>
          </p:txBody>
        </p:sp>
      </p:grpSp>
      <p:grpSp>
        <p:nvGrpSpPr>
          <p:cNvPr id="824" name="Group 824"/>
          <p:cNvGrpSpPr/>
          <p:nvPr/>
        </p:nvGrpSpPr>
        <p:grpSpPr>
          <a:xfrm>
            <a:off x="8669866" y="9016746"/>
            <a:ext cx="4334935" cy="498349"/>
            <a:chOff x="0" y="14534"/>
            <a:chExt cx="4334933" cy="498347"/>
          </a:xfrm>
        </p:grpSpPr>
        <p:sp>
          <p:nvSpPr>
            <p:cNvPr id="822" name="Shape 822"/>
            <p:cNvSpPr/>
            <p:nvPr/>
          </p:nvSpPr>
          <p:spPr>
            <a:xfrm>
              <a:off x="0" y="101148"/>
              <a:ext cx="4334934" cy="325121"/>
            </a:xfrm>
            <a:prstGeom prst="rect">
              <a:avLst/>
            </a:prstGeom>
            <a:solidFill>
              <a:srgbClr val="9BBB59"/>
            </a:solidFill>
            <a:ln w="25400" cap="flat">
              <a:solidFill>
                <a:srgbClr val="718841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23" name="Shape 823"/>
            <p:cNvSpPr/>
            <p:nvPr/>
          </p:nvSpPr>
          <p:spPr>
            <a:xfrm>
              <a:off x="0" y="14534"/>
              <a:ext cx="4334934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Sam, sid = 3, bid = 6)</a:t>
              </a:r>
            </a:p>
          </p:txBody>
        </p:sp>
      </p:grpSp>
      <p:sp>
        <p:nvSpPr>
          <p:cNvPr id="829" name="Shape 829"/>
          <p:cNvSpPr/>
          <p:nvPr/>
        </p:nvSpPr>
        <p:spPr>
          <a:xfrm>
            <a:off x="3914139" y="3694397"/>
            <a:ext cx="949961" cy="4140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50800">
            <a:solidFill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830" name="Shape 830"/>
          <p:cNvSpPr/>
          <p:nvPr/>
        </p:nvSpPr>
        <p:spPr>
          <a:xfrm>
            <a:off x="3222736" y="3805766"/>
            <a:ext cx="2332767" cy="20336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50800">
            <a:solidFill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831" name="Shape 831"/>
          <p:cNvSpPr/>
          <p:nvPr/>
        </p:nvSpPr>
        <p:spPr>
          <a:xfrm>
            <a:off x="2907104" y="3805766"/>
            <a:ext cx="2964032" cy="38760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50800">
            <a:solidFill/>
            <a:tailEnd type="triangle"/>
          </a:ln>
        </p:spPr>
        <p:txBody>
          <a:bodyPr/>
          <a:lstStyle/>
          <a:p>
            <a:pPr lvl="0"/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831" grpId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Shape 833"/>
          <p:cNvSpPr/>
          <p:nvPr>
            <p:ph type="title"/>
          </p:nvPr>
        </p:nvSpPr>
        <p:spPr>
          <a:xfrm>
            <a:off x="650239" y="390596"/>
            <a:ext cx="11704322" cy="16256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Page-Oriented Nested Loops Join</a:t>
            </a:r>
          </a:p>
        </p:txBody>
      </p:sp>
      <p:sp>
        <p:nvSpPr>
          <p:cNvPr id="834" name="Shape 834"/>
          <p:cNvSpPr/>
          <p:nvPr/>
        </p:nvSpPr>
        <p:spPr>
          <a:xfrm>
            <a:off x="325119" y="1950719"/>
            <a:ext cx="3901442" cy="7586135"/>
          </a:xfrm>
          <a:prstGeom prst="rect">
            <a:avLst/>
          </a:prstGeom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837" name="Group 837"/>
          <p:cNvGrpSpPr/>
          <p:nvPr/>
        </p:nvGrpSpPr>
        <p:grpSpPr>
          <a:xfrm>
            <a:off x="650239" y="2167466"/>
            <a:ext cx="3251201" cy="1625601"/>
            <a:chOff x="0" y="0"/>
            <a:chExt cx="3251200" cy="1625600"/>
          </a:xfrm>
        </p:grpSpPr>
        <p:sp>
          <p:nvSpPr>
            <p:cNvPr id="835" name="Shape 835"/>
            <p:cNvSpPr/>
            <p:nvPr/>
          </p:nvSpPr>
          <p:spPr>
            <a:xfrm>
              <a:off x="0" y="0"/>
              <a:ext cx="3251200" cy="1625600"/>
            </a:xfrm>
            <a:prstGeom prst="rect">
              <a:avLst/>
            </a:prstGeom>
            <a:solidFill>
              <a:srgbClr val="4BACC6"/>
            </a:solidFill>
            <a:ln w="25400" cap="flat">
              <a:solidFill>
                <a:srgbClr val="377E90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36" name="Shape 836"/>
            <p:cNvSpPr/>
            <p:nvPr/>
          </p:nvSpPr>
          <p:spPr>
            <a:xfrm>
              <a:off x="0" y="563626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Page 1</a:t>
              </a:r>
            </a:p>
          </p:txBody>
        </p:sp>
      </p:grpSp>
      <p:grpSp>
        <p:nvGrpSpPr>
          <p:cNvPr id="840" name="Group 840"/>
          <p:cNvGrpSpPr/>
          <p:nvPr/>
        </p:nvGrpSpPr>
        <p:grpSpPr>
          <a:xfrm>
            <a:off x="650239" y="4009813"/>
            <a:ext cx="3251201" cy="1625601"/>
            <a:chOff x="0" y="0"/>
            <a:chExt cx="3251200" cy="1625600"/>
          </a:xfrm>
        </p:grpSpPr>
        <p:sp>
          <p:nvSpPr>
            <p:cNvPr id="838" name="Shape 838"/>
            <p:cNvSpPr/>
            <p:nvPr/>
          </p:nvSpPr>
          <p:spPr>
            <a:xfrm>
              <a:off x="0" y="0"/>
              <a:ext cx="3251200" cy="1625600"/>
            </a:xfrm>
            <a:prstGeom prst="rect">
              <a:avLst/>
            </a:prstGeom>
            <a:solidFill>
              <a:srgbClr val="4BACC6"/>
            </a:solidFill>
            <a:ln w="25400" cap="flat">
              <a:solidFill>
                <a:srgbClr val="377E90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39" name="Shape 839"/>
            <p:cNvSpPr/>
            <p:nvPr/>
          </p:nvSpPr>
          <p:spPr>
            <a:xfrm>
              <a:off x="0" y="563626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Page 2</a:t>
              </a:r>
            </a:p>
          </p:txBody>
        </p:sp>
      </p:grpSp>
      <p:sp>
        <p:nvSpPr>
          <p:cNvPr id="841" name="Shape 841"/>
          <p:cNvSpPr/>
          <p:nvPr/>
        </p:nvSpPr>
        <p:spPr>
          <a:xfrm>
            <a:off x="650239" y="5852159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842" name="Shape 842"/>
          <p:cNvSpPr/>
          <p:nvPr/>
        </p:nvSpPr>
        <p:spPr>
          <a:xfrm>
            <a:off x="650239" y="7694507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843" name="Shape 843"/>
          <p:cNvSpPr/>
          <p:nvPr/>
        </p:nvSpPr>
        <p:spPr>
          <a:xfrm>
            <a:off x="4551679" y="1950719"/>
            <a:ext cx="3901442" cy="7586135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844" name="Shape 844"/>
          <p:cNvSpPr/>
          <p:nvPr/>
        </p:nvSpPr>
        <p:spPr>
          <a:xfrm>
            <a:off x="4876800" y="2167466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845" name="Shape 845"/>
          <p:cNvSpPr/>
          <p:nvPr/>
        </p:nvSpPr>
        <p:spPr>
          <a:xfrm>
            <a:off x="4876800" y="4009813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846" name="Shape 846"/>
          <p:cNvSpPr/>
          <p:nvPr/>
        </p:nvSpPr>
        <p:spPr>
          <a:xfrm>
            <a:off x="4876800" y="5852159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847" name="Shape 847"/>
          <p:cNvSpPr/>
          <p:nvPr/>
        </p:nvSpPr>
        <p:spPr>
          <a:xfrm>
            <a:off x="4876800" y="7694507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848" name="Shape 848"/>
          <p:cNvSpPr/>
          <p:nvPr>
            <p:ph type="body" idx="1"/>
          </p:nvPr>
        </p:nvSpPr>
        <p:spPr>
          <a:xfrm>
            <a:off x="8561493" y="1950720"/>
            <a:ext cx="4443308" cy="6436926"/>
          </a:xfrm>
          <a:prstGeom prst="rect">
            <a:avLst/>
          </a:prstGeom>
        </p:spPr>
        <p:txBody>
          <a:bodyPr/>
          <a:lstStyle/>
          <a:p>
            <a:pPr lvl="0" marL="342900" indent="-342900">
              <a:spcBef>
                <a:spcPts val="600"/>
              </a:spcBef>
              <a:buSzTx/>
              <a:buNone/>
              <a:defRPr sz="1800"/>
            </a:pPr>
            <a:r>
              <a:rPr b="1" sz="3400"/>
              <a:t>Key idea:</a:t>
            </a:r>
            <a:br>
              <a:rPr b="1" sz="3400"/>
            </a:br>
            <a:r>
              <a:rPr sz="3400"/>
              <a:t>Take each page of S and match with each page of R.</a:t>
            </a:r>
            <a:endParaRPr sz="4000"/>
          </a:p>
          <a:p>
            <a:pPr lvl="0" marL="342900" indent="-342900">
              <a:spcBef>
                <a:spcPts val="600"/>
              </a:spcBef>
              <a:buSzTx/>
              <a:buNone/>
              <a:defRPr sz="1800"/>
            </a:pPr>
            <a:r>
              <a:rPr b="1" sz="3400"/>
              <a:t>Steps:</a:t>
            </a:r>
            <a:endParaRPr sz="4000"/>
          </a:p>
          <a:p>
            <a:pPr lvl="0" marL="603031" indent="-603031"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400"/>
              <a:t>Get page of S.</a:t>
            </a:r>
            <a:endParaRPr sz="4000"/>
          </a:p>
          <a:p>
            <a:pPr lvl="0" marL="603031" indent="-603031"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400"/>
              <a:t>Iterate through each page in R.</a:t>
            </a:r>
            <a:endParaRPr sz="4000"/>
          </a:p>
          <a:p>
            <a:pPr lvl="0" marL="603031" indent="-603031"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400"/>
              <a:t>Compare tuples in each.</a:t>
            </a:r>
          </a:p>
        </p:txBody>
      </p:sp>
      <p:sp>
        <p:nvSpPr>
          <p:cNvPr id="849" name="Shape 849"/>
          <p:cNvSpPr/>
          <p:nvPr/>
        </p:nvSpPr>
        <p:spPr>
          <a:xfrm>
            <a:off x="1806701" y="1425447"/>
            <a:ext cx="949695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F497D"/>
                </a:solidFill>
              </a:rPr>
              <a:t>Sailors</a:t>
            </a:r>
          </a:p>
        </p:txBody>
      </p:sp>
      <p:sp>
        <p:nvSpPr>
          <p:cNvPr id="850" name="Shape 850"/>
          <p:cNvSpPr/>
          <p:nvPr/>
        </p:nvSpPr>
        <p:spPr>
          <a:xfrm>
            <a:off x="5816515" y="1425447"/>
            <a:ext cx="1240058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C0504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C0504D"/>
                </a:solidFill>
              </a:rPr>
              <a:t>Reserves</a:t>
            </a:r>
          </a:p>
        </p:txBody>
      </p:sp>
      <p:grpSp>
        <p:nvGrpSpPr>
          <p:cNvPr id="853" name="Group 853"/>
          <p:cNvGrpSpPr/>
          <p:nvPr/>
        </p:nvGrpSpPr>
        <p:grpSpPr>
          <a:xfrm>
            <a:off x="8669866" y="8366506"/>
            <a:ext cx="4334935" cy="498349"/>
            <a:chOff x="0" y="14534"/>
            <a:chExt cx="4334933" cy="498347"/>
          </a:xfrm>
        </p:grpSpPr>
        <p:sp>
          <p:nvSpPr>
            <p:cNvPr id="851" name="Shape 851"/>
            <p:cNvSpPr/>
            <p:nvPr/>
          </p:nvSpPr>
          <p:spPr>
            <a:xfrm>
              <a:off x="0" y="101148"/>
              <a:ext cx="4334934" cy="325121"/>
            </a:xfrm>
            <a:prstGeom prst="rect">
              <a:avLst/>
            </a:prstGeom>
            <a:solidFill>
              <a:srgbClr val="9BBB59"/>
            </a:solidFill>
            <a:ln w="25400" cap="flat">
              <a:solidFill>
                <a:srgbClr val="718841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52" name="Shape 852"/>
            <p:cNvSpPr/>
            <p:nvPr/>
          </p:nvSpPr>
          <p:spPr>
            <a:xfrm>
              <a:off x="0" y="14534"/>
              <a:ext cx="4334934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Bob, sid = 1, bid = 4)</a:t>
              </a:r>
            </a:p>
          </p:txBody>
        </p:sp>
      </p:grpSp>
      <p:sp>
        <p:nvSpPr>
          <p:cNvPr id="854" name="Shape 854"/>
          <p:cNvSpPr/>
          <p:nvPr/>
        </p:nvSpPr>
        <p:spPr>
          <a:xfrm>
            <a:off x="8714032" y="7802880"/>
            <a:ext cx="1548418" cy="650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b="1"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b="0" sz="1800"/>
            </a:pPr>
            <a:r>
              <a:rPr b="1" sz="3400"/>
              <a:t>Output:</a:t>
            </a:r>
          </a:p>
        </p:txBody>
      </p:sp>
      <p:grpSp>
        <p:nvGrpSpPr>
          <p:cNvPr id="857" name="Group 857"/>
          <p:cNvGrpSpPr/>
          <p:nvPr/>
        </p:nvGrpSpPr>
        <p:grpSpPr>
          <a:xfrm>
            <a:off x="8669866" y="8691625"/>
            <a:ext cx="4334935" cy="498349"/>
            <a:chOff x="0" y="14534"/>
            <a:chExt cx="4334933" cy="498347"/>
          </a:xfrm>
        </p:grpSpPr>
        <p:sp>
          <p:nvSpPr>
            <p:cNvPr id="855" name="Shape 855"/>
            <p:cNvSpPr/>
            <p:nvPr/>
          </p:nvSpPr>
          <p:spPr>
            <a:xfrm>
              <a:off x="0" y="101148"/>
              <a:ext cx="4334934" cy="325121"/>
            </a:xfrm>
            <a:prstGeom prst="rect">
              <a:avLst/>
            </a:prstGeom>
            <a:solidFill>
              <a:srgbClr val="9BBB59"/>
            </a:solidFill>
            <a:ln w="25400" cap="flat">
              <a:solidFill>
                <a:srgbClr val="718841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56" name="Shape 856"/>
            <p:cNvSpPr/>
            <p:nvPr/>
          </p:nvSpPr>
          <p:spPr>
            <a:xfrm>
              <a:off x="0" y="14534"/>
              <a:ext cx="4334934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Bob, sid = 1, bid = 7)</a:t>
              </a:r>
            </a:p>
          </p:txBody>
        </p:sp>
      </p:grpSp>
      <p:grpSp>
        <p:nvGrpSpPr>
          <p:cNvPr id="860" name="Group 860"/>
          <p:cNvGrpSpPr/>
          <p:nvPr/>
        </p:nvGrpSpPr>
        <p:grpSpPr>
          <a:xfrm>
            <a:off x="8669866" y="9016746"/>
            <a:ext cx="4334935" cy="498349"/>
            <a:chOff x="0" y="14534"/>
            <a:chExt cx="4334933" cy="498347"/>
          </a:xfrm>
        </p:grpSpPr>
        <p:sp>
          <p:nvSpPr>
            <p:cNvPr id="858" name="Shape 858"/>
            <p:cNvSpPr/>
            <p:nvPr/>
          </p:nvSpPr>
          <p:spPr>
            <a:xfrm>
              <a:off x="0" y="101148"/>
              <a:ext cx="4334934" cy="325121"/>
            </a:xfrm>
            <a:prstGeom prst="rect">
              <a:avLst/>
            </a:prstGeom>
            <a:solidFill>
              <a:srgbClr val="9BBB59"/>
            </a:solidFill>
            <a:ln w="25400" cap="flat">
              <a:solidFill>
                <a:srgbClr val="718841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59" name="Shape 859"/>
            <p:cNvSpPr/>
            <p:nvPr/>
          </p:nvSpPr>
          <p:spPr>
            <a:xfrm>
              <a:off x="0" y="14534"/>
              <a:ext cx="4334934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Sam, sid = 3, bid = 6)</a:t>
              </a:r>
            </a:p>
          </p:txBody>
        </p:sp>
      </p:grpSp>
    </p:spTree>
  </p:cSld>
  <p:clrMapOvr>
    <a:masterClrMapping/>
  </p:clrMapOvr>
  <p:transition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Shape 862"/>
          <p:cNvSpPr/>
          <p:nvPr>
            <p:ph type="title"/>
          </p:nvPr>
        </p:nvSpPr>
        <p:spPr>
          <a:xfrm>
            <a:off x="650239" y="390596"/>
            <a:ext cx="11704322" cy="16256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Page-Oriented Nested Loops Join</a:t>
            </a:r>
          </a:p>
        </p:txBody>
      </p:sp>
      <p:sp>
        <p:nvSpPr>
          <p:cNvPr id="863" name="Shape 863"/>
          <p:cNvSpPr/>
          <p:nvPr/>
        </p:nvSpPr>
        <p:spPr>
          <a:xfrm>
            <a:off x="325119" y="1950719"/>
            <a:ext cx="3901442" cy="7586135"/>
          </a:xfrm>
          <a:prstGeom prst="rect">
            <a:avLst/>
          </a:prstGeom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866" name="Group 866"/>
          <p:cNvGrpSpPr/>
          <p:nvPr/>
        </p:nvGrpSpPr>
        <p:grpSpPr>
          <a:xfrm>
            <a:off x="650239" y="2167466"/>
            <a:ext cx="3251201" cy="1625601"/>
            <a:chOff x="0" y="0"/>
            <a:chExt cx="3251200" cy="1625600"/>
          </a:xfrm>
        </p:grpSpPr>
        <p:sp>
          <p:nvSpPr>
            <p:cNvPr id="864" name="Shape 864"/>
            <p:cNvSpPr/>
            <p:nvPr/>
          </p:nvSpPr>
          <p:spPr>
            <a:xfrm>
              <a:off x="0" y="0"/>
              <a:ext cx="3251200" cy="1625600"/>
            </a:xfrm>
            <a:prstGeom prst="rect">
              <a:avLst/>
            </a:prstGeom>
            <a:solidFill>
              <a:srgbClr val="4BACC6"/>
            </a:solidFill>
            <a:ln w="25400" cap="flat">
              <a:solidFill>
                <a:srgbClr val="377E90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65" name="Shape 865"/>
            <p:cNvSpPr/>
            <p:nvPr/>
          </p:nvSpPr>
          <p:spPr>
            <a:xfrm>
              <a:off x="0" y="563626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Page 1</a:t>
              </a:r>
            </a:p>
          </p:txBody>
        </p:sp>
      </p:grpSp>
      <p:grpSp>
        <p:nvGrpSpPr>
          <p:cNvPr id="869" name="Group 869"/>
          <p:cNvGrpSpPr/>
          <p:nvPr/>
        </p:nvGrpSpPr>
        <p:grpSpPr>
          <a:xfrm>
            <a:off x="650239" y="4009813"/>
            <a:ext cx="3251201" cy="1625601"/>
            <a:chOff x="0" y="0"/>
            <a:chExt cx="3251200" cy="1625600"/>
          </a:xfrm>
        </p:grpSpPr>
        <p:sp>
          <p:nvSpPr>
            <p:cNvPr id="867" name="Shape 867"/>
            <p:cNvSpPr/>
            <p:nvPr/>
          </p:nvSpPr>
          <p:spPr>
            <a:xfrm>
              <a:off x="0" y="0"/>
              <a:ext cx="3251200" cy="1625600"/>
            </a:xfrm>
            <a:prstGeom prst="rect">
              <a:avLst/>
            </a:prstGeom>
            <a:solidFill>
              <a:srgbClr val="4BACC6"/>
            </a:solidFill>
            <a:ln w="25400" cap="flat">
              <a:solidFill>
                <a:srgbClr val="377E90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68" name="Shape 868"/>
            <p:cNvSpPr/>
            <p:nvPr/>
          </p:nvSpPr>
          <p:spPr>
            <a:xfrm>
              <a:off x="0" y="563626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Page 2</a:t>
              </a:r>
            </a:p>
          </p:txBody>
        </p:sp>
      </p:grpSp>
      <p:sp>
        <p:nvSpPr>
          <p:cNvPr id="870" name="Shape 870"/>
          <p:cNvSpPr/>
          <p:nvPr/>
        </p:nvSpPr>
        <p:spPr>
          <a:xfrm>
            <a:off x="650239" y="5852159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871" name="Shape 871"/>
          <p:cNvSpPr/>
          <p:nvPr/>
        </p:nvSpPr>
        <p:spPr>
          <a:xfrm>
            <a:off x="650239" y="7694507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872" name="Shape 872"/>
          <p:cNvSpPr/>
          <p:nvPr/>
        </p:nvSpPr>
        <p:spPr>
          <a:xfrm>
            <a:off x="4551679" y="1950719"/>
            <a:ext cx="3901442" cy="7586135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873" name="Shape 873"/>
          <p:cNvSpPr/>
          <p:nvPr/>
        </p:nvSpPr>
        <p:spPr>
          <a:xfrm>
            <a:off x="4876800" y="2167466"/>
            <a:ext cx="3251200" cy="1625601"/>
          </a:xfrm>
          <a:prstGeom prst="rect">
            <a:avLst/>
          </a:prstGeom>
          <a:solidFill>
            <a:srgbClr val="F79646"/>
          </a:solidFill>
          <a:ln w="25400">
            <a:solidFill>
              <a:srgbClr val="B46D33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874" name="Shape 874"/>
          <p:cNvSpPr/>
          <p:nvPr/>
        </p:nvSpPr>
        <p:spPr>
          <a:xfrm>
            <a:off x="4876800" y="4009813"/>
            <a:ext cx="3251200" cy="1625601"/>
          </a:xfrm>
          <a:prstGeom prst="rect">
            <a:avLst/>
          </a:prstGeom>
          <a:solidFill>
            <a:srgbClr val="F79646"/>
          </a:solidFill>
          <a:ln w="25400">
            <a:solidFill>
              <a:srgbClr val="B46D33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875" name="Shape 875"/>
          <p:cNvSpPr/>
          <p:nvPr/>
        </p:nvSpPr>
        <p:spPr>
          <a:xfrm>
            <a:off x="4876800" y="5852159"/>
            <a:ext cx="3251200" cy="1625601"/>
          </a:xfrm>
          <a:prstGeom prst="rect">
            <a:avLst/>
          </a:prstGeom>
          <a:solidFill>
            <a:srgbClr val="F79646"/>
          </a:solidFill>
          <a:ln w="25400">
            <a:solidFill>
              <a:srgbClr val="B46D33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876" name="Shape 876"/>
          <p:cNvSpPr/>
          <p:nvPr/>
        </p:nvSpPr>
        <p:spPr>
          <a:xfrm>
            <a:off x="4876800" y="7694507"/>
            <a:ext cx="3251200" cy="1625601"/>
          </a:xfrm>
          <a:prstGeom prst="rect">
            <a:avLst/>
          </a:prstGeom>
          <a:solidFill>
            <a:srgbClr val="F79646"/>
          </a:solidFill>
          <a:ln w="25400">
            <a:solidFill>
              <a:srgbClr val="B46D33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877" name="Shape 877"/>
          <p:cNvSpPr/>
          <p:nvPr>
            <p:ph type="body" idx="1"/>
          </p:nvPr>
        </p:nvSpPr>
        <p:spPr>
          <a:xfrm>
            <a:off x="8561493" y="1950720"/>
            <a:ext cx="4443308" cy="6436926"/>
          </a:xfrm>
          <a:prstGeom prst="rect">
            <a:avLst/>
          </a:prstGeom>
        </p:spPr>
        <p:txBody>
          <a:bodyPr/>
          <a:lstStyle/>
          <a:p>
            <a:pPr lvl="0" marL="342900" indent="-342900">
              <a:spcBef>
                <a:spcPts val="600"/>
              </a:spcBef>
              <a:buSzTx/>
              <a:buNone/>
              <a:defRPr sz="1800"/>
            </a:pPr>
            <a:r>
              <a:rPr b="1" sz="3400"/>
              <a:t>Key idea:</a:t>
            </a:r>
            <a:br>
              <a:rPr b="1" sz="3400"/>
            </a:br>
            <a:r>
              <a:rPr sz="3400"/>
              <a:t>Take each page of S and match with each page of R.</a:t>
            </a:r>
            <a:endParaRPr sz="4000"/>
          </a:p>
          <a:p>
            <a:pPr lvl="0" marL="342900" indent="-342900">
              <a:spcBef>
                <a:spcPts val="600"/>
              </a:spcBef>
              <a:buSzTx/>
              <a:buNone/>
              <a:defRPr sz="1800"/>
            </a:pPr>
            <a:r>
              <a:rPr b="1" sz="3400"/>
              <a:t>Steps:</a:t>
            </a:r>
            <a:endParaRPr sz="4000"/>
          </a:p>
          <a:p>
            <a:pPr lvl="0" marL="603031" indent="-603031"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400"/>
              <a:t>Get page of S.</a:t>
            </a:r>
            <a:endParaRPr sz="4000"/>
          </a:p>
          <a:p>
            <a:pPr lvl="0" marL="603031" indent="-603031"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400"/>
              <a:t>Iterate through each page in R.</a:t>
            </a:r>
            <a:endParaRPr sz="4000"/>
          </a:p>
          <a:p>
            <a:pPr lvl="0" marL="603031" indent="-603031"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400"/>
              <a:t>Compare tuples in each.</a:t>
            </a:r>
          </a:p>
        </p:txBody>
      </p:sp>
      <p:sp>
        <p:nvSpPr>
          <p:cNvPr id="878" name="Shape 878"/>
          <p:cNvSpPr/>
          <p:nvPr/>
        </p:nvSpPr>
        <p:spPr>
          <a:xfrm>
            <a:off x="1806701" y="1425447"/>
            <a:ext cx="949695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F497D"/>
                </a:solidFill>
              </a:rPr>
              <a:t>Sailors</a:t>
            </a:r>
          </a:p>
        </p:txBody>
      </p:sp>
      <p:sp>
        <p:nvSpPr>
          <p:cNvPr id="879" name="Shape 879"/>
          <p:cNvSpPr/>
          <p:nvPr/>
        </p:nvSpPr>
        <p:spPr>
          <a:xfrm>
            <a:off x="5816515" y="1425447"/>
            <a:ext cx="1240058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C0504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C0504D"/>
                </a:solidFill>
              </a:rPr>
              <a:t>Reserves</a:t>
            </a:r>
          </a:p>
        </p:txBody>
      </p:sp>
      <p:grpSp>
        <p:nvGrpSpPr>
          <p:cNvPr id="882" name="Group 882"/>
          <p:cNvGrpSpPr/>
          <p:nvPr/>
        </p:nvGrpSpPr>
        <p:grpSpPr>
          <a:xfrm>
            <a:off x="8669866" y="8366506"/>
            <a:ext cx="4334935" cy="498349"/>
            <a:chOff x="0" y="14534"/>
            <a:chExt cx="4334933" cy="498347"/>
          </a:xfrm>
        </p:grpSpPr>
        <p:sp>
          <p:nvSpPr>
            <p:cNvPr id="880" name="Shape 880"/>
            <p:cNvSpPr/>
            <p:nvPr/>
          </p:nvSpPr>
          <p:spPr>
            <a:xfrm>
              <a:off x="0" y="101148"/>
              <a:ext cx="4334934" cy="325121"/>
            </a:xfrm>
            <a:prstGeom prst="rect">
              <a:avLst/>
            </a:prstGeom>
            <a:solidFill>
              <a:srgbClr val="9BBB59"/>
            </a:solidFill>
            <a:ln w="25400" cap="flat">
              <a:solidFill>
                <a:srgbClr val="718841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81" name="Shape 881"/>
            <p:cNvSpPr/>
            <p:nvPr/>
          </p:nvSpPr>
          <p:spPr>
            <a:xfrm>
              <a:off x="0" y="14534"/>
              <a:ext cx="4334934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Bob, sid = 1, bid = 4)</a:t>
              </a:r>
            </a:p>
          </p:txBody>
        </p:sp>
      </p:grpSp>
      <p:sp>
        <p:nvSpPr>
          <p:cNvPr id="883" name="Shape 883"/>
          <p:cNvSpPr/>
          <p:nvPr/>
        </p:nvSpPr>
        <p:spPr>
          <a:xfrm>
            <a:off x="8714032" y="7802880"/>
            <a:ext cx="1548418" cy="650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b="1"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b="0" sz="1800"/>
            </a:pPr>
            <a:r>
              <a:rPr b="1" sz="3400"/>
              <a:t>Output:</a:t>
            </a:r>
          </a:p>
        </p:txBody>
      </p:sp>
      <p:grpSp>
        <p:nvGrpSpPr>
          <p:cNvPr id="886" name="Group 886"/>
          <p:cNvGrpSpPr/>
          <p:nvPr/>
        </p:nvGrpSpPr>
        <p:grpSpPr>
          <a:xfrm>
            <a:off x="8669866" y="8691625"/>
            <a:ext cx="4334935" cy="498349"/>
            <a:chOff x="0" y="14534"/>
            <a:chExt cx="4334933" cy="498347"/>
          </a:xfrm>
        </p:grpSpPr>
        <p:sp>
          <p:nvSpPr>
            <p:cNvPr id="884" name="Shape 884"/>
            <p:cNvSpPr/>
            <p:nvPr/>
          </p:nvSpPr>
          <p:spPr>
            <a:xfrm>
              <a:off x="0" y="101148"/>
              <a:ext cx="4334934" cy="325121"/>
            </a:xfrm>
            <a:prstGeom prst="rect">
              <a:avLst/>
            </a:prstGeom>
            <a:solidFill>
              <a:srgbClr val="9BBB59"/>
            </a:solidFill>
            <a:ln w="25400" cap="flat">
              <a:solidFill>
                <a:srgbClr val="718841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85" name="Shape 885"/>
            <p:cNvSpPr/>
            <p:nvPr/>
          </p:nvSpPr>
          <p:spPr>
            <a:xfrm>
              <a:off x="0" y="14534"/>
              <a:ext cx="4334934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Bob, sid = 1, bid = 7)</a:t>
              </a:r>
            </a:p>
          </p:txBody>
        </p:sp>
      </p:grpSp>
      <p:grpSp>
        <p:nvGrpSpPr>
          <p:cNvPr id="889" name="Group 889"/>
          <p:cNvGrpSpPr/>
          <p:nvPr/>
        </p:nvGrpSpPr>
        <p:grpSpPr>
          <a:xfrm>
            <a:off x="8669866" y="9016746"/>
            <a:ext cx="4334935" cy="498349"/>
            <a:chOff x="0" y="14534"/>
            <a:chExt cx="4334933" cy="498347"/>
          </a:xfrm>
        </p:grpSpPr>
        <p:sp>
          <p:nvSpPr>
            <p:cNvPr id="887" name="Shape 887"/>
            <p:cNvSpPr/>
            <p:nvPr/>
          </p:nvSpPr>
          <p:spPr>
            <a:xfrm>
              <a:off x="0" y="101148"/>
              <a:ext cx="4334934" cy="325121"/>
            </a:xfrm>
            <a:prstGeom prst="rect">
              <a:avLst/>
            </a:prstGeom>
            <a:solidFill>
              <a:srgbClr val="9BBB59"/>
            </a:solidFill>
            <a:ln w="25400" cap="flat">
              <a:solidFill>
                <a:srgbClr val="718841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88" name="Shape 888"/>
            <p:cNvSpPr/>
            <p:nvPr/>
          </p:nvSpPr>
          <p:spPr>
            <a:xfrm>
              <a:off x="0" y="14534"/>
              <a:ext cx="4334934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Sam, sid = 3, bid = 6)</a:t>
              </a:r>
            </a:p>
          </p:txBody>
        </p:sp>
      </p:grpSp>
      <p:sp>
        <p:nvSpPr>
          <p:cNvPr id="894" name="Shape 894"/>
          <p:cNvSpPr/>
          <p:nvPr/>
        </p:nvSpPr>
        <p:spPr>
          <a:xfrm>
            <a:off x="3914139" y="3694397"/>
            <a:ext cx="949961" cy="4140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7200" y="14400"/>
                  <a:pt x="14400" y="7200"/>
                  <a:pt x="21600" y="0"/>
                </a:cubicBezTo>
              </a:path>
            </a:pathLst>
          </a:custGeom>
          <a:ln w="50800">
            <a:solidFill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895" name="Shape 895"/>
          <p:cNvSpPr/>
          <p:nvPr/>
        </p:nvSpPr>
        <p:spPr>
          <a:xfrm>
            <a:off x="3914139" y="4822613"/>
            <a:ext cx="949961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cubicBezTo>
                  <a:pt x="7200" y="0"/>
                  <a:pt x="14400" y="0"/>
                  <a:pt x="21600" y="0"/>
                </a:cubicBezTo>
              </a:path>
            </a:pathLst>
          </a:custGeom>
          <a:ln w="50800">
            <a:solidFill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896" name="Shape 896"/>
          <p:cNvSpPr/>
          <p:nvPr/>
        </p:nvSpPr>
        <p:spPr>
          <a:xfrm>
            <a:off x="3914139" y="5536744"/>
            <a:ext cx="949961" cy="4140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50800">
            <a:solidFill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897" name="Shape 897"/>
          <p:cNvSpPr/>
          <p:nvPr/>
        </p:nvSpPr>
        <p:spPr>
          <a:xfrm>
            <a:off x="3222736" y="5648113"/>
            <a:ext cx="2332768" cy="20336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50800">
            <a:solidFill/>
            <a:tailEnd type="triangle"/>
          </a:ln>
        </p:spPr>
        <p:txBody>
          <a:bodyPr/>
          <a:lstStyle/>
          <a:p>
            <a:pPr lvl="0"/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presetClass="entr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presetClass="entr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895" grpId="2"/>
      <p:bldP build="whole" bldLvl="1" animBg="1" rev="0" advAuto="0" spid="897" grpId="4"/>
      <p:bldP build="whole" bldLvl="1" animBg="1" rev="0" advAuto="0" spid="896" grpId="3"/>
      <p:bldP build="whole" bldLvl="1" animBg="1" rev="0" advAuto="0" spid="894" grpId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Shape 899"/>
          <p:cNvSpPr/>
          <p:nvPr>
            <p:ph type="title"/>
          </p:nvPr>
        </p:nvSpPr>
        <p:spPr>
          <a:xfrm>
            <a:off x="650239" y="390596"/>
            <a:ext cx="11704322" cy="16256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Page-Oriented Nested Loops Join</a:t>
            </a:r>
          </a:p>
        </p:txBody>
      </p:sp>
      <p:sp>
        <p:nvSpPr>
          <p:cNvPr id="900" name="Shape 900"/>
          <p:cNvSpPr/>
          <p:nvPr/>
        </p:nvSpPr>
        <p:spPr>
          <a:xfrm>
            <a:off x="325119" y="1950719"/>
            <a:ext cx="3901442" cy="7586135"/>
          </a:xfrm>
          <a:prstGeom prst="rect">
            <a:avLst/>
          </a:prstGeom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903" name="Group 903"/>
          <p:cNvGrpSpPr/>
          <p:nvPr/>
        </p:nvGrpSpPr>
        <p:grpSpPr>
          <a:xfrm>
            <a:off x="650239" y="2167466"/>
            <a:ext cx="3251201" cy="1625601"/>
            <a:chOff x="0" y="0"/>
            <a:chExt cx="3251200" cy="1625600"/>
          </a:xfrm>
        </p:grpSpPr>
        <p:sp>
          <p:nvSpPr>
            <p:cNvPr id="901" name="Shape 901"/>
            <p:cNvSpPr/>
            <p:nvPr/>
          </p:nvSpPr>
          <p:spPr>
            <a:xfrm>
              <a:off x="0" y="0"/>
              <a:ext cx="3251200" cy="1625600"/>
            </a:xfrm>
            <a:prstGeom prst="rect">
              <a:avLst/>
            </a:prstGeom>
            <a:solidFill>
              <a:srgbClr val="4BACC6"/>
            </a:solidFill>
            <a:ln w="25400" cap="flat">
              <a:solidFill>
                <a:srgbClr val="377E90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902" name="Shape 902"/>
            <p:cNvSpPr/>
            <p:nvPr/>
          </p:nvSpPr>
          <p:spPr>
            <a:xfrm>
              <a:off x="0" y="563626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Page 1</a:t>
              </a:r>
            </a:p>
          </p:txBody>
        </p:sp>
      </p:grpSp>
      <p:grpSp>
        <p:nvGrpSpPr>
          <p:cNvPr id="906" name="Group 906"/>
          <p:cNvGrpSpPr/>
          <p:nvPr/>
        </p:nvGrpSpPr>
        <p:grpSpPr>
          <a:xfrm>
            <a:off x="650239" y="4009813"/>
            <a:ext cx="3251201" cy="1625601"/>
            <a:chOff x="0" y="0"/>
            <a:chExt cx="3251200" cy="1625600"/>
          </a:xfrm>
        </p:grpSpPr>
        <p:sp>
          <p:nvSpPr>
            <p:cNvPr id="904" name="Shape 904"/>
            <p:cNvSpPr/>
            <p:nvPr/>
          </p:nvSpPr>
          <p:spPr>
            <a:xfrm>
              <a:off x="0" y="0"/>
              <a:ext cx="3251200" cy="1625600"/>
            </a:xfrm>
            <a:prstGeom prst="rect">
              <a:avLst/>
            </a:prstGeom>
            <a:solidFill>
              <a:srgbClr val="4BACC6"/>
            </a:solidFill>
            <a:ln w="25400" cap="flat">
              <a:solidFill>
                <a:srgbClr val="377E90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905" name="Shape 905"/>
            <p:cNvSpPr/>
            <p:nvPr/>
          </p:nvSpPr>
          <p:spPr>
            <a:xfrm>
              <a:off x="0" y="563626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Page 2</a:t>
              </a:r>
            </a:p>
          </p:txBody>
        </p:sp>
      </p:grpSp>
      <p:sp>
        <p:nvSpPr>
          <p:cNvPr id="907" name="Shape 907"/>
          <p:cNvSpPr/>
          <p:nvPr/>
        </p:nvSpPr>
        <p:spPr>
          <a:xfrm>
            <a:off x="650239" y="5852159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908" name="Shape 908"/>
          <p:cNvSpPr/>
          <p:nvPr/>
        </p:nvSpPr>
        <p:spPr>
          <a:xfrm>
            <a:off x="650239" y="7694507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909" name="Shape 909"/>
          <p:cNvSpPr/>
          <p:nvPr/>
        </p:nvSpPr>
        <p:spPr>
          <a:xfrm>
            <a:off x="4551679" y="1950719"/>
            <a:ext cx="3901442" cy="7586135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910" name="Shape 910"/>
          <p:cNvSpPr/>
          <p:nvPr/>
        </p:nvSpPr>
        <p:spPr>
          <a:xfrm>
            <a:off x="4876800" y="2167466"/>
            <a:ext cx="3251200" cy="1625601"/>
          </a:xfrm>
          <a:prstGeom prst="rect">
            <a:avLst/>
          </a:prstGeom>
          <a:solidFill>
            <a:srgbClr val="F79646"/>
          </a:solidFill>
          <a:ln w="25400">
            <a:solidFill>
              <a:srgbClr val="B46D33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911" name="Shape 911"/>
          <p:cNvSpPr/>
          <p:nvPr/>
        </p:nvSpPr>
        <p:spPr>
          <a:xfrm>
            <a:off x="4876800" y="4009813"/>
            <a:ext cx="3251200" cy="1625601"/>
          </a:xfrm>
          <a:prstGeom prst="rect">
            <a:avLst/>
          </a:prstGeom>
          <a:solidFill>
            <a:srgbClr val="F79646"/>
          </a:solidFill>
          <a:ln w="25400">
            <a:solidFill>
              <a:srgbClr val="B46D33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912" name="Shape 912"/>
          <p:cNvSpPr/>
          <p:nvPr/>
        </p:nvSpPr>
        <p:spPr>
          <a:xfrm>
            <a:off x="4876800" y="5852159"/>
            <a:ext cx="3251200" cy="1625601"/>
          </a:xfrm>
          <a:prstGeom prst="rect">
            <a:avLst/>
          </a:prstGeom>
          <a:solidFill>
            <a:srgbClr val="F79646"/>
          </a:solidFill>
          <a:ln w="25400">
            <a:solidFill>
              <a:srgbClr val="B46D33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913" name="Shape 913"/>
          <p:cNvSpPr/>
          <p:nvPr/>
        </p:nvSpPr>
        <p:spPr>
          <a:xfrm>
            <a:off x="4876800" y="7694507"/>
            <a:ext cx="3251200" cy="1625601"/>
          </a:xfrm>
          <a:prstGeom prst="rect">
            <a:avLst/>
          </a:prstGeom>
          <a:solidFill>
            <a:srgbClr val="F79646"/>
          </a:solidFill>
          <a:ln w="25400">
            <a:solidFill>
              <a:srgbClr val="B46D33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914" name="Shape 914"/>
          <p:cNvSpPr/>
          <p:nvPr>
            <p:ph type="body" idx="1"/>
          </p:nvPr>
        </p:nvSpPr>
        <p:spPr>
          <a:xfrm>
            <a:off x="8561493" y="1950719"/>
            <a:ext cx="4443308" cy="7586135"/>
          </a:xfrm>
          <a:prstGeom prst="rect">
            <a:avLst/>
          </a:prstGeom>
        </p:spPr>
        <p:txBody>
          <a:bodyPr/>
          <a:lstStyle/>
          <a:p>
            <a:pPr lvl="0" marL="342900" indent="-342900">
              <a:spcBef>
                <a:spcPts val="600"/>
              </a:spcBef>
              <a:buSzTx/>
              <a:buNone/>
              <a:defRPr sz="1800"/>
            </a:pPr>
            <a:r>
              <a:rPr b="1" sz="3400"/>
              <a:t>Key idea:</a:t>
            </a:r>
            <a:br>
              <a:rPr b="1" sz="3400"/>
            </a:br>
            <a:r>
              <a:rPr sz="3400"/>
              <a:t>Take each page of S and match with each page of R.</a:t>
            </a:r>
            <a:endParaRPr sz="4000"/>
          </a:p>
          <a:p>
            <a:pPr lvl="0" marL="342900" indent="-342900">
              <a:spcBef>
                <a:spcPts val="600"/>
              </a:spcBef>
              <a:buSzTx/>
              <a:buNone/>
              <a:defRPr sz="1800"/>
            </a:pPr>
            <a:r>
              <a:rPr b="1" sz="3400"/>
              <a:t>Steps:</a:t>
            </a:r>
            <a:endParaRPr sz="4000"/>
          </a:p>
          <a:p>
            <a:pPr lvl="0" marL="603031" indent="-603031"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400"/>
              <a:t>Get page of S.</a:t>
            </a:r>
            <a:endParaRPr sz="4000"/>
          </a:p>
          <a:p>
            <a:pPr lvl="0" marL="603031" indent="-603031"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400"/>
              <a:t>Iterate through each page in R.</a:t>
            </a:r>
            <a:endParaRPr sz="4000"/>
          </a:p>
          <a:p>
            <a:pPr lvl="0" marL="603031" indent="-603031"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400"/>
              <a:t>Compare tuples in each.</a:t>
            </a:r>
            <a:endParaRPr sz="4000"/>
          </a:p>
          <a:p>
            <a:pPr lvl="0" marL="514350" indent="-514350">
              <a:spcBef>
                <a:spcPts val="600"/>
              </a:spcBef>
              <a:buSzTx/>
              <a:buNone/>
              <a:defRPr sz="1800"/>
            </a:pPr>
            <a:r>
              <a:rPr b="1" sz="3400"/>
              <a:t>I/Os:</a:t>
            </a:r>
            <a:endParaRPr sz="4000"/>
          </a:p>
          <a:p>
            <a:pPr lvl="0" marL="514350" indent="-514350">
              <a:spcBef>
                <a:spcPts val="600"/>
              </a:spcBef>
              <a:buSzTx/>
              <a:buNone/>
              <a:defRPr sz="1800"/>
            </a:pPr>
            <a:r>
              <a:rPr b="1" sz="3400">
                <a:solidFill>
                  <a:srgbClr val="1F497D"/>
                </a:solidFill>
              </a:rPr>
              <a:t>     </a:t>
            </a:r>
            <a:r>
              <a:rPr sz="3400">
                <a:solidFill>
                  <a:srgbClr val="1F497D"/>
                </a:solidFill>
              </a:rPr>
              <a:t>[S] </a:t>
            </a:r>
            <a:r>
              <a:rPr sz="3400"/>
              <a:t>+ </a:t>
            </a:r>
            <a:r>
              <a:rPr sz="3400">
                <a:solidFill>
                  <a:srgbClr val="C0504D"/>
                </a:solidFill>
              </a:rPr>
              <a:t>[S]*[R]</a:t>
            </a:r>
          </a:p>
        </p:txBody>
      </p:sp>
      <p:sp>
        <p:nvSpPr>
          <p:cNvPr id="915" name="Shape 915"/>
          <p:cNvSpPr/>
          <p:nvPr/>
        </p:nvSpPr>
        <p:spPr>
          <a:xfrm>
            <a:off x="1806701" y="1425447"/>
            <a:ext cx="949695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F497D"/>
                </a:solidFill>
              </a:rPr>
              <a:t>Sailors</a:t>
            </a:r>
          </a:p>
        </p:txBody>
      </p:sp>
      <p:sp>
        <p:nvSpPr>
          <p:cNvPr id="916" name="Shape 916"/>
          <p:cNvSpPr/>
          <p:nvPr/>
        </p:nvSpPr>
        <p:spPr>
          <a:xfrm>
            <a:off x="5816515" y="1425447"/>
            <a:ext cx="1240058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C0504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C0504D"/>
                </a:solidFill>
              </a:rPr>
              <a:t>Reserves</a:t>
            </a:r>
          </a:p>
        </p:txBody>
      </p:sp>
      <p:sp>
        <p:nvSpPr>
          <p:cNvPr id="925" name="Shape 925"/>
          <p:cNvSpPr/>
          <p:nvPr/>
        </p:nvSpPr>
        <p:spPr>
          <a:xfrm>
            <a:off x="3914139" y="3694397"/>
            <a:ext cx="949961" cy="4140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7200" y="14400"/>
                  <a:pt x="14400" y="7200"/>
                  <a:pt x="21600" y="0"/>
                </a:cubicBezTo>
              </a:path>
            </a:pathLst>
          </a:custGeom>
          <a:ln w="50800">
            <a:solidFill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926" name="Shape 926"/>
          <p:cNvSpPr/>
          <p:nvPr/>
        </p:nvSpPr>
        <p:spPr>
          <a:xfrm>
            <a:off x="3914139" y="4822613"/>
            <a:ext cx="949961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cubicBezTo>
                  <a:pt x="7200" y="0"/>
                  <a:pt x="14400" y="0"/>
                  <a:pt x="21600" y="0"/>
                </a:cubicBezTo>
              </a:path>
            </a:pathLst>
          </a:custGeom>
          <a:ln w="50800">
            <a:solidFill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927" name="Shape 927"/>
          <p:cNvSpPr/>
          <p:nvPr/>
        </p:nvSpPr>
        <p:spPr>
          <a:xfrm>
            <a:off x="3914139" y="5536744"/>
            <a:ext cx="949961" cy="4140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50800">
            <a:solidFill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928" name="Shape 928"/>
          <p:cNvSpPr/>
          <p:nvPr/>
        </p:nvSpPr>
        <p:spPr>
          <a:xfrm>
            <a:off x="3222736" y="5648113"/>
            <a:ext cx="2332768" cy="20336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50800">
            <a:solidFill/>
            <a:tailEnd type="triangle"/>
          </a:ln>
        </p:spPr>
        <p:txBody>
          <a:bodyPr/>
          <a:lstStyle/>
          <a:p>
            <a:pPr lvl="0"/>
          </a:p>
        </p:txBody>
      </p:sp>
      <p:grpSp>
        <p:nvGrpSpPr>
          <p:cNvPr id="923" name="Group 923"/>
          <p:cNvGrpSpPr/>
          <p:nvPr/>
        </p:nvGrpSpPr>
        <p:grpSpPr>
          <a:xfrm>
            <a:off x="4443306" y="6577498"/>
            <a:ext cx="4985175" cy="2088522"/>
            <a:chOff x="0" y="4656"/>
            <a:chExt cx="4985173" cy="2088520"/>
          </a:xfrm>
        </p:grpSpPr>
        <p:sp>
          <p:nvSpPr>
            <p:cNvPr id="921" name="Shape 921"/>
            <p:cNvSpPr/>
            <p:nvPr/>
          </p:nvSpPr>
          <p:spPr>
            <a:xfrm>
              <a:off x="0" y="37930"/>
              <a:ext cx="4985174" cy="20552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7085"/>
                  </a:lnTo>
                  <a:lnTo>
                    <a:pt x="18000" y="17085"/>
                  </a:lnTo>
                  <a:lnTo>
                    <a:pt x="19083" y="21600"/>
                  </a:lnTo>
                  <a:lnTo>
                    <a:pt x="12600" y="17085"/>
                  </a:lnTo>
                  <a:lnTo>
                    <a:pt x="0" y="17085"/>
                  </a:lnTo>
                  <a:lnTo>
                    <a:pt x="0" y="9966"/>
                  </a:lnTo>
                  <a:close/>
                </a:path>
              </a:pathLst>
            </a:cu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3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922" name="Shape 922"/>
            <p:cNvSpPr/>
            <p:nvPr/>
          </p:nvSpPr>
          <p:spPr>
            <a:xfrm>
              <a:off x="0" y="4656"/>
              <a:ext cx="4985174" cy="16921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3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400">
                  <a:solidFill>
                    <a:srgbClr val="FFFFFF"/>
                  </a:solidFill>
                </a:rPr>
                <a:t>Do we want the smaller relation as the OUTER or the INNER?</a:t>
              </a:r>
            </a:p>
          </p:txBody>
        </p:sp>
      </p:grpSp>
      <p:sp>
        <p:nvSpPr>
          <p:cNvPr id="924" name="Shape 924"/>
          <p:cNvSpPr/>
          <p:nvPr/>
        </p:nvSpPr>
        <p:spPr>
          <a:xfrm>
            <a:off x="482005" y="325119"/>
            <a:ext cx="12571308" cy="8669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normAutofit fontScale="100000" lnSpcReduction="0"/>
          </a:bodyPr>
          <a:lstStyle>
            <a:lvl1pPr marL="342900" indent="-342900" algn="l" defTabSz="914400">
              <a:spcBef>
                <a:spcPts val="600"/>
              </a:spcBef>
              <a:defRPr b="1" sz="3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800">
                <a:solidFill>
                  <a:srgbClr val="FF0000"/>
                </a:solidFill>
              </a:rPr>
              <a:t>Notation: [S] == “# pages in S” ; |S| == “# tuples in S”   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9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914" grpId="1"/>
      <p:bldP build="whole" bldLvl="1" animBg="1" rev="0" advAuto="0" spid="923" grpId="2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Shape 930"/>
          <p:cNvSpPr/>
          <p:nvPr>
            <p:ph type="title"/>
          </p:nvPr>
        </p:nvSpPr>
        <p:spPr>
          <a:xfrm>
            <a:off x="650239" y="390596"/>
            <a:ext cx="11704322" cy="16256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Chunk Nested Loops Join</a:t>
            </a:r>
          </a:p>
        </p:txBody>
      </p:sp>
      <p:sp>
        <p:nvSpPr>
          <p:cNvPr id="931" name="Shape 931"/>
          <p:cNvSpPr/>
          <p:nvPr/>
        </p:nvSpPr>
        <p:spPr>
          <a:xfrm>
            <a:off x="325119" y="1950719"/>
            <a:ext cx="3901442" cy="7586135"/>
          </a:xfrm>
          <a:prstGeom prst="rect">
            <a:avLst/>
          </a:prstGeom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932" name="Shape 932"/>
          <p:cNvSpPr/>
          <p:nvPr/>
        </p:nvSpPr>
        <p:spPr>
          <a:xfrm>
            <a:off x="650239" y="2167466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933" name="Shape 933"/>
          <p:cNvSpPr/>
          <p:nvPr/>
        </p:nvSpPr>
        <p:spPr>
          <a:xfrm>
            <a:off x="650239" y="4009813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934" name="Shape 934"/>
          <p:cNvSpPr/>
          <p:nvPr/>
        </p:nvSpPr>
        <p:spPr>
          <a:xfrm>
            <a:off x="650239" y="5852159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935" name="Shape 935"/>
          <p:cNvSpPr/>
          <p:nvPr/>
        </p:nvSpPr>
        <p:spPr>
          <a:xfrm>
            <a:off x="650239" y="7694507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936" name="Shape 936"/>
          <p:cNvSpPr/>
          <p:nvPr/>
        </p:nvSpPr>
        <p:spPr>
          <a:xfrm>
            <a:off x="4551679" y="1950719"/>
            <a:ext cx="3901442" cy="7586135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937" name="Shape 937"/>
          <p:cNvSpPr/>
          <p:nvPr/>
        </p:nvSpPr>
        <p:spPr>
          <a:xfrm>
            <a:off x="4876800" y="2167466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938" name="Shape 938"/>
          <p:cNvSpPr/>
          <p:nvPr/>
        </p:nvSpPr>
        <p:spPr>
          <a:xfrm>
            <a:off x="4876800" y="4009813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939" name="Shape 939"/>
          <p:cNvSpPr/>
          <p:nvPr/>
        </p:nvSpPr>
        <p:spPr>
          <a:xfrm>
            <a:off x="4876800" y="5852159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940" name="Shape 940"/>
          <p:cNvSpPr/>
          <p:nvPr/>
        </p:nvSpPr>
        <p:spPr>
          <a:xfrm>
            <a:off x="4876800" y="7694507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941" name="Shape 941"/>
          <p:cNvSpPr/>
          <p:nvPr>
            <p:ph type="body" idx="1"/>
          </p:nvPr>
        </p:nvSpPr>
        <p:spPr>
          <a:xfrm>
            <a:off x="8561493" y="1950720"/>
            <a:ext cx="4443308" cy="6436926"/>
          </a:xfrm>
          <a:prstGeom prst="rect">
            <a:avLst/>
          </a:prstGeom>
        </p:spPr>
        <p:txBody>
          <a:bodyPr/>
          <a:lstStyle/>
          <a:p>
            <a:pPr lvl="0" marL="342900" indent="-342900">
              <a:lnSpc>
                <a:spcPct val="90000"/>
              </a:lnSpc>
              <a:spcBef>
                <a:spcPts val="600"/>
              </a:spcBef>
              <a:buSzTx/>
              <a:buNone/>
              <a:defRPr sz="1800"/>
            </a:pPr>
            <a:r>
              <a:rPr b="1" sz="3800"/>
              <a:t>Key idea:</a:t>
            </a:r>
            <a:br>
              <a:rPr b="1" sz="3800"/>
            </a:br>
            <a:r>
              <a:rPr sz="3800"/>
              <a:t>Take </a:t>
            </a:r>
            <a:r>
              <a:rPr b="1" sz="3800"/>
              <a:t>k pages </a:t>
            </a:r>
            <a:r>
              <a:rPr sz="3800"/>
              <a:t>of S and match with each page of R.</a:t>
            </a:r>
            <a:endParaRPr sz="3800"/>
          </a:p>
          <a:p>
            <a:pPr lvl="0" marL="342900" indent="-342900">
              <a:lnSpc>
                <a:spcPct val="90000"/>
              </a:lnSpc>
              <a:spcBef>
                <a:spcPts val="600"/>
              </a:spcBef>
              <a:buSzTx/>
              <a:buNone/>
              <a:defRPr sz="1800"/>
            </a:pPr>
            <a:r>
              <a:rPr b="1" sz="3800"/>
              <a:t>Steps:</a:t>
            </a:r>
            <a:endParaRPr b="1" sz="3800"/>
          </a:p>
          <a:p>
            <a:pPr lvl="0" marL="610790" indent="-610790">
              <a:lnSpc>
                <a:spcPct val="90000"/>
              </a:lnSpc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800"/>
              <a:t>Get </a:t>
            </a:r>
            <a:r>
              <a:rPr b="1" sz="3800"/>
              <a:t>k </a:t>
            </a:r>
            <a:r>
              <a:rPr sz="3800"/>
              <a:t>pages of S.</a:t>
            </a:r>
            <a:endParaRPr sz="3800"/>
          </a:p>
          <a:p>
            <a:pPr lvl="0" marL="610790" indent="-610790">
              <a:lnSpc>
                <a:spcPct val="90000"/>
              </a:lnSpc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800"/>
              <a:t>Iterate through each page in R.</a:t>
            </a:r>
            <a:endParaRPr sz="3800"/>
          </a:p>
          <a:p>
            <a:pPr lvl="0" marL="610790" indent="-610790">
              <a:lnSpc>
                <a:spcPct val="90000"/>
              </a:lnSpc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800"/>
              <a:t>Compare tuples in each.</a:t>
            </a:r>
          </a:p>
        </p:txBody>
      </p:sp>
      <p:sp>
        <p:nvSpPr>
          <p:cNvPr id="942" name="Shape 942"/>
          <p:cNvSpPr/>
          <p:nvPr/>
        </p:nvSpPr>
        <p:spPr>
          <a:xfrm>
            <a:off x="1806701" y="1425447"/>
            <a:ext cx="949695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F497D"/>
                </a:solidFill>
              </a:rPr>
              <a:t>Sailors</a:t>
            </a:r>
          </a:p>
        </p:txBody>
      </p:sp>
      <p:sp>
        <p:nvSpPr>
          <p:cNvPr id="943" name="Shape 943"/>
          <p:cNvSpPr/>
          <p:nvPr/>
        </p:nvSpPr>
        <p:spPr>
          <a:xfrm>
            <a:off x="5816515" y="1425447"/>
            <a:ext cx="1240058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C0504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C0504D"/>
                </a:solidFill>
              </a:rPr>
              <a:t>Reserves</a:t>
            </a:r>
          </a:p>
        </p:txBody>
      </p:sp>
    </p:spTree>
  </p:cSld>
  <p:clrMapOvr>
    <a:masterClrMapping/>
  </p:clrMapOvr>
  <p:transition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Shape 945"/>
          <p:cNvSpPr/>
          <p:nvPr/>
        </p:nvSpPr>
        <p:spPr>
          <a:xfrm>
            <a:off x="433493" y="2059093"/>
            <a:ext cx="3684694" cy="5527041"/>
          </a:xfrm>
          <a:prstGeom prst="rect">
            <a:avLst/>
          </a:prstGeom>
          <a:solidFill>
            <a:srgbClr val="8064A2"/>
          </a:solidFill>
          <a:ln w="25400">
            <a:solidFill>
              <a:srgbClr val="5D4976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946" name="Shape 946"/>
          <p:cNvSpPr/>
          <p:nvPr>
            <p:ph type="title"/>
          </p:nvPr>
        </p:nvSpPr>
        <p:spPr>
          <a:xfrm>
            <a:off x="650239" y="390596"/>
            <a:ext cx="11704322" cy="16256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Chunk Nested Loops Join</a:t>
            </a:r>
          </a:p>
        </p:txBody>
      </p:sp>
      <p:sp>
        <p:nvSpPr>
          <p:cNvPr id="947" name="Shape 947"/>
          <p:cNvSpPr/>
          <p:nvPr/>
        </p:nvSpPr>
        <p:spPr>
          <a:xfrm>
            <a:off x="325119" y="1950719"/>
            <a:ext cx="3901442" cy="7586135"/>
          </a:xfrm>
          <a:prstGeom prst="rect">
            <a:avLst/>
          </a:prstGeom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950" name="Group 950"/>
          <p:cNvGrpSpPr/>
          <p:nvPr/>
        </p:nvGrpSpPr>
        <p:grpSpPr>
          <a:xfrm>
            <a:off x="650239" y="2167466"/>
            <a:ext cx="3251201" cy="1625601"/>
            <a:chOff x="0" y="0"/>
            <a:chExt cx="3251200" cy="1625600"/>
          </a:xfrm>
        </p:grpSpPr>
        <p:sp>
          <p:nvSpPr>
            <p:cNvPr id="948" name="Shape 948"/>
            <p:cNvSpPr/>
            <p:nvPr/>
          </p:nvSpPr>
          <p:spPr>
            <a:xfrm>
              <a:off x="0" y="0"/>
              <a:ext cx="3251200" cy="1625600"/>
            </a:xfrm>
            <a:prstGeom prst="rect">
              <a:avLst/>
            </a:prstGeom>
            <a:solidFill>
              <a:srgbClr val="4BACC6"/>
            </a:solidFill>
            <a:ln w="25400" cap="flat">
              <a:solidFill>
                <a:srgbClr val="377E90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949" name="Shape 949"/>
            <p:cNvSpPr/>
            <p:nvPr/>
          </p:nvSpPr>
          <p:spPr>
            <a:xfrm>
              <a:off x="0" y="563626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Page 1</a:t>
              </a:r>
            </a:p>
          </p:txBody>
        </p:sp>
      </p:grpSp>
      <p:grpSp>
        <p:nvGrpSpPr>
          <p:cNvPr id="953" name="Group 953"/>
          <p:cNvGrpSpPr/>
          <p:nvPr/>
        </p:nvGrpSpPr>
        <p:grpSpPr>
          <a:xfrm>
            <a:off x="650239" y="4009813"/>
            <a:ext cx="3251201" cy="1625601"/>
            <a:chOff x="0" y="0"/>
            <a:chExt cx="3251200" cy="1625600"/>
          </a:xfrm>
        </p:grpSpPr>
        <p:sp>
          <p:nvSpPr>
            <p:cNvPr id="951" name="Shape 951"/>
            <p:cNvSpPr/>
            <p:nvPr/>
          </p:nvSpPr>
          <p:spPr>
            <a:xfrm>
              <a:off x="0" y="0"/>
              <a:ext cx="3251200" cy="1625600"/>
            </a:xfrm>
            <a:prstGeom prst="rect">
              <a:avLst/>
            </a:prstGeom>
            <a:solidFill>
              <a:srgbClr val="4BACC6"/>
            </a:solidFill>
            <a:ln w="25400" cap="flat">
              <a:solidFill>
                <a:srgbClr val="377E90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952" name="Shape 952"/>
            <p:cNvSpPr/>
            <p:nvPr/>
          </p:nvSpPr>
          <p:spPr>
            <a:xfrm>
              <a:off x="0" y="563626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Page 2</a:t>
              </a:r>
            </a:p>
          </p:txBody>
        </p:sp>
      </p:grpSp>
      <p:grpSp>
        <p:nvGrpSpPr>
          <p:cNvPr id="956" name="Group 956"/>
          <p:cNvGrpSpPr/>
          <p:nvPr/>
        </p:nvGrpSpPr>
        <p:grpSpPr>
          <a:xfrm>
            <a:off x="650239" y="5852159"/>
            <a:ext cx="3251201" cy="1625601"/>
            <a:chOff x="0" y="0"/>
            <a:chExt cx="3251200" cy="1625600"/>
          </a:xfrm>
        </p:grpSpPr>
        <p:sp>
          <p:nvSpPr>
            <p:cNvPr id="954" name="Shape 954"/>
            <p:cNvSpPr/>
            <p:nvPr/>
          </p:nvSpPr>
          <p:spPr>
            <a:xfrm>
              <a:off x="0" y="0"/>
              <a:ext cx="3251200" cy="1625600"/>
            </a:xfrm>
            <a:prstGeom prst="rect">
              <a:avLst/>
            </a:prstGeom>
            <a:solidFill>
              <a:srgbClr val="4BACC6"/>
            </a:solidFill>
            <a:ln w="25400" cap="flat">
              <a:solidFill>
                <a:srgbClr val="377E90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955" name="Shape 955"/>
            <p:cNvSpPr/>
            <p:nvPr/>
          </p:nvSpPr>
          <p:spPr>
            <a:xfrm>
              <a:off x="0" y="563626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Page 3</a:t>
              </a:r>
            </a:p>
          </p:txBody>
        </p:sp>
      </p:grpSp>
      <p:sp>
        <p:nvSpPr>
          <p:cNvPr id="957" name="Shape 957"/>
          <p:cNvSpPr/>
          <p:nvPr/>
        </p:nvSpPr>
        <p:spPr>
          <a:xfrm>
            <a:off x="650239" y="7694507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958" name="Shape 958"/>
          <p:cNvSpPr/>
          <p:nvPr/>
        </p:nvSpPr>
        <p:spPr>
          <a:xfrm>
            <a:off x="4551679" y="1950719"/>
            <a:ext cx="3901442" cy="7586135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959" name="Shape 959"/>
          <p:cNvSpPr/>
          <p:nvPr/>
        </p:nvSpPr>
        <p:spPr>
          <a:xfrm>
            <a:off x="4876800" y="2167466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960" name="Shape 960"/>
          <p:cNvSpPr/>
          <p:nvPr/>
        </p:nvSpPr>
        <p:spPr>
          <a:xfrm>
            <a:off x="4876800" y="4009813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961" name="Shape 961"/>
          <p:cNvSpPr/>
          <p:nvPr/>
        </p:nvSpPr>
        <p:spPr>
          <a:xfrm>
            <a:off x="4876800" y="5852159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962" name="Shape 962"/>
          <p:cNvSpPr/>
          <p:nvPr/>
        </p:nvSpPr>
        <p:spPr>
          <a:xfrm>
            <a:off x="4876800" y="7694507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963" name="Shape 963"/>
          <p:cNvSpPr/>
          <p:nvPr>
            <p:ph type="body" idx="1"/>
          </p:nvPr>
        </p:nvSpPr>
        <p:spPr>
          <a:xfrm>
            <a:off x="8561493" y="1950720"/>
            <a:ext cx="4443308" cy="6436926"/>
          </a:xfrm>
          <a:prstGeom prst="rect">
            <a:avLst/>
          </a:prstGeom>
        </p:spPr>
        <p:txBody>
          <a:bodyPr/>
          <a:lstStyle/>
          <a:p>
            <a:pPr lvl="0" marL="342900" indent="-342900">
              <a:lnSpc>
                <a:spcPct val="90000"/>
              </a:lnSpc>
              <a:spcBef>
                <a:spcPts val="600"/>
              </a:spcBef>
              <a:buSzTx/>
              <a:buNone/>
              <a:defRPr sz="1800"/>
            </a:pPr>
            <a:r>
              <a:rPr b="1" sz="3800"/>
              <a:t>Key idea:</a:t>
            </a:r>
            <a:br>
              <a:rPr b="1" sz="3800"/>
            </a:br>
            <a:r>
              <a:rPr sz="3800"/>
              <a:t>Take </a:t>
            </a:r>
            <a:r>
              <a:rPr b="1" sz="3800"/>
              <a:t>k pages </a:t>
            </a:r>
            <a:r>
              <a:rPr sz="3800"/>
              <a:t>of S and match with each page of R.</a:t>
            </a:r>
            <a:endParaRPr sz="3800"/>
          </a:p>
          <a:p>
            <a:pPr lvl="0" marL="342900" indent="-342900">
              <a:lnSpc>
                <a:spcPct val="90000"/>
              </a:lnSpc>
              <a:spcBef>
                <a:spcPts val="600"/>
              </a:spcBef>
              <a:buSzTx/>
              <a:buNone/>
              <a:defRPr sz="1800"/>
            </a:pPr>
            <a:r>
              <a:rPr b="1" sz="3800"/>
              <a:t>Steps:</a:t>
            </a:r>
            <a:endParaRPr b="1" sz="3800"/>
          </a:p>
          <a:p>
            <a:pPr lvl="0" marL="610790" indent="-610790">
              <a:lnSpc>
                <a:spcPct val="90000"/>
              </a:lnSpc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800"/>
              <a:t>Get </a:t>
            </a:r>
            <a:r>
              <a:rPr b="1" sz="3800"/>
              <a:t>k </a:t>
            </a:r>
            <a:r>
              <a:rPr sz="3800"/>
              <a:t>pages of S.</a:t>
            </a:r>
            <a:endParaRPr sz="3800"/>
          </a:p>
          <a:p>
            <a:pPr lvl="0" marL="610790" indent="-610790">
              <a:lnSpc>
                <a:spcPct val="90000"/>
              </a:lnSpc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800"/>
              <a:t>Iterate through each page in R.</a:t>
            </a:r>
            <a:endParaRPr sz="3800"/>
          </a:p>
          <a:p>
            <a:pPr lvl="0" marL="610790" indent="-610790">
              <a:lnSpc>
                <a:spcPct val="90000"/>
              </a:lnSpc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800"/>
              <a:t>Compare tuples in each.</a:t>
            </a:r>
          </a:p>
        </p:txBody>
      </p:sp>
      <p:sp>
        <p:nvSpPr>
          <p:cNvPr id="964" name="Shape 964"/>
          <p:cNvSpPr/>
          <p:nvPr/>
        </p:nvSpPr>
        <p:spPr>
          <a:xfrm>
            <a:off x="1806701" y="1425447"/>
            <a:ext cx="949695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F497D"/>
                </a:solidFill>
              </a:rPr>
              <a:t>Sailors</a:t>
            </a:r>
          </a:p>
        </p:txBody>
      </p:sp>
      <p:sp>
        <p:nvSpPr>
          <p:cNvPr id="965" name="Shape 965"/>
          <p:cNvSpPr/>
          <p:nvPr/>
        </p:nvSpPr>
        <p:spPr>
          <a:xfrm>
            <a:off x="5816515" y="1425447"/>
            <a:ext cx="1240058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C0504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C0504D"/>
                </a:solidFill>
              </a:rPr>
              <a:t>Reserves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304800" y="-165100"/>
            <a:ext cx="13614400" cy="2620566"/>
          </a:xfrm>
          <a:prstGeom prst="rect">
            <a:avLst/>
          </a:prstGeom>
          <a:solidFill>
            <a:srgbClr val="DCDEE0">
              <a:alpha val="78496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xfrm>
            <a:off x="952500" y="1733550"/>
            <a:ext cx="11099800" cy="6286500"/>
          </a:xfrm>
          <a:prstGeom prst="rect">
            <a:avLst/>
          </a:prstGeom>
        </p:spPr>
        <p:txBody>
          <a:bodyPr/>
          <a:lstStyle/>
          <a:p>
            <a:pPr lvl="0" marL="342900" indent="-342900" algn="ctr" defTabSz="457200">
              <a:spcBef>
                <a:spcPts val="0"/>
              </a:spcBef>
              <a:buSzTx/>
              <a:buNone/>
              <a:defRPr sz="1800"/>
            </a:pPr>
            <a:r>
              <a:rPr sz="4200">
                <a:latin typeface="Courier New"/>
                <a:ea typeface="Courier New"/>
                <a:cs typeface="Courier New"/>
                <a:sym typeface="Courier New"/>
              </a:rPr>
              <a:t>SELECT * </a:t>
            </a:r>
            <a:endParaRPr sz="4200"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342900" indent="-342900" algn="ctr" defTabSz="457200">
              <a:spcBef>
                <a:spcPts val="0"/>
              </a:spcBef>
              <a:buSzTx/>
              <a:buNone/>
              <a:defRPr sz="1800"/>
            </a:pPr>
            <a:r>
              <a:rPr sz="4200">
                <a:latin typeface="Courier New"/>
                <a:ea typeface="Courier New"/>
                <a:cs typeface="Courier New"/>
                <a:sym typeface="Courier New"/>
              </a:rPr>
              <a:t>FROM Artists, Albums</a:t>
            </a:r>
            <a:endParaRPr sz="4200"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342900" indent="-342900" algn="ctr" defTabSz="457200">
              <a:spcBef>
                <a:spcPts val="0"/>
              </a:spcBef>
              <a:buSzTx/>
              <a:buNone/>
              <a:defRPr sz="1800"/>
            </a:pPr>
            <a:r>
              <a:rPr sz="4200">
                <a:latin typeface="Courier New"/>
                <a:ea typeface="Courier New"/>
                <a:cs typeface="Courier New"/>
                <a:sym typeface="Courier New"/>
              </a:rPr>
              <a:t>WHERE Artists.artist_id = Albums.artist_num;</a:t>
            </a:r>
            <a:endParaRPr sz="4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8" name="Shape 5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algn="l" defTabSz="297941">
              <a:defRPr sz="1800"/>
            </a:pPr>
            <a:r>
              <a:rPr b="1" sz="2703">
                <a:latin typeface="Courier New"/>
                <a:ea typeface="Courier New"/>
                <a:cs typeface="Courier New"/>
                <a:sym typeface="Courier New"/>
              </a:rPr>
              <a:t>Songs</a:t>
            </a:r>
            <a:r>
              <a:rPr sz="2703">
                <a:latin typeface="Courier New"/>
                <a:ea typeface="Courier New"/>
                <a:cs typeface="Courier New"/>
                <a:sym typeface="Courier New"/>
              </a:rPr>
              <a:t>(song_id, song_name, album_num, weeks_in_top_40)</a:t>
            </a:r>
            <a:endParaRPr sz="2703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297941">
              <a:defRPr sz="1800"/>
            </a:pPr>
            <a:r>
              <a:rPr b="1" sz="2703">
                <a:latin typeface="Courier New"/>
                <a:ea typeface="Courier New"/>
                <a:cs typeface="Courier New"/>
                <a:sym typeface="Courier New"/>
              </a:rPr>
              <a:t>Artists</a:t>
            </a:r>
            <a:r>
              <a:rPr sz="2703">
                <a:latin typeface="Courier New"/>
                <a:ea typeface="Courier New"/>
                <a:cs typeface="Courier New"/>
                <a:sym typeface="Courier New"/>
              </a:rPr>
              <a:t>(artist_id, artist_name, first_year_active)</a:t>
            </a:r>
            <a:endParaRPr sz="2703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297941">
              <a:defRPr sz="1800"/>
            </a:pPr>
            <a:r>
              <a:rPr b="1" sz="2703">
                <a:latin typeface="Courier New"/>
                <a:ea typeface="Courier New"/>
                <a:cs typeface="Courier New"/>
                <a:sym typeface="Courier New"/>
              </a:rPr>
              <a:t>Albums</a:t>
            </a:r>
            <a:r>
              <a:rPr sz="2703">
                <a:latin typeface="Courier New"/>
                <a:ea typeface="Courier New"/>
                <a:cs typeface="Courier New"/>
                <a:sym typeface="Courier New"/>
              </a:rPr>
              <a:t>(album_id, album_name, artist_num, </a:t>
            </a:r>
            <a:endParaRPr sz="2703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297941">
              <a:defRPr sz="1800"/>
            </a:pPr>
            <a:r>
              <a:rPr sz="2703">
                <a:latin typeface="Courier New"/>
                <a:ea typeface="Courier New"/>
                <a:cs typeface="Courier New"/>
                <a:sym typeface="Courier New"/>
              </a:rPr>
              <a:t>       year_released, genre)</a:t>
            </a:r>
            <a:endParaRPr sz="2703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Shape 967"/>
          <p:cNvSpPr/>
          <p:nvPr/>
        </p:nvSpPr>
        <p:spPr>
          <a:xfrm>
            <a:off x="433493" y="2059093"/>
            <a:ext cx="3684694" cy="5527041"/>
          </a:xfrm>
          <a:prstGeom prst="rect">
            <a:avLst/>
          </a:prstGeom>
          <a:solidFill>
            <a:srgbClr val="8064A2"/>
          </a:solidFill>
          <a:ln w="25400">
            <a:solidFill>
              <a:srgbClr val="5D4976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968" name="Shape 968"/>
          <p:cNvSpPr/>
          <p:nvPr>
            <p:ph type="title"/>
          </p:nvPr>
        </p:nvSpPr>
        <p:spPr>
          <a:xfrm>
            <a:off x="650239" y="390596"/>
            <a:ext cx="11704322" cy="16256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Chunk Nested Loops Join</a:t>
            </a:r>
          </a:p>
        </p:txBody>
      </p:sp>
      <p:sp>
        <p:nvSpPr>
          <p:cNvPr id="969" name="Shape 969"/>
          <p:cNvSpPr/>
          <p:nvPr/>
        </p:nvSpPr>
        <p:spPr>
          <a:xfrm>
            <a:off x="325119" y="1950719"/>
            <a:ext cx="3901442" cy="7586135"/>
          </a:xfrm>
          <a:prstGeom prst="rect">
            <a:avLst/>
          </a:prstGeom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972" name="Group 972"/>
          <p:cNvGrpSpPr/>
          <p:nvPr/>
        </p:nvGrpSpPr>
        <p:grpSpPr>
          <a:xfrm>
            <a:off x="650239" y="2167466"/>
            <a:ext cx="3251201" cy="1625601"/>
            <a:chOff x="0" y="0"/>
            <a:chExt cx="3251200" cy="1625600"/>
          </a:xfrm>
        </p:grpSpPr>
        <p:sp>
          <p:nvSpPr>
            <p:cNvPr id="970" name="Shape 970"/>
            <p:cNvSpPr/>
            <p:nvPr/>
          </p:nvSpPr>
          <p:spPr>
            <a:xfrm>
              <a:off x="0" y="0"/>
              <a:ext cx="3251200" cy="1625600"/>
            </a:xfrm>
            <a:prstGeom prst="rect">
              <a:avLst/>
            </a:prstGeom>
            <a:solidFill>
              <a:srgbClr val="4BACC6"/>
            </a:solidFill>
            <a:ln w="25400" cap="flat">
              <a:solidFill>
                <a:srgbClr val="377E90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971" name="Shape 971"/>
            <p:cNvSpPr/>
            <p:nvPr/>
          </p:nvSpPr>
          <p:spPr>
            <a:xfrm>
              <a:off x="0" y="563626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Page 1</a:t>
              </a:r>
            </a:p>
          </p:txBody>
        </p:sp>
      </p:grpSp>
      <p:grpSp>
        <p:nvGrpSpPr>
          <p:cNvPr id="975" name="Group 975"/>
          <p:cNvGrpSpPr/>
          <p:nvPr/>
        </p:nvGrpSpPr>
        <p:grpSpPr>
          <a:xfrm>
            <a:off x="650239" y="4009813"/>
            <a:ext cx="3251201" cy="1625601"/>
            <a:chOff x="0" y="0"/>
            <a:chExt cx="3251200" cy="1625600"/>
          </a:xfrm>
        </p:grpSpPr>
        <p:sp>
          <p:nvSpPr>
            <p:cNvPr id="973" name="Shape 973"/>
            <p:cNvSpPr/>
            <p:nvPr/>
          </p:nvSpPr>
          <p:spPr>
            <a:xfrm>
              <a:off x="0" y="0"/>
              <a:ext cx="3251200" cy="1625600"/>
            </a:xfrm>
            <a:prstGeom prst="rect">
              <a:avLst/>
            </a:prstGeom>
            <a:solidFill>
              <a:srgbClr val="4BACC6"/>
            </a:solidFill>
            <a:ln w="25400" cap="flat">
              <a:solidFill>
                <a:srgbClr val="377E90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974" name="Shape 974"/>
            <p:cNvSpPr/>
            <p:nvPr/>
          </p:nvSpPr>
          <p:spPr>
            <a:xfrm>
              <a:off x="0" y="563626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Page 2</a:t>
              </a:r>
            </a:p>
          </p:txBody>
        </p:sp>
      </p:grpSp>
      <p:grpSp>
        <p:nvGrpSpPr>
          <p:cNvPr id="978" name="Group 978"/>
          <p:cNvGrpSpPr/>
          <p:nvPr/>
        </p:nvGrpSpPr>
        <p:grpSpPr>
          <a:xfrm>
            <a:off x="650239" y="5852159"/>
            <a:ext cx="3251201" cy="1625601"/>
            <a:chOff x="0" y="0"/>
            <a:chExt cx="3251200" cy="1625600"/>
          </a:xfrm>
        </p:grpSpPr>
        <p:sp>
          <p:nvSpPr>
            <p:cNvPr id="976" name="Shape 976"/>
            <p:cNvSpPr/>
            <p:nvPr/>
          </p:nvSpPr>
          <p:spPr>
            <a:xfrm>
              <a:off x="0" y="0"/>
              <a:ext cx="3251200" cy="1625600"/>
            </a:xfrm>
            <a:prstGeom prst="rect">
              <a:avLst/>
            </a:prstGeom>
            <a:solidFill>
              <a:srgbClr val="4BACC6"/>
            </a:solidFill>
            <a:ln w="25400" cap="flat">
              <a:solidFill>
                <a:srgbClr val="377E90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977" name="Shape 977"/>
            <p:cNvSpPr/>
            <p:nvPr/>
          </p:nvSpPr>
          <p:spPr>
            <a:xfrm>
              <a:off x="0" y="563626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Page 3</a:t>
              </a:r>
            </a:p>
          </p:txBody>
        </p:sp>
      </p:grpSp>
      <p:sp>
        <p:nvSpPr>
          <p:cNvPr id="979" name="Shape 979"/>
          <p:cNvSpPr/>
          <p:nvPr/>
        </p:nvSpPr>
        <p:spPr>
          <a:xfrm>
            <a:off x="650239" y="7694507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980" name="Shape 980"/>
          <p:cNvSpPr/>
          <p:nvPr/>
        </p:nvSpPr>
        <p:spPr>
          <a:xfrm>
            <a:off x="4551679" y="1950719"/>
            <a:ext cx="3901442" cy="7586135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981" name="Shape 981"/>
          <p:cNvSpPr/>
          <p:nvPr/>
        </p:nvSpPr>
        <p:spPr>
          <a:xfrm>
            <a:off x="4876800" y="2167466"/>
            <a:ext cx="3251200" cy="1625601"/>
          </a:xfrm>
          <a:prstGeom prst="rect">
            <a:avLst/>
          </a:prstGeom>
          <a:solidFill>
            <a:srgbClr val="F79646"/>
          </a:solidFill>
          <a:ln w="25400">
            <a:solidFill>
              <a:srgbClr val="B46D33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982" name="Shape 982"/>
          <p:cNvSpPr/>
          <p:nvPr/>
        </p:nvSpPr>
        <p:spPr>
          <a:xfrm>
            <a:off x="4876800" y="4009813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983" name="Shape 983"/>
          <p:cNvSpPr/>
          <p:nvPr/>
        </p:nvSpPr>
        <p:spPr>
          <a:xfrm>
            <a:off x="4876800" y="5852159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984" name="Shape 984"/>
          <p:cNvSpPr/>
          <p:nvPr/>
        </p:nvSpPr>
        <p:spPr>
          <a:xfrm>
            <a:off x="4876800" y="7694507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985" name="Shape 985"/>
          <p:cNvSpPr/>
          <p:nvPr>
            <p:ph type="body" idx="1"/>
          </p:nvPr>
        </p:nvSpPr>
        <p:spPr>
          <a:xfrm>
            <a:off x="8561493" y="1950720"/>
            <a:ext cx="4443308" cy="6436926"/>
          </a:xfrm>
          <a:prstGeom prst="rect">
            <a:avLst/>
          </a:prstGeom>
        </p:spPr>
        <p:txBody>
          <a:bodyPr/>
          <a:lstStyle/>
          <a:p>
            <a:pPr lvl="0" marL="342900" indent="-342900">
              <a:lnSpc>
                <a:spcPct val="90000"/>
              </a:lnSpc>
              <a:spcBef>
                <a:spcPts val="600"/>
              </a:spcBef>
              <a:buSzTx/>
              <a:buNone/>
              <a:defRPr sz="1800"/>
            </a:pPr>
            <a:r>
              <a:rPr b="1" sz="3800"/>
              <a:t>Key idea:</a:t>
            </a:r>
            <a:br>
              <a:rPr b="1" sz="3800"/>
            </a:br>
            <a:r>
              <a:rPr sz="3800"/>
              <a:t>Take </a:t>
            </a:r>
            <a:r>
              <a:rPr b="1" sz="3800"/>
              <a:t>k pages </a:t>
            </a:r>
            <a:r>
              <a:rPr sz="3800"/>
              <a:t>of S and match with each page of R.</a:t>
            </a:r>
            <a:endParaRPr sz="3800"/>
          </a:p>
          <a:p>
            <a:pPr lvl="0" marL="342900" indent="-342900">
              <a:lnSpc>
                <a:spcPct val="90000"/>
              </a:lnSpc>
              <a:spcBef>
                <a:spcPts val="600"/>
              </a:spcBef>
              <a:buSzTx/>
              <a:buNone/>
              <a:defRPr sz="1800"/>
            </a:pPr>
            <a:r>
              <a:rPr b="1" sz="3800"/>
              <a:t>Steps:</a:t>
            </a:r>
            <a:endParaRPr b="1" sz="3800"/>
          </a:p>
          <a:p>
            <a:pPr lvl="0" marL="610790" indent="-610790">
              <a:lnSpc>
                <a:spcPct val="90000"/>
              </a:lnSpc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800"/>
              <a:t>Get </a:t>
            </a:r>
            <a:r>
              <a:rPr b="1" sz="3800"/>
              <a:t>k </a:t>
            </a:r>
            <a:r>
              <a:rPr sz="3800"/>
              <a:t>pages of S.</a:t>
            </a:r>
            <a:endParaRPr sz="3800"/>
          </a:p>
          <a:p>
            <a:pPr lvl="0" marL="610790" indent="-610790">
              <a:lnSpc>
                <a:spcPct val="90000"/>
              </a:lnSpc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800"/>
              <a:t>Iterate through each page in R.</a:t>
            </a:r>
            <a:endParaRPr sz="3800"/>
          </a:p>
          <a:p>
            <a:pPr lvl="0" marL="610790" indent="-610790">
              <a:lnSpc>
                <a:spcPct val="90000"/>
              </a:lnSpc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800"/>
              <a:t>Compare tuples in each.</a:t>
            </a:r>
          </a:p>
        </p:txBody>
      </p:sp>
      <p:sp>
        <p:nvSpPr>
          <p:cNvPr id="986" name="Shape 986"/>
          <p:cNvSpPr/>
          <p:nvPr/>
        </p:nvSpPr>
        <p:spPr>
          <a:xfrm>
            <a:off x="1806701" y="1425447"/>
            <a:ext cx="949695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F497D"/>
                </a:solidFill>
              </a:rPr>
              <a:t>Sailors</a:t>
            </a:r>
          </a:p>
        </p:txBody>
      </p:sp>
      <p:sp>
        <p:nvSpPr>
          <p:cNvPr id="987" name="Shape 987"/>
          <p:cNvSpPr/>
          <p:nvPr/>
        </p:nvSpPr>
        <p:spPr>
          <a:xfrm>
            <a:off x="5816515" y="1425447"/>
            <a:ext cx="1240058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C0504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C0504D"/>
                </a:solidFill>
              </a:rPr>
              <a:t>Reserves</a:t>
            </a:r>
          </a:p>
        </p:txBody>
      </p:sp>
      <p:cxnSp>
        <p:nvCxnSpPr>
          <p:cNvPr id="988" name="Connector 988"/>
          <p:cNvCxnSpPr>
            <a:stCxn id="967" idx="0"/>
            <a:endCxn id="981" idx="0"/>
          </p:cNvCxnSpPr>
          <p:nvPr/>
        </p:nvCxnSpPr>
        <p:spPr>
          <a:xfrm flipV="1">
            <a:off x="2275839" y="2980266"/>
            <a:ext cx="4226561" cy="1842348"/>
          </a:xfrm>
          <a:prstGeom prst="straightConnector1">
            <a:avLst/>
          </a:prstGeom>
          <a:ln w="76200">
            <a:solidFill/>
            <a:tailEnd type="triangle"/>
          </a:ln>
        </p:spPr>
      </p:cxn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988" grpId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Shape 990"/>
          <p:cNvSpPr/>
          <p:nvPr/>
        </p:nvSpPr>
        <p:spPr>
          <a:xfrm>
            <a:off x="433493" y="2059093"/>
            <a:ext cx="3684694" cy="5527041"/>
          </a:xfrm>
          <a:prstGeom prst="rect">
            <a:avLst/>
          </a:prstGeom>
          <a:solidFill>
            <a:srgbClr val="8064A2"/>
          </a:solidFill>
          <a:ln w="25400">
            <a:solidFill>
              <a:srgbClr val="5D4976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991" name="Shape 991"/>
          <p:cNvSpPr/>
          <p:nvPr>
            <p:ph type="title"/>
          </p:nvPr>
        </p:nvSpPr>
        <p:spPr>
          <a:xfrm>
            <a:off x="650239" y="390596"/>
            <a:ext cx="11704322" cy="16256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Chunk Nested Loops Join</a:t>
            </a:r>
          </a:p>
        </p:txBody>
      </p:sp>
      <p:sp>
        <p:nvSpPr>
          <p:cNvPr id="992" name="Shape 992"/>
          <p:cNvSpPr/>
          <p:nvPr/>
        </p:nvSpPr>
        <p:spPr>
          <a:xfrm>
            <a:off x="325119" y="1950719"/>
            <a:ext cx="3901442" cy="7586135"/>
          </a:xfrm>
          <a:prstGeom prst="rect">
            <a:avLst/>
          </a:prstGeom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995" name="Group 995"/>
          <p:cNvGrpSpPr/>
          <p:nvPr/>
        </p:nvGrpSpPr>
        <p:grpSpPr>
          <a:xfrm>
            <a:off x="650239" y="2167466"/>
            <a:ext cx="3251201" cy="1625601"/>
            <a:chOff x="0" y="0"/>
            <a:chExt cx="3251200" cy="1625600"/>
          </a:xfrm>
        </p:grpSpPr>
        <p:sp>
          <p:nvSpPr>
            <p:cNvPr id="993" name="Shape 993"/>
            <p:cNvSpPr/>
            <p:nvPr/>
          </p:nvSpPr>
          <p:spPr>
            <a:xfrm>
              <a:off x="0" y="0"/>
              <a:ext cx="3251200" cy="1625600"/>
            </a:xfrm>
            <a:prstGeom prst="rect">
              <a:avLst/>
            </a:prstGeom>
            <a:solidFill>
              <a:srgbClr val="4BACC6"/>
            </a:solidFill>
            <a:ln w="25400" cap="flat">
              <a:solidFill>
                <a:srgbClr val="377E90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994" name="Shape 994"/>
            <p:cNvSpPr/>
            <p:nvPr/>
          </p:nvSpPr>
          <p:spPr>
            <a:xfrm>
              <a:off x="0" y="563626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Page 1</a:t>
              </a:r>
            </a:p>
          </p:txBody>
        </p:sp>
      </p:grpSp>
      <p:grpSp>
        <p:nvGrpSpPr>
          <p:cNvPr id="998" name="Group 998"/>
          <p:cNvGrpSpPr/>
          <p:nvPr/>
        </p:nvGrpSpPr>
        <p:grpSpPr>
          <a:xfrm>
            <a:off x="650239" y="4009813"/>
            <a:ext cx="3251201" cy="1625601"/>
            <a:chOff x="0" y="0"/>
            <a:chExt cx="3251200" cy="1625600"/>
          </a:xfrm>
        </p:grpSpPr>
        <p:sp>
          <p:nvSpPr>
            <p:cNvPr id="996" name="Shape 996"/>
            <p:cNvSpPr/>
            <p:nvPr/>
          </p:nvSpPr>
          <p:spPr>
            <a:xfrm>
              <a:off x="0" y="0"/>
              <a:ext cx="3251200" cy="1625600"/>
            </a:xfrm>
            <a:prstGeom prst="rect">
              <a:avLst/>
            </a:prstGeom>
            <a:solidFill>
              <a:srgbClr val="4BACC6"/>
            </a:solidFill>
            <a:ln w="25400" cap="flat">
              <a:solidFill>
                <a:srgbClr val="377E90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997" name="Shape 997"/>
            <p:cNvSpPr/>
            <p:nvPr/>
          </p:nvSpPr>
          <p:spPr>
            <a:xfrm>
              <a:off x="0" y="563626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Page 2</a:t>
              </a:r>
            </a:p>
          </p:txBody>
        </p:sp>
      </p:grpSp>
      <p:grpSp>
        <p:nvGrpSpPr>
          <p:cNvPr id="1001" name="Group 1001"/>
          <p:cNvGrpSpPr/>
          <p:nvPr/>
        </p:nvGrpSpPr>
        <p:grpSpPr>
          <a:xfrm>
            <a:off x="650239" y="5852159"/>
            <a:ext cx="3251201" cy="1625601"/>
            <a:chOff x="0" y="0"/>
            <a:chExt cx="3251200" cy="1625600"/>
          </a:xfrm>
        </p:grpSpPr>
        <p:sp>
          <p:nvSpPr>
            <p:cNvPr id="999" name="Shape 999"/>
            <p:cNvSpPr/>
            <p:nvPr/>
          </p:nvSpPr>
          <p:spPr>
            <a:xfrm>
              <a:off x="0" y="0"/>
              <a:ext cx="3251200" cy="1625600"/>
            </a:xfrm>
            <a:prstGeom prst="rect">
              <a:avLst/>
            </a:prstGeom>
            <a:solidFill>
              <a:srgbClr val="4BACC6"/>
            </a:solidFill>
            <a:ln w="25400" cap="flat">
              <a:solidFill>
                <a:srgbClr val="377E90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000" name="Shape 1000"/>
            <p:cNvSpPr/>
            <p:nvPr/>
          </p:nvSpPr>
          <p:spPr>
            <a:xfrm>
              <a:off x="0" y="563626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Page 3</a:t>
              </a:r>
            </a:p>
          </p:txBody>
        </p:sp>
      </p:grpSp>
      <p:sp>
        <p:nvSpPr>
          <p:cNvPr id="1002" name="Shape 1002"/>
          <p:cNvSpPr/>
          <p:nvPr/>
        </p:nvSpPr>
        <p:spPr>
          <a:xfrm>
            <a:off x="650239" y="7694507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003" name="Shape 1003"/>
          <p:cNvSpPr/>
          <p:nvPr/>
        </p:nvSpPr>
        <p:spPr>
          <a:xfrm>
            <a:off x="4551679" y="1950719"/>
            <a:ext cx="3901442" cy="7586135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004" name="Shape 1004"/>
          <p:cNvSpPr/>
          <p:nvPr/>
        </p:nvSpPr>
        <p:spPr>
          <a:xfrm>
            <a:off x="4876800" y="2167466"/>
            <a:ext cx="3251200" cy="1625601"/>
          </a:xfrm>
          <a:prstGeom prst="rect">
            <a:avLst/>
          </a:prstGeom>
          <a:solidFill>
            <a:srgbClr val="F79646"/>
          </a:solidFill>
          <a:ln w="25400">
            <a:solidFill>
              <a:srgbClr val="B46D33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005" name="Shape 1005"/>
          <p:cNvSpPr/>
          <p:nvPr/>
        </p:nvSpPr>
        <p:spPr>
          <a:xfrm>
            <a:off x="4876800" y="4009813"/>
            <a:ext cx="3251200" cy="1625601"/>
          </a:xfrm>
          <a:prstGeom prst="rect">
            <a:avLst/>
          </a:prstGeom>
          <a:solidFill>
            <a:srgbClr val="F79646"/>
          </a:solidFill>
          <a:ln w="25400">
            <a:solidFill>
              <a:srgbClr val="B46D33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006" name="Shape 1006"/>
          <p:cNvSpPr/>
          <p:nvPr/>
        </p:nvSpPr>
        <p:spPr>
          <a:xfrm>
            <a:off x="4876800" y="5852159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007" name="Shape 1007"/>
          <p:cNvSpPr/>
          <p:nvPr/>
        </p:nvSpPr>
        <p:spPr>
          <a:xfrm>
            <a:off x="4876800" y="7694507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008" name="Shape 1008"/>
          <p:cNvSpPr/>
          <p:nvPr>
            <p:ph type="body" idx="1"/>
          </p:nvPr>
        </p:nvSpPr>
        <p:spPr>
          <a:xfrm>
            <a:off x="8561493" y="1950720"/>
            <a:ext cx="4443308" cy="6436926"/>
          </a:xfrm>
          <a:prstGeom prst="rect">
            <a:avLst/>
          </a:prstGeom>
        </p:spPr>
        <p:txBody>
          <a:bodyPr/>
          <a:lstStyle/>
          <a:p>
            <a:pPr lvl="0" marL="342900" indent="-342900">
              <a:lnSpc>
                <a:spcPct val="90000"/>
              </a:lnSpc>
              <a:spcBef>
                <a:spcPts val="600"/>
              </a:spcBef>
              <a:buSzTx/>
              <a:buNone/>
              <a:defRPr sz="1800"/>
            </a:pPr>
            <a:r>
              <a:rPr b="1" sz="3800"/>
              <a:t>Key idea:</a:t>
            </a:r>
            <a:br>
              <a:rPr b="1" sz="3800"/>
            </a:br>
            <a:r>
              <a:rPr sz="3800"/>
              <a:t>Take </a:t>
            </a:r>
            <a:r>
              <a:rPr b="1" sz="3800"/>
              <a:t>k pages </a:t>
            </a:r>
            <a:r>
              <a:rPr sz="3800"/>
              <a:t>of S and match with each page of R.</a:t>
            </a:r>
            <a:endParaRPr sz="3800"/>
          </a:p>
          <a:p>
            <a:pPr lvl="0" marL="342900" indent="-342900">
              <a:lnSpc>
                <a:spcPct val="90000"/>
              </a:lnSpc>
              <a:spcBef>
                <a:spcPts val="600"/>
              </a:spcBef>
              <a:buSzTx/>
              <a:buNone/>
              <a:defRPr sz="1800"/>
            </a:pPr>
            <a:r>
              <a:rPr b="1" sz="3800"/>
              <a:t>Steps:</a:t>
            </a:r>
            <a:endParaRPr b="1" sz="3800"/>
          </a:p>
          <a:p>
            <a:pPr lvl="0" marL="610790" indent="-610790">
              <a:lnSpc>
                <a:spcPct val="90000"/>
              </a:lnSpc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800"/>
              <a:t>Get </a:t>
            </a:r>
            <a:r>
              <a:rPr b="1" sz="3800"/>
              <a:t>k </a:t>
            </a:r>
            <a:r>
              <a:rPr sz="3800"/>
              <a:t>pages of S.</a:t>
            </a:r>
            <a:endParaRPr sz="3800"/>
          </a:p>
          <a:p>
            <a:pPr lvl="0" marL="610790" indent="-610790">
              <a:lnSpc>
                <a:spcPct val="90000"/>
              </a:lnSpc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800"/>
              <a:t>Iterate through each page in R.</a:t>
            </a:r>
            <a:endParaRPr sz="3800"/>
          </a:p>
          <a:p>
            <a:pPr lvl="0" marL="610790" indent="-610790">
              <a:lnSpc>
                <a:spcPct val="90000"/>
              </a:lnSpc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800"/>
              <a:t>Compare tuples in each.</a:t>
            </a:r>
          </a:p>
        </p:txBody>
      </p:sp>
      <p:sp>
        <p:nvSpPr>
          <p:cNvPr id="1009" name="Shape 1009"/>
          <p:cNvSpPr/>
          <p:nvPr/>
        </p:nvSpPr>
        <p:spPr>
          <a:xfrm>
            <a:off x="1806701" y="1425447"/>
            <a:ext cx="949695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F497D"/>
                </a:solidFill>
              </a:rPr>
              <a:t>Sailors</a:t>
            </a:r>
          </a:p>
        </p:txBody>
      </p:sp>
      <p:sp>
        <p:nvSpPr>
          <p:cNvPr id="1010" name="Shape 1010"/>
          <p:cNvSpPr/>
          <p:nvPr/>
        </p:nvSpPr>
        <p:spPr>
          <a:xfrm>
            <a:off x="5816515" y="1425447"/>
            <a:ext cx="1240058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C0504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C0504D"/>
                </a:solidFill>
              </a:rPr>
              <a:t>Reserves</a:t>
            </a:r>
          </a:p>
        </p:txBody>
      </p:sp>
      <p:cxnSp>
        <p:nvCxnSpPr>
          <p:cNvPr id="1011" name="Connector 1011"/>
          <p:cNvCxnSpPr>
            <a:stCxn id="990" idx="0"/>
            <a:endCxn id="1004" idx="0"/>
          </p:cNvCxnSpPr>
          <p:nvPr/>
        </p:nvCxnSpPr>
        <p:spPr>
          <a:xfrm flipV="1">
            <a:off x="2275839" y="2980266"/>
            <a:ext cx="4226561" cy="1842348"/>
          </a:xfrm>
          <a:prstGeom prst="straightConnector1">
            <a:avLst/>
          </a:prstGeom>
          <a:ln w="76200">
            <a:solidFill/>
            <a:tailEnd type="triangle"/>
          </a:ln>
        </p:spPr>
      </p:cxnSp>
      <p:cxnSp>
        <p:nvCxnSpPr>
          <p:cNvPr id="1012" name="Connector 1012"/>
          <p:cNvCxnSpPr>
            <a:stCxn id="990" idx="0"/>
            <a:endCxn id="1005" idx="0"/>
          </p:cNvCxnSpPr>
          <p:nvPr/>
        </p:nvCxnSpPr>
        <p:spPr>
          <a:xfrm>
            <a:off x="2275839" y="4822613"/>
            <a:ext cx="4226561" cy="1"/>
          </a:xfrm>
          <a:prstGeom prst="straightConnector1">
            <a:avLst/>
          </a:prstGeom>
          <a:ln w="76200">
            <a:solidFill/>
            <a:tailEnd type="triangle"/>
          </a:ln>
        </p:spPr>
      </p:cxn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012" grpId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Shape 1014"/>
          <p:cNvSpPr/>
          <p:nvPr/>
        </p:nvSpPr>
        <p:spPr>
          <a:xfrm>
            <a:off x="433493" y="2059093"/>
            <a:ext cx="3684694" cy="5527041"/>
          </a:xfrm>
          <a:prstGeom prst="rect">
            <a:avLst/>
          </a:prstGeom>
          <a:solidFill>
            <a:srgbClr val="8064A2"/>
          </a:solidFill>
          <a:ln w="25400">
            <a:solidFill>
              <a:srgbClr val="5D4976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015" name="Shape 1015"/>
          <p:cNvSpPr/>
          <p:nvPr>
            <p:ph type="title"/>
          </p:nvPr>
        </p:nvSpPr>
        <p:spPr>
          <a:xfrm>
            <a:off x="650239" y="390596"/>
            <a:ext cx="11704322" cy="16256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Chunk Nested Loops Join</a:t>
            </a:r>
          </a:p>
        </p:txBody>
      </p:sp>
      <p:sp>
        <p:nvSpPr>
          <p:cNvPr id="1016" name="Shape 1016"/>
          <p:cNvSpPr/>
          <p:nvPr/>
        </p:nvSpPr>
        <p:spPr>
          <a:xfrm>
            <a:off x="325119" y="1950719"/>
            <a:ext cx="3901442" cy="7586135"/>
          </a:xfrm>
          <a:prstGeom prst="rect">
            <a:avLst/>
          </a:prstGeom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1019" name="Group 1019"/>
          <p:cNvGrpSpPr/>
          <p:nvPr/>
        </p:nvGrpSpPr>
        <p:grpSpPr>
          <a:xfrm>
            <a:off x="650239" y="2167466"/>
            <a:ext cx="3251201" cy="1625601"/>
            <a:chOff x="0" y="0"/>
            <a:chExt cx="3251200" cy="1625600"/>
          </a:xfrm>
        </p:grpSpPr>
        <p:sp>
          <p:nvSpPr>
            <p:cNvPr id="1017" name="Shape 1017"/>
            <p:cNvSpPr/>
            <p:nvPr/>
          </p:nvSpPr>
          <p:spPr>
            <a:xfrm>
              <a:off x="0" y="0"/>
              <a:ext cx="3251200" cy="1625600"/>
            </a:xfrm>
            <a:prstGeom prst="rect">
              <a:avLst/>
            </a:prstGeom>
            <a:solidFill>
              <a:srgbClr val="4BACC6"/>
            </a:solidFill>
            <a:ln w="25400" cap="flat">
              <a:solidFill>
                <a:srgbClr val="377E90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018" name="Shape 1018"/>
            <p:cNvSpPr/>
            <p:nvPr/>
          </p:nvSpPr>
          <p:spPr>
            <a:xfrm>
              <a:off x="0" y="563626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Page 1</a:t>
              </a:r>
            </a:p>
          </p:txBody>
        </p:sp>
      </p:grpSp>
      <p:grpSp>
        <p:nvGrpSpPr>
          <p:cNvPr id="1022" name="Group 1022"/>
          <p:cNvGrpSpPr/>
          <p:nvPr/>
        </p:nvGrpSpPr>
        <p:grpSpPr>
          <a:xfrm>
            <a:off x="650239" y="4009813"/>
            <a:ext cx="3251201" cy="1625601"/>
            <a:chOff x="0" y="0"/>
            <a:chExt cx="3251200" cy="1625600"/>
          </a:xfrm>
        </p:grpSpPr>
        <p:sp>
          <p:nvSpPr>
            <p:cNvPr id="1020" name="Shape 1020"/>
            <p:cNvSpPr/>
            <p:nvPr/>
          </p:nvSpPr>
          <p:spPr>
            <a:xfrm>
              <a:off x="0" y="0"/>
              <a:ext cx="3251200" cy="1625600"/>
            </a:xfrm>
            <a:prstGeom prst="rect">
              <a:avLst/>
            </a:prstGeom>
            <a:solidFill>
              <a:srgbClr val="4BACC6"/>
            </a:solidFill>
            <a:ln w="25400" cap="flat">
              <a:solidFill>
                <a:srgbClr val="377E90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021" name="Shape 1021"/>
            <p:cNvSpPr/>
            <p:nvPr/>
          </p:nvSpPr>
          <p:spPr>
            <a:xfrm>
              <a:off x="0" y="563626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Page 2</a:t>
              </a:r>
            </a:p>
          </p:txBody>
        </p:sp>
      </p:grpSp>
      <p:grpSp>
        <p:nvGrpSpPr>
          <p:cNvPr id="1025" name="Group 1025"/>
          <p:cNvGrpSpPr/>
          <p:nvPr/>
        </p:nvGrpSpPr>
        <p:grpSpPr>
          <a:xfrm>
            <a:off x="650239" y="5852159"/>
            <a:ext cx="3251201" cy="1625601"/>
            <a:chOff x="0" y="0"/>
            <a:chExt cx="3251200" cy="1625600"/>
          </a:xfrm>
        </p:grpSpPr>
        <p:sp>
          <p:nvSpPr>
            <p:cNvPr id="1023" name="Shape 1023"/>
            <p:cNvSpPr/>
            <p:nvPr/>
          </p:nvSpPr>
          <p:spPr>
            <a:xfrm>
              <a:off x="0" y="0"/>
              <a:ext cx="3251200" cy="1625600"/>
            </a:xfrm>
            <a:prstGeom prst="rect">
              <a:avLst/>
            </a:prstGeom>
            <a:solidFill>
              <a:srgbClr val="4BACC6"/>
            </a:solidFill>
            <a:ln w="25400" cap="flat">
              <a:solidFill>
                <a:srgbClr val="377E90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024" name="Shape 1024"/>
            <p:cNvSpPr/>
            <p:nvPr/>
          </p:nvSpPr>
          <p:spPr>
            <a:xfrm>
              <a:off x="0" y="563626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Page 3</a:t>
              </a:r>
            </a:p>
          </p:txBody>
        </p:sp>
      </p:grpSp>
      <p:sp>
        <p:nvSpPr>
          <p:cNvPr id="1026" name="Shape 1026"/>
          <p:cNvSpPr/>
          <p:nvPr/>
        </p:nvSpPr>
        <p:spPr>
          <a:xfrm>
            <a:off x="650239" y="7694507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027" name="Shape 1027"/>
          <p:cNvSpPr/>
          <p:nvPr/>
        </p:nvSpPr>
        <p:spPr>
          <a:xfrm>
            <a:off x="4551679" y="1950719"/>
            <a:ext cx="3901442" cy="7586135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028" name="Shape 1028"/>
          <p:cNvSpPr/>
          <p:nvPr/>
        </p:nvSpPr>
        <p:spPr>
          <a:xfrm>
            <a:off x="4876800" y="2167466"/>
            <a:ext cx="3251200" cy="1625601"/>
          </a:xfrm>
          <a:prstGeom prst="rect">
            <a:avLst/>
          </a:prstGeom>
          <a:solidFill>
            <a:srgbClr val="F79646"/>
          </a:solidFill>
          <a:ln w="25400">
            <a:solidFill>
              <a:srgbClr val="B46D33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029" name="Shape 1029"/>
          <p:cNvSpPr/>
          <p:nvPr/>
        </p:nvSpPr>
        <p:spPr>
          <a:xfrm>
            <a:off x="4876800" y="4009813"/>
            <a:ext cx="3251200" cy="1625601"/>
          </a:xfrm>
          <a:prstGeom prst="rect">
            <a:avLst/>
          </a:prstGeom>
          <a:solidFill>
            <a:srgbClr val="F79646"/>
          </a:solidFill>
          <a:ln w="25400">
            <a:solidFill>
              <a:srgbClr val="B46D33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030" name="Shape 1030"/>
          <p:cNvSpPr/>
          <p:nvPr/>
        </p:nvSpPr>
        <p:spPr>
          <a:xfrm>
            <a:off x="4876800" y="5852159"/>
            <a:ext cx="3251200" cy="1625601"/>
          </a:xfrm>
          <a:prstGeom prst="rect">
            <a:avLst/>
          </a:prstGeom>
          <a:solidFill>
            <a:srgbClr val="F79646"/>
          </a:solidFill>
          <a:ln w="25400">
            <a:solidFill>
              <a:srgbClr val="B46D33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031" name="Shape 1031"/>
          <p:cNvSpPr/>
          <p:nvPr/>
        </p:nvSpPr>
        <p:spPr>
          <a:xfrm>
            <a:off x="4876800" y="7694507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032" name="Shape 1032"/>
          <p:cNvSpPr/>
          <p:nvPr>
            <p:ph type="body" idx="1"/>
          </p:nvPr>
        </p:nvSpPr>
        <p:spPr>
          <a:xfrm>
            <a:off x="8561493" y="1950720"/>
            <a:ext cx="4443308" cy="6436926"/>
          </a:xfrm>
          <a:prstGeom prst="rect">
            <a:avLst/>
          </a:prstGeom>
        </p:spPr>
        <p:txBody>
          <a:bodyPr/>
          <a:lstStyle/>
          <a:p>
            <a:pPr lvl="0" marL="342900" indent="-342900">
              <a:lnSpc>
                <a:spcPct val="90000"/>
              </a:lnSpc>
              <a:spcBef>
                <a:spcPts val="600"/>
              </a:spcBef>
              <a:buSzTx/>
              <a:buNone/>
              <a:defRPr sz="1800"/>
            </a:pPr>
            <a:r>
              <a:rPr b="1" sz="3800"/>
              <a:t>Key idea:</a:t>
            </a:r>
            <a:br>
              <a:rPr b="1" sz="3800"/>
            </a:br>
            <a:r>
              <a:rPr sz="3800"/>
              <a:t>Take </a:t>
            </a:r>
            <a:r>
              <a:rPr b="1" sz="3800"/>
              <a:t>k pages </a:t>
            </a:r>
            <a:r>
              <a:rPr sz="3800"/>
              <a:t>of S and match with each page of R.</a:t>
            </a:r>
            <a:endParaRPr sz="3800"/>
          </a:p>
          <a:p>
            <a:pPr lvl="0" marL="342900" indent="-342900">
              <a:lnSpc>
                <a:spcPct val="90000"/>
              </a:lnSpc>
              <a:spcBef>
                <a:spcPts val="600"/>
              </a:spcBef>
              <a:buSzTx/>
              <a:buNone/>
              <a:defRPr sz="1800"/>
            </a:pPr>
            <a:r>
              <a:rPr b="1" sz="3800"/>
              <a:t>Steps:</a:t>
            </a:r>
            <a:endParaRPr b="1" sz="3800"/>
          </a:p>
          <a:p>
            <a:pPr lvl="0" marL="610790" indent="-610790">
              <a:lnSpc>
                <a:spcPct val="90000"/>
              </a:lnSpc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800"/>
              <a:t>Get </a:t>
            </a:r>
            <a:r>
              <a:rPr b="1" sz="3800"/>
              <a:t>k </a:t>
            </a:r>
            <a:r>
              <a:rPr sz="3800"/>
              <a:t>pages of S.</a:t>
            </a:r>
            <a:endParaRPr sz="3800"/>
          </a:p>
          <a:p>
            <a:pPr lvl="0" marL="610790" indent="-610790">
              <a:lnSpc>
                <a:spcPct val="90000"/>
              </a:lnSpc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800"/>
              <a:t>Iterate through each page in R.</a:t>
            </a:r>
            <a:endParaRPr sz="3800"/>
          </a:p>
          <a:p>
            <a:pPr lvl="0" marL="610790" indent="-610790">
              <a:lnSpc>
                <a:spcPct val="90000"/>
              </a:lnSpc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800"/>
              <a:t>Compare tuples in each.</a:t>
            </a:r>
          </a:p>
        </p:txBody>
      </p:sp>
      <p:sp>
        <p:nvSpPr>
          <p:cNvPr id="1033" name="Shape 1033"/>
          <p:cNvSpPr/>
          <p:nvPr/>
        </p:nvSpPr>
        <p:spPr>
          <a:xfrm>
            <a:off x="1806701" y="1425447"/>
            <a:ext cx="949695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F497D"/>
                </a:solidFill>
              </a:rPr>
              <a:t>Sailors</a:t>
            </a:r>
          </a:p>
        </p:txBody>
      </p:sp>
      <p:sp>
        <p:nvSpPr>
          <p:cNvPr id="1034" name="Shape 1034"/>
          <p:cNvSpPr/>
          <p:nvPr/>
        </p:nvSpPr>
        <p:spPr>
          <a:xfrm>
            <a:off x="5816515" y="1425447"/>
            <a:ext cx="1240058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C0504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C0504D"/>
                </a:solidFill>
              </a:rPr>
              <a:t>Reserves</a:t>
            </a:r>
          </a:p>
        </p:txBody>
      </p:sp>
      <p:cxnSp>
        <p:nvCxnSpPr>
          <p:cNvPr id="1035" name="Connector 1035"/>
          <p:cNvCxnSpPr>
            <a:stCxn id="1014" idx="0"/>
            <a:endCxn id="1028" idx="0"/>
          </p:cNvCxnSpPr>
          <p:nvPr/>
        </p:nvCxnSpPr>
        <p:spPr>
          <a:xfrm flipV="1">
            <a:off x="2275839" y="2980266"/>
            <a:ext cx="4226561" cy="1842348"/>
          </a:xfrm>
          <a:prstGeom prst="straightConnector1">
            <a:avLst/>
          </a:prstGeom>
          <a:ln w="76200">
            <a:solidFill/>
            <a:tailEnd type="triangle"/>
          </a:ln>
        </p:spPr>
      </p:cxnSp>
      <p:cxnSp>
        <p:nvCxnSpPr>
          <p:cNvPr id="1036" name="Connector 1036"/>
          <p:cNvCxnSpPr>
            <a:stCxn id="1014" idx="0"/>
            <a:endCxn id="1029" idx="0"/>
          </p:cNvCxnSpPr>
          <p:nvPr/>
        </p:nvCxnSpPr>
        <p:spPr>
          <a:xfrm>
            <a:off x="2275839" y="4822613"/>
            <a:ext cx="4226561" cy="1"/>
          </a:xfrm>
          <a:prstGeom prst="straightConnector1">
            <a:avLst/>
          </a:prstGeom>
          <a:ln w="76200">
            <a:solidFill/>
            <a:tailEnd type="triangle"/>
          </a:ln>
        </p:spPr>
      </p:cxnSp>
      <p:cxnSp>
        <p:nvCxnSpPr>
          <p:cNvPr id="1037" name="Connector 1037"/>
          <p:cNvCxnSpPr>
            <a:stCxn id="1014" idx="0"/>
            <a:endCxn id="1030" idx="0"/>
          </p:cNvCxnSpPr>
          <p:nvPr/>
        </p:nvCxnSpPr>
        <p:spPr>
          <a:xfrm>
            <a:off x="2275839" y="4822613"/>
            <a:ext cx="4226561" cy="1842347"/>
          </a:xfrm>
          <a:prstGeom prst="straightConnector1">
            <a:avLst/>
          </a:prstGeom>
          <a:ln w="76200">
            <a:solidFill/>
            <a:tailEnd type="triangle"/>
          </a:ln>
        </p:spPr>
      </p:cxn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037" grpId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Shape 1039"/>
          <p:cNvSpPr/>
          <p:nvPr/>
        </p:nvSpPr>
        <p:spPr>
          <a:xfrm>
            <a:off x="433493" y="2059093"/>
            <a:ext cx="3684694" cy="5527041"/>
          </a:xfrm>
          <a:prstGeom prst="rect">
            <a:avLst/>
          </a:prstGeom>
          <a:solidFill>
            <a:srgbClr val="8064A2"/>
          </a:solidFill>
          <a:ln w="25400">
            <a:solidFill>
              <a:srgbClr val="5D4976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040" name="Shape 1040"/>
          <p:cNvSpPr/>
          <p:nvPr>
            <p:ph type="title"/>
          </p:nvPr>
        </p:nvSpPr>
        <p:spPr>
          <a:xfrm>
            <a:off x="650239" y="390596"/>
            <a:ext cx="11704322" cy="16256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Chunk Nested Loops Join</a:t>
            </a:r>
          </a:p>
        </p:txBody>
      </p:sp>
      <p:sp>
        <p:nvSpPr>
          <p:cNvPr id="1041" name="Shape 1041"/>
          <p:cNvSpPr/>
          <p:nvPr/>
        </p:nvSpPr>
        <p:spPr>
          <a:xfrm>
            <a:off x="325119" y="1950719"/>
            <a:ext cx="3901442" cy="7586135"/>
          </a:xfrm>
          <a:prstGeom prst="rect">
            <a:avLst/>
          </a:prstGeom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1044" name="Group 1044"/>
          <p:cNvGrpSpPr/>
          <p:nvPr/>
        </p:nvGrpSpPr>
        <p:grpSpPr>
          <a:xfrm>
            <a:off x="650239" y="2167466"/>
            <a:ext cx="3251201" cy="1625601"/>
            <a:chOff x="0" y="0"/>
            <a:chExt cx="3251200" cy="1625600"/>
          </a:xfrm>
        </p:grpSpPr>
        <p:sp>
          <p:nvSpPr>
            <p:cNvPr id="1042" name="Shape 1042"/>
            <p:cNvSpPr/>
            <p:nvPr/>
          </p:nvSpPr>
          <p:spPr>
            <a:xfrm>
              <a:off x="0" y="0"/>
              <a:ext cx="3251200" cy="1625600"/>
            </a:xfrm>
            <a:prstGeom prst="rect">
              <a:avLst/>
            </a:prstGeom>
            <a:solidFill>
              <a:srgbClr val="4BACC6"/>
            </a:solidFill>
            <a:ln w="25400" cap="flat">
              <a:solidFill>
                <a:srgbClr val="377E90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043" name="Shape 1043"/>
            <p:cNvSpPr/>
            <p:nvPr/>
          </p:nvSpPr>
          <p:spPr>
            <a:xfrm>
              <a:off x="0" y="563626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Page 1</a:t>
              </a:r>
            </a:p>
          </p:txBody>
        </p:sp>
      </p:grpSp>
      <p:grpSp>
        <p:nvGrpSpPr>
          <p:cNvPr id="1047" name="Group 1047"/>
          <p:cNvGrpSpPr/>
          <p:nvPr/>
        </p:nvGrpSpPr>
        <p:grpSpPr>
          <a:xfrm>
            <a:off x="650239" y="4009813"/>
            <a:ext cx="3251201" cy="1625601"/>
            <a:chOff x="0" y="0"/>
            <a:chExt cx="3251200" cy="1625600"/>
          </a:xfrm>
        </p:grpSpPr>
        <p:sp>
          <p:nvSpPr>
            <p:cNvPr id="1045" name="Shape 1045"/>
            <p:cNvSpPr/>
            <p:nvPr/>
          </p:nvSpPr>
          <p:spPr>
            <a:xfrm>
              <a:off x="0" y="0"/>
              <a:ext cx="3251200" cy="1625600"/>
            </a:xfrm>
            <a:prstGeom prst="rect">
              <a:avLst/>
            </a:prstGeom>
            <a:solidFill>
              <a:srgbClr val="4BACC6"/>
            </a:solidFill>
            <a:ln w="25400" cap="flat">
              <a:solidFill>
                <a:srgbClr val="377E90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046" name="Shape 1046"/>
            <p:cNvSpPr/>
            <p:nvPr/>
          </p:nvSpPr>
          <p:spPr>
            <a:xfrm>
              <a:off x="0" y="563626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Page 2</a:t>
              </a:r>
            </a:p>
          </p:txBody>
        </p:sp>
      </p:grpSp>
      <p:grpSp>
        <p:nvGrpSpPr>
          <p:cNvPr id="1050" name="Group 1050"/>
          <p:cNvGrpSpPr/>
          <p:nvPr/>
        </p:nvGrpSpPr>
        <p:grpSpPr>
          <a:xfrm>
            <a:off x="650239" y="5852159"/>
            <a:ext cx="3251201" cy="1625601"/>
            <a:chOff x="0" y="0"/>
            <a:chExt cx="3251200" cy="1625600"/>
          </a:xfrm>
        </p:grpSpPr>
        <p:sp>
          <p:nvSpPr>
            <p:cNvPr id="1048" name="Shape 1048"/>
            <p:cNvSpPr/>
            <p:nvPr/>
          </p:nvSpPr>
          <p:spPr>
            <a:xfrm>
              <a:off x="0" y="0"/>
              <a:ext cx="3251200" cy="1625600"/>
            </a:xfrm>
            <a:prstGeom prst="rect">
              <a:avLst/>
            </a:prstGeom>
            <a:solidFill>
              <a:srgbClr val="4BACC6"/>
            </a:solidFill>
            <a:ln w="25400" cap="flat">
              <a:solidFill>
                <a:srgbClr val="377E90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049" name="Shape 1049"/>
            <p:cNvSpPr/>
            <p:nvPr/>
          </p:nvSpPr>
          <p:spPr>
            <a:xfrm>
              <a:off x="0" y="563626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Page 3</a:t>
              </a:r>
            </a:p>
          </p:txBody>
        </p:sp>
      </p:grpSp>
      <p:sp>
        <p:nvSpPr>
          <p:cNvPr id="1051" name="Shape 1051"/>
          <p:cNvSpPr/>
          <p:nvPr/>
        </p:nvSpPr>
        <p:spPr>
          <a:xfrm>
            <a:off x="650239" y="7694507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052" name="Shape 1052"/>
          <p:cNvSpPr/>
          <p:nvPr/>
        </p:nvSpPr>
        <p:spPr>
          <a:xfrm>
            <a:off x="4551679" y="1950719"/>
            <a:ext cx="3901442" cy="7586135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053" name="Shape 1053"/>
          <p:cNvSpPr/>
          <p:nvPr/>
        </p:nvSpPr>
        <p:spPr>
          <a:xfrm>
            <a:off x="4876800" y="2167466"/>
            <a:ext cx="3251200" cy="1625601"/>
          </a:xfrm>
          <a:prstGeom prst="rect">
            <a:avLst/>
          </a:prstGeom>
          <a:solidFill>
            <a:srgbClr val="F79646"/>
          </a:solidFill>
          <a:ln w="25400">
            <a:solidFill>
              <a:srgbClr val="B46D33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054" name="Shape 1054"/>
          <p:cNvSpPr/>
          <p:nvPr/>
        </p:nvSpPr>
        <p:spPr>
          <a:xfrm>
            <a:off x="4876800" y="4009813"/>
            <a:ext cx="3251200" cy="1625601"/>
          </a:xfrm>
          <a:prstGeom prst="rect">
            <a:avLst/>
          </a:prstGeom>
          <a:solidFill>
            <a:srgbClr val="F79646"/>
          </a:solidFill>
          <a:ln w="25400">
            <a:solidFill>
              <a:srgbClr val="B46D33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055" name="Shape 1055"/>
          <p:cNvSpPr/>
          <p:nvPr/>
        </p:nvSpPr>
        <p:spPr>
          <a:xfrm>
            <a:off x="4876800" y="5852159"/>
            <a:ext cx="3251200" cy="1625601"/>
          </a:xfrm>
          <a:prstGeom prst="rect">
            <a:avLst/>
          </a:prstGeom>
          <a:solidFill>
            <a:srgbClr val="F79646"/>
          </a:solidFill>
          <a:ln w="25400">
            <a:solidFill>
              <a:srgbClr val="B46D33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056" name="Shape 1056"/>
          <p:cNvSpPr/>
          <p:nvPr/>
        </p:nvSpPr>
        <p:spPr>
          <a:xfrm>
            <a:off x="4876800" y="7694507"/>
            <a:ext cx="3251200" cy="1625601"/>
          </a:xfrm>
          <a:prstGeom prst="rect">
            <a:avLst/>
          </a:prstGeom>
          <a:solidFill>
            <a:srgbClr val="F79646"/>
          </a:solidFill>
          <a:ln w="25400">
            <a:solidFill>
              <a:srgbClr val="B46D33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057" name="Shape 1057"/>
          <p:cNvSpPr/>
          <p:nvPr>
            <p:ph type="body" idx="1"/>
          </p:nvPr>
        </p:nvSpPr>
        <p:spPr>
          <a:xfrm>
            <a:off x="8561493" y="1950720"/>
            <a:ext cx="4443308" cy="6436926"/>
          </a:xfrm>
          <a:prstGeom prst="rect">
            <a:avLst/>
          </a:prstGeom>
        </p:spPr>
        <p:txBody>
          <a:bodyPr/>
          <a:lstStyle/>
          <a:p>
            <a:pPr lvl="0" marL="342900" indent="-342900">
              <a:lnSpc>
                <a:spcPct val="90000"/>
              </a:lnSpc>
              <a:spcBef>
                <a:spcPts val="600"/>
              </a:spcBef>
              <a:buSzTx/>
              <a:buNone/>
              <a:defRPr sz="1800"/>
            </a:pPr>
            <a:r>
              <a:rPr b="1" sz="3800"/>
              <a:t>Key idea:</a:t>
            </a:r>
            <a:br>
              <a:rPr b="1" sz="3800"/>
            </a:br>
            <a:r>
              <a:rPr sz="3800"/>
              <a:t>Take </a:t>
            </a:r>
            <a:r>
              <a:rPr b="1" sz="3800"/>
              <a:t>k pages </a:t>
            </a:r>
            <a:r>
              <a:rPr sz="3800"/>
              <a:t>of S and match with each page of R.</a:t>
            </a:r>
            <a:endParaRPr sz="3800"/>
          </a:p>
          <a:p>
            <a:pPr lvl="0" marL="342900" indent="-342900">
              <a:lnSpc>
                <a:spcPct val="90000"/>
              </a:lnSpc>
              <a:spcBef>
                <a:spcPts val="600"/>
              </a:spcBef>
              <a:buSzTx/>
              <a:buNone/>
              <a:defRPr sz="1800"/>
            </a:pPr>
            <a:r>
              <a:rPr b="1" sz="3800"/>
              <a:t>Steps:</a:t>
            </a:r>
            <a:endParaRPr b="1" sz="3800"/>
          </a:p>
          <a:p>
            <a:pPr lvl="0" marL="610790" indent="-610790">
              <a:lnSpc>
                <a:spcPct val="90000"/>
              </a:lnSpc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800"/>
              <a:t>Get </a:t>
            </a:r>
            <a:r>
              <a:rPr b="1" sz="3800"/>
              <a:t>k </a:t>
            </a:r>
            <a:r>
              <a:rPr sz="3800"/>
              <a:t>pages of S.</a:t>
            </a:r>
            <a:endParaRPr sz="3800"/>
          </a:p>
          <a:p>
            <a:pPr lvl="0" marL="610790" indent="-610790">
              <a:lnSpc>
                <a:spcPct val="90000"/>
              </a:lnSpc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800"/>
              <a:t>Iterate through each page in R.</a:t>
            </a:r>
            <a:endParaRPr sz="3800"/>
          </a:p>
          <a:p>
            <a:pPr lvl="0" marL="610790" indent="-610790">
              <a:lnSpc>
                <a:spcPct val="90000"/>
              </a:lnSpc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800"/>
              <a:t>Compare tuples in each.</a:t>
            </a:r>
          </a:p>
        </p:txBody>
      </p:sp>
      <p:sp>
        <p:nvSpPr>
          <p:cNvPr id="1058" name="Shape 1058"/>
          <p:cNvSpPr/>
          <p:nvPr/>
        </p:nvSpPr>
        <p:spPr>
          <a:xfrm>
            <a:off x="1806701" y="1425447"/>
            <a:ext cx="949695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F497D"/>
                </a:solidFill>
              </a:rPr>
              <a:t>Sailors</a:t>
            </a:r>
          </a:p>
        </p:txBody>
      </p:sp>
      <p:sp>
        <p:nvSpPr>
          <p:cNvPr id="1059" name="Shape 1059"/>
          <p:cNvSpPr/>
          <p:nvPr/>
        </p:nvSpPr>
        <p:spPr>
          <a:xfrm>
            <a:off x="5816515" y="1425447"/>
            <a:ext cx="1240058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C0504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C0504D"/>
                </a:solidFill>
              </a:rPr>
              <a:t>Reserves</a:t>
            </a:r>
          </a:p>
        </p:txBody>
      </p:sp>
      <p:cxnSp>
        <p:nvCxnSpPr>
          <p:cNvPr id="1060" name="Connector 1060"/>
          <p:cNvCxnSpPr>
            <a:stCxn id="1039" idx="0"/>
            <a:endCxn id="1053" idx="0"/>
          </p:cNvCxnSpPr>
          <p:nvPr/>
        </p:nvCxnSpPr>
        <p:spPr>
          <a:xfrm flipV="1">
            <a:off x="2275839" y="2980266"/>
            <a:ext cx="4226561" cy="1842348"/>
          </a:xfrm>
          <a:prstGeom prst="straightConnector1">
            <a:avLst/>
          </a:prstGeom>
          <a:ln w="76200">
            <a:solidFill/>
            <a:tailEnd type="triangle"/>
          </a:ln>
        </p:spPr>
      </p:cxnSp>
      <p:cxnSp>
        <p:nvCxnSpPr>
          <p:cNvPr id="1061" name="Connector 1061"/>
          <p:cNvCxnSpPr>
            <a:stCxn id="1039" idx="0"/>
            <a:endCxn id="1054" idx="0"/>
          </p:cNvCxnSpPr>
          <p:nvPr/>
        </p:nvCxnSpPr>
        <p:spPr>
          <a:xfrm>
            <a:off x="2275839" y="4822613"/>
            <a:ext cx="4226561" cy="1"/>
          </a:xfrm>
          <a:prstGeom prst="straightConnector1">
            <a:avLst/>
          </a:prstGeom>
          <a:ln w="76200">
            <a:solidFill/>
            <a:tailEnd type="triangle"/>
          </a:ln>
        </p:spPr>
      </p:cxnSp>
      <p:cxnSp>
        <p:nvCxnSpPr>
          <p:cNvPr id="1062" name="Connector 1062"/>
          <p:cNvCxnSpPr>
            <a:stCxn id="1039" idx="0"/>
            <a:endCxn id="1055" idx="0"/>
          </p:cNvCxnSpPr>
          <p:nvPr/>
        </p:nvCxnSpPr>
        <p:spPr>
          <a:xfrm>
            <a:off x="2275839" y="4822613"/>
            <a:ext cx="4226561" cy="1842347"/>
          </a:xfrm>
          <a:prstGeom prst="straightConnector1">
            <a:avLst/>
          </a:prstGeom>
          <a:ln w="76200">
            <a:solidFill/>
            <a:tailEnd type="triangle"/>
          </a:ln>
        </p:spPr>
      </p:cxnSp>
      <p:cxnSp>
        <p:nvCxnSpPr>
          <p:cNvPr id="1063" name="Connector 1063"/>
          <p:cNvCxnSpPr>
            <a:stCxn id="1039" idx="0"/>
            <a:endCxn id="1056" idx="0"/>
          </p:cNvCxnSpPr>
          <p:nvPr/>
        </p:nvCxnSpPr>
        <p:spPr>
          <a:xfrm>
            <a:off x="2275839" y="4822613"/>
            <a:ext cx="4226561" cy="3684695"/>
          </a:xfrm>
          <a:prstGeom prst="straightConnector1">
            <a:avLst/>
          </a:prstGeom>
          <a:ln w="76200">
            <a:solidFill/>
            <a:tailEnd type="triangle"/>
          </a:ln>
        </p:spPr>
      </p:cxn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063" grpId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Shape 1065"/>
          <p:cNvSpPr/>
          <p:nvPr/>
        </p:nvSpPr>
        <p:spPr>
          <a:xfrm>
            <a:off x="433493" y="7644365"/>
            <a:ext cx="3684694" cy="1784116"/>
          </a:xfrm>
          <a:prstGeom prst="rect">
            <a:avLst/>
          </a:prstGeom>
          <a:solidFill>
            <a:srgbClr val="8064A2"/>
          </a:solidFill>
          <a:ln w="25400">
            <a:solidFill>
              <a:srgbClr val="5D4976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066" name="Shape 1066"/>
          <p:cNvSpPr/>
          <p:nvPr>
            <p:ph type="title"/>
          </p:nvPr>
        </p:nvSpPr>
        <p:spPr>
          <a:xfrm>
            <a:off x="650239" y="390596"/>
            <a:ext cx="11704322" cy="16256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Chunk Nested Loops Join</a:t>
            </a:r>
          </a:p>
        </p:txBody>
      </p:sp>
      <p:sp>
        <p:nvSpPr>
          <p:cNvPr id="1067" name="Shape 1067"/>
          <p:cNvSpPr/>
          <p:nvPr/>
        </p:nvSpPr>
        <p:spPr>
          <a:xfrm>
            <a:off x="325119" y="1950719"/>
            <a:ext cx="3901442" cy="7586135"/>
          </a:xfrm>
          <a:prstGeom prst="rect">
            <a:avLst/>
          </a:prstGeom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1070" name="Group 1070"/>
          <p:cNvGrpSpPr/>
          <p:nvPr/>
        </p:nvGrpSpPr>
        <p:grpSpPr>
          <a:xfrm>
            <a:off x="650239" y="2167466"/>
            <a:ext cx="3251201" cy="1625601"/>
            <a:chOff x="0" y="0"/>
            <a:chExt cx="3251200" cy="1625600"/>
          </a:xfrm>
        </p:grpSpPr>
        <p:sp>
          <p:nvSpPr>
            <p:cNvPr id="1068" name="Shape 1068"/>
            <p:cNvSpPr/>
            <p:nvPr/>
          </p:nvSpPr>
          <p:spPr>
            <a:xfrm>
              <a:off x="0" y="0"/>
              <a:ext cx="3251200" cy="162560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4BACC6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069" name="Shape 1069"/>
            <p:cNvSpPr/>
            <p:nvPr/>
          </p:nvSpPr>
          <p:spPr>
            <a:xfrm>
              <a:off x="0" y="563626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/>
              </a:pPr>
              <a:r>
                <a:rPr sz="2400"/>
                <a:t>Page 1</a:t>
              </a:r>
            </a:p>
          </p:txBody>
        </p:sp>
      </p:grpSp>
      <p:grpSp>
        <p:nvGrpSpPr>
          <p:cNvPr id="1073" name="Group 1073"/>
          <p:cNvGrpSpPr/>
          <p:nvPr/>
        </p:nvGrpSpPr>
        <p:grpSpPr>
          <a:xfrm>
            <a:off x="650239" y="4009813"/>
            <a:ext cx="3251201" cy="1625601"/>
            <a:chOff x="0" y="0"/>
            <a:chExt cx="3251200" cy="1625600"/>
          </a:xfrm>
        </p:grpSpPr>
        <p:sp>
          <p:nvSpPr>
            <p:cNvPr id="1071" name="Shape 1071"/>
            <p:cNvSpPr/>
            <p:nvPr/>
          </p:nvSpPr>
          <p:spPr>
            <a:xfrm>
              <a:off x="0" y="0"/>
              <a:ext cx="3251200" cy="162560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4BACC6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072" name="Shape 1072"/>
            <p:cNvSpPr/>
            <p:nvPr/>
          </p:nvSpPr>
          <p:spPr>
            <a:xfrm>
              <a:off x="0" y="563626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/>
              </a:pPr>
              <a:r>
                <a:rPr sz="2400"/>
                <a:t>Page 2</a:t>
              </a:r>
            </a:p>
          </p:txBody>
        </p:sp>
      </p:grpSp>
      <p:grpSp>
        <p:nvGrpSpPr>
          <p:cNvPr id="1076" name="Group 1076"/>
          <p:cNvGrpSpPr/>
          <p:nvPr/>
        </p:nvGrpSpPr>
        <p:grpSpPr>
          <a:xfrm>
            <a:off x="650239" y="5852159"/>
            <a:ext cx="3251201" cy="1625601"/>
            <a:chOff x="0" y="0"/>
            <a:chExt cx="3251200" cy="1625600"/>
          </a:xfrm>
        </p:grpSpPr>
        <p:sp>
          <p:nvSpPr>
            <p:cNvPr id="1074" name="Shape 1074"/>
            <p:cNvSpPr/>
            <p:nvPr/>
          </p:nvSpPr>
          <p:spPr>
            <a:xfrm>
              <a:off x="0" y="0"/>
              <a:ext cx="3251200" cy="162560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4BACC6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075" name="Shape 1075"/>
            <p:cNvSpPr/>
            <p:nvPr/>
          </p:nvSpPr>
          <p:spPr>
            <a:xfrm>
              <a:off x="0" y="563626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/>
              </a:pPr>
              <a:r>
                <a:rPr sz="2400"/>
                <a:t>Page 3</a:t>
              </a:r>
            </a:p>
          </p:txBody>
        </p:sp>
      </p:grpSp>
      <p:grpSp>
        <p:nvGrpSpPr>
          <p:cNvPr id="1079" name="Group 1079"/>
          <p:cNvGrpSpPr/>
          <p:nvPr/>
        </p:nvGrpSpPr>
        <p:grpSpPr>
          <a:xfrm>
            <a:off x="650239" y="7744648"/>
            <a:ext cx="3251201" cy="1625601"/>
            <a:chOff x="0" y="0"/>
            <a:chExt cx="3251200" cy="1625600"/>
          </a:xfrm>
        </p:grpSpPr>
        <p:sp>
          <p:nvSpPr>
            <p:cNvPr id="1077" name="Shape 1077"/>
            <p:cNvSpPr/>
            <p:nvPr/>
          </p:nvSpPr>
          <p:spPr>
            <a:xfrm>
              <a:off x="0" y="0"/>
              <a:ext cx="3251200" cy="1625600"/>
            </a:xfrm>
            <a:prstGeom prst="rect">
              <a:avLst/>
            </a:prstGeom>
            <a:solidFill>
              <a:srgbClr val="4BACC6"/>
            </a:solidFill>
            <a:ln w="25400" cap="flat">
              <a:solidFill>
                <a:srgbClr val="377E90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078" name="Shape 1078"/>
            <p:cNvSpPr/>
            <p:nvPr/>
          </p:nvSpPr>
          <p:spPr>
            <a:xfrm>
              <a:off x="0" y="563626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Page 4</a:t>
              </a:r>
            </a:p>
          </p:txBody>
        </p:sp>
      </p:grpSp>
      <p:sp>
        <p:nvSpPr>
          <p:cNvPr id="1080" name="Shape 1080"/>
          <p:cNvSpPr/>
          <p:nvPr/>
        </p:nvSpPr>
        <p:spPr>
          <a:xfrm>
            <a:off x="4551679" y="1950719"/>
            <a:ext cx="3901442" cy="7586135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081" name="Shape 1081"/>
          <p:cNvSpPr/>
          <p:nvPr/>
        </p:nvSpPr>
        <p:spPr>
          <a:xfrm>
            <a:off x="4876800" y="2167466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082" name="Shape 1082"/>
          <p:cNvSpPr/>
          <p:nvPr/>
        </p:nvSpPr>
        <p:spPr>
          <a:xfrm>
            <a:off x="4876800" y="4009813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083" name="Shape 1083"/>
          <p:cNvSpPr/>
          <p:nvPr/>
        </p:nvSpPr>
        <p:spPr>
          <a:xfrm>
            <a:off x="4876800" y="5852159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084" name="Shape 1084"/>
          <p:cNvSpPr/>
          <p:nvPr/>
        </p:nvSpPr>
        <p:spPr>
          <a:xfrm>
            <a:off x="4876800" y="7694507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085" name="Shape 1085"/>
          <p:cNvSpPr/>
          <p:nvPr>
            <p:ph type="body" idx="1"/>
          </p:nvPr>
        </p:nvSpPr>
        <p:spPr>
          <a:xfrm>
            <a:off x="8561493" y="1950720"/>
            <a:ext cx="4443308" cy="6436926"/>
          </a:xfrm>
          <a:prstGeom prst="rect">
            <a:avLst/>
          </a:prstGeom>
        </p:spPr>
        <p:txBody>
          <a:bodyPr/>
          <a:lstStyle/>
          <a:p>
            <a:pPr lvl="0" marL="342900" indent="-342900">
              <a:lnSpc>
                <a:spcPct val="90000"/>
              </a:lnSpc>
              <a:spcBef>
                <a:spcPts val="600"/>
              </a:spcBef>
              <a:buSzTx/>
              <a:buNone/>
              <a:defRPr sz="1800"/>
            </a:pPr>
            <a:r>
              <a:rPr b="1" sz="3800"/>
              <a:t>Key idea:</a:t>
            </a:r>
            <a:br>
              <a:rPr b="1" sz="3800"/>
            </a:br>
            <a:r>
              <a:rPr sz="3800"/>
              <a:t>Take </a:t>
            </a:r>
            <a:r>
              <a:rPr b="1" sz="3800"/>
              <a:t>k pages </a:t>
            </a:r>
            <a:r>
              <a:rPr sz="3800"/>
              <a:t>of S and match with each page of R.</a:t>
            </a:r>
            <a:endParaRPr sz="3800"/>
          </a:p>
          <a:p>
            <a:pPr lvl="0" marL="342900" indent="-342900">
              <a:lnSpc>
                <a:spcPct val="90000"/>
              </a:lnSpc>
              <a:spcBef>
                <a:spcPts val="600"/>
              </a:spcBef>
              <a:buSzTx/>
              <a:buNone/>
              <a:defRPr sz="1800"/>
            </a:pPr>
            <a:r>
              <a:rPr b="1" sz="3800"/>
              <a:t>Steps:</a:t>
            </a:r>
            <a:endParaRPr b="1" sz="3800"/>
          </a:p>
          <a:p>
            <a:pPr lvl="0" marL="610790" indent="-610790">
              <a:lnSpc>
                <a:spcPct val="90000"/>
              </a:lnSpc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800"/>
              <a:t>Get </a:t>
            </a:r>
            <a:r>
              <a:rPr b="1" sz="3800"/>
              <a:t>k </a:t>
            </a:r>
            <a:r>
              <a:rPr sz="3800"/>
              <a:t>pages of S.</a:t>
            </a:r>
            <a:endParaRPr sz="3800"/>
          </a:p>
          <a:p>
            <a:pPr lvl="0" marL="610790" indent="-610790">
              <a:lnSpc>
                <a:spcPct val="90000"/>
              </a:lnSpc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800"/>
              <a:t>Iterate through each page in R.</a:t>
            </a:r>
            <a:endParaRPr sz="3800"/>
          </a:p>
          <a:p>
            <a:pPr lvl="0" marL="610790" indent="-610790">
              <a:lnSpc>
                <a:spcPct val="90000"/>
              </a:lnSpc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800"/>
              <a:t>Compare tuples in each.</a:t>
            </a:r>
          </a:p>
        </p:txBody>
      </p:sp>
      <p:sp>
        <p:nvSpPr>
          <p:cNvPr id="1086" name="Shape 1086"/>
          <p:cNvSpPr/>
          <p:nvPr/>
        </p:nvSpPr>
        <p:spPr>
          <a:xfrm>
            <a:off x="1806701" y="1425447"/>
            <a:ext cx="949695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F497D"/>
                </a:solidFill>
              </a:rPr>
              <a:t>Sailors</a:t>
            </a:r>
          </a:p>
        </p:txBody>
      </p:sp>
      <p:sp>
        <p:nvSpPr>
          <p:cNvPr id="1087" name="Shape 1087"/>
          <p:cNvSpPr/>
          <p:nvPr/>
        </p:nvSpPr>
        <p:spPr>
          <a:xfrm>
            <a:off x="5816515" y="1425447"/>
            <a:ext cx="1240058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C0504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C0504D"/>
                </a:solidFill>
              </a:rPr>
              <a:t>Reserves</a:t>
            </a:r>
          </a:p>
        </p:txBody>
      </p:sp>
    </p:spTree>
  </p:cSld>
  <p:clrMapOvr>
    <a:masterClrMapping/>
  </p:clrMapOvr>
  <p:transition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Shape 1089"/>
          <p:cNvSpPr/>
          <p:nvPr>
            <p:ph type="title"/>
          </p:nvPr>
        </p:nvSpPr>
        <p:spPr>
          <a:xfrm>
            <a:off x="650239" y="390596"/>
            <a:ext cx="11704322" cy="16256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Chunk Nested Loops Join</a:t>
            </a:r>
          </a:p>
        </p:txBody>
      </p:sp>
      <p:sp>
        <p:nvSpPr>
          <p:cNvPr id="1090" name="Shape 1090"/>
          <p:cNvSpPr/>
          <p:nvPr/>
        </p:nvSpPr>
        <p:spPr>
          <a:xfrm>
            <a:off x="325119" y="1950719"/>
            <a:ext cx="3901442" cy="7586135"/>
          </a:xfrm>
          <a:prstGeom prst="rect">
            <a:avLst/>
          </a:prstGeom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1093" name="Group 1093"/>
          <p:cNvGrpSpPr/>
          <p:nvPr/>
        </p:nvGrpSpPr>
        <p:grpSpPr>
          <a:xfrm>
            <a:off x="650239" y="2167466"/>
            <a:ext cx="3251201" cy="1625601"/>
            <a:chOff x="0" y="0"/>
            <a:chExt cx="3251200" cy="1625600"/>
          </a:xfrm>
        </p:grpSpPr>
        <p:sp>
          <p:nvSpPr>
            <p:cNvPr id="1091" name="Shape 1091"/>
            <p:cNvSpPr/>
            <p:nvPr/>
          </p:nvSpPr>
          <p:spPr>
            <a:xfrm>
              <a:off x="0" y="0"/>
              <a:ext cx="3251200" cy="162560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4F81BD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092" name="Shape 1092"/>
            <p:cNvSpPr/>
            <p:nvPr/>
          </p:nvSpPr>
          <p:spPr>
            <a:xfrm>
              <a:off x="0" y="563626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/>
              </a:pPr>
              <a:r>
                <a:rPr sz="2400"/>
                <a:t>Page 1</a:t>
              </a:r>
            </a:p>
          </p:txBody>
        </p:sp>
      </p:grpSp>
      <p:grpSp>
        <p:nvGrpSpPr>
          <p:cNvPr id="1096" name="Group 1096"/>
          <p:cNvGrpSpPr/>
          <p:nvPr/>
        </p:nvGrpSpPr>
        <p:grpSpPr>
          <a:xfrm>
            <a:off x="650239" y="4009813"/>
            <a:ext cx="3251201" cy="1625601"/>
            <a:chOff x="0" y="0"/>
            <a:chExt cx="3251200" cy="1625600"/>
          </a:xfrm>
        </p:grpSpPr>
        <p:sp>
          <p:nvSpPr>
            <p:cNvPr id="1094" name="Shape 1094"/>
            <p:cNvSpPr/>
            <p:nvPr/>
          </p:nvSpPr>
          <p:spPr>
            <a:xfrm>
              <a:off x="0" y="0"/>
              <a:ext cx="3251200" cy="162560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4F81BD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095" name="Shape 1095"/>
            <p:cNvSpPr/>
            <p:nvPr/>
          </p:nvSpPr>
          <p:spPr>
            <a:xfrm>
              <a:off x="0" y="563626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/>
              </a:pPr>
              <a:r>
                <a:rPr sz="2400"/>
                <a:t>Page 2</a:t>
              </a:r>
            </a:p>
          </p:txBody>
        </p:sp>
      </p:grpSp>
      <p:grpSp>
        <p:nvGrpSpPr>
          <p:cNvPr id="1099" name="Group 1099"/>
          <p:cNvGrpSpPr/>
          <p:nvPr/>
        </p:nvGrpSpPr>
        <p:grpSpPr>
          <a:xfrm>
            <a:off x="650239" y="5852159"/>
            <a:ext cx="3251201" cy="1625601"/>
            <a:chOff x="0" y="0"/>
            <a:chExt cx="3251200" cy="1625600"/>
          </a:xfrm>
        </p:grpSpPr>
        <p:sp>
          <p:nvSpPr>
            <p:cNvPr id="1097" name="Shape 1097"/>
            <p:cNvSpPr/>
            <p:nvPr/>
          </p:nvSpPr>
          <p:spPr>
            <a:xfrm>
              <a:off x="0" y="0"/>
              <a:ext cx="3251200" cy="162560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4F81BD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098" name="Shape 1098"/>
            <p:cNvSpPr/>
            <p:nvPr/>
          </p:nvSpPr>
          <p:spPr>
            <a:xfrm>
              <a:off x="0" y="563626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/>
              </a:pPr>
              <a:r>
                <a:rPr sz="2400"/>
                <a:t>Page 3</a:t>
              </a:r>
            </a:p>
          </p:txBody>
        </p:sp>
      </p:grpSp>
      <p:sp>
        <p:nvSpPr>
          <p:cNvPr id="1100" name="Shape 1100"/>
          <p:cNvSpPr/>
          <p:nvPr/>
        </p:nvSpPr>
        <p:spPr>
          <a:xfrm>
            <a:off x="4551679" y="1950719"/>
            <a:ext cx="3901442" cy="7586135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101" name="Shape 1101"/>
          <p:cNvSpPr/>
          <p:nvPr/>
        </p:nvSpPr>
        <p:spPr>
          <a:xfrm>
            <a:off x="4876800" y="2167466"/>
            <a:ext cx="3251200" cy="1625601"/>
          </a:xfrm>
          <a:prstGeom prst="rect">
            <a:avLst/>
          </a:prstGeom>
          <a:solidFill>
            <a:srgbClr val="F79646"/>
          </a:solidFill>
          <a:ln w="25400">
            <a:solidFill>
              <a:srgbClr val="B46D33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102" name="Shape 1102"/>
          <p:cNvSpPr/>
          <p:nvPr/>
        </p:nvSpPr>
        <p:spPr>
          <a:xfrm>
            <a:off x="4876800" y="4009813"/>
            <a:ext cx="3251200" cy="1625601"/>
          </a:xfrm>
          <a:prstGeom prst="rect">
            <a:avLst/>
          </a:prstGeom>
          <a:solidFill>
            <a:srgbClr val="F79646"/>
          </a:solidFill>
          <a:ln w="25400">
            <a:solidFill>
              <a:srgbClr val="B46D33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103" name="Shape 1103"/>
          <p:cNvSpPr/>
          <p:nvPr/>
        </p:nvSpPr>
        <p:spPr>
          <a:xfrm>
            <a:off x="4876800" y="5852159"/>
            <a:ext cx="3251200" cy="1625601"/>
          </a:xfrm>
          <a:prstGeom prst="rect">
            <a:avLst/>
          </a:prstGeom>
          <a:solidFill>
            <a:srgbClr val="F79646"/>
          </a:solidFill>
          <a:ln w="25400">
            <a:solidFill>
              <a:srgbClr val="B46D33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104" name="Shape 1104"/>
          <p:cNvSpPr/>
          <p:nvPr/>
        </p:nvSpPr>
        <p:spPr>
          <a:xfrm>
            <a:off x="4876800" y="7694507"/>
            <a:ext cx="3251200" cy="1625601"/>
          </a:xfrm>
          <a:prstGeom prst="rect">
            <a:avLst/>
          </a:prstGeom>
          <a:solidFill>
            <a:srgbClr val="F79646"/>
          </a:solidFill>
          <a:ln w="25400">
            <a:solidFill>
              <a:srgbClr val="B46D33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105" name="Shape 1105"/>
          <p:cNvSpPr/>
          <p:nvPr>
            <p:ph type="body" idx="1"/>
          </p:nvPr>
        </p:nvSpPr>
        <p:spPr>
          <a:xfrm>
            <a:off x="8561493" y="1950719"/>
            <a:ext cx="4443308" cy="7586135"/>
          </a:xfrm>
          <a:prstGeom prst="rect">
            <a:avLst/>
          </a:prstGeom>
        </p:spPr>
        <p:txBody>
          <a:bodyPr/>
          <a:lstStyle/>
          <a:p>
            <a:pPr lvl="0" marL="342900" indent="-342900">
              <a:lnSpc>
                <a:spcPct val="90000"/>
              </a:lnSpc>
              <a:spcBef>
                <a:spcPts val="600"/>
              </a:spcBef>
              <a:buSzTx/>
              <a:buNone/>
              <a:defRPr sz="1800"/>
            </a:pPr>
            <a:r>
              <a:rPr b="1" sz="3800"/>
              <a:t>Key idea:</a:t>
            </a:r>
            <a:br>
              <a:rPr b="1" sz="3800"/>
            </a:br>
            <a:r>
              <a:rPr sz="3800"/>
              <a:t>Take </a:t>
            </a:r>
            <a:r>
              <a:rPr b="1" sz="3800"/>
              <a:t>k pages </a:t>
            </a:r>
            <a:r>
              <a:rPr sz="3800"/>
              <a:t>of S and match with each page of R.</a:t>
            </a:r>
            <a:endParaRPr sz="3800"/>
          </a:p>
          <a:p>
            <a:pPr lvl="0" marL="342900" indent="-342900">
              <a:lnSpc>
                <a:spcPct val="90000"/>
              </a:lnSpc>
              <a:spcBef>
                <a:spcPts val="600"/>
              </a:spcBef>
              <a:buSzTx/>
              <a:buNone/>
              <a:defRPr sz="1800"/>
            </a:pPr>
            <a:r>
              <a:rPr b="1" sz="3800"/>
              <a:t>Steps:</a:t>
            </a:r>
            <a:endParaRPr b="1" sz="3800"/>
          </a:p>
          <a:p>
            <a:pPr lvl="0" marL="610790" indent="-610790">
              <a:lnSpc>
                <a:spcPct val="90000"/>
              </a:lnSpc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800"/>
              <a:t>Get </a:t>
            </a:r>
            <a:r>
              <a:rPr b="1" sz="3800"/>
              <a:t>k </a:t>
            </a:r>
            <a:r>
              <a:rPr sz="3800"/>
              <a:t>pages of S.</a:t>
            </a:r>
            <a:endParaRPr sz="3800"/>
          </a:p>
          <a:p>
            <a:pPr lvl="0" marL="610790" indent="-610790">
              <a:lnSpc>
                <a:spcPct val="90000"/>
              </a:lnSpc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800"/>
              <a:t>Iterate through each page in R.</a:t>
            </a:r>
            <a:endParaRPr sz="3800"/>
          </a:p>
          <a:p>
            <a:pPr lvl="0" marL="610790" indent="-610790">
              <a:lnSpc>
                <a:spcPct val="90000"/>
              </a:lnSpc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800"/>
              <a:t>Compare tuples in each.</a:t>
            </a:r>
            <a:endParaRPr sz="3800"/>
          </a:p>
          <a:p>
            <a:pPr lvl="0" marL="514350" indent="-514350">
              <a:lnSpc>
                <a:spcPct val="90000"/>
              </a:lnSpc>
              <a:spcBef>
                <a:spcPts val="600"/>
              </a:spcBef>
              <a:buSzTx/>
              <a:buNone/>
              <a:defRPr sz="1800"/>
            </a:pPr>
            <a:r>
              <a:rPr b="1" sz="3800"/>
              <a:t>I/Os:</a:t>
            </a:r>
            <a:endParaRPr b="1" sz="3800"/>
          </a:p>
          <a:p>
            <a:pPr lvl="0" marL="514350" indent="-514350">
              <a:lnSpc>
                <a:spcPct val="90000"/>
              </a:lnSpc>
              <a:spcBef>
                <a:spcPts val="600"/>
              </a:spcBef>
              <a:buSzTx/>
              <a:buNone/>
              <a:defRPr sz="1800"/>
            </a:pPr>
            <a:r>
              <a:rPr b="1" sz="3800">
                <a:solidFill>
                  <a:srgbClr val="1F497D"/>
                </a:solidFill>
              </a:rPr>
              <a:t>     </a:t>
            </a:r>
            <a:r>
              <a:rPr sz="3800">
                <a:solidFill>
                  <a:srgbClr val="1F497D"/>
                </a:solidFill>
              </a:rPr>
              <a:t>[S] </a:t>
            </a:r>
            <a:r>
              <a:rPr sz="3800"/>
              <a:t>+ </a:t>
            </a:r>
            <a:r>
              <a:rPr sz="3800">
                <a:solidFill>
                  <a:srgbClr val="C0504D"/>
                </a:solidFill>
              </a:rPr>
              <a:t>([S] / k)*[R]</a:t>
            </a:r>
          </a:p>
        </p:txBody>
      </p:sp>
      <p:sp>
        <p:nvSpPr>
          <p:cNvPr id="1106" name="Shape 1106"/>
          <p:cNvSpPr/>
          <p:nvPr/>
        </p:nvSpPr>
        <p:spPr>
          <a:xfrm>
            <a:off x="1806701" y="1425447"/>
            <a:ext cx="949695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F497D"/>
                </a:solidFill>
              </a:rPr>
              <a:t>Sailors</a:t>
            </a:r>
          </a:p>
        </p:txBody>
      </p:sp>
      <p:sp>
        <p:nvSpPr>
          <p:cNvPr id="1107" name="Shape 1107"/>
          <p:cNvSpPr/>
          <p:nvPr/>
        </p:nvSpPr>
        <p:spPr>
          <a:xfrm>
            <a:off x="5816515" y="1425447"/>
            <a:ext cx="1240058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C0504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C0504D"/>
                </a:solidFill>
              </a:rPr>
              <a:t>Reserves</a:t>
            </a:r>
          </a:p>
        </p:txBody>
      </p:sp>
      <p:cxnSp>
        <p:nvCxnSpPr>
          <p:cNvPr id="1108" name="Connector 1108"/>
          <p:cNvCxnSpPr>
            <a:stCxn id="1112" idx="0"/>
            <a:endCxn id="1101" idx="0"/>
          </p:cNvCxnSpPr>
          <p:nvPr/>
        </p:nvCxnSpPr>
        <p:spPr>
          <a:xfrm flipV="1">
            <a:off x="2275839" y="2980266"/>
            <a:ext cx="4226561" cy="5556157"/>
          </a:xfrm>
          <a:prstGeom prst="straightConnector1">
            <a:avLst/>
          </a:prstGeom>
          <a:ln w="76200">
            <a:solidFill/>
            <a:tailEnd type="triangle"/>
          </a:ln>
        </p:spPr>
      </p:cxnSp>
      <p:cxnSp>
        <p:nvCxnSpPr>
          <p:cNvPr id="1109" name="Connector 1109"/>
          <p:cNvCxnSpPr>
            <a:stCxn id="1112" idx="0"/>
            <a:endCxn id="1102" idx="0"/>
          </p:cNvCxnSpPr>
          <p:nvPr/>
        </p:nvCxnSpPr>
        <p:spPr>
          <a:xfrm flipV="1">
            <a:off x="2275839" y="4822613"/>
            <a:ext cx="4226561" cy="3713810"/>
          </a:xfrm>
          <a:prstGeom prst="straightConnector1">
            <a:avLst/>
          </a:prstGeom>
          <a:ln w="76200">
            <a:solidFill/>
            <a:tailEnd type="triangle"/>
          </a:ln>
        </p:spPr>
      </p:cxnSp>
      <p:cxnSp>
        <p:nvCxnSpPr>
          <p:cNvPr id="1110" name="Connector 1110"/>
          <p:cNvCxnSpPr>
            <a:stCxn id="1112" idx="0"/>
            <a:endCxn id="1103" idx="0"/>
          </p:cNvCxnSpPr>
          <p:nvPr/>
        </p:nvCxnSpPr>
        <p:spPr>
          <a:xfrm flipV="1">
            <a:off x="2275839" y="6664959"/>
            <a:ext cx="4226561" cy="1871464"/>
          </a:xfrm>
          <a:prstGeom prst="straightConnector1">
            <a:avLst/>
          </a:prstGeom>
          <a:ln w="76200">
            <a:solidFill/>
            <a:tailEnd type="triangle"/>
          </a:ln>
        </p:spPr>
      </p:cxnSp>
      <p:cxnSp>
        <p:nvCxnSpPr>
          <p:cNvPr id="1111" name="Connector 1111"/>
          <p:cNvCxnSpPr>
            <a:stCxn id="1112" idx="0"/>
            <a:endCxn id="1104" idx="0"/>
          </p:cNvCxnSpPr>
          <p:nvPr/>
        </p:nvCxnSpPr>
        <p:spPr>
          <a:xfrm flipV="1">
            <a:off x="2275839" y="8507307"/>
            <a:ext cx="4226561" cy="29116"/>
          </a:xfrm>
          <a:prstGeom prst="straightConnector1">
            <a:avLst/>
          </a:prstGeom>
          <a:ln w="76200">
            <a:solidFill/>
            <a:tailEnd type="triangle"/>
          </a:ln>
        </p:spPr>
      </p:cxnSp>
      <p:sp>
        <p:nvSpPr>
          <p:cNvPr id="1112" name="Shape 1112"/>
          <p:cNvSpPr/>
          <p:nvPr/>
        </p:nvSpPr>
        <p:spPr>
          <a:xfrm>
            <a:off x="433493" y="7644365"/>
            <a:ext cx="3684694" cy="1784116"/>
          </a:xfrm>
          <a:prstGeom prst="rect">
            <a:avLst/>
          </a:prstGeom>
          <a:solidFill>
            <a:srgbClr val="8064A2"/>
          </a:solidFill>
          <a:ln w="25400">
            <a:solidFill>
              <a:srgbClr val="5D4976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1115" name="Group 1115"/>
          <p:cNvGrpSpPr/>
          <p:nvPr/>
        </p:nvGrpSpPr>
        <p:grpSpPr>
          <a:xfrm>
            <a:off x="650239" y="7744648"/>
            <a:ext cx="3251201" cy="1625601"/>
            <a:chOff x="0" y="0"/>
            <a:chExt cx="3251200" cy="1625600"/>
          </a:xfrm>
        </p:grpSpPr>
        <p:sp>
          <p:nvSpPr>
            <p:cNvPr id="1113" name="Shape 1113"/>
            <p:cNvSpPr/>
            <p:nvPr/>
          </p:nvSpPr>
          <p:spPr>
            <a:xfrm>
              <a:off x="0" y="0"/>
              <a:ext cx="3251200" cy="1625600"/>
            </a:xfrm>
            <a:prstGeom prst="rect">
              <a:avLst/>
            </a:prstGeom>
            <a:solidFill>
              <a:srgbClr val="4BACC6"/>
            </a:solidFill>
            <a:ln w="25400" cap="flat">
              <a:solidFill>
                <a:srgbClr val="377E90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114" name="Shape 1114"/>
            <p:cNvSpPr/>
            <p:nvPr/>
          </p:nvSpPr>
          <p:spPr>
            <a:xfrm>
              <a:off x="0" y="563626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Page 4</a:t>
              </a:r>
            </a:p>
          </p:txBody>
        </p:sp>
      </p:grpSp>
      <p:grpSp>
        <p:nvGrpSpPr>
          <p:cNvPr id="1118" name="Group 1118"/>
          <p:cNvGrpSpPr/>
          <p:nvPr/>
        </p:nvGrpSpPr>
        <p:grpSpPr>
          <a:xfrm>
            <a:off x="4443306" y="6577498"/>
            <a:ext cx="4985175" cy="2088522"/>
            <a:chOff x="0" y="4656"/>
            <a:chExt cx="4985173" cy="2088520"/>
          </a:xfrm>
        </p:grpSpPr>
        <p:sp>
          <p:nvSpPr>
            <p:cNvPr id="1116" name="Shape 1116"/>
            <p:cNvSpPr/>
            <p:nvPr/>
          </p:nvSpPr>
          <p:spPr>
            <a:xfrm>
              <a:off x="0" y="37930"/>
              <a:ext cx="4985174" cy="20552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7085"/>
                  </a:lnTo>
                  <a:lnTo>
                    <a:pt x="18000" y="17085"/>
                  </a:lnTo>
                  <a:lnTo>
                    <a:pt x="19083" y="21600"/>
                  </a:lnTo>
                  <a:lnTo>
                    <a:pt x="12600" y="17085"/>
                  </a:lnTo>
                  <a:lnTo>
                    <a:pt x="0" y="17085"/>
                  </a:lnTo>
                  <a:lnTo>
                    <a:pt x="0" y="9966"/>
                  </a:lnTo>
                  <a:close/>
                </a:path>
              </a:pathLst>
            </a:cu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3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117" name="Shape 1117"/>
            <p:cNvSpPr/>
            <p:nvPr/>
          </p:nvSpPr>
          <p:spPr>
            <a:xfrm>
              <a:off x="0" y="4656"/>
              <a:ext cx="4985174" cy="16921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3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400">
                  <a:solidFill>
                    <a:srgbClr val="FFFFFF"/>
                  </a:solidFill>
                </a:rPr>
                <a:t>Do we want the smaller relation as the OUTER or the INNER?</a:t>
              </a:r>
            </a:p>
          </p:txBody>
        </p:sp>
      </p:grpSp>
      <p:sp>
        <p:nvSpPr>
          <p:cNvPr id="1119" name="Shape 1119"/>
          <p:cNvSpPr/>
          <p:nvPr/>
        </p:nvSpPr>
        <p:spPr>
          <a:xfrm>
            <a:off x="482005" y="325119"/>
            <a:ext cx="12571308" cy="8669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normAutofit fontScale="100000" lnSpcReduction="0"/>
          </a:bodyPr>
          <a:lstStyle>
            <a:lvl1pPr marL="342900" indent="-342900" algn="l" defTabSz="914400">
              <a:spcBef>
                <a:spcPts val="600"/>
              </a:spcBef>
              <a:defRPr b="1" sz="3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800">
                <a:solidFill>
                  <a:srgbClr val="FF0000"/>
                </a:solidFill>
              </a:rPr>
              <a:t>Notation: [S] == “# pages in S” ; |S| == “# tuples in S”   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1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1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presetClass="entr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105" grpId="2"/>
      <p:bldP build="whole" bldLvl="1" animBg="1" rev="0" advAuto="0" spid="1111" grpId="1"/>
      <p:bldP build="whole" bldLvl="1" animBg="1" rev="0" advAuto="0" spid="1118" grpId="3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Shape 1121"/>
          <p:cNvSpPr/>
          <p:nvPr>
            <p:ph type="title"/>
          </p:nvPr>
        </p:nvSpPr>
        <p:spPr>
          <a:xfrm>
            <a:off x="650239" y="390596"/>
            <a:ext cx="11704322" cy="16256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Sort-Merge Join</a:t>
            </a:r>
          </a:p>
        </p:txBody>
      </p:sp>
      <p:sp>
        <p:nvSpPr>
          <p:cNvPr id="1122" name="Shape 1122"/>
          <p:cNvSpPr/>
          <p:nvPr/>
        </p:nvSpPr>
        <p:spPr>
          <a:xfrm>
            <a:off x="325119" y="1950719"/>
            <a:ext cx="3901442" cy="7586135"/>
          </a:xfrm>
          <a:prstGeom prst="rect">
            <a:avLst/>
          </a:prstGeom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123" name="Shape 1123"/>
          <p:cNvSpPr/>
          <p:nvPr/>
        </p:nvSpPr>
        <p:spPr>
          <a:xfrm>
            <a:off x="650239" y="2167466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124" name="Shape 1124"/>
          <p:cNvSpPr/>
          <p:nvPr/>
        </p:nvSpPr>
        <p:spPr>
          <a:xfrm>
            <a:off x="650239" y="4009813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125" name="Shape 1125"/>
          <p:cNvSpPr/>
          <p:nvPr/>
        </p:nvSpPr>
        <p:spPr>
          <a:xfrm>
            <a:off x="650239" y="5852159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126" name="Shape 1126"/>
          <p:cNvSpPr/>
          <p:nvPr/>
        </p:nvSpPr>
        <p:spPr>
          <a:xfrm>
            <a:off x="650239" y="7694507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127" name="Shape 1127"/>
          <p:cNvSpPr/>
          <p:nvPr/>
        </p:nvSpPr>
        <p:spPr>
          <a:xfrm>
            <a:off x="4551679" y="1950719"/>
            <a:ext cx="3901442" cy="7586135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128" name="Shape 1128"/>
          <p:cNvSpPr/>
          <p:nvPr/>
        </p:nvSpPr>
        <p:spPr>
          <a:xfrm>
            <a:off x="4876800" y="2167466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129" name="Shape 1129"/>
          <p:cNvSpPr/>
          <p:nvPr/>
        </p:nvSpPr>
        <p:spPr>
          <a:xfrm>
            <a:off x="4876800" y="4009813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130" name="Shape 1130"/>
          <p:cNvSpPr/>
          <p:nvPr/>
        </p:nvSpPr>
        <p:spPr>
          <a:xfrm>
            <a:off x="4876800" y="5852159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131" name="Shape 1131"/>
          <p:cNvSpPr/>
          <p:nvPr/>
        </p:nvSpPr>
        <p:spPr>
          <a:xfrm>
            <a:off x="4876800" y="7694507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132" name="Shape 1132"/>
          <p:cNvSpPr/>
          <p:nvPr>
            <p:ph type="body" idx="1"/>
          </p:nvPr>
        </p:nvSpPr>
        <p:spPr>
          <a:xfrm>
            <a:off x="8561493" y="1950720"/>
            <a:ext cx="4443308" cy="6436926"/>
          </a:xfrm>
          <a:prstGeom prst="rect">
            <a:avLst/>
          </a:prstGeom>
        </p:spPr>
        <p:txBody>
          <a:bodyPr/>
          <a:lstStyle/>
          <a:p>
            <a:pPr lvl="0" marL="342900" indent="-342900">
              <a:spcBef>
                <a:spcPts val="600"/>
              </a:spcBef>
              <a:buSzTx/>
              <a:buNone/>
              <a:defRPr sz="1800"/>
            </a:pPr>
            <a:r>
              <a:rPr b="1" sz="3800"/>
              <a:t>Key idea:</a:t>
            </a:r>
            <a:br>
              <a:rPr b="1" sz="3800"/>
            </a:br>
            <a:r>
              <a:rPr sz="3800"/>
              <a:t>Sort S and R, then merge them!</a:t>
            </a:r>
            <a:endParaRPr sz="3800"/>
          </a:p>
          <a:p>
            <a:pPr lvl="0" marL="342900" indent="-342900">
              <a:spcBef>
                <a:spcPts val="600"/>
              </a:spcBef>
              <a:buSzTx/>
              <a:buNone/>
              <a:defRPr sz="1800"/>
            </a:pPr>
            <a:r>
              <a:rPr b="1" sz="3800"/>
              <a:t>Steps:</a:t>
            </a:r>
            <a:endParaRPr b="1" sz="3800"/>
          </a:p>
          <a:p>
            <a:pPr lvl="0" marL="610790" indent="-610790"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800"/>
              <a:t>Sort S and R.</a:t>
            </a:r>
            <a:endParaRPr sz="3800"/>
          </a:p>
          <a:p>
            <a:pPr lvl="0" marL="610790" indent="-610790"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800"/>
              <a:t>“Zip” or merge.</a:t>
            </a:r>
          </a:p>
        </p:txBody>
      </p:sp>
      <p:sp>
        <p:nvSpPr>
          <p:cNvPr id="1133" name="Shape 1133"/>
          <p:cNvSpPr/>
          <p:nvPr/>
        </p:nvSpPr>
        <p:spPr>
          <a:xfrm>
            <a:off x="1806701" y="1425447"/>
            <a:ext cx="949695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F497D"/>
                </a:solidFill>
              </a:rPr>
              <a:t>Sailors</a:t>
            </a:r>
          </a:p>
        </p:txBody>
      </p:sp>
      <p:sp>
        <p:nvSpPr>
          <p:cNvPr id="1134" name="Shape 1134"/>
          <p:cNvSpPr/>
          <p:nvPr/>
        </p:nvSpPr>
        <p:spPr>
          <a:xfrm>
            <a:off x="5816515" y="1425447"/>
            <a:ext cx="1240058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C0504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C0504D"/>
                </a:solidFill>
              </a:rPr>
              <a:t>Reserves</a:t>
            </a:r>
          </a:p>
        </p:txBody>
      </p:sp>
    </p:spTree>
  </p:cSld>
  <p:clrMapOvr>
    <a:masterClrMapping/>
  </p:clrMapOvr>
  <p:transition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Shape 1136"/>
          <p:cNvSpPr/>
          <p:nvPr>
            <p:ph type="title"/>
          </p:nvPr>
        </p:nvSpPr>
        <p:spPr>
          <a:xfrm>
            <a:off x="650239" y="390596"/>
            <a:ext cx="11704322" cy="16256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Sort-Merge Join</a:t>
            </a:r>
          </a:p>
        </p:txBody>
      </p:sp>
      <p:sp>
        <p:nvSpPr>
          <p:cNvPr id="1137" name="Shape 1137"/>
          <p:cNvSpPr/>
          <p:nvPr/>
        </p:nvSpPr>
        <p:spPr>
          <a:xfrm>
            <a:off x="325119" y="1950719"/>
            <a:ext cx="3901442" cy="7586135"/>
          </a:xfrm>
          <a:prstGeom prst="rect">
            <a:avLst/>
          </a:prstGeom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138" name="Shape 1138"/>
          <p:cNvSpPr/>
          <p:nvPr/>
        </p:nvSpPr>
        <p:spPr>
          <a:xfrm>
            <a:off x="650239" y="2167466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139" name="Shape 1139"/>
          <p:cNvSpPr/>
          <p:nvPr/>
        </p:nvSpPr>
        <p:spPr>
          <a:xfrm>
            <a:off x="650239" y="4009813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140" name="Shape 1140"/>
          <p:cNvSpPr/>
          <p:nvPr/>
        </p:nvSpPr>
        <p:spPr>
          <a:xfrm>
            <a:off x="650239" y="5852159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141" name="Shape 1141"/>
          <p:cNvSpPr/>
          <p:nvPr/>
        </p:nvSpPr>
        <p:spPr>
          <a:xfrm>
            <a:off x="650239" y="7694507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142" name="Shape 1142"/>
          <p:cNvSpPr/>
          <p:nvPr/>
        </p:nvSpPr>
        <p:spPr>
          <a:xfrm>
            <a:off x="4551679" y="1950719"/>
            <a:ext cx="3901442" cy="7586135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143" name="Shape 1143"/>
          <p:cNvSpPr/>
          <p:nvPr/>
        </p:nvSpPr>
        <p:spPr>
          <a:xfrm>
            <a:off x="4876800" y="2167466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144" name="Shape 1144"/>
          <p:cNvSpPr/>
          <p:nvPr/>
        </p:nvSpPr>
        <p:spPr>
          <a:xfrm>
            <a:off x="4876800" y="4009813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145" name="Shape 1145"/>
          <p:cNvSpPr/>
          <p:nvPr/>
        </p:nvSpPr>
        <p:spPr>
          <a:xfrm>
            <a:off x="4876800" y="5852159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146" name="Shape 1146"/>
          <p:cNvSpPr/>
          <p:nvPr/>
        </p:nvSpPr>
        <p:spPr>
          <a:xfrm>
            <a:off x="4876800" y="7694507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147" name="Shape 1147"/>
          <p:cNvSpPr/>
          <p:nvPr>
            <p:ph type="body" idx="1"/>
          </p:nvPr>
        </p:nvSpPr>
        <p:spPr>
          <a:xfrm>
            <a:off x="8561493" y="1950720"/>
            <a:ext cx="4443308" cy="6436926"/>
          </a:xfrm>
          <a:prstGeom prst="rect">
            <a:avLst/>
          </a:prstGeom>
        </p:spPr>
        <p:txBody>
          <a:bodyPr/>
          <a:lstStyle/>
          <a:p>
            <a:pPr lvl="0" marL="342900" indent="-342900">
              <a:spcBef>
                <a:spcPts val="600"/>
              </a:spcBef>
              <a:buSzTx/>
              <a:buNone/>
              <a:defRPr sz="1800"/>
            </a:pPr>
            <a:r>
              <a:rPr b="1" sz="3800"/>
              <a:t>Key idea:</a:t>
            </a:r>
            <a:br>
              <a:rPr b="1" sz="3800"/>
            </a:br>
            <a:r>
              <a:rPr sz="3800"/>
              <a:t>Sort S and R </a:t>
            </a:r>
            <a:r>
              <a:rPr b="1" sz="3800"/>
              <a:t>on join column</a:t>
            </a:r>
            <a:r>
              <a:rPr sz="3800"/>
              <a:t>, then merge them!</a:t>
            </a:r>
            <a:endParaRPr sz="3800"/>
          </a:p>
          <a:p>
            <a:pPr lvl="0" marL="342900" indent="-342900">
              <a:spcBef>
                <a:spcPts val="600"/>
              </a:spcBef>
              <a:buSzTx/>
              <a:buNone/>
              <a:defRPr sz="1800"/>
            </a:pPr>
            <a:r>
              <a:rPr b="1" sz="3800"/>
              <a:t>Steps:</a:t>
            </a:r>
            <a:endParaRPr b="1" sz="3800"/>
          </a:p>
          <a:p>
            <a:pPr lvl="0" marL="610790" indent="-610790">
              <a:spcBef>
                <a:spcPts val="600"/>
              </a:spcBef>
              <a:buClr>
                <a:srgbClr val="8064A2"/>
              </a:buClr>
              <a:buFontTx/>
              <a:buAutoNum type="arabicPeriod" startAt="1"/>
              <a:defRPr sz="1800"/>
            </a:pPr>
            <a:r>
              <a:rPr sz="3800">
                <a:solidFill>
                  <a:srgbClr val="8064A2"/>
                </a:solidFill>
              </a:rPr>
              <a:t>Sort S and R.</a:t>
            </a:r>
            <a:endParaRPr sz="3800">
              <a:solidFill>
                <a:srgbClr val="8064A2"/>
              </a:solidFill>
            </a:endParaRPr>
          </a:p>
          <a:p>
            <a:pPr lvl="0" marL="610790" indent="-610790">
              <a:spcBef>
                <a:spcPts val="600"/>
              </a:spcBef>
              <a:buFontTx/>
              <a:buAutoNum type="arabicPeriod" startAt="2"/>
              <a:defRPr sz="1800"/>
            </a:pPr>
            <a:r>
              <a:rPr sz="3800"/>
              <a:t>“Zip” or merge.</a:t>
            </a:r>
          </a:p>
        </p:txBody>
      </p:sp>
      <p:sp>
        <p:nvSpPr>
          <p:cNvPr id="1148" name="Shape 1148"/>
          <p:cNvSpPr/>
          <p:nvPr/>
        </p:nvSpPr>
        <p:spPr>
          <a:xfrm>
            <a:off x="1806701" y="1425447"/>
            <a:ext cx="949695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F497D"/>
                </a:solidFill>
              </a:rPr>
              <a:t>Sailors</a:t>
            </a:r>
          </a:p>
        </p:txBody>
      </p:sp>
      <p:sp>
        <p:nvSpPr>
          <p:cNvPr id="1149" name="Shape 1149"/>
          <p:cNvSpPr/>
          <p:nvPr/>
        </p:nvSpPr>
        <p:spPr>
          <a:xfrm>
            <a:off x="5816515" y="1425447"/>
            <a:ext cx="1240058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C0504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C0504D"/>
                </a:solidFill>
              </a:rPr>
              <a:t>Reserves</a:t>
            </a:r>
          </a:p>
        </p:txBody>
      </p:sp>
      <p:grpSp>
        <p:nvGrpSpPr>
          <p:cNvPr id="1152" name="Group 1152"/>
          <p:cNvGrpSpPr/>
          <p:nvPr/>
        </p:nvGrpSpPr>
        <p:grpSpPr>
          <a:xfrm>
            <a:off x="650239" y="2080852"/>
            <a:ext cx="3251201" cy="498349"/>
            <a:chOff x="0" y="14534"/>
            <a:chExt cx="3251200" cy="498347"/>
          </a:xfrm>
        </p:grpSpPr>
        <p:sp>
          <p:nvSpPr>
            <p:cNvPr id="1150" name="Shape 1150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151" name="Shape 1151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Bob, sid = 1)</a:t>
              </a:r>
            </a:p>
          </p:txBody>
        </p:sp>
      </p:grpSp>
      <p:grpSp>
        <p:nvGrpSpPr>
          <p:cNvPr id="1155" name="Group 1155"/>
          <p:cNvGrpSpPr/>
          <p:nvPr/>
        </p:nvGrpSpPr>
        <p:grpSpPr>
          <a:xfrm>
            <a:off x="650239" y="2405972"/>
            <a:ext cx="3251201" cy="498349"/>
            <a:chOff x="0" y="14534"/>
            <a:chExt cx="3251200" cy="498347"/>
          </a:xfrm>
        </p:grpSpPr>
        <p:sp>
          <p:nvSpPr>
            <p:cNvPr id="1153" name="Shape 1153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154" name="Shape 1154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Sam, sid = 3)</a:t>
              </a:r>
            </a:p>
          </p:txBody>
        </p:sp>
      </p:grpSp>
      <p:grpSp>
        <p:nvGrpSpPr>
          <p:cNvPr id="1158" name="Group 1158"/>
          <p:cNvGrpSpPr/>
          <p:nvPr/>
        </p:nvGrpSpPr>
        <p:grpSpPr>
          <a:xfrm>
            <a:off x="650239" y="2731092"/>
            <a:ext cx="3251201" cy="498349"/>
            <a:chOff x="0" y="14534"/>
            <a:chExt cx="3251200" cy="498347"/>
          </a:xfrm>
        </p:grpSpPr>
        <p:sp>
          <p:nvSpPr>
            <p:cNvPr id="1156" name="Shape 1156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157" name="Shape 1157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Sue, sid = 7)</a:t>
              </a:r>
            </a:p>
          </p:txBody>
        </p:sp>
      </p:grpSp>
      <p:sp>
        <p:nvSpPr>
          <p:cNvPr id="1159" name="Shape 1159"/>
          <p:cNvSpPr/>
          <p:nvPr/>
        </p:nvSpPr>
        <p:spPr>
          <a:xfrm>
            <a:off x="650239" y="3142826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160" name="Shape 1160"/>
          <p:cNvSpPr/>
          <p:nvPr/>
        </p:nvSpPr>
        <p:spPr>
          <a:xfrm>
            <a:off x="650239" y="3467946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1163" name="Group 1163"/>
          <p:cNvGrpSpPr/>
          <p:nvPr/>
        </p:nvGrpSpPr>
        <p:grpSpPr>
          <a:xfrm>
            <a:off x="650239" y="3923199"/>
            <a:ext cx="3251201" cy="498349"/>
            <a:chOff x="0" y="14534"/>
            <a:chExt cx="3251200" cy="498347"/>
          </a:xfrm>
        </p:grpSpPr>
        <p:sp>
          <p:nvSpPr>
            <p:cNvPr id="1161" name="Shape 1161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162" name="Shape 1162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Jill, sid = 2)</a:t>
              </a:r>
            </a:p>
          </p:txBody>
        </p:sp>
      </p:grpSp>
      <p:grpSp>
        <p:nvGrpSpPr>
          <p:cNvPr id="1166" name="Group 1166"/>
          <p:cNvGrpSpPr/>
          <p:nvPr/>
        </p:nvGrpSpPr>
        <p:grpSpPr>
          <a:xfrm>
            <a:off x="650239" y="4248319"/>
            <a:ext cx="3251201" cy="498349"/>
            <a:chOff x="0" y="14534"/>
            <a:chExt cx="3251200" cy="498347"/>
          </a:xfrm>
        </p:grpSpPr>
        <p:sp>
          <p:nvSpPr>
            <p:cNvPr id="1164" name="Shape 1164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165" name="Shape 1165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Joe, sid = 12)</a:t>
              </a:r>
            </a:p>
          </p:txBody>
        </p:sp>
      </p:grpSp>
      <p:sp>
        <p:nvSpPr>
          <p:cNvPr id="1167" name="Shape 1167"/>
          <p:cNvSpPr/>
          <p:nvPr/>
        </p:nvSpPr>
        <p:spPr>
          <a:xfrm>
            <a:off x="650239" y="4660053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1170" name="Group 1170"/>
          <p:cNvGrpSpPr/>
          <p:nvPr/>
        </p:nvGrpSpPr>
        <p:grpSpPr>
          <a:xfrm>
            <a:off x="650239" y="4898559"/>
            <a:ext cx="3251201" cy="498349"/>
            <a:chOff x="0" y="14534"/>
            <a:chExt cx="3251200" cy="498347"/>
          </a:xfrm>
        </p:grpSpPr>
        <p:sp>
          <p:nvSpPr>
            <p:cNvPr id="1168" name="Shape 1168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169" name="Shape 1169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Sue, sid = 8)</a:t>
              </a:r>
            </a:p>
          </p:txBody>
        </p:sp>
      </p:grpSp>
      <p:sp>
        <p:nvSpPr>
          <p:cNvPr id="1171" name="Shape 1171"/>
          <p:cNvSpPr/>
          <p:nvPr/>
        </p:nvSpPr>
        <p:spPr>
          <a:xfrm>
            <a:off x="650239" y="5310293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172" name="Shape 1172"/>
          <p:cNvSpPr/>
          <p:nvPr/>
        </p:nvSpPr>
        <p:spPr>
          <a:xfrm>
            <a:off x="650239" y="5852159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173" name="Shape 1173"/>
          <p:cNvSpPr/>
          <p:nvPr/>
        </p:nvSpPr>
        <p:spPr>
          <a:xfrm>
            <a:off x="650239" y="6177279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174" name="Shape 1174"/>
          <p:cNvSpPr/>
          <p:nvPr/>
        </p:nvSpPr>
        <p:spPr>
          <a:xfrm>
            <a:off x="650239" y="6502400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175" name="Shape 1175"/>
          <p:cNvSpPr/>
          <p:nvPr/>
        </p:nvSpPr>
        <p:spPr>
          <a:xfrm>
            <a:off x="650239" y="6827519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176" name="Shape 1176"/>
          <p:cNvSpPr/>
          <p:nvPr/>
        </p:nvSpPr>
        <p:spPr>
          <a:xfrm>
            <a:off x="650239" y="7152640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177" name="Shape 1177"/>
          <p:cNvSpPr/>
          <p:nvPr/>
        </p:nvSpPr>
        <p:spPr>
          <a:xfrm>
            <a:off x="650239" y="7694507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1180" name="Group 1180"/>
          <p:cNvGrpSpPr/>
          <p:nvPr/>
        </p:nvGrpSpPr>
        <p:grpSpPr>
          <a:xfrm>
            <a:off x="650239" y="7933012"/>
            <a:ext cx="3251201" cy="498349"/>
            <a:chOff x="0" y="14534"/>
            <a:chExt cx="3251200" cy="498347"/>
          </a:xfrm>
        </p:grpSpPr>
        <p:sp>
          <p:nvSpPr>
            <p:cNvPr id="1178" name="Shape 1178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179" name="Shape 1179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Yue, sid = 4)</a:t>
              </a:r>
            </a:p>
          </p:txBody>
        </p:sp>
      </p:grpSp>
      <p:sp>
        <p:nvSpPr>
          <p:cNvPr id="1181" name="Shape 1181"/>
          <p:cNvSpPr/>
          <p:nvPr/>
        </p:nvSpPr>
        <p:spPr>
          <a:xfrm>
            <a:off x="650239" y="8344746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182" name="Shape 1182"/>
          <p:cNvSpPr/>
          <p:nvPr/>
        </p:nvSpPr>
        <p:spPr>
          <a:xfrm>
            <a:off x="650239" y="8669866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183" name="Shape 1183"/>
          <p:cNvSpPr/>
          <p:nvPr/>
        </p:nvSpPr>
        <p:spPr>
          <a:xfrm>
            <a:off x="650239" y="8994986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</p:spTree>
  </p:cSld>
  <p:clrMapOvr>
    <a:masterClrMapping/>
  </p:clrMapOvr>
  <p:transition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Shape 1185"/>
          <p:cNvSpPr/>
          <p:nvPr>
            <p:ph type="title"/>
          </p:nvPr>
        </p:nvSpPr>
        <p:spPr>
          <a:xfrm>
            <a:off x="650239" y="390596"/>
            <a:ext cx="11704322" cy="16256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Sort-Merge Join</a:t>
            </a:r>
          </a:p>
        </p:txBody>
      </p:sp>
      <p:sp>
        <p:nvSpPr>
          <p:cNvPr id="1186" name="Shape 1186"/>
          <p:cNvSpPr/>
          <p:nvPr/>
        </p:nvSpPr>
        <p:spPr>
          <a:xfrm>
            <a:off x="325119" y="1950719"/>
            <a:ext cx="3901442" cy="7586135"/>
          </a:xfrm>
          <a:prstGeom prst="rect">
            <a:avLst/>
          </a:prstGeom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187" name="Shape 1187"/>
          <p:cNvSpPr/>
          <p:nvPr/>
        </p:nvSpPr>
        <p:spPr>
          <a:xfrm>
            <a:off x="650239" y="2167466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188" name="Shape 1188"/>
          <p:cNvSpPr/>
          <p:nvPr/>
        </p:nvSpPr>
        <p:spPr>
          <a:xfrm>
            <a:off x="650239" y="4009813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189" name="Shape 1189"/>
          <p:cNvSpPr/>
          <p:nvPr/>
        </p:nvSpPr>
        <p:spPr>
          <a:xfrm>
            <a:off x="650239" y="5852159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190" name="Shape 1190"/>
          <p:cNvSpPr/>
          <p:nvPr/>
        </p:nvSpPr>
        <p:spPr>
          <a:xfrm>
            <a:off x="650239" y="7694507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191" name="Shape 1191"/>
          <p:cNvSpPr/>
          <p:nvPr/>
        </p:nvSpPr>
        <p:spPr>
          <a:xfrm>
            <a:off x="4551679" y="1950719"/>
            <a:ext cx="3901442" cy="7586135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192" name="Shape 1192"/>
          <p:cNvSpPr/>
          <p:nvPr/>
        </p:nvSpPr>
        <p:spPr>
          <a:xfrm>
            <a:off x="4876800" y="2167466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193" name="Shape 1193"/>
          <p:cNvSpPr/>
          <p:nvPr/>
        </p:nvSpPr>
        <p:spPr>
          <a:xfrm>
            <a:off x="4876800" y="4009813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194" name="Shape 1194"/>
          <p:cNvSpPr/>
          <p:nvPr/>
        </p:nvSpPr>
        <p:spPr>
          <a:xfrm>
            <a:off x="4876800" y="5852159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195" name="Shape 1195"/>
          <p:cNvSpPr/>
          <p:nvPr/>
        </p:nvSpPr>
        <p:spPr>
          <a:xfrm>
            <a:off x="4876800" y="7694507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196" name="Shape 1196"/>
          <p:cNvSpPr/>
          <p:nvPr>
            <p:ph type="body" idx="1"/>
          </p:nvPr>
        </p:nvSpPr>
        <p:spPr>
          <a:xfrm>
            <a:off x="8561493" y="1950720"/>
            <a:ext cx="4443308" cy="6436926"/>
          </a:xfrm>
          <a:prstGeom prst="rect">
            <a:avLst/>
          </a:prstGeom>
        </p:spPr>
        <p:txBody>
          <a:bodyPr/>
          <a:lstStyle/>
          <a:p>
            <a:pPr lvl="0" marL="342900" indent="-342900">
              <a:spcBef>
                <a:spcPts val="600"/>
              </a:spcBef>
              <a:buSzTx/>
              <a:buNone/>
              <a:defRPr sz="1800"/>
            </a:pPr>
            <a:r>
              <a:rPr b="1" sz="3800"/>
              <a:t>Key idea:</a:t>
            </a:r>
            <a:br>
              <a:rPr b="1" sz="3800"/>
            </a:br>
            <a:r>
              <a:rPr sz="3800"/>
              <a:t>Sort S and R </a:t>
            </a:r>
            <a:r>
              <a:rPr b="1" sz="3800"/>
              <a:t>on join column</a:t>
            </a:r>
            <a:r>
              <a:rPr sz="3800"/>
              <a:t>, then merge them!</a:t>
            </a:r>
            <a:endParaRPr sz="3800"/>
          </a:p>
          <a:p>
            <a:pPr lvl="0" marL="342900" indent="-342900">
              <a:spcBef>
                <a:spcPts val="600"/>
              </a:spcBef>
              <a:buSzTx/>
              <a:buNone/>
              <a:defRPr sz="1800"/>
            </a:pPr>
            <a:r>
              <a:rPr b="1" sz="3800"/>
              <a:t>Steps:</a:t>
            </a:r>
            <a:endParaRPr b="1" sz="3800"/>
          </a:p>
          <a:p>
            <a:pPr lvl="0" marL="610790" indent="-610790">
              <a:spcBef>
                <a:spcPts val="600"/>
              </a:spcBef>
              <a:buClr>
                <a:srgbClr val="8064A2"/>
              </a:buClr>
              <a:buFontTx/>
              <a:buAutoNum type="arabicPeriod" startAt="1"/>
              <a:defRPr sz="1800"/>
            </a:pPr>
            <a:r>
              <a:rPr sz="3800">
                <a:solidFill>
                  <a:srgbClr val="8064A2"/>
                </a:solidFill>
              </a:rPr>
              <a:t>Sort S and R.</a:t>
            </a:r>
            <a:endParaRPr sz="3800">
              <a:solidFill>
                <a:srgbClr val="8064A2"/>
              </a:solidFill>
            </a:endParaRPr>
          </a:p>
          <a:p>
            <a:pPr lvl="0" marL="610790" indent="-610790">
              <a:spcBef>
                <a:spcPts val="600"/>
              </a:spcBef>
              <a:buFontTx/>
              <a:buAutoNum type="arabicPeriod" startAt="2"/>
              <a:defRPr sz="1800"/>
            </a:pPr>
            <a:r>
              <a:rPr sz="3800"/>
              <a:t>“Zip” or merge.</a:t>
            </a:r>
          </a:p>
        </p:txBody>
      </p:sp>
      <p:sp>
        <p:nvSpPr>
          <p:cNvPr id="1197" name="Shape 1197"/>
          <p:cNvSpPr/>
          <p:nvPr/>
        </p:nvSpPr>
        <p:spPr>
          <a:xfrm>
            <a:off x="1806701" y="1425447"/>
            <a:ext cx="949695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F497D"/>
                </a:solidFill>
              </a:rPr>
              <a:t>Sailors</a:t>
            </a:r>
          </a:p>
        </p:txBody>
      </p:sp>
      <p:sp>
        <p:nvSpPr>
          <p:cNvPr id="1198" name="Shape 1198"/>
          <p:cNvSpPr/>
          <p:nvPr/>
        </p:nvSpPr>
        <p:spPr>
          <a:xfrm>
            <a:off x="5816515" y="1425447"/>
            <a:ext cx="1240058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C0504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C0504D"/>
                </a:solidFill>
              </a:rPr>
              <a:t>Reserves</a:t>
            </a:r>
          </a:p>
        </p:txBody>
      </p:sp>
      <p:grpSp>
        <p:nvGrpSpPr>
          <p:cNvPr id="1201" name="Group 1201"/>
          <p:cNvGrpSpPr/>
          <p:nvPr/>
        </p:nvGrpSpPr>
        <p:grpSpPr>
          <a:xfrm>
            <a:off x="650239" y="2080852"/>
            <a:ext cx="3251201" cy="498349"/>
            <a:chOff x="0" y="14534"/>
            <a:chExt cx="3251200" cy="498347"/>
          </a:xfrm>
        </p:grpSpPr>
        <p:sp>
          <p:nvSpPr>
            <p:cNvPr id="1199" name="Shape 1199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200" name="Shape 1200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Bob, sid = 1)</a:t>
              </a:r>
            </a:p>
          </p:txBody>
        </p:sp>
      </p:grpSp>
      <p:grpSp>
        <p:nvGrpSpPr>
          <p:cNvPr id="1204" name="Group 1204"/>
          <p:cNvGrpSpPr/>
          <p:nvPr/>
        </p:nvGrpSpPr>
        <p:grpSpPr>
          <a:xfrm>
            <a:off x="650239" y="2405972"/>
            <a:ext cx="3251201" cy="498349"/>
            <a:chOff x="0" y="14534"/>
            <a:chExt cx="3251200" cy="498347"/>
          </a:xfrm>
        </p:grpSpPr>
        <p:sp>
          <p:nvSpPr>
            <p:cNvPr id="1202" name="Shape 1202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203" name="Shape 1203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Jill, sid = 2)</a:t>
              </a:r>
            </a:p>
          </p:txBody>
        </p:sp>
      </p:grpSp>
      <p:grpSp>
        <p:nvGrpSpPr>
          <p:cNvPr id="1207" name="Group 1207"/>
          <p:cNvGrpSpPr/>
          <p:nvPr/>
        </p:nvGrpSpPr>
        <p:grpSpPr>
          <a:xfrm>
            <a:off x="650239" y="2731092"/>
            <a:ext cx="3251201" cy="498349"/>
            <a:chOff x="0" y="14534"/>
            <a:chExt cx="3251200" cy="498347"/>
          </a:xfrm>
        </p:grpSpPr>
        <p:sp>
          <p:nvSpPr>
            <p:cNvPr id="1205" name="Shape 1205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206" name="Shape 1206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Sam, sid = 3)</a:t>
              </a:r>
            </a:p>
          </p:txBody>
        </p:sp>
      </p:grpSp>
      <p:grpSp>
        <p:nvGrpSpPr>
          <p:cNvPr id="1210" name="Group 1210"/>
          <p:cNvGrpSpPr/>
          <p:nvPr/>
        </p:nvGrpSpPr>
        <p:grpSpPr>
          <a:xfrm>
            <a:off x="650239" y="3056212"/>
            <a:ext cx="3251201" cy="498349"/>
            <a:chOff x="0" y="14534"/>
            <a:chExt cx="3251200" cy="498347"/>
          </a:xfrm>
        </p:grpSpPr>
        <p:sp>
          <p:nvSpPr>
            <p:cNvPr id="1208" name="Shape 1208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209" name="Shape 1209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Yue, sid = 4)</a:t>
              </a:r>
            </a:p>
          </p:txBody>
        </p:sp>
      </p:grpSp>
      <p:grpSp>
        <p:nvGrpSpPr>
          <p:cNvPr id="1213" name="Group 1213"/>
          <p:cNvGrpSpPr/>
          <p:nvPr/>
        </p:nvGrpSpPr>
        <p:grpSpPr>
          <a:xfrm>
            <a:off x="650239" y="3381332"/>
            <a:ext cx="3251201" cy="498349"/>
            <a:chOff x="0" y="14534"/>
            <a:chExt cx="3251200" cy="498347"/>
          </a:xfrm>
        </p:grpSpPr>
        <p:sp>
          <p:nvSpPr>
            <p:cNvPr id="1211" name="Shape 1211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212" name="Shape 1212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Sue, sid = 7)</a:t>
              </a:r>
            </a:p>
          </p:txBody>
        </p:sp>
      </p:grpSp>
      <p:grpSp>
        <p:nvGrpSpPr>
          <p:cNvPr id="1216" name="Group 1216"/>
          <p:cNvGrpSpPr/>
          <p:nvPr/>
        </p:nvGrpSpPr>
        <p:grpSpPr>
          <a:xfrm>
            <a:off x="650239" y="3923199"/>
            <a:ext cx="3251201" cy="498349"/>
            <a:chOff x="0" y="14534"/>
            <a:chExt cx="3251200" cy="498347"/>
          </a:xfrm>
        </p:grpSpPr>
        <p:sp>
          <p:nvSpPr>
            <p:cNvPr id="1214" name="Shape 1214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215" name="Shape 1215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Sue, sid = 8)</a:t>
              </a:r>
            </a:p>
          </p:txBody>
        </p:sp>
      </p:grpSp>
      <p:grpSp>
        <p:nvGrpSpPr>
          <p:cNvPr id="1219" name="Group 1219"/>
          <p:cNvGrpSpPr/>
          <p:nvPr/>
        </p:nvGrpSpPr>
        <p:grpSpPr>
          <a:xfrm>
            <a:off x="650239" y="4248319"/>
            <a:ext cx="3251201" cy="498349"/>
            <a:chOff x="0" y="14534"/>
            <a:chExt cx="3251200" cy="498347"/>
          </a:xfrm>
        </p:grpSpPr>
        <p:sp>
          <p:nvSpPr>
            <p:cNvPr id="1217" name="Shape 1217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218" name="Shape 1218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Joe, sid = 12)</a:t>
              </a:r>
            </a:p>
          </p:txBody>
        </p:sp>
      </p:grpSp>
      <p:grpSp>
        <p:nvGrpSpPr>
          <p:cNvPr id="1222" name="Group 1222"/>
          <p:cNvGrpSpPr/>
          <p:nvPr/>
        </p:nvGrpSpPr>
        <p:grpSpPr>
          <a:xfrm>
            <a:off x="650239" y="4573439"/>
            <a:ext cx="3251201" cy="498349"/>
            <a:chOff x="0" y="14534"/>
            <a:chExt cx="3251200" cy="498347"/>
          </a:xfrm>
        </p:grpSpPr>
        <p:sp>
          <p:nvSpPr>
            <p:cNvPr id="1220" name="Shape 1220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221" name="Shape 1221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. . .</a:t>
              </a:r>
            </a:p>
          </p:txBody>
        </p:sp>
      </p:grpSp>
      <p:sp>
        <p:nvSpPr>
          <p:cNvPr id="1223" name="Shape 1223"/>
          <p:cNvSpPr/>
          <p:nvPr/>
        </p:nvSpPr>
        <p:spPr>
          <a:xfrm>
            <a:off x="650239" y="4985173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224" name="Shape 1224"/>
          <p:cNvSpPr/>
          <p:nvPr/>
        </p:nvSpPr>
        <p:spPr>
          <a:xfrm>
            <a:off x="650239" y="5310293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225" name="Shape 1225"/>
          <p:cNvSpPr/>
          <p:nvPr/>
        </p:nvSpPr>
        <p:spPr>
          <a:xfrm>
            <a:off x="650239" y="5852159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226" name="Shape 1226"/>
          <p:cNvSpPr/>
          <p:nvPr/>
        </p:nvSpPr>
        <p:spPr>
          <a:xfrm>
            <a:off x="650239" y="6177279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227" name="Shape 1227"/>
          <p:cNvSpPr/>
          <p:nvPr/>
        </p:nvSpPr>
        <p:spPr>
          <a:xfrm>
            <a:off x="650239" y="6502400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228" name="Shape 1228"/>
          <p:cNvSpPr/>
          <p:nvPr/>
        </p:nvSpPr>
        <p:spPr>
          <a:xfrm>
            <a:off x="650239" y="6827519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229" name="Shape 1229"/>
          <p:cNvSpPr/>
          <p:nvPr/>
        </p:nvSpPr>
        <p:spPr>
          <a:xfrm>
            <a:off x="650239" y="7152640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230" name="Shape 1230"/>
          <p:cNvSpPr/>
          <p:nvPr/>
        </p:nvSpPr>
        <p:spPr>
          <a:xfrm>
            <a:off x="650239" y="7694507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231" name="Shape 1231"/>
          <p:cNvSpPr/>
          <p:nvPr/>
        </p:nvSpPr>
        <p:spPr>
          <a:xfrm>
            <a:off x="650239" y="8019626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232" name="Shape 1232"/>
          <p:cNvSpPr/>
          <p:nvPr/>
        </p:nvSpPr>
        <p:spPr>
          <a:xfrm>
            <a:off x="650239" y="8344746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233" name="Shape 1233"/>
          <p:cNvSpPr/>
          <p:nvPr/>
        </p:nvSpPr>
        <p:spPr>
          <a:xfrm>
            <a:off x="650239" y="8669866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234" name="Shape 1234"/>
          <p:cNvSpPr/>
          <p:nvPr/>
        </p:nvSpPr>
        <p:spPr>
          <a:xfrm>
            <a:off x="650239" y="8994986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</p:spTree>
  </p:cSld>
  <p:clrMapOvr>
    <a:masterClrMapping/>
  </p:clrMapOvr>
  <p:transition spd="med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Shape 1236"/>
          <p:cNvSpPr/>
          <p:nvPr>
            <p:ph type="title"/>
          </p:nvPr>
        </p:nvSpPr>
        <p:spPr>
          <a:xfrm>
            <a:off x="650239" y="390596"/>
            <a:ext cx="11704322" cy="16256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Sort-Merge Join</a:t>
            </a:r>
          </a:p>
        </p:txBody>
      </p:sp>
      <p:sp>
        <p:nvSpPr>
          <p:cNvPr id="1237" name="Shape 1237"/>
          <p:cNvSpPr/>
          <p:nvPr/>
        </p:nvSpPr>
        <p:spPr>
          <a:xfrm>
            <a:off x="325119" y="1950719"/>
            <a:ext cx="3901442" cy="7586135"/>
          </a:xfrm>
          <a:prstGeom prst="rect">
            <a:avLst/>
          </a:prstGeom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238" name="Shape 1238"/>
          <p:cNvSpPr/>
          <p:nvPr/>
        </p:nvSpPr>
        <p:spPr>
          <a:xfrm>
            <a:off x="650239" y="2167466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239" name="Shape 1239"/>
          <p:cNvSpPr/>
          <p:nvPr/>
        </p:nvSpPr>
        <p:spPr>
          <a:xfrm>
            <a:off x="650239" y="4009813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240" name="Shape 1240"/>
          <p:cNvSpPr/>
          <p:nvPr/>
        </p:nvSpPr>
        <p:spPr>
          <a:xfrm>
            <a:off x="650239" y="5852159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241" name="Shape 1241"/>
          <p:cNvSpPr/>
          <p:nvPr/>
        </p:nvSpPr>
        <p:spPr>
          <a:xfrm>
            <a:off x="650239" y="7694507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242" name="Shape 1242"/>
          <p:cNvSpPr/>
          <p:nvPr/>
        </p:nvSpPr>
        <p:spPr>
          <a:xfrm>
            <a:off x="4551679" y="1950719"/>
            <a:ext cx="3901442" cy="7586135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243" name="Shape 1243"/>
          <p:cNvSpPr/>
          <p:nvPr/>
        </p:nvSpPr>
        <p:spPr>
          <a:xfrm>
            <a:off x="4876800" y="2167466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244" name="Shape 1244"/>
          <p:cNvSpPr/>
          <p:nvPr/>
        </p:nvSpPr>
        <p:spPr>
          <a:xfrm>
            <a:off x="4876800" y="4009813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245" name="Shape 1245"/>
          <p:cNvSpPr/>
          <p:nvPr/>
        </p:nvSpPr>
        <p:spPr>
          <a:xfrm>
            <a:off x="4876800" y="5852159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246" name="Shape 1246"/>
          <p:cNvSpPr/>
          <p:nvPr/>
        </p:nvSpPr>
        <p:spPr>
          <a:xfrm>
            <a:off x="4876800" y="7694507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247" name="Shape 1247"/>
          <p:cNvSpPr/>
          <p:nvPr>
            <p:ph type="body" idx="1"/>
          </p:nvPr>
        </p:nvSpPr>
        <p:spPr>
          <a:xfrm>
            <a:off x="8561493" y="1950720"/>
            <a:ext cx="4443308" cy="6436926"/>
          </a:xfrm>
          <a:prstGeom prst="rect">
            <a:avLst/>
          </a:prstGeom>
        </p:spPr>
        <p:txBody>
          <a:bodyPr/>
          <a:lstStyle/>
          <a:p>
            <a:pPr lvl="0" marL="342900" indent="-342900">
              <a:spcBef>
                <a:spcPts val="600"/>
              </a:spcBef>
              <a:buSzTx/>
              <a:buNone/>
              <a:defRPr sz="1800"/>
            </a:pPr>
            <a:r>
              <a:rPr b="1" sz="3800"/>
              <a:t>Key idea:</a:t>
            </a:r>
            <a:br>
              <a:rPr b="1" sz="3800"/>
            </a:br>
            <a:r>
              <a:rPr sz="3800"/>
              <a:t>Sort S and R </a:t>
            </a:r>
            <a:r>
              <a:rPr b="1" sz="3800"/>
              <a:t>on join column</a:t>
            </a:r>
            <a:r>
              <a:rPr sz="3800"/>
              <a:t>, then merge them!</a:t>
            </a:r>
            <a:endParaRPr sz="3800"/>
          </a:p>
          <a:p>
            <a:pPr lvl="0" marL="342900" indent="-342900">
              <a:spcBef>
                <a:spcPts val="600"/>
              </a:spcBef>
              <a:buSzTx/>
              <a:buNone/>
              <a:defRPr sz="1800"/>
            </a:pPr>
            <a:r>
              <a:rPr b="1" sz="3800"/>
              <a:t>Steps:</a:t>
            </a:r>
            <a:endParaRPr b="1" sz="3800"/>
          </a:p>
          <a:p>
            <a:pPr lvl="0" marL="610790" indent="-610790">
              <a:spcBef>
                <a:spcPts val="600"/>
              </a:spcBef>
              <a:buClr>
                <a:srgbClr val="8064A2"/>
              </a:buClr>
              <a:buFontTx/>
              <a:buAutoNum type="arabicPeriod" startAt="1"/>
              <a:defRPr sz="1800"/>
            </a:pPr>
            <a:r>
              <a:rPr sz="3800">
                <a:solidFill>
                  <a:srgbClr val="8064A2"/>
                </a:solidFill>
              </a:rPr>
              <a:t>Sort S and R.</a:t>
            </a:r>
            <a:endParaRPr sz="3800">
              <a:solidFill>
                <a:srgbClr val="8064A2"/>
              </a:solidFill>
            </a:endParaRPr>
          </a:p>
          <a:p>
            <a:pPr lvl="0" marL="610790" indent="-610790">
              <a:spcBef>
                <a:spcPts val="600"/>
              </a:spcBef>
              <a:buFontTx/>
              <a:buAutoNum type="arabicPeriod" startAt="2"/>
              <a:defRPr sz="1800"/>
            </a:pPr>
            <a:r>
              <a:rPr sz="3800"/>
              <a:t>“Zip” or merge.</a:t>
            </a:r>
          </a:p>
        </p:txBody>
      </p:sp>
      <p:sp>
        <p:nvSpPr>
          <p:cNvPr id="1248" name="Shape 1248"/>
          <p:cNvSpPr/>
          <p:nvPr/>
        </p:nvSpPr>
        <p:spPr>
          <a:xfrm>
            <a:off x="1806701" y="1425447"/>
            <a:ext cx="949695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F497D"/>
                </a:solidFill>
              </a:rPr>
              <a:t>Sailors</a:t>
            </a:r>
          </a:p>
        </p:txBody>
      </p:sp>
      <p:sp>
        <p:nvSpPr>
          <p:cNvPr id="1249" name="Shape 1249"/>
          <p:cNvSpPr/>
          <p:nvPr/>
        </p:nvSpPr>
        <p:spPr>
          <a:xfrm>
            <a:off x="5816515" y="1425447"/>
            <a:ext cx="1240058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C0504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C0504D"/>
                </a:solidFill>
              </a:rPr>
              <a:t>Reserves</a:t>
            </a:r>
          </a:p>
        </p:txBody>
      </p:sp>
      <p:grpSp>
        <p:nvGrpSpPr>
          <p:cNvPr id="1252" name="Group 1252"/>
          <p:cNvGrpSpPr/>
          <p:nvPr/>
        </p:nvGrpSpPr>
        <p:grpSpPr>
          <a:xfrm>
            <a:off x="650239" y="2080852"/>
            <a:ext cx="3251201" cy="498349"/>
            <a:chOff x="0" y="14534"/>
            <a:chExt cx="3251200" cy="498347"/>
          </a:xfrm>
        </p:grpSpPr>
        <p:sp>
          <p:nvSpPr>
            <p:cNvPr id="1250" name="Shape 1250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251" name="Shape 1251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Bob, sid = 1)</a:t>
              </a:r>
            </a:p>
          </p:txBody>
        </p:sp>
      </p:grpSp>
      <p:grpSp>
        <p:nvGrpSpPr>
          <p:cNvPr id="1255" name="Group 1255"/>
          <p:cNvGrpSpPr/>
          <p:nvPr/>
        </p:nvGrpSpPr>
        <p:grpSpPr>
          <a:xfrm>
            <a:off x="650239" y="2405972"/>
            <a:ext cx="3251201" cy="498349"/>
            <a:chOff x="0" y="14534"/>
            <a:chExt cx="3251200" cy="498347"/>
          </a:xfrm>
        </p:grpSpPr>
        <p:sp>
          <p:nvSpPr>
            <p:cNvPr id="1253" name="Shape 1253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254" name="Shape 1254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Jill, sid = 2)</a:t>
              </a:r>
            </a:p>
          </p:txBody>
        </p:sp>
      </p:grpSp>
      <p:grpSp>
        <p:nvGrpSpPr>
          <p:cNvPr id="1258" name="Group 1258"/>
          <p:cNvGrpSpPr/>
          <p:nvPr/>
        </p:nvGrpSpPr>
        <p:grpSpPr>
          <a:xfrm>
            <a:off x="650239" y="2731092"/>
            <a:ext cx="3251201" cy="498349"/>
            <a:chOff x="0" y="14534"/>
            <a:chExt cx="3251200" cy="498347"/>
          </a:xfrm>
        </p:grpSpPr>
        <p:sp>
          <p:nvSpPr>
            <p:cNvPr id="1256" name="Shape 1256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257" name="Shape 1257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Sam, sid = 3)</a:t>
              </a:r>
            </a:p>
          </p:txBody>
        </p:sp>
      </p:grpSp>
      <p:grpSp>
        <p:nvGrpSpPr>
          <p:cNvPr id="1261" name="Group 1261"/>
          <p:cNvGrpSpPr/>
          <p:nvPr/>
        </p:nvGrpSpPr>
        <p:grpSpPr>
          <a:xfrm>
            <a:off x="650239" y="3056212"/>
            <a:ext cx="3251201" cy="498349"/>
            <a:chOff x="0" y="14534"/>
            <a:chExt cx="3251200" cy="498347"/>
          </a:xfrm>
        </p:grpSpPr>
        <p:sp>
          <p:nvSpPr>
            <p:cNvPr id="1259" name="Shape 1259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260" name="Shape 1260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Yue, sid = 4)</a:t>
              </a:r>
            </a:p>
          </p:txBody>
        </p:sp>
      </p:grpSp>
      <p:grpSp>
        <p:nvGrpSpPr>
          <p:cNvPr id="1264" name="Group 1264"/>
          <p:cNvGrpSpPr/>
          <p:nvPr/>
        </p:nvGrpSpPr>
        <p:grpSpPr>
          <a:xfrm>
            <a:off x="650239" y="3381332"/>
            <a:ext cx="3251201" cy="498349"/>
            <a:chOff x="0" y="14534"/>
            <a:chExt cx="3251200" cy="498347"/>
          </a:xfrm>
        </p:grpSpPr>
        <p:sp>
          <p:nvSpPr>
            <p:cNvPr id="1262" name="Shape 1262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263" name="Shape 1263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Sue, sid = 7)</a:t>
              </a:r>
            </a:p>
          </p:txBody>
        </p:sp>
      </p:grpSp>
      <p:grpSp>
        <p:nvGrpSpPr>
          <p:cNvPr id="1267" name="Group 1267"/>
          <p:cNvGrpSpPr/>
          <p:nvPr/>
        </p:nvGrpSpPr>
        <p:grpSpPr>
          <a:xfrm>
            <a:off x="650239" y="3923199"/>
            <a:ext cx="3251201" cy="498349"/>
            <a:chOff x="0" y="14534"/>
            <a:chExt cx="3251200" cy="498347"/>
          </a:xfrm>
        </p:grpSpPr>
        <p:sp>
          <p:nvSpPr>
            <p:cNvPr id="1265" name="Shape 1265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266" name="Shape 1266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Sue, sid = 8)</a:t>
              </a:r>
            </a:p>
          </p:txBody>
        </p:sp>
      </p:grpSp>
      <p:grpSp>
        <p:nvGrpSpPr>
          <p:cNvPr id="1270" name="Group 1270"/>
          <p:cNvGrpSpPr/>
          <p:nvPr/>
        </p:nvGrpSpPr>
        <p:grpSpPr>
          <a:xfrm>
            <a:off x="650239" y="4248319"/>
            <a:ext cx="3251201" cy="498349"/>
            <a:chOff x="0" y="14534"/>
            <a:chExt cx="3251200" cy="498347"/>
          </a:xfrm>
        </p:grpSpPr>
        <p:sp>
          <p:nvSpPr>
            <p:cNvPr id="1268" name="Shape 1268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269" name="Shape 1269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Joe, sid = 12)</a:t>
              </a:r>
            </a:p>
          </p:txBody>
        </p:sp>
      </p:grpSp>
      <p:grpSp>
        <p:nvGrpSpPr>
          <p:cNvPr id="1273" name="Group 1273"/>
          <p:cNvGrpSpPr/>
          <p:nvPr/>
        </p:nvGrpSpPr>
        <p:grpSpPr>
          <a:xfrm>
            <a:off x="650239" y="4573439"/>
            <a:ext cx="3251201" cy="498349"/>
            <a:chOff x="0" y="14534"/>
            <a:chExt cx="3251200" cy="498347"/>
          </a:xfrm>
        </p:grpSpPr>
        <p:sp>
          <p:nvSpPr>
            <p:cNvPr id="1271" name="Shape 1271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272" name="Shape 1272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. . .</a:t>
              </a:r>
            </a:p>
          </p:txBody>
        </p:sp>
      </p:grpSp>
      <p:sp>
        <p:nvSpPr>
          <p:cNvPr id="1274" name="Shape 1274"/>
          <p:cNvSpPr/>
          <p:nvPr/>
        </p:nvSpPr>
        <p:spPr>
          <a:xfrm>
            <a:off x="650239" y="4985173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275" name="Shape 1275"/>
          <p:cNvSpPr/>
          <p:nvPr/>
        </p:nvSpPr>
        <p:spPr>
          <a:xfrm>
            <a:off x="650239" y="5310293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276" name="Shape 1276"/>
          <p:cNvSpPr/>
          <p:nvPr/>
        </p:nvSpPr>
        <p:spPr>
          <a:xfrm>
            <a:off x="650239" y="5852159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277" name="Shape 1277"/>
          <p:cNvSpPr/>
          <p:nvPr/>
        </p:nvSpPr>
        <p:spPr>
          <a:xfrm>
            <a:off x="650239" y="6177279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278" name="Shape 1278"/>
          <p:cNvSpPr/>
          <p:nvPr/>
        </p:nvSpPr>
        <p:spPr>
          <a:xfrm>
            <a:off x="650239" y="6502400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279" name="Shape 1279"/>
          <p:cNvSpPr/>
          <p:nvPr/>
        </p:nvSpPr>
        <p:spPr>
          <a:xfrm>
            <a:off x="650239" y="6827519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280" name="Shape 1280"/>
          <p:cNvSpPr/>
          <p:nvPr/>
        </p:nvSpPr>
        <p:spPr>
          <a:xfrm>
            <a:off x="650239" y="7152640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281" name="Shape 1281"/>
          <p:cNvSpPr/>
          <p:nvPr/>
        </p:nvSpPr>
        <p:spPr>
          <a:xfrm>
            <a:off x="650239" y="7694507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282" name="Shape 1282"/>
          <p:cNvSpPr/>
          <p:nvPr/>
        </p:nvSpPr>
        <p:spPr>
          <a:xfrm>
            <a:off x="650239" y="8019626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283" name="Shape 1283"/>
          <p:cNvSpPr/>
          <p:nvPr/>
        </p:nvSpPr>
        <p:spPr>
          <a:xfrm>
            <a:off x="650239" y="8344746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284" name="Shape 1284"/>
          <p:cNvSpPr/>
          <p:nvPr/>
        </p:nvSpPr>
        <p:spPr>
          <a:xfrm>
            <a:off x="650239" y="8669866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285" name="Shape 1285"/>
          <p:cNvSpPr/>
          <p:nvPr/>
        </p:nvSpPr>
        <p:spPr>
          <a:xfrm>
            <a:off x="650239" y="8994986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1288" name="Group 1288"/>
          <p:cNvGrpSpPr/>
          <p:nvPr/>
        </p:nvGrpSpPr>
        <p:grpSpPr>
          <a:xfrm>
            <a:off x="4876800" y="2080852"/>
            <a:ext cx="3251200" cy="498349"/>
            <a:chOff x="0" y="14534"/>
            <a:chExt cx="3251200" cy="498347"/>
          </a:xfrm>
        </p:grpSpPr>
        <p:sp>
          <p:nvSpPr>
            <p:cNvPr id="1286" name="Shape 1286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287" name="Shape 1287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1, bid = 4)</a:t>
              </a:r>
            </a:p>
          </p:txBody>
        </p:sp>
      </p:grpSp>
      <p:grpSp>
        <p:nvGrpSpPr>
          <p:cNvPr id="1291" name="Group 1291"/>
          <p:cNvGrpSpPr/>
          <p:nvPr/>
        </p:nvGrpSpPr>
        <p:grpSpPr>
          <a:xfrm>
            <a:off x="4876800" y="2405972"/>
            <a:ext cx="3251200" cy="498349"/>
            <a:chOff x="0" y="14534"/>
            <a:chExt cx="3251200" cy="498347"/>
          </a:xfrm>
        </p:grpSpPr>
        <p:sp>
          <p:nvSpPr>
            <p:cNvPr id="1289" name="Shape 1289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290" name="Shape 1290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1, bid = 7)</a:t>
              </a:r>
            </a:p>
          </p:txBody>
        </p:sp>
      </p:grpSp>
      <p:grpSp>
        <p:nvGrpSpPr>
          <p:cNvPr id="1294" name="Group 1294"/>
          <p:cNvGrpSpPr/>
          <p:nvPr/>
        </p:nvGrpSpPr>
        <p:grpSpPr>
          <a:xfrm>
            <a:off x="4876800" y="2731092"/>
            <a:ext cx="3251200" cy="498349"/>
            <a:chOff x="0" y="14534"/>
            <a:chExt cx="3251200" cy="498347"/>
          </a:xfrm>
        </p:grpSpPr>
        <p:sp>
          <p:nvSpPr>
            <p:cNvPr id="1292" name="Shape 1292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293" name="Shape 1293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3, bid = 6)</a:t>
              </a:r>
            </a:p>
          </p:txBody>
        </p:sp>
      </p:grpSp>
      <p:grpSp>
        <p:nvGrpSpPr>
          <p:cNvPr id="1297" name="Group 1297"/>
          <p:cNvGrpSpPr/>
          <p:nvPr/>
        </p:nvGrpSpPr>
        <p:grpSpPr>
          <a:xfrm>
            <a:off x="4876800" y="3056212"/>
            <a:ext cx="3251200" cy="498349"/>
            <a:chOff x="0" y="14534"/>
            <a:chExt cx="3251200" cy="498347"/>
          </a:xfrm>
        </p:grpSpPr>
        <p:sp>
          <p:nvSpPr>
            <p:cNvPr id="1295" name="Shape 1295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296" name="Shape 1296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4, bid = 3)</a:t>
              </a:r>
            </a:p>
          </p:txBody>
        </p:sp>
      </p:grpSp>
      <p:grpSp>
        <p:nvGrpSpPr>
          <p:cNvPr id="1300" name="Group 1300"/>
          <p:cNvGrpSpPr/>
          <p:nvPr/>
        </p:nvGrpSpPr>
        <p:grpSpPr>
          <a:xfrm>
            <a:off x="4876800" y="3381332"/>
            <a:ext cx="3251200" cy="498349"/>
            <a:chOff x="0" y="14534"/>
            <a:chExt cx="3251200" cy="498347"/>
          </a:xfrm>
        </p:grpSpPr>
        <p:sp>
          <p:nvSpPr>
            <p:cNvPr id="1298" name="Shape 1298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299" name="Shape 1299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8, bid = 1)</a:t>
              </a:r>
            </a:p>
          </p:txBody>
        </p:sp>
      </p:grpSp>
      <p:grpSp>
        <p:nvGrpSpPr>
          <p:cNvPr id="1303" name="Group 1303"/>
          <p:cNvGrpSpPr/>
          <p:nvPr/>
        </p:nvGrpSpPr>
        <p:grpSpPr>
          <a:xfrm>
            <a:off x="4876800" y="3923199"/>
            <a:ext cx="3251200" cy="498349"/>
            <a:chOff x="0" y="14534"/>
            <a:chExt cx="3251200" cy="498347"/>
          </a:xfrm>
        </p:grpSpPr>
        <p:sp>
          <p:nvSpPr>
            <p:cNvPr id="1301" name="Shape 1301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302" name="Shape 1302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8, bid = 13)</a:t>
              </a:r>
            </a:p>
          </p:txBody>
        </p:sp>
      </p:grpSp>
      <p:grpSp>
        <p:nvGrpSpPr>
          <p:cNvPr id="1306" name="Group 1306"/>
          <p:cNvGrpSpPr/>
          <p:nvPr/>
        </p:nvGrpSpPr>
        <p:grpSpPr>
          <a:xfrm>
            <a:off x="4876800" y="4248319"/>
            <a:ext cx="3251200" cy="498349"/>
            <a:chOff x="0" y="14534"/>
            <a:chExt cx="3251200" cy="498347"/>
          </a:xfrm>
        </p:grpSpPr>
        <p:sp>
          <p:nvSpPr>
            <p:cNvPr id="1304" name="Shape 1304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305" name="Shape 1305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8, bid = 15)</a:t>
              </a:r>
            </a:p>
          </p:txBody>
        </p:sp>
      </p:grpSp>
      <p:grpSp>
        <p:nvGrpSpPr>
          <p:cNvPr id="1309" name="Group 1309"/>
          <p:cNvGrpSpPr/>
          <p:nvPr/>
        </p:nvGrpSpPr>
        <p:grpSpPr>
          <a:xfrm>
            <a:off x="4876800" y="4573439"/>
            <a:ext cx="3251200" cy="498349"/>
            <a:chOff x="0" y="14534"/>
            <a:chExt cx="3251200" cy="498347"/>
          </a:xfrm>
        </p:grpSpPr>
        <p:sp>
          <p:nvSpPr>
            <p:cNvPr id="1307" name="Shape 1307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308" name="Shape 1308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12, bid = 1)</a:t>
              </a:r>
            </a:p>
          </p:txBody>
        </p:sp>
      </p:grpSp>
      <p:grpSp>
        <p:nvGrpSpPr>
          <p:cNvPr id="1312" name="Group 1312"/>
          <p:cNvGrpSpPr/>
          <p:nvPr/>
        </p:nvGrpSpPr>
        <p:grpSpPr>
          <a:xfrm>
            <a:off x="4876800" y="4898559"/>
            <a:ext cx="3251200" cy="498349"/>
            <a:chOff x="0" y="14534"/>
            <a:chExt cx="3251200" cy="498347"/>
          </a:xfrm>
        </p:grpSpPr>
        <p:sp>
          <p:nvSpPr>
            <p:cNvPr id="1310" name="Shape 1310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311" name="Shape 1311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. . .</a:t>
              </a:r>
            </a:p>
          </p:txBody>
        </p:sp>
      </p:grpSp>
      <p:sp>
        <p:nvSpPr>
          <p:cNvPr id="1313" name="Shape 1313"/>
          <p:cNvSpPr/>
          <p:nvPr/>
        </p:nvSpPr>
        <p:spPr>
          <a:xfrm>
            <a:off x="4876800" y="5310293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314" name="Shape 1314"/>
          <p:cNvSpPr/>
          <p:nvPr/>
        </p:nvSpPr>
        <p:spPr>
          <a:xfrm>
            <a:off x="4876800" y="5852159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315" name="Shape 1315"/>
          <p:cNvSpPr/>
          <p:nvPr/>
        </p:nvSpPr>
        <p:spPr>
          <a:xfrm>
            <a:off x="4876800" y="6177279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316" name="Shape 1316"/>
          <p:cNvSpPr/>
          <p:nvPr/>
        </p:nvSpPr>
        <p:spPr>
          <a:xfrm>
            <a:off x="4876800" y="6502400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317" name="Shape 1317"/>
          <p:cNvSpPr/>
          <p:nvPr/>
        </p:nvSpPr>
        <p:spPr>
          <a:xfrm>
            <a:off x="4876800" y="6827519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318" name="Shape 1318"/>
          <p:cNvSpPr/>
          <p:nvPr/>
        </p:nvSpPr>
        <p:spPr>
          <a:xfrm>
            <a:off x="4876800" y="7152640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319" name="Shape 1319"/>
          <p:cNvSpPr/>
          <p:nvPr/>
        </p:nvSpPr>
        <p:spPr>
          <a:xfrm>
            <a:off x="4876800" y="7694507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320" name="Shape 1320"/>
          <p:cNvSpPr/>
          <p:nvPr/>
        </p:nvSpPr>
        <p:spPr>
          <a:xfrm>
            <a:off x="4876800" y="8019626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321" name="Shape 1321"/>
          <p:cNvSpPr/>
          <p:nvPr/>
        </p:nvSpPr>
        <p:spPr>
          <a:xfrm>
            <a:off x="4876800" y="8344746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322" name="Shape 1322"/>
          <p:cNvSpPr/>
          <p:nvPr/>
        </p:nvSpPr>
        <p:spPr>
          <a:xfrm>
            <a:off x="4876800" y="8669866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323" name="Shape 1323"/>
          <p:cNvSpPr/>
          <p:nvPr/>
        </p:nvSpPr>
        <p:spPr>
          <a:xfrm>
            <a:off x="4876800" y="8994986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-304800" y="-165100"/>
            <a:ext cx="13614400" cy="2620566"/>
          </a:xfrm>
          <a:prstGeom prst="rect">
            <a:avLst/>
          </a:prstGeom>
          <a:solidFill>
            <a:srgbClr val="DCDEE0">
              <a:alpha val="78496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61" name="Shape 6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algn="l" defTabSz="297941">
              <a:defRPr sz="1800"/>
            </a:pPr>
            <a:r>
              <a:rPr b="1" sz="2703">
                <a:latin typeface="Courier New"/>
                <a:ea typeface="Courier New"/>
                <a:cs typeface="Courier New"/>
                <a:sym typeface="Courier New"/>
              </a:rPr>
              <a:t>Songs</a:t>
            </a:r>
            <a:r>
              <a:rPr sz="2703">
                <a:latin typeface="Courier New"/>
                <a:ea typeface="Courier New"/>
                <a:cs typeface="Courier New"/>
                <a:sym typeface="Courier New"/>
              </a:rPr>
              <a:t>(song_id, song_name, album_num, weeks_in_top_40)</a:t>
            </a:r>
            <a:endParaRPr sz="2703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297941">
              <a:defRPr sz="1800"/>
            </a:pPr>
            <a:r>
              <a:rPr b="1" sz="2703">
                <a:latin typeface="Courier New"/>
                <a:ea typeface="Courier New"/>
                <a:cs typeface="Courier New"/>
                <a:sym typeface="Courier New"/>
              </a:rPr>
              <a:t>Artists</a:t>
            </a:r>
            <a:r>
              <a:rPr sz="2703">
                <a:latin typeface="Courier New"/>
                <a:ea typeface="Courier New"/>
                <a:cs typeface="Courier New"/>
                <a:sym typeface="Courier New"/>
              </a:rPr>
              <a:t>(artist_id, artist_name, first_year_active)</a:t>
            </a:r>
            <a:endParaRPr sz="2703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297941">
              <a:defRPr sz="1800"/>
            </a:pPr>
            <a:r>
              <a:rPr b="1" sz="2703">
                <a:latin typeface="Courier New"/>
                <a:ea typeface="Courier New"/>
                <a:cs typeface="Courier New"/>
                <a:sym typeface="Courier New"/>
              </a:rPr>
              <a:t>Albums</a:t>
            </a:r>
            <a:r>
              <a:rPr sz="2703">
                <a:latin typeface="Courier New"/>
                <a:ea typeface="Courier New"/>
                <a:cs typeface="Courier New"/>
                <a:sym typeface="Courier New"/>
              </a:rPr>
              <a:t>(album_id, album_name, artist_num, </a:t>
            </a:r>
            <a:endParaRPr sz="2703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297941">
              <a:defRPr sz="1800"/>
            </a:pPr>
            <a:r>
              <a:rPr sz="2703">
                <a:latin typeface="Courier New"/>
                <a:ea typeface="Courier New"/>
                <a:cs typeface="Courier New"/>
                <a:sym typeface="Courier New"/>
              </a:rPr>
              <a:t>       year_released, genre)</a:t>
            </a:r>
            <a:endParaRPr sz="2703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2" name="Shape 62"/>
          <p:cNvSpPr/>
          <p:nvPr>
            <p:ph type="body" idx="1"/>
          </p:nvPr>
        </p:nvSpPr>
        <p:spPr>
          <a:xfrm>
            <a:off x="952500" y="1733550"/>
            <a:ext cx="11099800" cy="6286500"/>
          </a:xfrm>
          <a:prstGeom prst="rect">
            <a:avLst/>
          </a:prstGeom>
        </p:spPr>
        <p:txBody>
          <a:bodyPr/>
          <a:lstStyle/>
          <a:p>
            <a:pPr lvl="0" marL="342900" indent="-342900" algn="ctr" defTabSz="457200">
              <a:spcBef>
                <a:spcPts val="0"/>
              </a:spcBef>
              <a:buSzTx/>
              <a:buNone/>
              <a:defRPr sz="1800"/>
            </a:pPr>
            <a:r>
              <a:rPr sz="4200">
                <a:latin typeface="Courier New"/>
                <a:ea typeface="Courier New"/>
                <a:cs typeface="Courier New"/>
                <a:sym typeface="Courier New"/>
              </a:rPr>
              <a:t>SELECT * </a:t>
            </a:r>
            <a:endParaRPr sz="4200"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342900" indent="-342900" algn="ctr" defTabSz="457200">
              <a:spcBef>
                <a:spcPts val="0"/>
              </a:spcBef>
              <a:buSzTx/>
              <a:buNone/>
              <a:defRPr sz="1800"/>
            </a:pPr>
            <a:r>
              <a:rPr sz="4200">
                <a:latin typeface="Courier New"/>
                <a:ea typeface="Courier New"/>
                <a:cs typeface="Courier New"/>
                <a:sym typeface="Courier New"/>
              </a:rPr>
              <a:t>FROM Artists A, Albums B</a:t>
            </a:r>
            <a:endParaRPr sz="4200"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342900" indent="-342900" algn="ctr" defTabSz="457200">
              <a:spcBef>
                <a:spcPts val="0"/>
              </a:spcBef>
              <a:buSzTx/>
              <a:buNone/>
              <a:defRPr sz="1800"/>
            </a:pPr>
            <a:r>
              <a:rPr sz="4200">
                <a:latin typeface="Courier New"/>
                <a:ea typeface="Courier New"/>
                <a:cs typeface="Courier New"/>
                <a:sym typeface="Courier New"/>
              </a:rPr>
              <a:t>WHERE A.artist_id = B.artist_num;</a:t>
            </a:r>
            <a:endParaRPr sz="4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med" advClick="1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" name="Shape 1325"/>
          <p:cNvSpPr/>
          <p:nvPr>
            <p:ph type="title"/>
          </p:nvPr>
        </p:nvSpPr>
        <p:spPr>
          <a:xfrm>
            <a:off x="650239" y="390596"/>
            <a:ext cx="11704322" cy="16256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Sort-Merge Join</a:t>
            </a:r>
          </a:p>
        </p:txBody>
      </p:sp>
      <p:sp>
        <p:nvSpPr>
          <p:cNvPr id="1326" name="Shape 1326"/>
          <p:cNvSpPr/>
          <p:nvPr/>
        </p:nvSpPr>
        <p:spPr>
          <a:xfrm>
            <a:off x="325119" y="1950719"/>
            <a:ext cx="3901442" cy="7586135"/>
          </a:xfrm>
          <a:prstGeom prst="rect">
            <a:avLst/>
          </a:prstGeom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327" name="Shape 1327"/>
          <p:cNvSpPr/>
          <p:nvPr/>
        </p:nvSpPr>
        <p:spPr>
          <a:xfrm>
            <a:off x="650239" y="2167466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328" name="Shape 1328"/>
          <p:cNvSpPr/>
          <p:nvPr/>
        </p:nvSpPr>
        <p:spPr>
          <a:xfrm>
            <a:off x="650239" y="4009813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329" name="Shape 1329"/>
          <p:cNvSpPr/>
          <p:nvPr/>
        </p:nvSpPr>
        <p:spPr>
          <a:xfrm>
            <a:off x="650239" y="5852159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330" name="Shape 1330"/>
          <p:cNvSpPr/>
          <p:nvPr/>
        </p:nvSpPr>
        <p:spPr>
          <a:xfrm>
            <a:off x="650239" y="7694507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331" name="Shape 1331"/>
          <p:cNvSpPr/>
          <p:nvPr/>
        </p:nvSpPr>
        <p:spPr>
          <a:xfrm>
            <a:off x="4551679" y="1950719"/>
            <a:ext cx="3901442" cy="7586135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332" name="Shape 1332"/>
          <p:cNvSpPr/>
          <p:nvPr/>
        </p:nvSpPr>
        <p:spPr>
          <a:xfrm>
            <a:off x="4876800" y="2167466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333" name="Shape 1333"/>
          <p:cNvSpPr/>
          <p:nvPr/>
        </p:nvSpPr>
        <p:spPr>
          <a:xfrm>
            <a:off x="4876800" y="4009813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334" name="Shape 1334"/>
          <p:cNvSpPr/>
          <p:nvPr/>
        </p:nvSpPr>
        <p:spPr>
          <a:xfrm>
            <a:off x="4876800" y="5852159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335" name="Shape 1335"/>
          <p:cNvSpPr/>
          <p:nvPr/>
        </p:nvSpPr>
        <p:spPr>
          <a:xfrm>
            <a:off x="4876800" y="7694507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336" name="Shape 1336"/>
          <p:cNvSpPr/>
          <p:nvPr>
            <p:ph type="body" idx="1"/>
          </p:nvPr>
        </p:nvSpPr>
        <p:spPr>
          <a:xfrm>
            <a:off x="8561493" y="1950720"/>
            <a:ext cx="4443308" cy="6436926"/>
          </a:xfrm>
          <a:prstGeom prst="rect">
            <a:avLst/>
          </a:prstGeom>
        </p:spPr>
        <p:txBody>
          <a:bodyPr/>
          <a:lstStyle/>
          <a:p>
            <a:pPr lvl="0" marL="342900" indent="-342900">
              <a:spcBef>
                <a:spcPts val="600"/>
              </a:spcBef>
              <a:buSzTx/>
              <a:buNone/>
              <a:defRPr sz="1800"/>
            </a:pPr>
            <a:r>
              <a:rPr b="1" sz="3800"/>
              <a:t>Key idea:</a:t>
            </a:r>
            <a:br>
              <a:rPr b="1" sz="3800"/>
            </a:br>
            <a:r>
              <a:rPr sz="3800"/>
              <a:t>Sort S and R </a:t>
            </a:r>
            <a:r>
              <a:rPr b="1" sz="3800"/>
              <a:t>on join column</a:t>
            </a:r>
            <a:r>
              <a:rPr sz="3800"/>
              <a:t>, then merge them!</a:t>
            </a:r>
            <a:endParaRPr sz="3800"/>
          </a:p>
          <a:p>
            <a:pPr lvl="0" marL="342900" indent="-342900">
              <a:spcBef>
                <a:spcPts val="600"/>
              </a:spcBef>
              <a:buSzTx/>
              <a:buNone/>
              <a:defRPr sz="1800"/>
            </a:pPr>
            <a:r>
              <a:rPr b="1" sz="3800"/>
              <a:t>Steps:</a:t>
            </a:r>
            <a:endParaRPr b="1" sz="3800"/>
          </a:p>
          <a:p>
            <a:pPr lvl="0" marL="610790" indent="-610790"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800"/>
              <a:t>Sort S and R.</a:t>
            </a:r>
            <a:endParaRPr sz="3800"/>
          </a:p>
          <a:p>
            <a:pPr lvl="0" marL="610790" indent="-610790">
              <a:spcBef>
                <a:spcPts val="600"/>
              </a:spcBef>
              <a:buClr>
                <a:srgbClr val="8064A2"/>
              </a:buClr>
              <a:buFontTx/>
              <a:buAutoNum type="arabicPeriod" startAt="2"/>
              <a:defRPr sz="1800"/>
            </a:pPr>
            <a:r>
              <a:rPr sz="3800">
                <a:solidFill>
                  <a:srgbClr val="8064A2"/>
                </a:solidFill>
              </a:rPr>
              <a:t>“Zip” or merge.</a:t>
            </a:r>
          </a:p>
        </p:txBody>
      </p:sp>
      <p:sp>
        <p:nvSpPr>
          <p:cNvPr id="1337" name="Shape 1337"/>
          <p:cNvSpPr/>
          <p:nvPr/>
        </p:nvSpPr>
        <p:spPr>
          <a:xfrm>
            <a:off x="1806701" y="1425447"/>
            <a:ext cx="949695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F497D"/>
                </a:solidFill>
              </a:rPr>
              <a:t>Sailors</a:t>
            </a:r>
          </a:p>
        </p:txBody>
      </p:sp>
      <p:sp>
        <p:nvSpPr>
          <p:cNvPr id="1338" name="Shape 1338"/>
          <p:cNvSpPr/>
          <p:nvPr/>
        </p:nvSpPr>
        <p:spPr>
          <a:xfrm>
            <a:off x="5816515" y="1425447"/>
            <a:ext cx="1240058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C0504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C0504D"/>
                </a:solidFill>
              </a:rPr>
              <a:t>Reserves</a:t>
            </a:r>
          </a:p>
        </p:txBody>
      </p:sp>
      <p:grpSp>
        <p:nvGrpSpPr>
          <p:cNvPr id="1341" name="Group 1341"/>
          <p:cNvGrpSpPr/>
          <p:nvPr/>
        </p:nvGrpSpPr>
        <p:grpSpPr>
          <a:xfrm>
            <a:off x="650239" y="2080852"/>
            <a:ext cx="3251201" cy="498349"/>
            <a:chOff x="0" y="14534"/>
            <a:chExt cx="3251200" cy="498347"/>
          </a:xfrm>
        </p:grpSpPr>
        <p:sp>
          <p:nvSpPr>
            <p:cNvPr id="1339" name="Shape 1339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340" name="Shape 1340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Bob, sid = 1)</a:t>
              </a:r>
            </a:p>
          </p:txBody>
        </p:sp>
      </p:grpSp>
      <p:grpSp>
        <p:nvGrpSpPr>
          <p:cNvPr id="1344" name="Group 1344"/>
          <p:cNvGrpSpPr/>
          <p:nvPr/>
        </p:nvGrpSpPr>
        <p:grpSpPr>
          <a:xfrm>
            <a:off x="650239" y="2405972"/>
            <a:ext cx="3251201" cy="498349"/>
            <a:chOff x="0" y="14534"/>
            <a:chExt cx="3251200" cy="498347"/>
          </a:xfrm>
        </p:grpSpPr>
        <p:sp>
          <p:nvSpPr>
            <p:cNvPr id="1342" name="Shape 1342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343" name="Shape 1343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Jill, sid = 2)</a:t>
              </a:r>
            </a:p>
          </p:txBody>
        </p:sp>
      </p:grpSp>
      <p:grpSp>
        <p:nvGrpSpPr>
          <p:cNvPr id="1347" name="Group 1347"/>
          <p:cNvGrpSpPr/>
          <p:nvPr/>
        </p:nvGrpSpPr>
        <p:grpSpPr>
          <a:xfrm>
            <a:off x="650239" y="2731092"/>
            <a:ext cx="3251201" cy="498349"/>
            <a:chOff x="0" y="14534"/>
            <a:chExt cx="3251200" cy="498347"/>
          </a:xfrm>
        </p:grpSpPr>
        <p:sp>
          <p:nvSpPr>
            <p:cNvPr id="1345" name="Shape 1345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346" name="Shape 1346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Sam, sid = 3)</a:t>
              </a:r>
            </a:p>
          </p:txBody>
        </p:sp>
      </p:grpSp>
      <p:grpSp>
        <p:nvGrpSpPr>
          <p:cNvPr id="1350" name="Group 1350"/>
          <p:cNvGrpSpPr/>
          <p:nvPr/>
        </p:nvGrpSpPr>
        <p:grpSpPr>
          <a:xfrm>
            <a:off x="650239" y="3056212"/>
            <a:ext cx="3251201" cy="498349"/>
            <a:chOff x="0" y="14534"/>
            <a:chExt cx="3251200" cy="498347"/>
          </a:xfrm>
        </p:grpSpPr>
        <p:sp>
          <p:nvSpPr>
            <p:cNvPr id="1348" name="Shape 1348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349" name="Shape 1349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Yue, sid = 4)</a:t>
              </a:r>
            </a:p>
          </p:txBody>
        </p:sp>
      </p:grpSp>
      <p:grpSp>
        <p:nvGrpSpPr>
          <p:cNvPr id="1353" name="Group 1353"/>
          <p:cNvGrpSpPr/>
          <p:nvPr/>
        </p:nvGrpSpPr>
        <p:grpSpPr>
          <a:xfrm>
            <a:off x="650239" y="3381332"/>
            <a:ext cx="3251201" cy="498349"/>
            <a:chOff x="0" y="14534"/>
            <a:chExt cx="3251200" cy="498347"/>
          </a:xfrm>
        </p:grpSpPr>
        <p:sp>
          <p:nvSpPr>
            <p:cNvPr id="1351" name="Shape 1351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352" name="Shape 1352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Sue, sid = 7)</a:t>
              </a:r>
            </a:p>
          </p:txBody>
        </p:sp>
      </p:grpSp>
      <p:grpSp>
        <p:nvGrpSpPr>
          <p:cNvPr id="1356" name="Group 1356"/>
          <p:cNvGrpSpPr/>
          <p:nvPr/>
        </p:nvGrpSpPr>
        <p:grpSpPr>
          <a:xfrm>
            <a:off x="650239" y="3923199"/>
            <a:ext cx="3251201" cy="498349"/>
            <a:chOff x="0" y="14534"/>
            <a:chExt cx="3251200" cy="498347"/>
          </a:xfrm>
        </p:grpSpPr>
        <p:sp>
          <p:nvSpPr>
            <p:cNvPr id="1354" name="Shape 1354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355" name="Shape 1355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Sue, sid = 8)</a:t>
              </a:r>
            </a:p>
          </p:txBody>
        </p:sp>
      </p:grpSp>
      <p:grpSp>
        <p:nvGrpSpPr>
          <p:cNvPr id="1359" name="Group 1359"/>
          <p:cNvGrpSpPr/>
          <p:nvPr/>
        </p:nvGrpSpPr>
        <p:grpSpPr>
          <a:xfrm>
            <a:off x="650239" y="4248319"/>
            <a:ext cx="3251201" cy="498349"/>
            <a:chOff x="0" y="14534"/>
            <a:chExt cx="3251200" cy="498347"/>
          </a:xfrm>
        </p:grpSpPr>
        <p:sp>
          <p:nvSpPr>
            <p:cNvPr id="1357" name="Shape 1357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358" name="Shape 1358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Joe, sid = 12)</a:t>
              </a:r>
            </a:p>
          </p:txBody>
        </p:sp>
      </p:grpSp>
      <p:grpSp>
        <p:nvGrpSpPr>
          <p:cNvPr id="1362" name="Group 1362"/>
          <p:cNvGrpSpPr/>
          <p:nvPr/>
        </p:nvGrpSpPr>
        <p:grpSpPr>
          <a:xfrm>
            <a:off x="650239" y="4573439"/>
            <a:ext cx="3251201" cy="498349"/>
            <a:chOff x="0" y="14534"/>
            <a:chExt cx="3251200" cy="498347"/>
          </a:xfrm>
        </p:grpSpPr>
        <p:sp>
          <p:nvSpPr>
            <p:cNvPr id="1360" name="Shape 1360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361" name="Shape 1361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. . .</a:t>
              </a:r>
            </a:p>
          </p:txBody>
        </p:sp>
      </p:grpSp>
      <p:sp>
        <p:nvSpPr>
          <p:cNvPr id="1363" name="Shape 1363"/>
          <p:cNvSpPr/>
          <p:nvPr/>
        </p:nvSpPr>
        <p:spPr>
          <a:xfrm>
            <a:off x="650239" y="4985173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364" name="Shape 1364"/>
          <p:cNvSpPr/>
          <p:nvPr/>
        </p:nvSpPr>
        <p:spPr>
          <a:xfrm>
            <a:off x="650239" y="5310293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365" name="Shape 1365"/>
          <p:cNvSpPr/>
          <p:nvPr/>
        </p:nvSpPr>
        <p:spPr>
          <a:xfrm>
            <a:off x="650239" y="5852159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366" name="Shape 1366"/>
          <p:cNvSpPr/>
          <p:nvPr/>
        </p:nvSpPr>
        <p:spPr>
          <a:xfrm>
            <a:off x="650239" y="6177279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367" name="Shape 1367"/>
          <p:cNvSpPr/>
          <p:nvPr/>
        </p:nvSpPr>
        <p:spPr>
          <a:xfrm>
            <a:off x="650239" y="6502400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368" name="Shape 1368"/>
          <p:cNvSpPr/>
          <p:nvPr/>
        </p:nvSpPr>
        <p:spPr>
          <a:xfrm>
            <a:off x="650239" y="6827519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369" name="Shape 1369"/>
          <p:cNvSpPr/>
          <p:nvPr/>
        </p:nvSpPr>
        <p:spPr>
          <a:xfrm>
            <a:off x="650239" y="7152640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370" name="Shape 1370"/>
          <p:cNvSpPr/>
          <p:nvPr/>
        </p:nvSpPr>
        <p:spPr>
          <a:xfrm>
            <a:off x="650239" y="7694507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371" name="Shape 1371"/>
          <p:cNvSpPr/>
          <p:nvPr/>
        </p:nvSpPr>
        <p:spPr>
          <a:xfrm>
            <a:off x="650239" y="8019626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372" name="Shape 1372"/>
          <p:cNvSpPr/>
          <p:nvPr/>
        </p:nvSpPr>
        <p:spPr>
          <a:xfrm>
            <a:off x="650239" y="8344746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373" name="Shape 1373"/>
          <p:cNvSpPr/>
          <p:nvPr/>
        </p:nvSpPr>
        <p:spPr>
          <a:xfrm>
            <a:off x="650239" y="8669866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374" name="Shape 1374"/>
          <p:cNvSpPr/>
          <p:nvPr/>
        </p:nvSpPr>
        <p:spPr>
          <a:xfrm>
            <a:off x="650239" y="8994986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1377" name="Group 1377"/>
          <p:cNvGrpSpPr/>
          <p:nvPr/>
        </p:nvGrpSpPr>
        <p:grpSpPr>
          <a:xfrm>
            <a:off x="4876800" y="2080852"/>
            <a:ext cx="3251200" cy="498349"/>
            <a:chOff x="0" y="14534"/>
            <a:chExt cx="3251200" cy="498347"/>
          </a:xfrm>
        </p:grpSpPr>
        <p:sp>
          <p:nvSpPr>
            <p:cNvPr id="1375" name="Shape 1375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376" name="Shape 1376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1, bid = 4)</a:t>
              </a:r>
            </a:p>
          </p:txBody>
        </p:sp>
      </p:grpSp>
      <p:grpSp>
        <p:nvGrpSpPr>
          <p:cNvPr id="1380" name="Group 1380"/>
          <p:cNvGrpSpPr/>
          <p:nvPr/>
        </p:nvGrpSpPr>
        <p:grpSpPr>
          <a:xfrm>
            <a:off x="4876800" y="2405972"/>
            <a:ext cx="3251200" cy="498349"/>
            <a:chOff x="0" y="14534"/>
            <a:chExt cx="3251200" cy="498347"/>
          </a:xfrm>
        </p:grpSpPr>
        <p:sp>
          <p:nvSpPr>
            <p:cNvPr id="1378" name="Shape 1378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379" name="Shape 1379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1, bid = 7)</a:t>
              </a:r>
            </a:p>
          </p:txBody>
        </p:sp>
      </p:grpSp>
      <p:grpSp>
        <p:nvGrpSpPr>
          <p:cNvPr id="1383" name="Group 1383"/>
          <p:cNvGrpSpPr/>
          <p:nvPr/>
        </p:nvGrpSpPr>
        <p:grpSpPr>
          <a:xfrm>
            <a:off x="4876800" y="2731092"/>
            <a:ext cx="3251200" cy="498349"/>
            <a:chOff x="0" y="14534"/>
            <a:chExt cx="3251200" cy="498347"/>
          </a:xfrm>
        </p:grpSpPr>
        <p:sp>
          <p:nvSpPr>
            <p:cNvPr id="1381" name="Shape 1381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382" name="Shape 1382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3, bid = 6)</a:t>
              </a:r>
            </a:p>
          </p:txBody>
        </p:sp>
      </p:grpSp>
      <p:grpSp>
        <p:nvGrpSpPr>
          <p:cNvPr id="1386" name="Group 1386"/>
          <p:cNvGrpSpPr/>
          <p:nvPr/>
        </p:nvGrpSpPr>
        <p:grpSpPr>
          <a:xfrm>
            <a:off x="4876800" y="3056212"/>
            <a:ext cx="3251200" cy="498349"/>
            <a:chOff x="0" y="14534"/>
            <a:chExt cx="3251200" cy="498347"/>
          </a:xfrm>
        </p:grpSpPr>
        <p:sp>
          <p:nvSpPr>
            <p:cNvPr id="1384" name="Shape 1384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385" name="Shape 1385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4, bid = 3)</a:t>
              </a:r>
            </a:p>
          </p:txBody>
        </p:sp>
      </p:grpSp>
      <p:grpSp>
        <p:nvGrpSpPr>
          <p:cNvPr id="1389" name="Group 1389"/>
          <p:cNvGrpSpPr/>
          <p:nvPr/>
        </p:nvGrpSpPr>
        <p:grpSpPr>
          <a:xfrm>
            <a:off x="4876800" y="3381332"/>
            <a:ext cx="3251200" cy="498349"/>
            <a:chOff x="0" y="14534"/>
            <a:chExt cx="3251200" cy="498347"/>
          </a:xfrm>
        </p:grpSpPr>
        <p:sp>
          <p:nvSpPr>
            <p:cNvPr id="1387" name="Shape 1387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388" name="Shape 1388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8, bid = 1)</a:t>
              </a:r>
            </a:p>
          </p:txBody>
        </p:sp>
      </p:grpSp>
      <p:grpSp>
        <p:nvGrpSpPr>
          <p:cNvPr id="1392" name="Group 1392"/>
          <p:cNvGrpSpPr/>
          <p:nvPr/>
        </p:nvGrpSpPr>
        <p:grpSpPr>
          <a:xfrm>
            <a:off x="4876800" y="3923199"/>
            <a:ext cx="3251200" cy="498349"/>
            <a:chOff x="0" y="14534"/>
            <a:chExt cx="3251200" cy="498347"/>
          </a:xfrm>
        </p:grpSpPr>
        <p:sp>
          <p:nvSpPr>
            <p:cNvPr id="1390" name="Shape 1390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391" name="Shape 1391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8, bid = 13)</a:t>
              </a:r>
            </a:p>
          </p:txBody>
        </p:sp>
      </p:grpSp>
      <p:grpSp>
        <p:nvGrpSpPr>
          <p:cNvPr id="1395" name="Group 1395"/>
          <p:cNvGrpSpPr/>
          <p:nvPr/>
        </p:nvGrpSpPr>
        <p:grpSpPr>
          <a:xfrm>
            <a:off x="4876800" y="4248319"/>
            <a:ext cx="3251200" cy="498349"/>
            <a:chOff x="0" y="14534"/>
            <a:chExt cx="3251200" cy="498347"/>
          </a:xfrm>
        </p:grpSpPr>
        <p:sp>
          <p:nvSpPr>
            <p:cNvPr id="1393" name="Shape 1393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394" name="Shape 1394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8, bid = 15)</a:t>
              </a:r>
            </a:p>
          </p:txBody>
        </p:sp>
      </p:grpSp>
      <p:grpSp>
        <p:nvGrpSpPr>
          <p:cNvPr id="1398" name="Group 1398"/>
          <p:cNvGrpSpPr/>
          <p:nvPr/>
        </p:nvGrpSpPr>
        <p:grpSpPr>
          <a:xfrm>
            <a:off x="4876800" y="4573439"/>
            <a:ext cx="3251200" cy="498349"/>
            <a:chOff x="0" y="14534"/>
            <a:chExt cx="3251200" cy="498347"/>
          </a:xfrm>
        </p:grpSpPr>
        <p:sp>
          <p:nvSpPr>
            <p:cNvPr id="1396" name="Shape 1396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397" name="Shape 1397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12, bid = 1)</a:t>
              </a:r>
            </a:p>
          </p:txBody>
        </p:sp>
      </p:grpSp>
      <p:grpSp>
        <p:nvGrpSpPr>
          <p:cNvPr id="1401" name="Group 1401"/>
          <p:cNvGrpSpPr/>
          <p:nvPr/>
        </p:nvGrpSpPr>
        <p:grpSpPr>
          <a:xfrm>
            <a:off x="4876800" y="4898559"/>
            <a:ext cx="3251200" cy="498349"/>
            <a:chOff x="0" y="14534"/>
            <a:chExt cx="3251200" cy="498347"/>
          </a:xfrm>
        </p:grpSpPr>
        <p:sp>
          <p:nvSpPr>
            <p:cNvPr id="1399" name="Shape 1399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400" name="Shape 1400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. . .</a:t>
              </a:r>
            </a:p>
          </p:txBody>
        </p:sp>
      </p:grpSp>
      <p:sp>
        <p:nvSpPr>
          <p:cNvPr id="1402" name="Shape 1402"/>
          <p:cNvSpPr/>
          <p:nvPr/>
        </p:nvSpPr>
        <p:spPr>
          <a:xfrm>
            <a:off x="4876800" y="5310293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403" name="Shape 1403"/>
          <p:cNvSpPr/>
          <p:nvPr/>
        </p:nvSpPr>
        <p:spPr>
          <a:xfrm>
            <a:off x="4876800" y="5852159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404" name="Shape 1404"/>
          <p:cNvSpPr/>
          <p:nvPr/>
        </p:nvSpPr>
        <p:spPr>
          <a:xfrm>
            <a:off x="4876800" y="6177279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405" name="Shape 1405"/>
          <p:cNvSpPr/>
          <p:nvPr/>
        </p:nvSpPr>
        <p:spPr>
          <a:xfrm>
            <a:off x="4876800" y="6502400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406" name="Shape 1406"/>
          <p:cNvSpPr/>
          <p:nvPr/>
        </p:nvSpPr>
        <p:spPr>
          <a:xfrm>
            <a:off x="4876800" y="6827519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407" name="Shape 1407"/>
          <p:cNvSpPr/>
          <p:nvPr/>
        </p:nvSpPr>
        <p:spPr>
          <a:xfrm>
            <a:off x="4876800" y="7152640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408" name="Shape 1408"/>
          <p:cNvSpPr/>
          <p:nvPr/>
        </p:nvSpPr>
        <p:spPr>
          <a:xfrm>
            <a:off x="4876800" y="7694507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409" name="Shape 1409"/>
          <p:cNvSpPr/>
          <p:nvPr/>
        </p:nvSpPr>
        <p:spPr>
          <a:xfrm>
            <a:off x="4876800" y="8019626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410" name="Shape 1410"/>
          <p:cNvSpPr/>
          <p:nvPr/>
        </p:nvSpPr>
        <p:spPr>
          <a:xfrm>
            <a:off x="4876800" y="8344746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411" name="Shape 1411"/>
          <p:cNvSpPr/>
          <p:nvPr/>
        </p:nvSpPr>
        <p:spPr>
          <a:xfrm>
            <a:off x="4876800" y="8669866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412" name="Shape 1412"/>
          <p:cNvSpPr/>
          <p:nvPr/>
        </p:nvSpPr>
        <p:spPr>
          <a:xfrm>
            <a:off x="4876800" y="8994986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418" name="Shape 1418"/>
          <p:cNvSpPr/>
          <p:nvPr/>
        </p:nvSpPr>
        <p:spPr>
          <a:xfrm>
            <a:off x="3914139" y="2330026"/>
            <a:ext cx="949961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0"/>
                  <a:pt x="14400" y="10800"/>
                  <a:pt x="21600" y="21600"/>
                </a:cubicBezTo>
              </a:path>
            </a:pathLst>
          </a:custGeom>
          <a:ln w="38100">
            <a:solidFill/>
            <a:headEnd type="triangle"/>
            <a:tailEnd type="triangle"/>
          </a:ln>
        </p:spPr>
        <p:txBody>
          <a:bodyPr/>
          <a:lstStyle/>
          <a:p>
            <a:pPr lvl="0"/>
          </a:p>
        </p:txBody>
      </p:sp>
      <p:grpSp>
        <p:nvGrpSpPr>
          <p:cNvPr id="1416" name="Group 1416"/>
          <p:cNvGrpSpPr/>
          <p:nvPr/>
        </p:nvGrpSpPr>
        <p:grpSpPr>
          <a:xfrm>
            <a:off x="8669866" y="8366506"/>
            <a:ext cx="4334935" cy="498349"/>
            <a:chOff x="0" y="14534"/>
            <a:chExt cx="4334933" cy="498347"/>
          </a:xfrm>
        </p:grpSpPr>
        <p:sp>
          <p:nvSpPr>
            <p:cNvPr id="1414" name="Shape 1414"/>
            <p:cNvSpPr/>
            <p:nvPr/>
          </p:nvSpPr>
          <p:spPr>
            <a:xfrm>
              <a:off x="0" y="101148"/>
              <a:ext cx="4334934" cy="325121"/>
            </a:xfrm>
            <a:prstGeom prst="rect">
              <a:avLst/>
            </a:prstGeom>
            <a:solidFill>
              <a:srgbClr val="9BBB59"/>
            </a:solidFill>
            <a:ln w="25400" cap="flat">
              <a:solidFill>
                <a:srgbClr val="718841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415" name="Shape 1415"/>
            <p:cNvSpPr/>
            <p:nvPr/>
          </p:nvSpPr>
          <p:spPr>
            <a:xfrm>
              <a:off x="0" y="14534"/>
              <a:ext cx="4334934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Bob, sid = 1, bid = 4)</a:t>
              </a:r>
            </a:p>
          </p:txBody>
        </p:sp>
      </p:grpSp>
      <p:sp>
        <p:nvSpPr>
          <p:cNvPr id="1417" name="Shape 1417"/>
          <p:cNvSpPr/>
          <p:nvPr/>
        </p:nvSpPr>
        <p:spPr>
          <a:xfrm>
            <a:off x="8714032" y="7802880"/>
            <a:ext cx="1548418" cy="650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b="1"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b="0" sz="1800"/>
            </a:pPr>
            <a:r>
              <a:rPr b="1" sz="3400"/>
              <a:t>Output: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16" grpId="2"/>
      <p:bldP build="whole" bldLvl="1" animBg="1" rev="0" advAuto="0" spid="1418" grpId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0" name="Shape 1420"/>
          <p:cNvSpPr/>
          <p:nvPr>
            <p:ph type="title"/>
          </p:nvPr>
        </p:nvSpPr>
        <p:spPr>
          <a:xfrm>
            <a:off x="650239" y="390596"/>
            <a:ext cx="11704322" cy="16256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Sort-Merge Join</a:t>
            </a:r>
          </a:p>
        </p:txBody>
      </p:sp>
      <p:sp>
        <p:nvSpPr>
          <p:cNvPr id="1421" name="Shape 1421"/>
          <p:cNvSpPr/>
          <p:nvPr/>
        </p:nvSpPr>
        <p:spPr>
          <a:xfrm>
            <a:off x="325119" y="1950719"/>
            <a:ext cx="3901442" cy="7586135"/>
          </a:xfrm>
          <a:prstGeom prst="rect">
            <a:avLst/>
          </a:prstGeom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422" name="Shape 1422"/>
          <p:cNvSpPr/>
          <p:nvPr/>
        </p:nvSpPr>
        <p:spPr>
          <a:xfrm>
            <a:off x="650239" y="2167466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423" name="Shape 1423"/>
          <p:cNvSpPr/>
          <p:nvPr/>
        </p:nvSpPr>
        <p:spPr>
          <a:xfrm>
            <a:off x="650239" y="4009813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424" name="Shape 1424"/>
          <p:cNvSpPr/>
          <p:nvPr/>
        </p:nvSpPr>
        <p:spPr>
          <a:xfrm>
            <a:off x="650239" y="5852159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425" name="Shape 1425"/>
          <p:cNvSpPr/>
          <p:nvPr/>
        </p:nvSpPr>
        <p:spPr>
          <a:xfrm>
            <a:off x="650239" y="7694507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426" name="Shape 1426"/>
          <p:cNvSpPr/>
          <p:nvPr/>
        </p:nvSpPr>
        <p:spPr>
          <a:xfrm>
            <a:off x="4551679" y="1950719"/>
            <a:ext cx="3901442" cy="7586135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427" name="Shape 1427"/>
          <p:cNvSpPr/>
          <p:nvPr/>
        </p:nvSpPr>
        <p:spPr>
          <a:xfrm>
            <a:off x="4876800" y="2167466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428" name="Shape 1428"/>
          <p:cNvSpPr/>
          <p:nvPr/>
        </p:nvSpPr>
        <p:spPr>
          <a:xfrm>
            <a:off x="4876800" y="4009813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429" name="Shape 1429"/>
          <p:cNvSpPr/>
          <p:nvPr/>
        </p:nvSpPr>
        <p:spPr>
          <a:xfrm>
            <a:off x="4876800" y="5852159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430" name="Shape 1430"/>
          <p:cNvSpPr/>
          <p:nvPr/>
        </p:nvSpPr>
        <p:spPr>
          <a:xfrm>
            <a:off x="4876800" y="7694507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431" name="Shape 1431"/>
          <p:cNvSpPr/>
          <p:nvPr>
            <p:ph type="body" idx="1"/>
          </p:nvPr>
        </p:nvSpPr>
        <p:spPr>
          <a:xfrm>
            <a:off x="8561493" y="1950720"/>
            <a:ext cx="4443308" cy="6436926"/>
          </a:xfrm>
          <a:prstGeom prst="rect">
            <a:avLst/>
          </a:prstGeom>
        </p:spPr>
        <p:txBody>
          <a:bodyPr/>
          <a:lstStyle/>
          <a:p>
            <a:pPr lvl="0" marL="342900" indent="-342900">
              <a:spcBef>
                <a:spcPts val="600"/>
              </a:spcBef>
              <a:buSzTx/>
              <a:buNone/>
              <a:defRPr sz="1800"/>
            </a:pPr>
            <a:r>
              <a:rPr b="1" sz="3800"/>
              <a:t>Key idea:</a:t>
            </a:r>
            <a:br>
              <a:rPr b="1" sz="3800"/>
            </a:br>
            <a:r>
              <a:rPr sz="3800"/>
              <a:t>Sort S and R </a:t>
            </a:r>
            <a:r>
              <a:rPr b="1" sz="3800"/>
              <a:t>on join column</a:t>
            </a:r>
            <a:r>
              <a:rPr sz="3800"/>
              <a:t>, then merge them!</a:t>
            </a:r>
            <a:endParaRPr sz="3800"/>
          </a:p>
          <a:p>
            <a:pPr lvl="0" marL="342900" indent="-342900">
              <a:spcBef>
                <a:spcPts val="600"/>
              </a:spcBef>
              <a:buSzTx/>
              <a:buNone/>
              <a:defRPr sz="1800"/>
            </a:pPr>
            <a:r>
              <a:rPr b="1" sz="3800"/>
              <a:t>Steps:</a:t>
            </a:r>
            <a:endParaRPr b="1" sz="3800"/>
          </a:p>
          <a:p>
            <a:pPr lvl="0" marL="610790" indent="-610790"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800"/>
              <a:t>Sort S and R.</a:t>
            </a:r>
            <a:endParaRPr sz="3800"/>
          </a:p>
          <a:p>
            <a:pPr lvl="0" marL="610790" indent="-610790">
              <a:spcBef>
                <a:spcPts val="600"/>
              </a:spcBef>
              <a:buClr>
                <a:srgbClr val="8064A2"/>
              </a:buClr>
              <a:buFontTx/>
              <a:buAutoNum type="arabicPeriod" startAt="2"/>
              <a:defRPr sz="1800"/>
            </a:pPr>
            <a:r>
              <a:rPr sz="3800">
                <a:solidFill>
                  <a:srgbClr val="8064A2"/>
                </a:solidFill>
              </a:rPr>
              <a:t>“Zip” or merge.</a:t>
            </a:r>
          </a:p>
        </p:txBody>
      </p:sp>
      <p:sp>
        <p:nvSpPr>
          <p:cNvPr id="1432" name="Shape 1432"/>
          <p:cNvSpPr/>
          <p:nvPr/>
        </p:nvSpPr>
        <p:spPr>
          <a:xfrm>
            <a:off x="1806701" y="1425447"/>
            <a:ext cx="949695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F497D"/>
                </a:solidFill>
              </a:rPr>
              <a:t>Sailors</a:t>
            </a:r>
          </a:p>
        </p:txBody>
      </p:sp>
      <p:sp>
        <p:nvSpPr>
          <p:cNvPr id="1433" name="Shape 1433"/>
          <p:cNvSpPr/>
          <p:nvPr/>
        </p:nvSpPr>
        <p:spPr>
          <a:xfrm>
            <a:off x="5816515" y="1425447"/>
            <a:ext cx="1240058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C0504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C0504D"/>
                </a:solidFill>
              </a:rPr>
              <a:t>Reserves</a:t>
            </a:r>
          </a:p>
        </p:txBody>
      </p:sp>
      <p:grpSp>
        <p:nvGrpSpPr>
          <p:cNvPr id="1436" name="Group 1436"/>
          <p:cNvGrpSpPr/>
          <p:nvPr/>
        </p:nvGrpSpPr>
        <p:grpSpPr>
          <a:xfrm>
            <a:off x="650239" y="2080852"/>
            <a:ext cx="3251201" cy="498349"/>
            <a:chOff x="0" y="14534"/>
            <a:chExt cx="3251200" cy="498347"/>
          </a:xfrm>
        </p:grpSpPr>
        <p:sp>
          <p:nvSpPr>
            <p:cNvPr id="1434" name="Shape 1434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435" name="Shape 1435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Bob, sid = 1)</a:t>
              </a:r>
            </a:p>
          </p:txBody>
        </p:sp>
      </p:grpSp>
      <p:grpSp>
        <p:nvGrpSpPr>
          <p:cNvPr id="1439" name="Group 1439"/>
          <p:cNvGrpSpPr/>
          <p:nvPr/>
        </p:nvGrpSpPr>
        <p:grpSpPr>
          <a:xfrm>
            <a:off x="650239" y="2405972"/>
            <a:ext cx="3251201" cy="498349"/>
            <a:chOff x="0" y="14534"/>
            <a:chExt cx="3251200" cy="498347"/>
          </a:xfrm>
        </p:grpSpPr>
        <p:sp>
          <p:nvSpPr>
            <p:cNvPr id="1437" name="Shape 1437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438" name="Shape 1438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Jill, sid = 2)</a:t>
              </a:r>
            </a:p>
          </p:txBody>
        </p:sp>
      </p:grpSp>
      <p:grpSp>
        <p:nvGrpSpPr>
          <p:cNvPr id="1442" name="Group 1442"/>
          <p:cNvGrpSpPr/>
          <p:nvPr/>
        </p:nvGrpSpPr>
        <p:grpSpPr>
          <a:xfrm>
            <a:off x="650239" y="2731092"/>
            <a:ext cx="3251201" cy="498349"/>
            <a:chOff x="0" y="14534"/>
            <a:chExt cx="3251200" cy="498347"/>
          </a:xfrm>
        </p:grpSpPr>
        <p:sp>
          <p:nvSpPr>
            <p:cNvPr id="1440" name="Shape 1440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441" name="Shape 1441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Sam, sid = 3)</a:t>
              </a:r>
            </a:p>
          </p:txBody>
        </p:sp>
      </p:grpSp>
      <p:grpSp>
        <p:nvGrpSpPr>
          <p:cNvPr id="1445" name="Group 1445"/>
          <p:cNvGrpSpPr/>
          <p:nvPr/>
        </p:nvGrpSpPr>
        <p:grpSpPr>
          <a:xfrm>
            <a:off x="650239" y="3056212"/>
            <a:ext cx="3251201" cy="498349"/>
            <a:chOff x="0" y="14534"/>
            <a:chExt cx="3251200" cy="498347"/>
          </a:xfrm>
        </p:grpSpPr>
        <p:sp>
          <p:nvSpPr>
            <p:cNvPr id="1443" name="Shape 1443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444" name="Shape 1444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Yue, sid = 4)</a:t>
              </a:r>
            </a:p>
          </p:txBody>
        </p:sp>
      </p:grpSp>
      <p:grpSp>
        <p:nvGrpSpPr>
          <p:cNvPr id="1448" name="Group 1448"/>
          <p:cNvGrpSpPr/>
          <p:nvPr/>
        </p:nvGrpSpPr>
        <p:grpSpPr>
          <a:xfrm>
            <a:off x="650239" y="3381332"/>
            <a:ext cx="3251201" cy="498349"/>
            <a:chOff x="0" y="14534"/>
            <a:chExt cx="3251200" cy="498347"/>
          </a:xfrm>
        </p:grpSpPr>
        <p:sp>
          <p:nvSpPr>
            <p:cNvPr id="1446" name="Shape 1446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447" name="Shape 1447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Sue, sid = 7)</a:t>
              </a:r>
            </a:p>
          </p:txBody>
        </p:sp>
      </p:grpSp>
      <p:grpSp>
        <p:nvGrpSpPr>
          <p:cNvPr id="1451" name="Group 1451"/>
          <p:cNvGrpSpPr/>
          <p:nvPr/>
        </p:nvGrpSpPr>
        <p:grpSpPr>
          <a:xfrm>
            <a:off x="650239" y="3923199"/>
            <a:ext cx="3251201" cy="498349"/>
            <a:chOff x="0" y="14534"/>
            <a:chExt cx="3251200" cy="498347"/>
          </a:xfrm>
        </p:grpSpPr>
        <p:sp>
          <p:nvSpPr>
            <p:cNvPr id="1449" name="Shape 1449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450" name="Shape 1450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Sue, sid = 8)</a:t>
              </a:r>
            </a:p>
          </p:txBody>
        </p:sp>
      </p:grpSp>
      <p:grpSp>
        <p:nvGrpSpPr>
          <p:cNvPr id="1454" name="Group 1454"/>
          <p:cNvGrpSpPr/>
          <p:nvPr/>
        </p:nvGrpSpPr>
        <p:grpSpPr>
          <a:xfrm>
            <a:off x="650239" y="4248319"/>
            <a:ext cx="3251201" cy="498349"/>
            <a:chOff x="0" y="14534"/>
            <a:chExt cx="3251200" cy="498347"/>
          </a:xfrm>
        </p:grpSpPr>
        <p:sp>
          <p:nvSpPr>
            <p:cNvPr id="1452" name="Shape 1452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453" name="Shape 1453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Joe, sid = 12)</a:t>
              </a:r>
            </a:p>
          </p:txBody>
        </p:sp>
      </p:grpSp>
      <p:grpSp>
        <p:nvGrpSpPr>
          <p:cNvPr id="1457" name="Group 1457"/>
          <p:cNvGrpSpPr/>
          <p:nvPr/>
        </p:nvGrpSpPr>
        <p:grpSpPr>
          <a:xfrm>
            <a:off x="650239" y="4573439"/>
            <a:ext cx="3251201" cy="498349"/>
            <a:chOff x="0" y="14534"/>
            <a:chExt cx="3251200" cy="498347"/>
          </a:xfrm>
        </p:grpSpPr>
        <p:sp>
          <p:nvSpPr>
            <p:cNvPr id="1455" name="Shape 1455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456" name="Shape 1456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. . .</a:t>
              </a:r>
            </a:p>
          </p:txBody>
        </p:sp>
      </p:grpSp>
      <p:sp>
        <p:nvSpPr>
          <p:cNvPr id="1458" name="Shape 1458"/>
          <p:cNvSpPr/>
          <p:nvPr/>
        </p:nvSpPr>
        <p:spPr>
          <a:xfrm>
            <a:off x="650239" y="4985173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459" name="Shape 1459"/>
          <p:cNvSpPr/>
          <p:nvPr/>
        </p:nvSpPr>
        <p:spPr>
          <a:xfrm>
            <a:off x="650239" y="5310293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460" name="Shape 1460"/>
          <p:cNvSpPr/>
          <p:nvPr/>
        </p:nvSpPr>
        <p:spPr>
          <a:xfrm>
            <a:off x="650239" y="5852159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461" name="Shape 1461"/>
          <p:cNvSpPr/>
          <p:nvPr/>
        </p:nvSpPr>
        <p:spPr>
          <a:xfrm>
            <a:off x="650239" y="6177279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462" name="Shape 1462"/>
          <p:cNvSpPr/>
          <p:nvPr/>
        </p:nvSpPr>
        <p:spPr>
          <a:xfrm>
            <a:off x="650239" y="6502400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463" name="Shape 1463"/>
          <p:cNvSpPr/>
          <p:nvPr/>
        </p:nvSpPr>
        <p:spPr>
          <a:xfrm>
            <a:off x="650239" y="6827519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464" name="Shape 1464"/>
          <p:cNvSpPr/>
          <p:nvPr/>
        </p:nvSpPr>
        <p:spPr>
          <a:xfrm>
            <a:off x="650239" y="7152640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465" name="Shape 1465"/>
          <p:cNvSpPr/>
          <p:nvPr/>
        </p:nvSpPr>
        <p:spPr>
          <a:xfrm>
            <a:off x="650239" y="7694507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466" name="Shape 1466"/>
          <p:cNvSpPr/>
          <p:nvPr/>
        </p:nvSpPr>
        <p:spPr>
          <a:xfrm>
            <a:off x="650239" y="8019626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467" name="Shape 1467"/>
          <p:cNvSpPr/>
          <p:nvPr/>
        </p:nvSpPr>
        <p:spPr>
          <a:xfrm>
            <a:off x="650239" y="8344746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468" name="Shape 1468"/>
          <p:cNvSpPr/>
          <p:nvPr/>
        </p:nvSpPr>
        <p:spPr>
          <a:xfrm>
            <a:off x="650239" y="8669866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469" name="Shape 1469"/>
          <p:cNvSpPr/>
          <p:nvPr/>
        </p:nvSpPr>
        <p:spPr>
          <a:xfrm>
            <a:off x="650239" y="8994986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1472" name="Group 1472"/>
          <p:cNvGrpSpPr/>
          <p:nvPr/>
        </p:nvGrpSpPr>
        <p:grpSpPr>
          <a:xfrm>
            <a:off x="4876800" y="2080852"/>
            <a:ext cx="3251200" cy="498349"/>
            <a:chOff x="0" y="14534"/>
            <a:chExt cx="3251200" cy="498347"/>
          </a:xfrm>
        </p:grpSpPr>
        <p:sp>
          <p:nvSpPr>
            <p:cNvPr id="1470" name="Shape 1470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471" name="Shape 1471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1, bid = 4)</a:t>
              </a:r>
            </a:p>
          </p:txBody>
        </p:sp>
      </p:grpSp>
      <p:grpSp>
        <p:nvGrpSpPr>
          <p:cNvPr id="1475" name="Group 1475"/>
          <p:cNvGrpSpPr/>
          <p:nvPr/>
        </p:nvGrpSpPr>
        <p:grpSpPr>
          <a:xfrm>
            <a:off x="4876800" y="2405972"/>
            <a:ext cx="3251200" cy="498349"/>
            <a:chOff x="0" y="14534"/>
            <a:chExt cx="3251200" cy="498347"/>
          </a:xfrm>
        </p:grpSpPr>
        <p:sp>
          <p:nvSpPr>
            <p:cNvPr id="1473" name="Shape 1473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474" name="Shape 1474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1, bid = 7)</a:t>
              </a:r>
            </a:p>
          </p:txBody>
        </p:sp>
      </p:grpSp>
      <p:grpSp>
        <p:nvGrpSpPr>
          <p:cNvPr id="1478" name="Group 1478"/>
          <p:cNvGrpSpPr/>
          <p:nvPr/>
        </p:nvGrpSpPr>
        <p:grpSpPr>
          <a:xfrm>
            <a:off x="4876800" y="2731092"/>
            <a:ext cx="3251200" cy="498349"/>
            <a:chOff x="0" y="14534"/>
            <a:chExt cx="3251200" cy="498347"/>
          </a:xfrm>
        </p:grpSpPr>
        <p:sp>
          <p:nvSpPr>
            <p:cNvPr id="1476" name="Shape 1476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477" name="Shape 1477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3, bid = 6)</a:t>
              </a:r>
            </a:p>
          </p:txBody>
        </p:sp>
      </p:grpSp>
      <p:grpSp>
        <p:nvGrpSpPr>
          <p:cNvPr id="1481" name="Group 1481"/>
          <p:cNvGrpSpPr/>
          <p:nvPr/>
        </p:nvGrpSpPr>
        <p:grpSpPr>
          <a:xfrm>
            <a:off x="4876800" y="3056212"/>
            <a:ext cx="3251200" cy="498349"/>
            <a:chOff x="0" y="14534"/>
            <a:chExt cx="3251200" cy="498347"/>
          </a:xfrm>
        </p:grpSpPr>
        <p:sp>
          <p:nvSpPr>
            <p:cNvPr id="1479" name="Shape 1479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480" name="Shape 1480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4, bid = 3)</a:t>
              </a:r>
            </a:p>
          </p:txBody>
        </p:sp>
      </p:grpSp>
      <p:grpSp>
        <p:nvGrpSpPr>
          <p:cNvPr id="1484" name="Group 1484"/>
          <p:cNvGrpSpPr/>
          <p:nvPr/>
        </p:nvGrpSpPr>
        <p:grpSpPr>
          <a:xfrm>
            <a:off x="4876800" y="3381332"/>
            <a:ext cx="3251200" cy="498349"/>
            <a:chOff x="0" y="14534"/>
            <a:chExt cx="3251200" cy="498347"/>
          </a:xfrm>
        </p:grpSpPr>
        <p:sp>
          <p:nvSpPr>
            <p:cNvPr id="1482" name="Shape 1482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483" name="Shape 1483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8, bid = 1)</a:t>
              </a:r>
            </a:p>
          </p:txBody>
        </p:sp>
      </p:grpSp>
      <p:grpSp>
        <p:nvGrpSpPr>
          <p:cNvPr id="1487" name="Group 1487"/>
          <p:cNvGrpSpPr/>
          <p:nvPr/>
        </p:nvGrpSpPr>
        <p:grpSpPr>
          <a:xfrm>
            <a:off x="4876800" y="3923199"/>
            <a:ext cx="3251200" cy="498349"/>
            <a:chOff x="0" y="14534"/>
            <a:chExt cx="3251200" cy="498347"/>
          </a:xfrm>
        </p:grpSpPr>
        <p:sp>
          <p:nvSpPr>
            <p:cNvPr id="1485" name="Shape 1485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486" name="Shape 1486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8, bid = 13)</a:t>
              </a:r>
            </a:p>
          </p:txBody>
        </p:sp>
      </p:grpSp>
      <p:grpSp>
        <p:nvGrpSpPr>
          <p:cNvPr id="1490" name="Group 1490"/>
          <p:cNvGrpSpPr/>
          <p:nvPr/>
        </p:nvGrpSpPr>
        <p:grpSpPr>
          <a:xfrm>
            <a:off x="4876800" y="4248319"/>
            <a:ext cx="3251200" cy="498349"/>
            <a:chOff x="0" y="14534"/>
            <a:chExt cx="3251200" cy="498347"/>
          </a:xfrm>
        </p:grpSpPr>
        <p:sp>
          <p:nvSpPr>
            <p:cNvPr id="1488" name="Shape 1488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489" name="Shape 1489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8, bid = 15)</a:t>
              </a:r>
            </a:p>
          </p:txBody>
        </p:sp>
      </p:grpSp>
      <p:grpSp>
        <p:nvGrpSpPr>
          <p:cNvPr id="1493" name="Group 1493"/>
          <p:cNvGrpSpPr/>
          <p:nvPr/>
        </p:nvGrpSpPr>
        <p:grpSpPr>
          <a:xfrm>
            <a:off x="4876800" y="4573439"/>
            <a:ext cx="3251200" cy="498349"/>
            <a:chOff x="0" y="14534"/>
            <a:chExt cx="3251200" cy="498347"/>
          </a:xfrm>
        </p:grpSpPr>
        <p:sp>
          <p:nvSpPr>
            <p:cNvPr id="1491" name="Shape 1491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492" name="Shape 1492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12, bid = 1)</a:t>
              </a:r>
            </a:p>
          </p:txBody>
        </p:sp>
      </p:grpSp>
      <p:grpSp>
        <p:nvGrpSpPr>
          <p:cNvPr id="1496" name="Group 1496"/>
          <p:cNvGrpSpPr/>
          <p:nvPr/>
        </p:nvGrpSpPr>
        <p:grpSpPr>
          <a:xfrm>
            <a:off x="4876800" y="4898559"/>
            <a:ext cx="3251200" cy="498349"/>
            <a:chOff x="0" y="14534"/>
            <a:chExt cx="3251200" cy="498347"/>
          </a:xfrm>
        </p:grpSpPr>
        <p:sp>
          <p:nvSpPr>
            <p:cNvPr id="1494" name="Shape 1494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495" name="Shape 1495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. . .</a:t>
              </a:r>
            </a:p>
          </p:txBody>
        </p:sp>
      </p:grpSp>
      <p:sp>
        <p:nvSpPr>
          <p:cNvPr id="1497" name="Shape 1497"/>
          <p:cNvSpPr/>
          <p:nvPr/>
        </p:nvSpPr>
        <p:spPr>
          <a:xfrm>
            <a:off x="4876800" y="5310293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498" name="Shape 1498"/>
          <p:cNvSpPr/>
          <p:nvPr/>
        </p:nvSpPr>
        <p:spPr>
          <a:xfrm>
            <a:off x="4876800" y="5852159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499" name="Shape 1499"/>
          <p:cNvSpPr/>
          <p:nvPr/>
        </p:nvSpPr>
        <p:spPr>
          <a:xfrm>
            <a:off x="4876800" y="6177279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500" name="Shape 1500"/>
          <p:cNvSpPr/>
          <p:nvPr/>
        </p:nvSpPr>
        <p:spPr>
          <a:xfrm>
            <a:off x="4876800" y="6502400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501" name="Shape 1501"/>
          <p:cNvSpPr/>
          <p:nvPr/>
        </p:nvSpPr>
        <p:spPr>
          <a:xfrm>
            <a:off x="4876800" y="6827519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502" name="Shape 1502"/>
          <p:cNvSpPr/>
          <p:nvPr/>
        </p:nvSpPr>
        <p:spPr>
          <a:xfrm>
            <a:off x="4876800" y="7152640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503" name="Shape 1503"/>
          <p:cNvSpPr/>
          <p:nvPr/>
        </p:nvSpPr>
        <p:spPr>
          <a:xfrm>
            <a:off x="4876800" y="7694507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504" name="Shape 1504"/>
          <p:cNvSpPr/>
          <p:nvPr/>
        </p:nvSpPr>
        <p:spPr>
          <a:xfrm>
            <a:off x="4876800" y="8019626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505" name="Shape 1505"/>
          <p:cNvSpPr/>
          <p:nvPr/>
        </p:nvSpPr>
        <p:spPr>
          <a:xfrm>
            <a:off x="4876800" y="8344746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506" name="Shape 1506"/>
          <p:cNvSpPr/>
          <p:nvPr/>
        </p:nvSpPr>
        <p:spPr>
          <a:xfrm>
            <a:off x="4876800" y="8669866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507" name="Shape 1507"/>
          <p:cNvSpPr/>
          <p:nvPr/>
        </p:nvSpPr>
        <p:spPr>
          <a:xfrm>
            <a:off x="4876800" y="8994986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516" name="Shape 1516"/>
          <p:cNvSpPr/>
          <p:nvPr/>
        </p:nvSpPr>
        <p:spPr>
          <a:xfrm>
            <a:off x="3914139" y="2456049"/>
            <a:ext cx="949961" cy="730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38100">
            <a:solidFill/>
            <a:headEnd type="triangle"/>
            <a:tailEnd type="triangle"/>
          </a:ln>
        </p:spPr>
        <p:txBody>
          <a:bodyPr/>
          <a:lstStyle/>
          <a:p>
            <a:pPr lvl="0"/>
          </a:p>
        </p:txBody>
      </p:sp>
      <p:grpSp>
        <p:nvGrpSpPr>
          <p:cNvPr id="1511" name="Group 1511"/>
          <p:cNvGrpSpPr/>
          <p:nvPr/>
        </p:nvGrpSpPr>
        <p:grpSpPr>
          <a:xfrm>
            <a:off x="8669866" y="8366506"/>
            <a:ext cx="4334935" cy="498349"/>
            <a:chOff x="0" y="14534"/>
            <a:chExt cx="4334933" cy="498347"/>
          </a:xfrm>
        </p:grpSpPr>
        <p:sp>
          <p:nvSpPr>
            <p:cNvPr id="1509" name="Shape 1509"/>
            <p:cNvSpPr/>
            <p:nvPr/>
          </p:nvSpPr>
          <p:spPr>
            <a:xfrm>
              <a:off x="0" y="101148"/>
              <a:ext cx="4334934" cy="325121"/>
            </a:xfrm>
            <a:prstGeom prst="rect">
              <a:avLst/>
            </a:prstGeom>
            <a:solidFill>
              <a:srgbClr val="9BBB59"/>
            </a:solidFill>
            <a:ln w="25400" cap="flat">
              <a:solidFill>
                <a:srgbClr val="718841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510" name="Shape 1510"/>
            <p:cNvSpPr/>
            <p:nvPr/>
          </p:nvSpPr>
          <p:spPr>
            <a:xfrm>
              <a:off x="0" y="14534"/>
              <a:ext cx="4334934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Bob, sid = 1, bid = 4)</a:t>
              </a:r>
            </a:p>
          </p:txBody>
        </p:sp>
      </p:grpSp>
      <p:grpSp>
        <p:nvGrpSpPr>
          <p:cNvPr id="1514" name="Group 1514"/>
          <p:cNvGrpSpPr/>
          <p:nvPr/>
        </p:nvGrpSpPr>
        <p:grpSpPr>
          <a:xfrm>
            <a:off x="8669866" y="8691625"/>
            <a:ext cx="4334935" cy="498349"/>
            <a:chOff x="0" y="14534"/>
            <a:chExt cx="4334933" cy="498347"/>
          </a:xfrm>
        </p:grpSpPr>
        <p:sp>
          <p:nvSpPr>
            <p:cNvPr id="1512" name="Shape 1512"/>
            <p:cNvSpPr/>
            <p:nvPr/>
          </p:nvSpPr>
          <p:spPr>
            <a:xfrm>
              <a:off x="0" y="101148"/>
              <a:ext cx="4334934" cy="325121"/>
            </a:xfrm>
            <a:prstGeom prst="rect">
              <a:avLst/>
            </a:prstGeom>
            <a:solidFill>
              <a:srgbClr val="9BBB59"/>
            </a:solidFill>
            <a:ln w="25400" cap="flat">
              <a:solidFill>
                <a:srgbClr val="718841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513" name="Shape 1513"/>
            <p:cNvSpPr/>
            <p:nvPr/>
          </p:nvSpPr>
          <p:spPr>
            <a:xfrm>
              <a:off x="0" y="14534"/>
              <a:ext cx="4334934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Bob, sid = 1, bid = 7)</a:t>
              </a:r>
            </a:p>
          </p:txBody>
        </p:sp>
      </p:grpSp>
      <p:sp>
        <p:nvSpPr>
          <p:cNvPr id="1515" name="Shape 1515"/>
          <p:cNvSpPr/>
          <p:nvPr/>
        </p:nvSpPr>
        <p:spPr>
          <a:xfrm>
            <a:off x="8714032" y="7802880"/>
            <a:ext cx="1548418" cy="650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b="1"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b="0" sz="1800"/>
            </a:pPr>
            <a:r>
              <a:rPr b="1" sz="3400"/>
              <a:t>Output: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14" grpId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8" name="Shape 1518"/>
          <p:cNvSpPr/>
          <p:nvPr>
            <p:ph type="title"/>
          </p:nvPr>
        </p:nvSpPr>
        <p:spPr>
          <a:xfrm>
            <a:off x="650239" y="390596"/>
            <a:ext cx="11704322" cy="16256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Sort-Merge Join</a:t>
            </a:r>
          </a:p>
        </p:txBody>
      </p:sp>
      <p:sp>
        <p:nvSpPr>
          <p:cNvPr id="1519" name="Shape 1519"/>
          <p:cNvSpPr/>
          <p:nvPr/>
        </p:nvSpPr>
        <p:spPr>
          <a:xfrm>
            <a:off x="325119" y="1950719"/>
            <a:ext cx="3901442" cy="7586135"/>
          </a:xfrm>
          <a:prstGeom prst="rect">
            <a:avLst/>
          </a:prstGeom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520" name="Shape 1520"/>
          <p:cNvSpPr/>
          <p:nvPr/>
        </p:nvSpPr>
        <p:spPr>
          <a:xfrm>
            <a:off x="650239" y="2167466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521" name="Shape 1521"/>
          <p:cNvSpPr/>
          <p:nvPr/>
        </p:nvSpPr>
        <p:spPr>
          <a:xfrm>
            <a:off x="650239" y="4009813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522" name="Shape 1522"/>
          <p:cNvSpPr/>
          <p:nvPr/>
        </p:nvSpPr>
        <p:spPr>
          <a:xfrm>
            <a:off x="650239" y="5852159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523" name="Shape 1523"/>
          <p:cNvSpPr/>
          <p:nvPr/>
        </p:nvSpPr>
        <p:spPr>
          <a:xfrm>
            <a:off x="650239" y="7694507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524" name="Shape 1524"/>
          <p:cNvSpPr/>
          <p:nvPr/>
        </p:nvSpPr>
        <p:spPr>
          <a:xfrm>
            <a:off x="4551679" y="1950719"/>
            <a:ext cx="3901442" cy="7586135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525" name="Shape 1525"/>
          <p:cNvSpPr/>
          <p:nvPr/>
        </p:nvSpPr>
        <p:spPr>
          <a:xfrm>
            <a:off x="4876800" y="2167466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526" name="Shape 1526"/>
          <p:cNvSpPr/>
          <p:nvPr/>
        </p:nvSpPr>
        <p:spPr>
          <a:xfrm>
            <a:off x="4876800" y="4009813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527" name="Shape 1527"/>
          <p:cNvSpPr/>
          <p:nvPr/>
        </p:nvSpPr>
        <p:spPr>
          <a:xfrm>
            <a:off x="4876800" y="5852159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528" name="Shape 1528"/>
          <p:cNvSpPr/>
          <p:nvPr/>
        </p:nvSpPr>
        <p:spPr>
          <a:xfrm>
            <a:off x="4876800" y="7694507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529" name="Shape 1529"/>
          <p:cNvSpPr/>
          <p:nvPr>
            <p:ph type="body" idx="1"/>
          </p:nvPr>
        </p:nvSpPr>
        <p:spPr>
          <a:xfrm>
            <a:off x="8561493" y="1950720"/>
            <a:ext cx="4443308" cy="6436926"/>
          </a:xfrm>
          <a:prstGeom prst="rect">
            <a:avLst/>
          </a:prstGeom>
        </p:spPr>
        <p:txBody>
          <a:bodyPr/>
          <a:lstStyle/>
          <a:p>
            <a:pPr lvl="0" marL="342900" indent="-342900">
              <a:spcBef>
                <a:spcPts val="600"/>
              </a:spcBef>
              <a:buSzTx/>
              <a:buNone/>
              <a:defRPr sz="1800"/>
            </a:pPr>
            <a:r>
              <a:rPr b="1" sz="3800"/>
              <a:t>Key idea:</a:t>
            </a:r>
            <a:br>
              <a:rPr b="1" sz="3800"/>
            </a:br>
            <a:r>
              <a:rPr sz="3800"/>
              <a:t>Sort S and R </a:t>
            </a:r>
            <a:r>
              <a:rPr b="1" sz="3800"/>
              <a:t>on join column</a:t>
            </a:r>
            <a:r>
              <a:rPr sz="3800"/>
              <a:t>, then merge them!</a:t>
            </a:r>
            <a:endParaRPr sz="3800"/>
          </a:p>
          <a:p>
            <a:pPr lvl="0" marL="342900" indent="-342900">
              <a:spcBef>
                <a:spcPts val="600"/>
              </a:spcBef>
              <a:buSzTx/>
              <a:buNone/>
              <a:defRPr sz="1800"/>
            </a:pPr>
            <a:r>
              <a:rPr b="1" sz="3800"/>
              <a:t>Steps:</a:t>
            </a:r>
            <a:endParaRPr b="1" sz="3800"/>
          </a:p>
          <a:p>
            <a:pPr lvl="0" marL="610790" indent="-610790"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800"/>
              <a:t>Sort S and R.</a:t>
            </a:r>
            <a:endParaRPr sz="3800"/>
          </a:p>
          <a:p>
            <a:pPr lvl="0" marL="610790" indent="-610790">
              <a:spcBef>
                <a:spcPts val="600"/>
              </a:spcBef>
              <a:buClr>
                <a:srgbClr val="8064A2"/>
              </a:buClr>
              <a:buFontTx/>
              <a:buAutoNum type="arabicPeriod" startAt="2"/>
              <a:defRPr sz="1800"/>
            </a:pPr>
            <a:r>
              <a:rPr sz="3800">
                <a:solidFill>
                  <a:srgbClr val="8064A2"/>
                </a:solidFill>
              </a:rPr>
              <a:t>“Zip” or merge.</a:t>
            </a:r>
          </a:p>
        </p:txBody>
      </p:sp>
      <p:sp>
        <p:nvSpPr>
          <p:cNvPr id="1530" name="Shape 1530"/>
          <p:cNvSpPr/>
          <p:nvPr/>
        </p:nvSpPr>
        <p:spPr>
          <a:xfrm>
            <a:off x="1806701" y="1425447"/>
            <a:ext cx="949695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F497D"/>
                </a:solidFill>
              </a:rPr>
              <a:t>Sailors</a:t>
            </a:r>
          </a:p>
        </p:txBody>
      </p:sp>
      <p:sp>
        <p:nvSpPr>
          <p:cNvPr id="1531" name="Shape 1531"/>
          <p:cNvSpPr/>
          <p:nvPr/>
        </p:nvSpPr>
        <p:spPr>
          <a:xfrm>
            <a:off x="5816515" y="1425447"/>
            <a:ext cx="1240058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C0504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C0504D"/>
                </a:solidFill>
              </a:rPr>
              <a:t>Reserves</a:t>
            </a:r>
          </a:p>
        </p:txBody>
      </p:sp>
      <p:grpSp>
        <p:nvGrpSpPr>
          <p:cNvPr id="1534" name="Group 1534"/>
          <p:cNvGrpSpPr/>
          <p:nvPr/>
        </p:nvGrpSpPr>
        <p:grpSpPr>
          <a:xfrm>
            <a:off x="650239" y="2080852"/>
            <a:ext cx="3251201" cy="498349"/>
            <a:chOff x="0" y="14534"/>
            <a:chExt cx="3251200" cy="498347"/>
          </a:xfrm>
        </p:grpSpPr>
        <p:sp>
          <p:nvSpPr>
            <p:cNvPr id="1532" name="Shape 1532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533" name="Shape 1533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Bob, sid = 1)</a:t>
              </a:r>
            </a:p>
          </p:txBody>
        </p:sp>
      </p:grpSp>
      <p:grpSp>
        <p:nvGrpSpPr>
          <p:cNvPr id="1537" name="Group 1537"/>
          <p:cNvGrpSpPr/>
          <p:nvPr/>
        </p:nvGrpSpPr>
        <p:grpSpPr>
          <a:xfrm>
            <a:off x="650239" y="2405972"/>
            <a:ext cx="3251201" cy="498349"/>
            <a:chOff x="0" y="14534"/>
            <a:chExt cx="3251200" cy="498347"/>
          </a:xfrm>
        </p:grpSpPr>
        <p:sp>
          <p:nvSpPr>
            <p:cNvPr id="1535" name="Shape 1535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536" name="Shape 1536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Jill, sid = 2)</a:t>
              </a:r>
            </a:p>
          </p:txBody>
        </p:sp>
      </p:grpSp>
      <p:grpSp>
        <p:nvGrpSpPr>
          <p:cNvPr id="1540" name="Group 1540"/>
          <p:cNvGrpSpPr/>
          <p:nvPr/>
        </p:nvGrpSpPr>
        <p:grpSpPr>
          <a:xfrm>
            <a:off x="650239" y="2731092"/>
            <a:ext cx="3251201" cy="498349"/>
            <a:chOff x="0" y="14534"/>
            <a:chExt cx="3251200" cy="498347"/>
          </a:xfrm>
        </p:grpSpPr>
        <p:sp>
          <p:nvSpPr>
            <p:cNvPr id="1538" name="Shape 1538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539" name="Shape 1539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Sam, sid = 3)</a:t>
              </a:r>
            </a:p>
          </p:txBody>
        </p:sp>
      </p:grpSp>
      <p:grpSp>
        <p:nvGrpSpPr>
          <p:cNvPr id="1543" name="Group 1543"/>
          <p:cNvGrpSpPr/>
          <p:nvPr/>
        </p:nvGrpSpPr>
        <p:grpSpPr>
          <a:xfrm>
            <a:off x="650239" y="3056212"/>
            <a:ext cx="3251201" cy="498349"/>
            <a:chOff x="0" y="14534"/>
            <a:chExt cx="3251200" cy="498347"/>
          </a:xfrm>
        </p:grpSpPr>
        <p:sp>
          <p:nvSpPr>
            <p:cNvPr id="1541" name="Shape 1541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542" name="Shape 1542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Yue, sid = 4)</a:t>
              </a:r>
            </a:p>
          </p:txBody>
        </p:sp>
      </p:grpSp>
      <p:grpSp>
        <p:nvGrpSpPr>
          <p:cNvPr id="1546" name="Group 1546"/>
          <p:cNvGrpSpPr/>
          <p:nvPr/>
        </p:nvGrpSpPr>
        <p:grpSpPr>
          <a:xfrm>
            <a:off x="650239" y="3381332"/>
            <a:ext cx="3251201" cy="498349"/>
            <a:chOff x="0" y="14534"/>
            <a:chExt cx="3251200" cy="498347"/>
          </a:xfrm>
        </p:grpSpPr>
        <p:sp>
          <p:nvSpPr>
            <p:cNvPr id="1544" name="Shape 1544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545" name="Shape 1545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Sue, sid = 7)</a:t>
              </a:r>
            </a:p>
          </p:txBody>
        </p:sp>
      </p:grpSp>
      <p:grpSp>
        <p:nvGrpSpPr>
          <p:cNvPr id="1549" name="Group 1549"/>
          <p:cNvGrpSpPr/>
          <p:nvPr/>
        </p:nvGrpSpPr>
        <p:grpSpPr>
          <a:xfrm>
            <a:off x="650239" y="3923199"/>
            <a:ext cx="3251201" cy="498349"/>
            <a:chOff x="0" y="14534"/>
            <a:chExt cx="3251200" cy="498347"/>
          </a:xfrm>
        </p:grpSpPr>
        <p:sp>
          <p:nvSpPr>
            <p:cNvPr id="1547" name="Shape 1547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548" name="Shape 1548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Sue, sid = 8)</a:t>
              </a:r>
            </a:p>
          </p:txBody>
        </p:sp>
      </p:grpSp>
      <p:grpSp>
        <p:nvGrpSpPr>
          <p:cNvPr id="1552" name="Group 1552"/>
          <p:cNvGrpSpPr/>
          <p:nvPr/>
        </p:nvGrpSpPr>
        <p:grpSpPr>
          <a:xfrm>
            <a:off x="650239" y="4248319"/>
            <a:ext cx="3251201" cy="498349"/>
            <a:chOff x="0" y="14534"/>
            <a:chExt cx="3251200" cy="498347"/>
          </a:xfrm>
        </p:grpSpPr>
        <p:sp>
          <p:nvSpPr>
            <p:cNvPr id="1550" name="Shape 1550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551" name="Shape 1551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Joe, sid = 12)</a:t>
              </a:r>
            </a:p>
          </p:txBody>
        </p:sp>
      </p:grpSp>
      <p:grpSp>
        <p:nvGrpSpPr>
          <p:cNvPr id="1555" name="Group 1555"/>
          <p:cNvGrpSpPr/>
          <p:nvPr/>
        </p:nvGrpSpPr>
        <p:grpSpPr>
          <a:xfrm>
            <a:off x="650239" y="4573439"/>
            <a:ext cx="3251201" cy="498349"/>
            <a:chOff x="0" y="14534"/>
            <a:chExt cx="3251200" cy="498347"/>
          </a:xfrm>
        </p:grpSpPr>
        <p:sp>
          <p:nvSpPr>
            <p:cNvPr id="1553" name="Shape 1553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554" name="Shape 1554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. . .</a:t>
              </a:r>
            </a:p>
          </p:txBody>
        </p:sp>
      </p:grpSp>
      <p:sp>
        <p:nvSpPr>
          <p:cNvPr id="1556" name="Shape 1556"/>
          <p:cNvSpPr/>
          <p:nvPr/>
        </p:nvSpPr>
        <p:spPr>
          <a:xfrm>
            <a:off x="650239" y="4985173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557" name="Shape 1557"/>
          <p:cNvSpPr/>
          <p:nvPr/>
        </p:nvSpPr>
        <p:spPr>
          <a:xfrm>
            <a:off x="650239" y="5310293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558" name="Shape 1558"/>
          <p:cNvSpPr/>
          <p:nvPr/>
        </p:nvSpPr>
        <p:spPr>
          <a:xfrm>
            <a:off x="650239" y="5852159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559" name="Shape 1559"/>
          <p:cNvSpPr/>
          <p:nvPr/>
        </p:nvSpPr>
        <p:spPr>
          <a:xfrm>
            <a:off x="650239" y="6177279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560" name="Shape 1560"/>
          <p:cNvSpPr/>
          <p:nvPr/>
        </p:nvSpPr>
        <p:spPr>
          <a:xfrm>
            <a:off x="650239" y="6502400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561" name="Shape 1561"/>
          <p:cNvSpPr/>
          <p:nvPr/>
        </p:nvSpPr>
        <p:spPr>
          <a:xfrm>
            <a:off x="650239" y="6827519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562" name="Shape 1562"/>
          <p:cNvSpPr/>
          <p:nvPr/>
        </p:nvSpPr>
        <p:spPr>
          <a:xfrm>
            <a:off x="650239" y="7152640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563" name="Shape 1563"/>
          <p:cNvSpPr/>
          <p:nvPr/>
        </p:nvSpPr>
        <p:spPr>
          <a:xfrm>
            <a:off x="650239" y="7694507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564" name="Shape 1564"/>
          <p:cNvSpPr/>
          <p:nvPr/>
        </p:nvSpPr>
        <p:spPr>
          <a:xfrm>
            <a:off x="650239" y="8019626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565" name="Shape 1565"/>
          <p:cNvSpPr/>
          <p:nvPr/>
        </p:nvSpPr>
        <p:spPr>
          <a:xfrm>
            <a:off x="650239" y="8344746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566" name="Shape 1566"/>
          <p:cNvSpPr/>
          <p:nvPr/>
        </p:nvSpPr>
        <p:spPr>
          <a:xfrm>
            <a:off x="650239" y="8669866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567" name="Shape 1567"/>
          <p:cNvSpPr/>
          <p:nvPr/>
        </p:nvSpPr>
        <p:spPr>
          <a:xfrm>
            <a:off x="650239" y="8994986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1570" name="Group 1570"/>
          <p:cNvGrpSpPr/>
          <p:nvPr/>
        </p:nvGrpSpPr>
        <p:grpSpPr>
          <a:xfrm>
            <a:off x="4876800" y="2080852"/>
            <a:ext cx="3251200" cy="498349"/>
            <a:chOff x="0" y="14534"/>
            <a:chExt cx="3251200" cy="498347"/>
          </a:xfrm>
        </p:grpSpPr>
        <p:sp>
          <p:nvSpPr>
            <p:cNvPr id="1568" name="Shape 1568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569" name="Shape 1569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1, bid = 4)</a:t>
              </a:r>
            </a:p>
          </p:txBody>
        </p:sp>
      </p:grpSp>
      <p:grpSp>
        <p:nvGrpSpPr>
          <p:cNvPr id="1573" name="Group 1573"/>
          <p:cNvGrpSpPr/>
          <p:nvPr/>
        </p:nvGrpSpPr>
        <p:grpSpPr>
          <a:xfrm>
            <a:off x="4876800" y="2405972"/>
            <a:ext cx="3251200" cy="498349"/>
            <a:chOff x="0" y="14534"/>
            <a:chExt cx="3251200" cy="498347"/>
          </a:xfrm>
        </p:grpSpPr>
        <p:sp>
          <p:nvSpPr>
            <p:cNvPr id="1571" name="Shape 1571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572" name="Shape 1572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1, bid = 7)</a:t>
              </a:r>
            </a:p>
          </p:txBody>
        </p:sp>
      </p:grpSp>
      <p:grpSp>
        <p:nvGrpSpPr>
          <p:cNvPr id="1576" name="Group 1576"/>
          <p:cNvGrpSpPr/>
          <p:nvPr/>
        </p:nvGrpSpPr>
        <p:grpSpPr>
          <a:xfrm>
            <a:off x="4876800" y="2731092"/>
            <a:ext cx="3251200" cy="498349"/>
            <a:chOff x="0" y="14534"/>
            <a:chExt cx="3251200" cy="498347"/>
          </a:xfrm>
        </p:grpSpPr>
        <p:sp>
          <p:nvSpPr>
            <p:cNvPr id="1574" name="Shape 1574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575" name="Shape 1575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3, bid = 6)</a:t>
              </a:r>
            </a:p>
          </p:txBody>
        </p:sp>
      </p:grpSp>
      <p:grpSp>
        <p:nvGrpSpPr>
          <p:cNvPr id="1579" name="Group 1579"/>
          <p:cNvGrpSpPr/>
          <p:nvPr/>
        </p:nvGrpSpPr>
        <p:grpSpPr>
          <a:xfrm>
            <a:off x="4876800" y="3056212"/>
            <a:ext cx="3251200" cy="498349"/>
            <a:chOff x="0" y="14534"/>
            <a:chExt cx="3251200" cy="498347"/>
          </a:xfrm>
        </p:grpSpPr>
        <p:sp>
          <p:nvSpPr>
            <p:cNvPr id="1577" name="Shape 1577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578" name="Shape 1578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4, bid = 3)</a:t>
              </a:r>
            </a:p>
          </p:txBody>
        </p:sp>
      </p:grpSp>
      <p:grpSp>
        <p:nvGrpSpPr>
          <p:cNvPr id="1582" name="Group 1582"/>
          <p:cNvGrpSpPr/>
          <p:nvPr/>
        </p:nvGrpSpPr>
        <p:grpSpPr>
          <a:xfrm>
            <a:off x="4876800" y="3381332"/>
            <a:ext cx="3251200" cy="498349"/>
            <a:chOff x="0" y="14534"/>
            <a:chExt cx="3251200" cy="498347"/>
          </a:xfrm>
        </p:grpSpPr>
        <p:sp>
          <p:nvSpPr>
            <p:cNvPr id="1580" name="Shape 1580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581" name="Shape 1581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8, bid = 1)</a:t>
              </a:r>
            </a:p>
          </p:txBody>
        </p:sp>
      </p:grpSp>
      <p:grpSp>
        <p:nvGrpSpPr>
          <p:cNvPr id="1585" name="Group 1585"/>
          <p:cNvGrpSpPr/>
          <p:nvPr/>
        </p:nvGrpSpPr>
        <p:grpSpPr>
          <a:xfrm>
            <a:off x="4876800" y="3923199"/>
            <a:ext cx="3251200" cy="498349"/>
            <a:chOff x="0" y="14534"/>
            <a:chExt cx="3251200" cy="498347"/>
          </a:xfrm>
        </p:grpSpPr>
        <p:sp>
          <p:nvSpPr>
            <p:cNvPr id="1583" name="Shape 1583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584" name="Shape 1584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8, bid = 13)</a:t>
              </a:r>
            </a:p>
          </p:txBody>
        </p:sp>
      </p:grpSp>
      <p:grpSp>
        <p:nvGrpSpPr>
          <p:cNvPr id="1588" name="Group 1588"/>
          <p:cNvGrpSpPr/>
          <p:nvPr/>
        </p:nvGrpSpPr>
        <p:grpSpPr>
          <a:xfrm>
            <a:off x="4876800" y="4248319"/>
            <a:ext cx="3251200" cy="498349"/>
            <a:chOff x="0" y="14534"/>
            <a:chExt cx="3251200" cy="498347"/>
          </a:xfrm>
        </p:grpSpPr>
        <p:sp>
          <p:nvSpPr>
            <p:cNvPr id="1586" name="Shape 1586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587" name="Shape 1587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8, bid = 15)</a:t>
              </a:r>
            </a:p>
          </p:txBody>
        </p:sp>
      </p:grpSp>
      <p:grpSp>
        <p:nvGrpSpPr>
          <p:cNvPr id="1591" name="Group 1591"/>
          <p:cNvGrpSpPr/>
          <p:nvPr/>
        </p:nvGrpSpPr>
        <p:grpSpPr>
          <a:xfrm>
            <a:off x="4876800" y="4573439"/>
            <a:ext cx="3251200" cy="498349"/>
            <a:chOff x="0" y="14534"/>
            <a:chExt cx="3251200" cy="498347"/>
          </a:xfrm>
        </p:grpSpPr>
        <p:sp>
          <p:nvSpPr>
            <p:cNvPr id="1589" name="Shape 1589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590" name="Shape 1590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12, bid = 1)</a:t>
              </a:r>
            </a:p>
          </p:txBody>
        </p:sp>
      </p:grpSp>
      <p:grpSp>
        <p:nvGrpSpPr>
          <p:cNvPr id="1594" name="Group 1594"/>
          <p:cNvGrpSpPr/>
          <p:nvPr/>
        </p:nvGrpSpPr>
        <p:grpSpPr>
          <a:xfrm>
            <a:off x="4876800" y="4898559"/>
            <a:ext cx="3251200" cy="498349"/>
            <a:chOff x="0" y="14534"/>
            <a:chExt cx="3251200" cy="498347"/>
          </a:xfrm>
        </p:grpSpPr>
        <p:sp>
          <p:nvSpPr>
            <p:cNvPr id="1592" name="Shape 1592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593" name="Shape 1593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. . .</a:t>
              </a:r>
            </a:p>
          </p:txBody>
        </p:sp>
      </p:grpSp>
      <p:sp>
        <p:nvSpPr>
          <p:cNvPr id="1595" name="Shape 1595"/>
          <p:cNvSpPr/>
          <p:nvPr/>
        </p:nvSpPr>
        <p:spPr>
          <a:xfrm>
            <a:off x="4876800" y="5310293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596" name="Shape 1596"/>
          <p:cNvSpPr/>
          <p:nvPr/>
        </p:nvSpPr>
        <p:spPr>
          <a:xfrm>
            <a:off x="4876800" y="5852159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597" name="Shape 1597"/>
          <p:cNvSpPr/>
          <p:nvPr/>
        </p:nvSpPr>
        <p:spPr>
          <a:xfrm>
            <a:off x="4876800" y="6177279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598" name="Shape 1598"/>
          <p:cNvSpPr/>
          <p:nvPr/>
        </p:nvSpPr>
        <p:spPr>
          <a:xfrm>
            <a:off x="4876800" y="6502400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599" name="Shape 1599"/>
          <p:cNvSpPr/>
          <p:nvPr/>
        </p:nvSpPr>
        <p:spPr>
          <a:xfrm>
            <a:off x="4876800" y="6827519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600" name="Shape 1600"/>
          <p:cNvSpPr/>
          <p:nvPr/>
        </p:nvSpPr>
        <p:spPr>
          <a:xfrm>
            <a:off x="4876800" y="7152640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601" name="Shape 1601"/>
          <p:cNvSpPr/>
          <p:nvPr/>
        </p:nvSpPr>
        <p:spPr>
          <a:xfrm>
            <a:off x="4876800" y="7694507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602" name="Shape 1602"/>
          <p:cNvSpPr/>
          <p:nvPr/>
        </p:nvSpPr>
        <p:spPr>
          <a:xfrm>
            <a:off x="4876800" y="8019626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603" name="Shape 1603"/>
          <p:cNvSpPr/>
          <p:nvPr/>
        </p:nvSpPr>
        <p:spPr>
          <a:xfrm>
            <a:off x="4876800" y="8344746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604" name="Shape 1604"/>
          <p:cNvSpPr/>
          <p:nvPr/>
        </p:nvSpPr>
        <p:spPr>
          <a:xfrm>
            <a:off x="4876800" y="8669866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605" name="Shape 1605"/>
          <p:cNvSpPr/>
          <p:nvPr/>
        </p:nvSpPr>
        <p:spPr>
          <a:xfrm>
            <a:off x="4876800" y="8994986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614" name="Shape 1614"/>
          <p:cNvSpPr/>
          <p:nvPr/>
        </p:nvSpPr>
        <p:spPr>
          <a:xfrm>
            <a:off x="3914139" y="2781169"/>
            <a:ext cx="949961" cy="730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38100">
            <a:solidFill/>
            <a:headEnd type="triangle"/>
            <a:tailEnd type="triangle"/>
          </a:ln>
        </p:spPr>
        <p:txBody>
          <a:bodyPr/>
          <a:lstStyle/>
          <a:p>
            <a:pPr lvl="0"/>
          </a:p>
        </p:txBody>
      </p:sp>
      <p:grpSp>
        <p:nvGrpSpPr>
          <p:cNvPr id="1609" name="Group 1609"/>
          <p:cNvGrpSpPr/>
          <p:nvPr/>
        </p:nvGrpSpPr>
        <p:grpSpPr>
          <a:xfrm>
            <a:off x="8669866" y="8366506"/>
            <a:ext cx="4334935" cy="498349"/>
            <a:chOff x="0" y="14534"/>
            <a:chExt cx="4334933" cy="498347"/>
          </a:xfrm>
        </p:grpSpPr>
        <p:sp>
          <p:nvSpPr>
            <p:cNvPr id="1607" name="Shape 1607"/>
            <p:cNvSpPr/>
            <p:nvPr/>
          </p:nvSpPr>
          <p:spPr>
            <a:xfrm>
              <a:off x="0" y="101148"/>
              <a:ext cx="4334934" cy="325121"/>
            </a:xfrm>
            <a:prstGeom prst="rect">
              <a:avLst/>
            </a:prstGeom>
            <a:solidFill>
              <a:srgbClr val="9BBB59"/>
            </a:solidFill>
            <a:ln w="25400" cap="flat">
              <a:solidFill>
                <a:srgbClr val="718841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608" name="Shape 1608"/>
            <p:cNvSpPr/>
            <p:nvPr/>
          </p:nvSpPr>
          <p:spPr>
            <a:xfrm>
              <a:off x="0" y="14534"/>
              <a:ext cx="4334934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Bob, sid = 1, bid = 4)</a:t>
              </a:r>
            </a:p>
          </p:txBody>
        </p:sp>
      </p:grpSp>
      <p:grpSp>
        <p:nvGrpSpPr>
          <p:cNvPr id="1612" name="Group 1612"/>
          <p:cNvGrpSpPr/>
          <p:nvPr/>
        </p:nvGrpSpPr>
        <p:grpSpPr>
          <a:xfrm>
            <a:off x="8669866" y="8691625"/>
            <a:ext cx="4334935" cy="498349"/>
            <a:chOff x="0" y="14534"/>
            <a:chExt cx="4334933" cy="498347"/>
          </a:xfrm>
        </p:grpSpPr>
        <p:sp>
          <p:nvSpPr>
            <p:cNvPr id="1610" name="Shape 1610"/>
            <p:cNvSpPr/>
            <p:nvPr/>
          </p:nvSpPr>
          <p:spPr>
            <a:xfrm>
              <a:off x="0" y="101148"/>
              <a:ext cx="4334934" cy="325121"/>
            </a:xfrm>
            <a:prstGeom prst="rect">
              <a:avLst/>
            </a:prstGeom>
            <a:solidFill>
              <a:srgbClr val="9BBB59"/>
            </a:solidFill>
            <a:ln w="25400" cap="flat">
              <a:solidFill>
                <a:srgbClr val="718841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611" name="Shape 1611"/>
            <p:cNvSpPr/>
            <p:nvPr/>
          </p:nvSpPr>
          <p:spPr>
            <a:xfrm>
              <a:off x="0" y="14534"/>
              <a:ext cx="4334934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Bob, sid = 1, bid = 7)</a:t>
              </a:r>
            </a:p>
          </p:txBody>
        </p:sp>
      </p:grpSp>
      <p:sp>
        <p:nvSpPr>
          <p:cNvPr id="1613" name="Shape 1613"/>
          <p:cNvSpPr/>
          <p:nvPr/>
        </p:nvSpPr>
        <p:spPr>
          <a:xfrm>
            <a:off x="8714032" y="7802880"/>
            <a:ext cx="1548418" cy="650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b="1"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b="0" sz="1800"/>
            </a:pPr>
            <a:r>
              <a:rPr b="1" sz="3400"/>
              <a:t>Output:</a:t>
            </a:r>
          </a:p>
        </p:txBody>
      </p:sp>
    </p:spTree>
  </p:cSld>
  <p:clrMapOvr>
    <a:masterClrMapping/>
  </p:clrMapOvr>
  <p:transition spd="med" advClick="1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Shape 1616"/>
          <p:cNvSpPr/>
          <p:nvPr>
            <p:ph type="title"/>
          </p:nvPr>
        </p:nvSpPr>
        <p:spPr>
          <a:xfrm>
            <a:off x="650239" y="390596"/>
            <a:ext cx="11704322" cy="16256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Sort-Merge Join</a:t>
            </a:r>
          </a:p>
        </p:txBody>
      </p:sp>
      <p:sp>
        <p:nvSpPr>
          <p:cNvPr id="1617" name="Shape 1617"/>
          <p:cNvSpPr/>
          <p:nvPr/>
        </p:nvSpPr>
        <p:spPr>
          <a:xfrm>
            <a:off x="325119" y="1950719"/>
            <a:ext cx="3901442" cy="7586135"/>
          </a:xfrm>
          <a:prstGeom prst="rect">
            <a:avLst/>
          </a:prstGeom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618" name="Shape 1618"/>
          <p:cNvSpPr/>
          <p:nvPr/>
        </p:nvSpPr>
        <p:spPr>
          <a:xfrm>
            <a:off x="650239" y="2167466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619" name="Shape 1619"/>
          <p:cNvSpPr/>
          <p:nvPr/>
        </p:nvSpPr>
        <p:spPr>
          <a:xfrm>
            <a:off x="650239" y="4009813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620" name="Shape 1620"/>
          <p:cNvSpPr/>
          <p:nvPr/>
        </p:nvSpPr>
        <p:spPr>
          <a:xfrm>
            <a:off x="650239" y="5852159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621" name="Shape 1621"/>
          <p:cNvSpPr/>
          <p:nvPr/>
        </p:nvSpPr>
        <p:spPr>
          <a:xfrm>
            <a:off x="650239" y="7694507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622" name="Shape 1622"/>
          <p:cNvSpPr/>
          <p:nvPr/>
        </p:nvSpPr>
        <p:spPr>
          <a:xfrm>
            <a:off x="4551679" y="1950719"/>
            <a:ext cx="3901442" cy="7586135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623" name="Shape 1623"/>
          <p:cNvSpPr/>
          <p:nvPr/>
        </p:nvSpPr>
        <p:spPr>
          <a:xfrm>
            <a:off x="4876800" y="2167466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624" name="Shape 1624"/>
          <p:cNvSpPr/>
          <p:nvPr/>
        </p:nvSpPr>
        <p:spPr>
          <a:xfrm>
            <a:off x="4876800" y="4009813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625" name="Shape 1625"/>
          <p:cNvSpPr/>
          <p:nvPr/>
        </p:nvSpPr>
        <p:spPr>
          <a:xfrm>
            <a:off x="4876800" y="5852159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626" name="Shape 1626"/>
          <p:cNvSpPr/>
          <p:nvPr/>
        </p:nvSpPr>
        <p:spPr>
          <a:xfrm>
            <a:off x="4876800" y="7694507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627" name="Shape 1627"/>
          <p:cNvSpPr/>
          <p:nvPr>
            <p:ph type="body" idx="1"/>
          </p:nvPr>
        </p:nvSpPr>
        <p:spPr>
          <a:xfrm>
            <a:off x="8561493" y="1950720"/>
            <a:ext cx="4443308" cy="6436926"/>
          </a:xfrm>
          <a:prstGeom prst="rect">
            <a:avLst/>
          </a:prstGeom>
        </p:spPr>
        <p:txBody>
          <a:bodyPr/>
          <a:lstStyle/>
          <a:p>
            <a:pPr lvl="0" marL="342900" indent="-342900">
              <a:spcBef>
                <a:spcPts val="600"/>
              </a:spcBef>
              <a:buSzTx/>
              <a:buNone/>
              <a:defRPr sz="1800"/>
            </a:pPr>
            <a:r>
              <a:rPr b="1" sz="3800"/>
              <a:t>Key idea:</a:t>
            </a:r>
            <a:br>
              <a:rPr b="1" sz="3800"/>
            </a:br>
            <a:r>
              <a:rPr sz="3800"/>
              <a:t>Sort S and R </a:t>
            </a:r>
            <a:r>
              <a:rPr b="1" sz="3800"/>
              <a:t>on join column</a:t>
            </a:r>
            <a:r>
              <a:rPr sz="3800"/>
              <a:t>, then merge them!</a:t>
            </a:r>
            <a:endParaRPr sz="3800"/>
          </a:p>
          <a:p>
            <a:pPr lvl="0" marL="342900" indent="-342900">
              <a:spcBef>
                <a:spcPts val="600"/>
              </a:spcBef>
              <a:buSzTx/>
              <a:buNone/>
              <a:defRPr sz="1800"/>
            </a:pPr>
            <a:r>
              <a:rPr b="1" sz="3800"/>
              <a:t>Steps:</a:t>
            </a:r>
            <a:endParaRPr b="1" sz="3800"/>
          </a:p>
          <a:p>
            <a:pPr lvl="0" marL="610790" indent="-610790"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800"/>
              <a:t>Sort S and R.</a:t>
            </a:r>
            <a:endParaRPr sz="3800"/>
          </a:p>
          <a:p>
            <a:pPr lvl="0" marL="610790" indent="-610790">
              <a:spcBef>
                <a:spcPts val="600"/>
              </a:spcBef>
              <a:buClr>
                <a:srgbClr val="8064A2"/>
              </a:buClr>
              <a:buFontTx/>
              <a:buAutoNum type="arabicPeriod" startAt="2"/>
              <a:defRPr sz="1800"/>
            </a:pPr>
            <a:r>
              <a:rPr sz="3800">
                <a:solidFill>
                  <a:srgbClr val="8064A2"/>
                </a:solidFill>
              </a:rPr>
              <a:t>“Zip” or merge.</a:t>
            </a:r>
          </a:p>
        </p:txBody>
      </p:sp>
      <p:sp>
        <p:nvSpPr>
          <p:cNvPr id="1628" name="Shape 1628"/>
          <p:cNvSpPr/>
          <p:nvPr/>
        </p:nvSpPr>
        <p:spPr>
          <a:xfrm>
            <a:off x="1806701" y="1425447"/>
            <a:ext cx="949695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F497D"/>
                </a:solidFill>
              </a:rPr>
              <a:t>Sailors</a:t>
            </a:r>
          </a:p>
        </p:txBody>
      </p:sp>
      <p:sp>
        <p:nvSpPr>
          <p:cNvPr id="1629" name="Shape 1629"/>
          <p:cNvSpPr/>
          <p:nvPr/>
        </p:nvSpPr>
        <p:spPr>
          <a:xfrm>
            <a:off x="5816515" y="1425447"/>
            <a:ext cx="1240058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C0504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C0504D"/>
                </a:solidFill>
              </a:rPr>
              <a:t>Reserves</a:t>
            </a:r>
          </a:p>
        </p:txBody>
      </p:sp>
      <p:grpSp>
        <p:nvGrpSpPr>
          <p:cNvPr id="1632" name="Group 1632"/>
          <p:cNvGrpSpPr/>
          <p:nvPr/>
        </p:nvGrpSpPr>
        <p:grpSpPr>
          <a:xfrm>
            <a:off x="650239" y="2080852"/>
            <a:ext cx="3251201" cy="498349"/>
            <a:chOff x="0" y="14534"/>
            <a:chExt cx="3251200" cy="498347"/>
          </a:xfrm>
        </p:grpSpPr>
        <p:sp>
          <p:nvSpPr>
            <p:cNvPr id="1630" name="Shape 1630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631" name="Shape 1631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Bob, sid = 1)</a:t>
              </a:r>
            </a:p>
          </p:txBody>
        </p:sp>
      </p:grpSp>
      <p:grpSp>
        <p:nvGrpSpPr>
          <p:cNvPr id="1635" name="Group 1635"/>
          <p:cNvGrpSpPr/>
          <p:nvPr/>
        </p:nvGrpSpPr>
        <p:grpSpPr>
          <a:xfrm>
            <a:off x="650239" y="2405972"/>
            <a:ext cx="3251201" cy="498349"/>
            <a:chOff x="0" y="14534"/>
            <a:chExt cx="3251200" cy="498347"/>
          </a:xfrm>
        </p:grpSpPr>
        <p:sp>
          <p:nvSpPr>
            <p:cNvPr id="1633" name="Shape 1633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634" name="Shape 1634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Jill, sid = 2)</a:t>
              </a:r>
            </a:p>
          </p:txBody>
        </p:sp>
      </p:grpSp>
      <p:grpSp>
        <p:nvGrpSpPr>
          <p:cNvPr id="1638" name="Group 1638"/>
          <p:cNvGrpSpPr/>
          <p:nvPr/>
        </p:nvGrpSpPr>
        <p:grpSpPr>
          <a:xfrm>
            <a:off x="650239" y="2731092"/>
            <a:ext cx="3251201" cy="498349"/>
            <a:chOff x="0" y="14534"/>
            <a:chExt cx="3251200" cy="498347"/>
          </a:xfrm>
        </p:grpSpPr>
        <p:sp>
          <p:nvSpPr>
            <p:cNvPr id="1636" name="Shape 1636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637" name="Shape 1637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Sam, sid = 3)</a:t>
              </a:r>
            </a:p>
          </p:txBody>
        </p:sp>
      </p:grpSp>
      <p:grpSp>
        <p:nvGrpSpPr>
          <p:cNvPr id="1641" name="Group 1641"/>
          <p:cNvGrpSpPr/>
          <p:nvPr/>
        </p:nvGrpSpPr>
        <p:grpSpPr>
          <a:xfrm>
            <a:off x="650239" y="3056212"/>
            <a:ext cx="3251201" cy="498349"/>
            <a:chOff x="0" y="14534"/>
            <a:chExt cx="3251200" cy="498347"/>
          </a:xfrm>
        </p:grpSpPr>
        <p:sp>
          <p:nvSpPr>
            <p:cNvPr id="1639" name="Shape 1639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640" name="Shape 1640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Yue, sid = 4)</a:t>
              </a:r>
            </a:p>
          </p:txBody>
        </p:sp>
      </p:grpSp>
      <p:grpSp>
        <p:nvGrpSpPr>
          <p:cNvPr id="1644" name="Group 1644"/>
          <p:cNvGrpSpPr/>
          <p:nvPr/>
        </p:nvGrpSpPr>
        <p:grpSpPr>
          <a:xfrm>
            <a:off x="650239" y="3381332"/>
            <a:ext cx="3251201" cy="498349"/>
            <a:chOff x="0" y="14534"/>
            <a:chExt cx="3251200" cy="498347"/>
          </a:xfrm>
        </p:grpSpPr>
        <p:sp>
          <p:nvSpPr>
            <p:cNvPr id="1642" name="Shape 1642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643" name="Shape 1643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Sue, sid = 7)</a:t>
              </a:r>
            </a:p>
          </p:txBody>
        </p:sp>
      </p:grpSp>
      <p:grpSp>
        <p:nvGrpSpPr>
          <p:cNvPr id="1647" name="Group 1647"/>
          <p:cNvGrpSpPr/>
          <p:nvPr/>
        </p:nvGrpSpPr>
        <p:grpSpPr>
          <a:xfrm>
            <a:off x="650239" y="3923199"/>
            <a:ext cx="3251201" cy="498349"/>
            <a:chOff x="0" y="14534"/>
            <a:chExt cx="3251200" cy="498347"/>
          </a:xfrm>
        </p:grpSpPr>
        <p:sp>
          <p:nvSpPr>
            <p:cNvPr id="1645" name="Shape 1645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646" name="Shape 1646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Sue, sid = 8)</a:t>
              </a:r>
            </a:p>
          </p:txBody>
        </p:sp>
      </p:grpSp>
      <p:grpSp>
        <p:nvGrpSpPr>
          <p:cNvPr id="1650" name="Group 1650"/>
          <p:cNvGrpSpPr/>
          <p:nvPr/>
        </p:nvGrpSpPr>
        <p:grpSpPr>
          <a:xfrm>
            <a:off x="650239" y="4248319"/>
            <a:ext cx="3251201" cy="498349"/>
            <a:chOff x="0" y="14534"/>
            <a:chExt cx="3251200" cy="498347"/>
          </a:xfrm>
        </p:grpSpPr>
        <p:sp>
          <p:nvSpPr>
            <p:cNvPr id="1648" name="Shape 1648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649" name="Shape 1649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Joe, sid = 12)</a:t>
              </a:r>
            </a:p>
          </p:txBody>
        </p:sp>
      </p:grpSp>
      <p:grpSp>
        <p:nvGrpSpPr>
          <p:cNvPr id="1653" name="Group 1653"/>
          <p:cNvGrpSpPr/>
          <p:nvPr/>
        </p:nvGrpSpPr>
        <p:grpSpPr>
          <a:xfrm>
            <a:off x="650239" y="4573439"/>
            <a:ext cx="3251201" cy="498349"/>
            <a:chOff x="0" y="14534"/>
            <a:chExt cx="3251200" cy="498347"/>
          </a:xfrm>
        </p:grpSpPr>
        <p:sp>
          <p:nvSpPr>
            <p:cNvPr id="1651" name="Shape 1651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652" name="Shape 1652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. . .</a:t>
              </a:r>
            </a:p>
          </p:txBody>
        </p:sp>
      </p:grpSp>
      <p:sp>
        <p:nvSpPr>
          <p:cNvPr id="1654" name="Shape 1654"/>
          <p:cNvSpPr/>
          <p:nvPr/>
        </p:nvSpPr>
        <p:spPr>
          <a:xfrm>
            <a:off x="650239" y="4985173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655" name="Shape 1655"/>
          <p:cNvSpPr/>
          <p:nvPr/>
        </p:nvSpPr>
        <p:spPr>
          <a:xfrm>
            <a:off x="650239" y="5310293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656" name="Shape 1656"/>
          <p:cNvSpPr/>
          <p:nvPr/>
        </p:nvSpPr>
        <p:spPr>
          <a:xfrm>
            <a:off x="650239" y="5852159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657" name="Shape 1657"/>
          <p:cNvSpPr/>
          <p:nvPr/>
        </p:nvSpPr>
        <p:spPr>
          <a:xfrm>
            <a:off x="650239" y="6177279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658" name="Shape 1658"/>
          <p:cNvSpPr/>
          <p:nvPr/>
        </p:nvSpPr>
        <p:spPr>
          <a:xfrm>
            <a:off x="650239" y="6502400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659" name="Shape 1659"/>
          <p:cNvSpPr/>
          <p:nvPr/>
        </p:nvSpPr>
        <p:spPr>
          <a:xfrm>
            <a:off x="650239" y="6827519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660" name="Shape 1660"/>
          <p:cNvSpPr/>
          <p:nvPr/>
        </p:nvSpPr>
        <p:spPr>
          <a:xfrm>
            <a:off x="650239" y="7152640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661" name="Shape 1661"/>
          <p:cNvSpPr/>
          <p:nvPr/>
        </p:nvSpPr>
        <p:spPr>
          <a:xfrm>
            <a:off x="650239" y="7694507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662" name="Shape 1662"/>
          <p:cNvSpPr/>
          <p:nvPr/>
        </p:nvSpPr>
        <p:spPr>
          <a:xfrm>
            <a:off x="650239" y="8019626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663" name="Shape 1663"/>
          <p:cNvSpPr/>
          <p:nvPr/>
        </p:nvSpPr>
        <p:spPr>
          <a:xfrm>
            <a:off x="650239" y="8344746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664" name="Shape 1664"/>
          <p:cNvSpPr/>
          <p:nvPr/>
        </p:nvSpPr>
        <p:spPr>
          <a:xfrm>
            <a:off x="650239" y="8669866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665" name="Shape 1665"/>
          <p:cNvSpPr/>
          <p:nvPr/>
        </p:nvSpPr>
        <p:spPr>
          <a:xfrm>
            <a:off x="650239" y="8994986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1668" name="Group 1668"/>
          <p:cNvGrpSpPr/>
          <p:nvPr/>
        </p:nvGrpSpPr>
        <p:grpSpPr>
          <a:xfrm>
            <a:off x="4876800" y="2080852"/>
            <a:ext cx="3251200" cy="498349"/>
            <a:chOff x="0" y="14534"/>
            <a:chExt cx="3251200" cy="498347"/>
          </a:xfrm>
        </p:grpSpPr>
        <p:sp>
          <p:nvSpPr>
            <p:cNvPr id="1666" name="Shape 1666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667" name="Shape 1667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1, bid = 4)</a:t>
              </a:r>
            </a:p>
          </p:txBody>
        </p:sp>
      </p:grpSp>
      <p:grpSp>
        <p:nvGrpSpPr>
          <p:cNvPr id="1671" name="Group 1671"/>
          <p:cNvGrpSpPr/>
          <p:nvPr/>
        </p:nvGrpSpPr>
        <p:grpSpPr>
          <a:xfrm>
            <a:off x="4876800" y="2405972"/>
            <a:ext cx="3251200" cy="498349"/>
            <a:chOff x="0" y="14534"/>
            <a:chExt cx="3251200" cy="498347"/>
          </a:xfrm>
        </p:grpSpPr>
        <p:sp>
          <p:nvSpPr>
            <p:cNvPr id="1669" name="Shape 1669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670" name="Shape 1670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1, bid = 7)</a:t>
              </a:r>
            </a:p>
          </p:txBody>
        </p:sp>
      </p:grpSp>
      <p:grpSp>
        <p:nvGrpSpPr>
          <p:cNvPr id="1674" name="Group 1674"/>
          <p:cNvGrpSpPr/>
          <p:nvPr/>
        </p:nvGrpSpPr>
        <p:grpSpPr>
          <a:xfrm>
            <a:off x="4876800" y="2731092"/>
            <a:ext cx="3251200" cy="498349"/>
            <a:chOff x="0" y="14534"/>
            <a:chExt cx="3251200" cy="498347"/>
          </a:xfrm>
        </p:grpSpPr>
        <p:sp>
          <p:nvSpPr>
            <p:cNvPr id="1672" name="Shape 1672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673" name="Shape 1673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3, bid = 6)</a:t>
              </a:r>
            </a:p>
          </p:txBody>
        </p:sp>
      </p:grpSp>
      <p:grpSp>
        <p:nvGrpSpPr>
          <p:cNvPr id="1677" name="Group 1677"/>
          <p:cNvGrpSpPr/>
          <p:nvPr/>
        </p:nvGrpSpPr>
        <p:grpSpPr>
          <a:xfrm>
            <a:off x="4876800" y="3056212"/>
            <a:ext cx="3251200" cy="498349"/>
            <a:chOff x="0" y="14534"/>
            <a:chExt cx="3251200" cy="498347"/>
          </a:xfrm>
        </p:grpSpPr>
        <p:sp>
          <p:nvSpPr>
            <p:cNvPr id="1675" name="Shape 1675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676" name="Shape 1676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4, bid = 3)</a:t>
              </a:r>
            </a:p>
          </p:txBody>
        </p:sp>
      </p:grpSp>
      <p:grpSp>
        <p:nvGrpSpPr>
          <p:cNvPr id="1680" name="Group 1680"/>
          <p:cNvGrpSpPr/>
          <p:nvPr/>
        </p:nvGrpSpPr>
        <p:grpSpPr>
          <a:xfrm>
            <a:off x="4876800" y="3381332"/>
            <a:ext cx="3251200" cy="498349"/>
            <a:chOff x="0" y="14534"/>
            <a:chExt cx="3251200" cy="498347"/>
          </a:xfrm>
        </p:grpSpPr>
        <p:sp>
          <p:nvSpPr>
            <p:cNvPr id="1678" name="Shape 1678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679" name="Shape 1679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8, bid = 1)</a:t>
              </a:r>
            </a:p>
          </p:txBody>
        </p:sp>
      </p:grpSp>
      <p:grpSp>
        <p:nvGrpSpPr>
          <p:cNvPr id="1683" name="Group 1683"/>
          <p:cNvGrpSpPr/>
          <p:nvPr/>
        </p:nvGrpSpPr>
        <p:grpSpPr>
          <a:xfrm>
            <a:off x="4876800" y="3923199"/>
            <a:ext cx="3251200" cy="498349"/>
            <a:chOff x="0" y="14534"/>
            <a:chExt cx="3251200" cy="498347"/>
          </a:xfrm>
        </p:grpSpPr>
        <p:sp>
          <p:nvSpPr>
            <p:cNvPr id="1681" name="Shape 1681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682" name="Shape 1682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8, bid = 13)</a:t>
              </a:r>
            </a:p>
          </p:txBody>
        </p:sp>
      </p:grpSp>
      <p:grpSp>
        <p:nvGrpSpPr>
          <p:cNvPr id="1686" name="Group 1686"/>
          <p:cNvGrpSpPr/>
          <p:nvPr/>
        </p:nvGrpSpPr>
        <p:grpSpPr>
          <a:xfrm>
            <a:off x="4876800" y="4248319"/>
            <a:ext cx="3251200" cy="498349"/>
            <a:chOff x="0" y="14534"/>
            <a:chExt cx="3251200" cy="498347"/>
          </a:xfrm>
        </p:grpSpPr>
        <p:sp>
          <p:nvSpPr>
            <p:cNvPr id="1684" name="Shape 1684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685" name="Shape 1685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8, bid = 15)</a:t>
              </a:r>
            </a:p>
          </p:txBody>
        </p:sp>
      </p:grpSp>
      <p:grpSp>
        <p:nvGrpSpPr>
          <p:cNvPr id="1689" name="Group 1689"/>
          <p:cNvGrpSpPr/>
          <p:nvPr/>
        </p:nvGrpSpPr>
        <p:grpSpPr>
          <a:xfrm>
            <a:off x="4876800" y="4573439"/>
            <a:ext cx="3251200" cy="498349"/>
            <a:chOff x="0" y="14534"/>
            <a:chExt cx="3251200" cy="498347"/>
          </a:xfrm>
        </p:grpSpPr>
        <p:sp>
          <p:nvSpPr>
            <p:cNvPr id="1687" name="Shape 1687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688" name="Shape 1688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12, bid = 1)</a:t>
              </a:r>
            </a:p>
          </p:txBody>
        </p:sp>
      </p:grpSp>
      <p:grpSp>
        <p:nvGrpSpPr>
          <p:cNvPr id="1692" name="Group 1692"/>
          <p:cNvGrpSpPr/>
          <p:nvPr/>
        </p:nvGrpSpPr>
        <p:grpSpPr>
          <a:xfrm>
            <a:off x="4876800" y="4898559"/>
            <a:ext cx="3251200" cy="498349"/>
            <a:chOff x="0" y="14534"/>
            <a:chExt cx="3251200" cy="498347"/>
          </a:xfrm>
        </p:grpSpPr>
        <p:sp>
          <p:nvSpPr>
            <p:cNvPr id="1690" name="Shape 1690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691" name="Shape 1691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. . .</a:t>
              </a:r>
            </a:p>
          </p:txBody>
        </p:sp>
      </p:grpSp>
      <p:sp>
        <p:nvSpPr>
          <p:cNvPr id="1693" name="Shape 1693"/>
          <p:cNvSpPr/>
          <p:nvPr/>
        </p:nvSpPr>
        <p:spPr>
          <a:xfrm>
            <a:off x="4876800" y="5310293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694" name="Shape 1694"/>
          <p:cNvSpPr/>
          <p:nvPr/>
        </p:nvSpPr>
        <p:spPr>
          <a:xfrm>
            <a:off x="4876800" y="5852159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695" name="Shape 1695"/>
          <p:cNvSpPr/>
          <p:nvPr/>
        </p:nvSpPr>
        <p:spPr>
          <a:xfrm>
            <a:off x="4876800" y="6177279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696" name="Shape 1696"/>
          <p:cNvSpPr/>
          <p:nvPr/>
        </p:nvSpPr>
        <p:spPr>
          <a:xfrm>
            <a:off x="4876800" y="6502400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697" name="Shape 1697"/>
          <p:cNvSpPr/>
          <p:nvPr/>
        </p:nvSpPr>
        <p:spPr>
          <a:xfrm>
            <a:off x="4876800" y="6827519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698" name="Shape 1698"/>
          <p:cNvSpPr/>
          <p:nvPr/>
        </p:nvSpPr>
        <p:spPr>
          <a:xfrm>
            <a:off x="4876800" y="7152640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699" name="Shape 1699"/>
          <p:cNvSpPr/>
          <p:nvPr/>
        </p:nvSpPr>
        <p:spPr>
          <a:xfrm>
            <a:off x="4876800" y="7694507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700" name="Shape 1700"/>
          <p:cNvSpPr/>
          <p:nvPr/>
        </p:nvSpPr>
        <p:spPr>
          <a:xfrm>
            <a:off x="4876800" y="8019626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701" name="Shape 1701"/>
          <p:cNvSpPr/>
          <p:nvPr/>
        </p:nvSpPr>
        <p:spPr>
          <a:xfrm>
            <a:off x="4876800" y="8344746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702" name="Shape 1702"/>
          <p:cNvSpPr/>
          <p:nvPr/>
        </p:nvSpPr>
        <p:spPr>
          <a:xfrm>
            <a:off x="4876800" y="8669866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703" name="Shape 1703"/>
          <p:cNvSpPr/>
          <p:nvPr/>
        </p:nvSpPr>
        <p:spPr>
          <a:xfrm>
            <a:off x="4876800" y="8994986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715" name="Shape 1715"/>
          <p:cNvSpPr/>
          <p:nvPr/>
        </p:nvSpPr>
        <p:spPr>
          <a:xfrm>
            <a:off x="3914139" y="2980266"/>
            <a:ext cx="949961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7200" y="0"/>
                  <a:pt x="14400" y="0"/>
                  <a:pt x="21600" y="0"/>
                </a:cubicBezTo>
              </a:path>
            </a:pathLst>
          </a:custGeom>
          <a:ln w="38100">
            <a:solidFill/>
            <a:headEnd type="triangle"/>
            <a:tailEnd type="triangle"/>
          </a:ln>
        </p:spPr>
        <p:txBody>
          <a:bodyPr/>
          <a:lstStyle/>
          <a:p>
            <a:pPr lvl="0"/>
          </a:p>
        </p:txBody>
      </p:sp>
      <p:grpSp>
        <p:nvGrpSpPr>
          <p:cNvPr id="1707" name="Group 1707"/>
          <p:cNvGrpSpPr/>
          <p:nvPr/>
        </p:nvGrpSpPr>
        <p:grpSpPr>
          <a:xfrm>
            <a:off x="8669866" y="8366506"/>
            <a:ext cx="4334935" cy="498349"/>
            <a:chOff x="0" y="14534"/>
            <a:chExt cx="4334933" cy="498347"/>
          </a:xfrm>
        </p:grpSpPr>
        <p:sp>
          <p:nvSpPr>
            <p:cNvPr id="1705" name="Shape 1705"/>
            <p:cNvSpPr/>
            <p:nvPr/>
          </p:nvSpPr>
          <p:spPr>
            <a:xfrm>
              <a:off x="0" y="101148"/>
              <a:ext cx="4334934" cy="325121"/>
            </a:xfrm>
            <a:prstGeom prst="rect">
              <a:avLst/>
            </a:prstGeom>
            <a:solidFill>
              <a:srgbClr val="9BBB59"/>
            </a:solidFill>
            <a:ln w="25400" cap="flat">
              <a:solidFill>
                <a:srgbClr val="718841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706" name="Shape 1706"/>
            <p:cNvSpPr/>
            <p:nvPr/>
          </p:nvSpPr>
          <p:spPr>
            <a:xfrm>
              <a:off x="0" y="14534"/>
              <a:ext cx="4334934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Bob, sid = 1, bid = 4)</a:t>
              </a:r>
            </a:p>
          </p:txBody>
        </p:sp>
      </p:grpSp>
      <p:grpSp>
        <p:nvGrpSpPr>
          <p:cNvPr id="1710" name="Group 1710"/>
          <p:cNvGrpSpPr/>
          <p:nvPr/>
        </p:nvGrpSpPr>
        <p:grpSpPr>
          <a:xfrm>
            <a:off x="8669866" y="8691625"/>
            <a:ext cx="4334935" cy="498349"/>
            <a:chOff x="0" y="14534"/>
            <a:chExt cx="4334933" cy="498347"/>
          </a:xfrm>
        </p:grpSpPr>
        <p:sp>
          <p:nvSpPr>
            <p:cNvPr id="1708" name="Shape 1708"/>
            <p:cNvSpPr/>
            <p:nvPr/>
          </p:nvSpPr>
          <p:spPr>
            <a:xfrm>
              <a:off x="0" y="101148"/>
              <a:ext cx="4334934" cy="325121"/>
            </a:xfrm>
            <a:prstGeom prst="rect">
              <a:avLst/>
            </a:prstGeom>
            <a:solidFill>
              <a:srgbClr val="9BBB59"/>
            </a:solidFill>
            <a:ln w="25400" cap="flat">
              <a:solidFill>
                <a:srgbClr val="718841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709" name="Shape 1709"/>
            <p:cNvSpPr/>
            <p:nvPr/>
          </p:nvSpPr>
          <p:spPr>
            <a:xfrm>
              <a:off x="0" y="14534"/>
              <a:ext cx="4334934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Bob, sid = 1, bid = 7)</a:t>
              </a:r>
            </a:p>
          </p:txBody>
        </p:sp>
      </p:grpSp>
      <p:grpSp>
        <p:nvGrpSpPr>
          <p:cNvPr id="1713" name="Group 1713"/>
          <p:cNvGrpSpPr/>
          <p:nvPr/>
        </p:nvGrpSpPr>
        <p:grpSpPr>
          <a:xfrm>
            <a:off x="8669866" y="9016746"/>
            <a:ext cx="4334935" cy="498349"/>
            <a:chOff x="0" y="14534"/>
            <a:chExt cx="4334933" cy="498347"/>
          </a:xfrm>
        </p:grpSpPr>
        <p:sp>
          <p:nvSpPr>
            <p:cNvPr id="1711" name="Shape 1711"/>
            <p:cNvSpPr/>
            <p:nvPr/>
          </p:nvSpPr>
          <p:spPr>
            <a:xfrm>
              <a:off x="0" y="101148"/>
              <a:ext cx="4334934" cy="325121"/>
            </a:xfrm>
            <a:prstGeom prst="rect">
              <a:avLst/>
            </a:prstGeom>
            <a:solidFill>
              <a:srgbClr val="9BBB59"/>
            </a:solidFill>
            <a:ln w="25400" cap="flat">
              <a:solidFill>
                <a:srgbClr val="718841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712" name="Shape 1712"/>
            <p:cNvSpPr/>
            <p:nvPr/>
          </p:nvSpPr>
          <p:spPr>
            <a:xfrm>
              <a:off x="0" y="14534"/>
              <a:ext cx="4334934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Sam, sid = 3, bid = 6)</a:t>
              </a:r>
            </a:p>
          </p:txBody>
        </p:sp>
      </p:grpSp>
      <p:sp>
        <p:nvSpPr>
          <p:cNvPr id="1714" name="Shape 1714"/>
          <p:cNvSpPr/>
          <p:nvPr/>
        </p:nvSpPr>
        <p:spPr>
          <a:xfrm>
            <a:off x="8714032" y="7802880"/>
            <a:ext cx="1548418" cy="650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b="1"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b="0" sz="1800"/>
            </a:pPr>
            <a:r>
              <a:rPr b="1" sz="3400"/>
              <a:t>Output: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13" grpId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7" name="Shape 1717"/>
          <p:cNvSpPr/>
          <p:nvPr>
            <p:ph type="title"/>
          </p:nvPr>
        </p:nvSpPr>
        <p:spPr>
          <a:xfrm>
            <a:off x="650239" y="390596"/>
            <a:ext cx="11704322" cy="16256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Sort-Merge Join</a:t>
            </a:r>
          </a:p>
        </p:txBody>
      </p:sp>
      <p:sp>
        <p:nvSpPr>
          <p:cNvPr id="1718" name="Shape 1718"/>
          <p:cNvSpPr/>
          <p:nvPr/>
        </p:nvSpPr>
        <p:spPr>
          <a:xfrm>
            <a:off x="325119" y="1950719"/>
            <a:ext cx="3901442" cy="7586135"/>
          </a:xfrm>
          <a:prstGeom prst="rect">
            <a:avLst/>
          </a:prstGeom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719" name="Shape 1719"/>
          <p:cNvSpPr/>
          <p:nvPr/>
        </p:nvSpPr>
        <p:spPr>
          <a:xfrm>
            <a:off x="650239" y="2167466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720" name="Shape 1720"/>
          <p:cNvSpPr/>
          <p:nvPr/>
        </p:nvSpPr>
        <p:spPr>
          <a:xfrm>
            <a:off x="650239" y="4009813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721" name="Shape 1721"/>
          <p:cNvSpPr/>
          <p:nvPr/>
        </p:nvSpPr>
        <p:spPr>
          <a:xfrm>
            <a:off x="650239" y="5852159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722" name="Shape 1722"/>
          <p:cNvSpPr/>
          <p:nvPr/>
        </p:nvSpPr>
        <p:spPr>
          <a:xfrm>
            <a:off x="650239" y="7694507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723" name="Shape 1723"/>
          <p:cNvSpPr/>
          <p:nvPr/>
        </p:nvSpPr>
        <p:spPr>
          <a:xfrm>
            <a:off x="4551679" y="1950719"/>
            <a:ext cx="3901442" cy="7586135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724" name="Shape 1724"/>
          <p:cNvSpPr/>
          <p:nvPr/>
        </p:nvSpPr>
        <p:spPr>
          <a:xfrm>
            <a:off x="4876800" y="2167466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725" name="Shape 1725"/>
          <p:cNvSpPr/>
          <p:nvPr/>
        </p:nvSpPr>
        <p:spPr>
          <a:xfrm>
            <a:off x="4876800" y="4009813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726" name="Shape 1726"/>
          <p:cNvSpPr/>
          <p:nvPr/>
        </p:nvSpPr>
        <p:spPr>
          <a:xfrm>
            <a:off x="4876800" y="5852159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727" name="Shape 1727"/>
          <p:cNvSpPr/>
          <p:nvPr/>
        </p:nvSpPr>
        <p:spPr>
          <a:xfrm>
            <a:off x="4876800" y="7694507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728" name="Shape 1728"/>
          <p:cNvSpPr/>
          <p:nvPr>
            <p:ph type="body" idx="1"/>
          </p:nvPr>
        </p:nvSpPr>
        <p:spPr>
          <a:xfrm>
            <a:off x="8561493" y="1950720"/>
            <a:ext cx="4443308" cy="6436926"/>
          </a:xfrm>
          <a:prstGeom prst="rect">
            <a:avLst/>
          </a:prstGeom>
        </p:spPr>
        <p:txBody>
          <a:bodyPr/>
          <a:lstStyle/>
          <a:p>
            <a:pPr lvl="0" marL="342900" indent="-342900">
              <a:spcBef>
                <a:spcPts val="600"/>
              </a:spcBef>
              <a:buSzTx/>
              <a:buNone/>
              <a:defRPr sz="1800"/>
            </a:pPr>
            <a:r>
              <a:rPr b="1" sz="3800"/>
              <a:t>Key idea:</a:t>
            </a:r>
            <a:br>
              <a:rPr b="1" sz="3800"/>
            </a:br>
            <a:r>
              <a:rPr sz="3800"/>
              <a:t>Sort S and R </a:t>
            </a:r>
            <a:r>
              <a:rPr b="1" sz="3800"/>
              <a:t>on join column</a:t>
            </a:r>
            <a:r>
              <a:rPr sz="3800"/>
              <a:t>, then merge them!</a:t>
            </a:r>
            <a:endParaRPr sz="3800"/>
          </a:p>
          <a:p>
            <a:pPr lvl="0" marL="342900" indent="-342900">
              <a:spcBef>
                <a:spcPts val="600"/>
              </a:spcBef>
              <a:buSzTx/>
              <a:buNone/>
              <a:defRPr sz="1800"/>
            </a:pPr>
            <a:r>
              <a:rPr b="1" sz="3800"/>
              <a:t>Steps:</a:t>
            </a:r>
            <a:endParaRPr b="1" sz="3800"/>
          </a:p>
          <a:p>
            <a:pPr lvl="0" marL="610790" indent="-610790"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800"/>
              <a:t>Sort S and R.</a:t>
            </a:r>
            <a:endParaRPr sz="3800"/>
          </a:p>
          <a:p>
            <a:pPr lvl="0" marL="610790" indent="-610790">
              <a:spcBef>
                <a:spcPts val="600"/>
              </a:spcBef>
              <a:buClr>
                <a:srgbClr val="8064A2"/>
              </a:buClr>
              <a:buFontTx/>
              <a:buAutoNum type="arabicPeriod" startAt="2"/>
              <a:defRPr sz="1800"/>
            </a:pPr>
            <a:r>
              <a:rPr sz="3800">
                <a:solidFill>
                  <a:srgbClr val="8064A2"/>
                </a:solidFill>
              </a:rPr>
              <a:t>“Zip” or merge.</a:t>
            </a:r>
          </a:p>
        </p:txBody>
      </p:sp>
      <p:sp>
        <p:nvSpPr>
          <p:cNvPr id="1729" name="Shape 1729"/>
          <p:cNvSpPr/>
          <p:nvPr/>
        </p:nvSpPr>
        <p:spPr>
          <a:xfrm>
            <a:off x="1806701" y="1425447"/>
            <a:ext cx="949695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F497D"/>
                </a:solidFill>
              </a:rPr>
              <a:t>Sailors</a:t>
            </a:r>
          </a:p>
        </p:txBody>
      </p:sp>
      <p:sp>
        <p:nvSpPr>
          <p:cNvPr id="1730" name="Shape 1730"/>
          <p:cNvSpPr/>
          <p:nvPr/>
        </p:nvSpPr>
        <p:spPr>
          <a:xfrm>
            <a:off x="5816515" y="1425447"/>
            <a:ext cx="1240058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C0504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C0504D"/>
                </a:solidFill>
              </a:rPr>
              <a:t>Reserves</a:t>
            </a:r>
          </a:p>
        </p:txBody>
      </p:sp>
      <p:grpSp>
        <p:nvGrpSpPr>
          <p:cNvPr id="1733" name="Group 1733"/>
          <p:cNvGrpSpPr/>
          <p:nvPr/>
        </p:nvGrpSpPr>
        <p:grpSpPr>
          <a:xfrm>
            <a:off x="650239" y="2080852"/>
            <a:ext cx="3251201" cy="498349"/>
            <a:chOff x="0" y="14534"/>
            <a:chExt cx="3251200" cy="498347"/>
          </a:xfrm>
        </p:grpSpPr>
        <p:sp>
          <p:nvSpPr>
            <p:cNvPr id="1731" name="Shape 1731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732" name="Shape 1732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Bob, sid = 1)</a:t>
              </a:r>
            </a:p>
          </p:txBody>
        </p:sp>
      </p:grpSp>
      <p:grpSp>
        <p:nvGrpSpPr>
          <p:cNvPr id="1736" name="Group 1736"/>
          <p:cNvGrpSpPr/>
          <p:nvPr/>
        </p:nvGrpSpPr>
        <p:grpSpPr>
          <a:xfrm>
            <a:off x="650239" y="2405972"/>
            <a:ext cx="3251201" cy="498349"/>
            <a:chOff x="0" y="14534"/>
            <a:chExt cx="3251200" cy="498347"/>
          </a:xfrm>
        </p:grpSpPr>
        <p:sp>
          <p:nvSpPr>
            <p:cNvPr id="1734" name="Shape 1734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735" name="Shape 1735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Jill, sid = 2)</a:t>
              </a:r>
            </a:p>
          </p:txBody>
        </p:sp>
      </p:grpSp>
      <p:grpSp>
        <p:nvGrpSpPr>
          <p:cNvPr id="1739" name="Group 1739"/>
          <p:cNvGrpSpPr/>
          <p:nvPr/>
        </p:nvGrpSpPr>
        <p:grpSpPr>
          <a:xfrm>
            <a:off x="650239" y="2731092"/>
            <a:ext cx="3251201" cy="498349"/>
            <a:chOff x="0" y="14534"/>
            <a:chExt cx="3251200" cy="498347"/>
          </a:xfrm>
        </p:grpSpPr>
        <p:sp>
          <p:nvSpPr>
            <p:cNvPr id="1737" name="Shape 1737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738" name="Shape 1738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Sam, sid = 3)</a:t>
              </a:r>
            </a:p>
          </p:txBody>
        </p:sp>
      </p:grpSp>
      <p:grpSp>
        <p:nvGrpSpPr>
          <p:cNvPr id="1742" name="Group 1742"/>
          <p:cNvGrpSpPr/>
          <p:nvPr/>
        </p:nvGrpSpPr>
        <p:grpSpPr>
          <a:xfrm>
            <a:off x="650239" y="3056212"/>
            <a:ext cx="3251201" cy="498349"/>
            <a:chOff x="0" y="14534"/>
            <a:chExt cx="3251200" cy="498347"/>
          </a:xfrm>
        </p:grpSpPr>
        <p:sp>
          <p:nvSpPr>
            <p:cNvPr id="1740" name="Shape 1740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741" name="Shape 1741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Yue, sid = 4)</a:t>
              </a:r>
            </a:p>
          </p:txBody>
        </p:sp>
      </p:grpSp>
      <p:grpSp>
        <p:nvGrpSpPr>
          <p:cNvPr id="1745" name="Group 1745"/>
          <p:cNvGrpSpPr/>
          <p:nvPr/>
        </p:nvGrpSpPr>
        <p:grpSpPr>
          <a:xfrm>
            <a:off x="650239" y="3381332"/>
            <a:ext cx="3251201" cy="498349"/>
            <a:chOff x="0" y="14534"/>
            <a:chExt cx="3251200" cy="498347"/>
          </a:xfrm>
        </p:grpSpPr>
        <p:sp>
          <p:nvSpPr>
            <p:cNvPr id="1743" name="Shape 1743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744" name="Shape 1744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Sue, sid = 7)</a:t>
              </a:r>
            </a:p>
          </p:txBody>
        </p:sp>
      </p:grpSp>
      <p:grpSp>
        <p:nvGrpSpPr>
          <p:cNvPr id="1748" name="Group 1748"/>
          <p:cNvGrpSpPr/>
          <p:nvPr/>
        </p:nvGrpSpPr>
        <p:grpSpPr>
          <a:xfrm>
            <a:off x="650239" y="3923199"/>
            <a:ext cx="3251201" cy="498349"/>
            <a:chOff x="0" y="14534"/>
            <a:chExt cx="3251200" cy="498347"/>
          </a:xfrm>
        </p:grpSpPr>
        <p:sp>
          <p:nvSpPr>
            <p:cNvPr id="1746" name="Shape 1746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747" name="Shape 1747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Sue, sid = 8)</a:t>
              </a:r>
            </a:p>
          </p:txBody>
        </p:sp>
      </p:grpSp>
      <p:grpSp>
        <p:nvGrpSpPr>
          <p:cNvPr id="1751" name="Group 1751"/>
          <p:cNvGrpSpPr/>
          <p:nvPr/>
        </p:nvGrpSpPr>
        <p:grpSpPr>
          <a:xfrm>
            <a:off x="650239" y="4248319"/>
            <a:ext cx="3251201" cy="498349"/>
            <a:chOff x="0" y="14534"/>
            <a:chExt cx="3251200" cy="498347"/>
          </a:xfrm>
        </p:grpSpPr>
        <p:sp>
          <p:nvSpPr>
            <p:cNvPr id="1749" name="Shape 1749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750" name="Shape 1750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Joe, sid = 12)</a:t>
              </a:r>
            </a:p>
          </p:txBody>
        </p:sp>
      </p:grpSp>
      <p:grpSp>
        <p:nvGrpSpPr>
          <p:cNvPr id="1754" name="Group 1754"/>
          <p:cNvGrpSpPr/>
          <p:nvPr/>
        </p:nvGrpSpPr>
        <p:grpSpPr>
          <a:xfrm>
            <a:off x="650239" y="4573439"/>
            <a:ext cx="3251201" cy="498349"/>
            <a:chOff x="0" y="14534"/>
            <a:chExt cx="3251200" cy="498347"/>
          </a:xfrm>
        </p:grpSpPr>
        <p:sp>
          <p:nvSpPr>
            <p:cNvPr id="1752" name="Shape 1752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753" name="Shape 1753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. . .</a:t>
              </a:r>
            </a:p>
          </p:txBody>
        </p:sp>
      </p:grpSp>
      <p:sp>
        <p:nvSpPr>
          <p:cNvPr id="1755" name="Shape 1755"/>
          <p:cNvSpPr/>
          <p:nvPr/>
        </p:nvSpPr>
        <p:spPr>
          <a:xfrm>
            <a:off x="650239" y="4985173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756" name="Shape 1756"/>
          <p:cNvSpPr/>
          <p:nvPr/>
        </p:nvSpPr>
        <p:spPr>
          <a:xfrm>
            <a:off x="650239" y="5310293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757" name="Shape 1757"/>
          <p:cNvSpPr/>
          <p:nvPr/>
        </p:nvSpPr>
        <p:spPr>
          <a:xfrm>
            <a:off x="650239" y="5852159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758" name="Shape 1758"/>
          <p:cNvSpPr/>
          <p:nvPr/>
        </p:nvSpPr>
        <p:spPr>
          <a:xfrm>
            <a:off x="650239" y="6177279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759" name="Shape 1759"/>
          <p:cNvSpPr/>
          <p:nvPr/>
        </p:nvSpPr>
        <p:spPr>
          <a:xfrm>
            <a:off x="650239" y="6502400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760" name="Shape 1760"/>
          <p:cNvSpPr/>
          <p:nvPr/>
        </p:nvSpPr>
        <p:spPr>
          <a:xfrm>
            <a:off x="650239" y="6827519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761" name="Shape 1761"/>
          <p:cNvSpPr/>
          <p:nvPr/>
        </p:nvSpPr>
        <p:spPr>
          <a:xfrm>
            <a:off x="650239" y="7152640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762" name="Shape 1762"/>
          <p:cNvSpPr/>
          <p:nvPr/>
        </p:nvSpPr>
        <p:spPr>
          <a:xfrm>
            <a:off x="650239" y="7694507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763" name="Shape 1763"/>
          <p:cNvSpPr/>
          <p:nvPr/>
        </p:nvSpPr>
        <p:spPr>
          <a:xfrm>
            <a:off x="650239" y="8019626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764" name="Shape 1764"/>
          <p:cNvSpPr/>
          <p:nvPr/>
        </p:nvSpPr>
        <p:spPr>
          <a:xfrm>
            <a:off x="650239" y="8344746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765" name="Shape 1765"/>
          <p:cNvSpPr/>
          <p:nvPr/>
        </p:nvSpPr>
        <p:spPr>
          <a:xfrm>
            <a:off x="650239" y="8669866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766" name="Shape 1766"/>
          <p:cNvSpPr/>
          <p:nvPr/>
        </p:nvSpPr>
        <p:spPr>
          <a:xfrm>
            <a:off x="650239" y="8994986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1769" name="Group 1769"/>
          <p:cNvGrpSpPr/>
          <p:nvPr/>
        </p:nvGrpSpPr>
        <p:grpSpPr>
          <a:xfrm>
            <a:off x="4876800" y="2080852"/>
            <a:ext cx="3251200" cy="498349"/>
            <a:chOff x="0" y="14534"/>
            <a:chExt cx="3251200" cy="498347"/>
          </a:xfrm>
        </p:grpSpPr>
        <p:sp>
          <p:nvSpPr>
            <p:cNvPr id="1767" name="Shape 1767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768" name="Shape 1768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1, bid = 4)</a:t>
              </a:r>
            </a:p>
          </p:txBody>
        </p:sp>
      </p:grpSp>
      <p:grpSp>
        <p:nvGrpSpPr>
          <p:cNvPr id="1772" name="Group 1772"/>
          <p:cNvGrpSpPr/>
          <p:nvPr/>
        </p:nvGrpSpPr>
        <p:grpSpPr>
          <a:xfrm>
            <a:off x="4876800" y="2405972"/>
            <a:ext cx="3251200" cy="498349"/>
            <a:chOff x="0" y="14534"/>
            <a:chExt cx="3251200" cy="498347"/>
          </a:xfrm>
        </p:grpSpPr>
        <p:sp>
          <p:nvSpPr>
            <p:cNvPr id="1770" name="Shape 1770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771" name="Shape 1771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1, bid = 7)</a:t>
              </a:r>
            </a:p>
          </p:txBody>
        </p:sp>
      </p:grpSp>
      <p:grpSp>
        <p:nvGrpSpPr>
          <p:cNvPr id="1775" name="Group 1775"/>
          <p:cNvGrpSpPr/>
          <p:nvPr/>
        </p:nvGrpSpPr>
        <p:grpSpPr>
          <a:xfrm>
            <a:off x="4876800" y="2731092"/>
            <a:ext cx="3251200" cy="498349"/>
            <a:chOff x="0" y="14534"/>
            <a:chExt cx="3251200" cy="498347"/>
          </a:xfrm>
        </p:grpSpPr>
        <p:sp>
          <p:nvSpPr>
            <p:cNvPr id="1773" name="Shape 1773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774" name="Shape 1774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3, bid = 6)</a:t>
              </a:r>
            </a:p>
          </p:txBody>
        </p:sp>
      </p:grpSp>
      <p:grpSp>
        <p:nvGrpSpPr>
          <p:cNvPr id="1778" name="Group 1778"/>
          <p:cNvGrpSpPr/>
          <p:nvPr/>
        </p:nvGrpSpPr>
        <p:grpSpPr>
          <a:xfrm>
            <a:off x="4876800" y="3056212"/>
            <a:ext cx="3251200" cy="498349"/>
            <a:chOff x="0" y="14534"/>
            <a:chExt cx="3251200" cy="498347"/>
          </a:xfrm>
        </p:grpSpPr>
        <p:sp>
          <p:nvSpPr>
            <p:cNvPr id="1776" name="Shape 1776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777" name="Shape 1777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4, bid = 3)</a:t>
              </a:r>
            </a:p>
          </p:txBody>
        </p:sp>
      </p:grpSp>
      <p:grpSp>
        <p:nvGrpSpPr>
          <p:cNvPr id="1781" name="Group 1781"/>
          <p:cNvGrpSpPr/>
          <p:nvPr/>
        </p:nvGrpSpPr>
        <p:grpSpPr>
          <a:xfrm>
            <a:off x="4876800" y="3381332"/>
            <a:ext cx="3251200" cy="498349"/>
            <a:chOff x="0" y="14534"/>
            <a:chExt cx="3251200" cy="498347"/>
          </a:xfrm>
        </p:grpSpPr>
        <p:sp>
          <p:nvSpPr>
            <p:cNvPr id="1779" name="Shape 1779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780" name="Shape 1780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8, bid = 1)</a:t>
              </a:r>
            </a:p>
          </p:txBody>
        </p:sp>
      </p:grpSp>
      <p:grpSp>
        <p:nvGrpSpPr>
          <p:cNvPr id="1784" name="Group 1784"/>
          <p:cNvGrpSpPr/>
          <p:nvPr/>
        </p:nvGrpSpPr>
        <p:grpSpPr>
          <a:xfrm>
            <a:off x="4876800" y="3923199"/>
            <a:ext cx="3251200" cy="498349"/>
            <a:chOff x="0" y="14534"/>
            <a:chExt cx="3251200" cy="498347"/>
          </a:xfrm>
        </p:grpSpPr>
        <p:sp>
          <p:nvSpPr>
            <p:cNvPr id="1782" name="Shape 1782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783" name="Shape 1783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8, bid = 13)</a:t>
              </a:r>
            </a:p>
          </p:txBody>
        </p:sp>
      </p:grpSp>
      <p:grpSp>
        <p:nvGrpSpPr>
          <p:cNvPr id="1787" name="Group 1787"/>
          <p:cNvGrpSpPr/>
          <p:nvPr/>
        </p:nvGrpSpPr>
        <p:grpSpPr>
          <a:xfrm>
            <a:off x="4876800" y="4248319"/>
            <a:ext cx="3251200" cy="498349"/>
            <a:chOff x="0" y="14534"/>
            <a:chExt cx="3251200" cy="498347"/>
          </a:xfrm>
        </p:grpSpPr>
        <p:sp>
          <p:nvSpPr>
            <p:cNvPr id="1785" name="Shape 1785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786" name="Shape 1786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8, bid = 15)</a:t>
              </a:r>
            </a:p>
          </p:txBody>
        </p:sp>
      </p:grpSp>
      <p:grpSp>
        <p:nvGrpSpPr>
          <p:cNvPr id="1790" name="Group 1790"/>
          <p:cNvGrpSpPr/>
          <p:nvPr/>
        </p:nvGrpSpPr>
        <p:grpSpPr>
          <a:xfrm>
            <a:off x="4876800" y="4573439"/>
            <a:ext cx="3251200" cy="498349"/>
            <a:chOff x="0" y="14534"/>
            <a:chExt cx="3251200" cy="498347"/>
          </a:xfrm>
        </p:grpSpPr>
        <p:sp>
          <p:nvSpPr>
            <p:cNvPr id="1788" name="Shape 1788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789" name="Shape 1789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12, bid = 1)</a:t>
              </a:r>
            </a:p>
          </p:txBody>
        </p:sp>
      </p:grpSp>
      <p:grpSp>
        <p:nvGrpSpPr>
          <p:cNvPr id="1793" name="Group 1793"/>
          <p:cNvGrpSpPr/>
          <p:nvPr/>
        </p:nvGrpSpPr>
        <p:grpSpPr>
          <a:xfrm>
            <a:off x="4876800" y="4898559"/>
            <a:ext cx="3251200" cy="498349"/>
            <a:chOff x="0" y="14534"/>
            <a:chExt cx="3251200" cy="498347"/>
          </a:xfrm>
        </p:grpSpPr>
        <p:sp>
          <p:nvSpPr>
            <p:cNvPr id="1791" name="Shape 1791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792" name="Shape 1792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. . .</a:t>
              </a:r>
            </a:p>
          </p:txBody>
        </p:sp>
      </p:grpSp>
      <p:sp>
        <p:nvSpPr>
          <p:cNvPr id="1794" name="Shape 1794"/>
          <p:cNvSpPr/>
          <p:nvPr/>
        </p:nvSpPr>
        <p:spPr>
          <a:xfrm>
            <a:off x="4876800" y="5310293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795" name="Shape 1795"/>
          <p:cNvSpPr/>
          <p:nvPr/>
        </p:nvSpPr>
        <p:spPr>
          <a:xfrm>
            <a:off x="4876800" y="5852159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796" name="Shape 1796"/>
          <p:cNvSpPr/>
          <p:nvPr/>
        </p:nvSpPr>
        <p:spPr>
          <a:xfrm>
            <a:off x="4876800" y="6177279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797" name="Shape 1797"/>
          <p:cNvSpPr/>
          <p:nvPr/>
        </p:nvSpPr>
        <p:spPr>
          <a:xfrm>
            <a:off x="4876800" y="6502400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798" name="Shape 1798"/>
          <p:cNvSpPr/>
          <p:nvPr/>
        </p:nvSpPr>
        <p:spPr>
          <a:xfrm>
            <a:off x="4876800" y="6827519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799" name="Shape 1799"/>
          <p:cNvSpPr/>
          <p:nvPr/>
        </p:nvSpPr>
        <p:spPr>
          <a:xfrm>
            <a:off x="4876800" y="7152640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800" name="Shape 1800"/>
          <p:cNvSpPr/>
          <p:nvPr/>
        </p:nvSpPr>
        <p:spPr>
          <a:xfrm>
            <a:off x="4876800" y="7694507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801" name="Shape 1801"/>
          <p:cNvSpPr/>
          <p:nvPr/>
        </p:nvSpPr>
        <p:spPr>
          <a:xfrm>
            <a:off x="4876800" y="8019626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802" name="Shape 1802"/>
          <p:cNvSpPr/>
          <p:nvPr/>
        </p:nvSpPr>
        <p:spPr>
          <a:xfrm>
            <a:off x="4876800" y="8344746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803" name="Shape 1803"/>
          <p:cNvSpPr/>
          <p:nvPr/>
        </p:nvSpPr>
        <p:spPr>
          <a:xfrm>
            <a:off x="4876800" y="8669866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804" name="Shape 1804"/>
          <p:cNvSpPr/>
          <p:nvPr/>
        </p:nvSpPr>
        <p:spPr>
          <a:xfrm>
            <a:off x="4876800" y="8994986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817" name="Shape 1817"/>
          <p:cNvSpPr/>
          <p:nvPr/>
        </p:nvSpPr>
        <p:spPr>
          <a:xfrm>
            <a:off x="3914139" y="3305386"/>
            <a:ext cx="949961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cubicBezTo>
                  <a:pt x="7200" y="0"/>
                  <a:pt x="14400" y="0"/>
                  <a:pt x="21600" y="0"/>
                </a:cubicBezTo>
              </a:path>
            </a:pathLst>
          </a:custGeom>
          <a:ln w="38100">
            <a:solidFill/>
            <a:headEnd type="triangle"/>
            <a:tailEnd type="triangle"/>
          </a:ln>
        </p:spPr>
        <p:txBody>
          <a:bodyPr/>
          <a:lstStyle/>
          <a:p>
            <a:pPr lvl="0"/>
          </a:p>
        </p:txBody>
      </p:sp>
      <p:grpSp>
        <p:nvGrpSpPr>
          <p:cNvPr id="1808" name="Group 1808"/>
          <p:cNvGrpSpPr/>
          <p:nvPr/>
        </p:nvGrpSpPr>
        <p:grpSpPr>
          <a:xfrm>
            <a:off x="8669866" y="8366506"/>
            <a:ext cx="4334935" cy="498349"/>
            <a:chOff x="0" y="14534"/>
            <a:chExt cx="4334933" cy="498347"/>
          </a:xfrm>
        </p:grpSpPr>
        <p:sp>
          <p:nvSpPr>
            <p:cNvPr id="1806" name="Shape 1806"/>
            <p:cNvSpPr/>
            <p:nvPr/>
          </p:nvSpPr>
          <p:spPr>
            <a:xfrm>
              <a:off x="0" y="101148"/>
              <a:ext cx="4334934" cy="325121"/>
            </a:xfrm>
            <a:prstGeom prst="rect">
              <a:avLst/>
            </a:prstGeom>
            <a:solidFill>
              <a:srgbClr val="9BBB59"/>
            </a:solidFill>
            <a:ln w="25400" cap="flat">
              <a:solidFill>
                <a:srgbClr val="718841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807" name="Shape 1807"/>
            <p:cNvSpPr/>
            <p:nvPr/>
          </p:nvSpPr>
          <p:spPr>
            <a:xfrm>
              <a:off x="0" y="14534"/>
              <a:ext cx="4334934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Bob, sid = 1, bid = 4)</a:t>
              </a:r>
            </a:p>
          </p:txBody>
        </p:sp>
      </p:grpSp>
      <p:grpSp>
        <p:nvGrpSpPr>
          <p:cNvPr id="1811" name="Group 1811"/>
          <p:cNvGrpSpPr/>
          <p:nvPr/>
        </p:nvGrpSpPr>
        <p:grpSpPr>
          <a:xfrm>
            <a:off x="8669866" y="8691625"/>
            <a:ext cx="4334935" cy="498349"/>
            <a:chOff x="0" y="14534"/>
            <a:chExt cx="4334933" cy="498347"/>
          </a:xfrm>
        </p:grpSpPr>
        <p:sp>
          <p:nvSpPr>
            <p:cNvPr id="1809" name="Shape 1809"/>
            <p:cNvSpPr/>
            <p:nvPr/>
          </p:nvSpPr>
          <p:spPr>
            <a:xfrm>
              <a:off x="0" y="101148"/>
              <a:ext cx="4334934" cy="325121"/>
            </a:xfrm>
            <a:prstGeom prst="rect">
              <a:avLst/>
            </a:prstGeom>
            <a:solidFill>
              <a:srgbClr val="9BBB59"/>
            </a:solidFill>
            <a:ln w="25400" cap="flat">
              <a:solidFill>
                <a:srgbClr val="718841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810" name="Shape 1810"/>
            <p:cNvSpPr/>
            <p:nvPr/>
          </p:nvSpPr>
          <p:spPr>
            <a:xfrm>
              <a:off x="0" y="14534"/>
              <a:ext cx="4334934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Bob, sid = 1, bid = 7)</a:t>
              </a:r>
            </a:p>
          </p:txBody>
        </p:sp>
      </p:grpSp>
      <p:grpSp>
        <p:nvGrpSpPr>
          <p:cNvPr id="1814" name="Group 1814"/>
          <p:cNvGrpSpPr/>
          <p:nvPr/>
        </p:nvGrpSpPr>
        <p:grpSpPr>
          <a:xfrm>
            <a:off x="8669866" y="9016746"/>
            <a:ext cx="4334935" cy="498349"/>
            <a:chOff x="0" y="14534"/>
            <a:chExt cx="4334933" cy="498347"/>
          </a:xfrm>
        </p:grpSpPr>
        <p:sp>
          <p:nvSpPr>
            <p:cNvPr id="1812" name="Shape 1812"/>
            <p:cNvSpPr/>
            <p:nvPr/>
          </p:nvSpPr>
          <p:spPr>
            <a:xfrm>
              <a:off x="0" y="101148"/>
              <a:ext cx="4334934" cy="325121"/>
            </a:xfrm>
            <a:prstGeom prst="rect">
              <a:avLst/>
            </a:prstGeom>
            <a:solidFill>
              <a:srgbClr val="9BBB59"/>
            </a:solidFill>
            <a:ln w="25400" cap="flat">
              <a:solidFill>
                <a:srgbClr val="718841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813" name="Shape 1813"/>
            <p:cNvSpPr/>
            <p:nvPr/>
          </p:nvSpPr>
          <p:spPr>
            <a:xfrm>
              <a:off x="0" y="14534"/>
              <a:ext cx="4334934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Sam, sid = 3, bid = 6)</a:t>
              </a:r>
            </a:p>
          </p:txBody>
        </p:sp>
      </p:grpSp>
      <p:sp>
        <p:nvSpPr>
          <p:cNvPr id="1815" name="Shape 1815"/>
          <p:cNvSpPr/>
          <p:nvPr/>
        </p:nvSpPr>
        <p:spPr>
          <a:xfrm>
            <a:off x="8714032" y="7802880"/>
            <a:ext cx="1548418" cy="650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b="1"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b="0" sz="1800"/>
            </a:pPr>
            <a:r>
              <a:rPr b="1" sz="3400"/>
              <a:t>Output:</a:t>
            </a:r>
          </a:p>
        </p:txBody>
      </p:sp>
      <p:sp>
        <p:nvSpPr>
          <p:cNvPr id="1816" name="Shape 1816"/>
          <p:cNvSpPr/>
          <p:nvPr/>
        </p:nvSpPr>
        <p:spPr>
          <a:xfrm>
            <a:off x="8994986" y="9205383"/>
            <a:ext cx="683975" cy="650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b="1"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b="0" sz="1800"/>
            </a:pPr>
            <a:r>
              <a:rPr b="1" sz="3400"/>
              <a:t>. . .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16" grpId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9" name="Shape 1819"/>
          <p:cNvSpPr/>
          <p:nvPr>
            <p:ph type="title"/>
          </p:nvPr>
        </p:nvSpPr>
        <p:spPr>
          <a:xfrm>
            <a:off x="650239" y="390596"/>
            <a:ext cx="11704322" cy="16256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Sort-Merge Join</a:t>
            </a:r>
          </a:p>
        </p:txBody>
      </p:sp>
      <p:sp>
        <p:nvSpPr>
          <p:cNvPr id="1820" name="Shape 1820"/>
          <p:cNvSpPr/>
          <p:nvPr/>
        </p:nvSpPr>
        <p:spPr>
          <a:xfrm>
            <a:off x="325119" y="1950719"/>
            <a:ext cx="3901442" cy="7586135"/>
          </a:xfrm>
          <a:prstGeom prst="rect">
            <a:avLst/>
          </a:prstGeom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821" name="Shape 1821"/>
          <p:cNvSpPr/>
          <p:nvPr/>
        </p:nvSpPr>
        <p:spPr>
          <a:xfrm>
            <a:off x="650239" y="2167466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822" name="Shape 1822"/>
          <p:cNvSpPr/>
          <p:nvPr/>
        </p:nvSpPr>
        <p:spPr>
          <a:xfrm>
            <a:off x="650239" y="4009813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823" name="Shape 1823"/>
          <p:cNvSpPr/>
          <p:nvPr/>
        </p:nvSpPr>
        <p:spPr>
          <a:xfrm>
            <a:off x="650239" y="5852159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824" name="Shape 1824"/>
          <p:cNvSpPr/>
          <p:nvPr/>
        </p:nvSpPr>
        <p:spPr>
          <a:xfrm>
            <a:off x="650239" y="7694507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825" name="Shape 1825"/>
          <p:cNvSpPr/>
          <p:nvPr/>
        </p:nvSpPr>
        <p:spPr>
          <a:xfrm>
            <a:off x="4551679" y="1950719"/>
            <a:ext cx="3901442" cy="7586135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826" name="Shape 1826"/>
          <p:cNvSpPr/>
          <p:nvPr/>
        </p:nvSpPr>
        <p:spPr>
          <a:xfrm>
            <a:off x="4876800" y="2167466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827" name="Shape 1827"/>
          <p:cNvSpPr/>
          <p:nvPr/>
        </p:nvSpPr>
        <p:spPr>
          <a:xfrm>
            <a:off x="4876800" y="4009813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828" name="Shape 1828"/>
          <p:cNvSpPr/>
          <p:nvPr/>
        </p:nvSpPr>
        <p:spPr>
          <a:xfrm>
            <a:off x="4876800" y="5852159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829" name="Shape 1829"/>
          <p:cNvSpPr/>
          <p:nvPr/>
        </p:nvSpPr>
        <p:spPr>
          <a:xfrm>
            <a:off x="4876800" y="7694507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830" name="Shape 1830"/>
          <p:cNvSpPr/>
          <p:nvPr>
            <p:ph type="body" idx="1"/>
          </p:nvPr>
        </p:nvSpPr>
        <p:spPr>
          <a:xfrm>
            <a:off x="8561493" y="1950720"/>
            <a:ext cx="4443308" cy="6436926"/>
          </a:xfrm>
          <a:prstGeom prst="rect">
            <a:avLst/>
          </a:prstGeom>
        </p:spPr>
        <p:txBody>
          <a:bodyPr/>
          <a:lstStyle/>
          <a:p>
            <a:pPr lvl="0" marL="342900" indent="-342900">
              <a:spcBef>
                <a:spcPts val="600"/>
              </a:spcBef>
              <a:buSzTx/>
              <a:buNone/>
              <a:defRPr sz="1800"/>
            </a:pPr>
            <a:r>
              <a:rPr b="1" sz="3800"/>
              <a:t>Key idea:</a:t>
            </a:r>
            <a:br>
              <a:rPr b="1" sz="3800"/>
            </a:br>
            <a:r>
              <a:rPr sz="3800"/>
              <a:t>Sort S and R </a:t>
            </a:r>
            <a:r>
              <a:rPr b="1" sz="3800"/>
              <a:t>on join column</a:t>
            </a:r>
            <a:r>
              <a:rPr sz="3800"/>
              <a:t>, then merge them!</a:t>
            </a:r>
            <a:endParaRPr sz="3800"/>
          </a:p>
          <a:p>
            <a:pPr lvl="0" marL="342900" indent="-342900">
              <a:spcBef>
                <a:spcPts val="600"/>
              </a:spcBef>
              <a:buSzTx/>
              <a:buNone/>
              <a:defRPr sz="1800"/>
            </a:pPr>
            <a:r>
              <a:rPr b="1" sz="3800"/>
              <a:t>Steps:</a:t>
            </a:r>
            <a:endParaRPr b="1" sz="3800"/>
          </a:p>
          <a:p>
            <a:pPr lvl="0" marL="610790" indent="-610790"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800"/>
              <a:t>Sort S and R.</a:t>
            </a:r>
            <a:endParaRPr sz="3800"/>
          </a:p>
          <a:p>
            <a:pPr lvl="0" marL="610790" indent="-610790">
              <a:spcBef>
                <a:spcPts val="600"/>
              </a:spcBef>
              <a:buClr>
                <a:srgbClr val="8064A2"/>
              </a:buClr>
              <a:buFontTx/>
              <a:buAutoNum type="arabicPeriod" startAt="2"/>
              <a:defRPr sz="1800"/>
            </a:pPr>
            <a:r>
              <a:rPr sz="3800">
                <a:solidFill>
                  <a:srgbClr val="8064A2"/>
                </a:solidFill>
              </a:rPr>
              <a:t>“Zip” or merge.</a:t>
            </a:r>
          </a:p>
        </p:txBody>
      </p:sp>
      <p:sp>
        <p:nvSpPr>
          <p:cNvPr id="1831" name="Shape 1831"/>
          <p:cNvSpPr/>
          <p:nvPr/>
        </p:nvSpPr>
        <p:spPr>
          <a:xfrm>
            <a:off x="1806701" y="1425447"/>
            <a:ext cx="949695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F497D"/>
                </a:solidFill>
              </a:rPr>
              <a:t>Sailors</a:t>
            </a:r>
          </a:p>
        </p:txBody>
      </p:sp>
      <p:sp>
        <p:nvSpPr>
          <p:cNvPr id="1832" name="Shape 1832"/>
          <p:cNvSpPr/>
          <p:nvPr/>
        </p:nvSpPr>
        <p:spPr>
          <a:xfrm>
            <a:off x="5816515" y="1425447"/>
            <a:ext cx="1240058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C0504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C0504D"/>
                </a:solidFill>
              </a:rPr>
              <a:t>Reserves</a:t>
            </a:r>
          </a:p>
        </p:txBody>
      </p:sp>
      <p:grpSp>
        <p:nvGrpSpPr>
          <p:cNvPr id="1835" name="Group 1835"/>
          <p:cNvGrpSpPr/>
          <p:nvPr/>
        </p:nvGrpSpPr>
        <p:grpSpPr>
          <a:xfrm>
            <a:off x="650239" y="2080852"/>
            <a:ext cx="3251201" cy="498349"/>
            <a:chOff x="0" y="14534"/>
            <a:chExt cx="3251200" cy="498347"/>
          </a:xfrm>
        </p:grpSpPr>
        <p:sp>
          <p:nvSpPr>
            <p:cNvPr id="1833" name="Shape 1833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834" name="Shape 1834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Bob, sid = 1)</a:t>
              </a:r>
            </a:p>
          </p:txBody>
        </p:sp>
      </p:grpSp>
      <p:grpSp>
        <p:nvGrpSpPr>
          <p:cNvPr id="1838" name="Group 1838"/>
          <p:cNvGrpSpPr/>
          <p:nvPr/>
        </p:nvGrpSpPr>
        <p:grpSpPr>
          <a:xfrm>
            <a:off x="650239" y="2405972"/>
            <a:ext cx="3251201" cy="498349"/>
            <a:chOff x="0" y="14534"/>
            <a:chExt cx="3251200" cy="498347"/>
          </a:xfrm>
        </p:grpSpPr>
        <p:sp>
          <p:nvSpPr>
            <p:cNvPr id="1836" name="Shape 1836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837" name="Shape 1837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Jill, sid = 2)</a:t>
              </a:r>
            </a:p>
          </p:txBody>
        </p:sp>
      </p:grpSp>
      <p:grpSp>
        <p:nvGrpSpPr>
          <p:cNvPr id="1841" name="Group 1841"/>
          <p:cNvGrpSpPr/>
          <p:nvPr/>
        </p:nvGrpSpPr>
        <p:grpSpPr>
          <a:xfrm>
            <a:off x="650239" y="2731092"/>
            <a:ext cx="3251201" cy="498349"/>
            <a:chOff x="0" y="14534"/>
            <a:chExt cx="3251200" cy="498347"/>
          </a:xfrm>
        </p:grpSpPr>
        <p:sp>
          <p:nvSpPr>
            <p:cNvPr id="1839" name="Shape 1839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840" name="Shape 1840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Sam, sid = 3)</a:t>
              </a:r>
            </a:p>
          </p:txBody>
        </p:sp>
      </p:grpSp>
      <p:grpSp>
        <p:nvGrpSpPr>
          <p:cNvPr id="1844" name="Group 1844"/>
          <p:cNvGrpSpPr/>
          <p:nvPr/>
        </p:nvGrpSpPr>
        <p:grpSpPr>
          <a:xfrm>
            <a:off x="650239" y="3056212"/>
            <a:ext cx="3251201" cy="498349"/>
            <a:chOff x="0" y="14534"/>
            <a:chExt cx="3251200" cy="498347"/>
          </a:xfrm>
        </p:grpSpPr>
        <p:sp>
          <p:nvSpPr>
            <p:cNvPr id="1842" name="Shape 1842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843" name="Shape 1843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Yue, sid = 4)</a:t>
              </a:r>
            </a:p>
          </p:txBody>
        </p:sp>
      </p:grpSp>
      <p:grpSp>
        <p:nvGrpSpPr>
          <p:cNvPr id="1847" name="Group 1847"/>
          <p:cNvGrpSpPr/>
          <p:nvPr/>
        </p:nvGrpSpPr>
        <p:grpSpPr>
          <a:xfrm>
            <a:off x="650239" y="3381332"/>
            <a:ext cx="3251201" cy="498349"/>
            <a:chOff x="0" y="14534"/>
            <a:chExt cx="3251200" cy="498347"/>
          </a:xfrm>
        </p:grpSpPr>
        <p:sp>
          <p:nvSpPr>
            <p:cNvPr id="1845" name="Shape 1845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846" name="Shape 1846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Sue, sid = 7)</a:t>
              </a:r>
            </a:p>
          </p:txBody>
        </p:sp>
      </p:grpSp>
      <p:grpSp>
        <p:nvGrpSpPr>
          <p:cNvPr id="1850" name="Group 1850"/>
          <p:cNvGrpSpPr/>
          <p:nvPr/>
        </p:nvGrpSpPr>
        <p:grpSpPr>
          <a:xfrm>
            <a:off x="650239" y="3923199"/>
            <a:ext cx="3251201" cy="498349"/>
            <a:chOff x="0" y="14534"/>
            <a:chExt cx="3251200" cy="498347"/>
          </a:xfrm>
        </p:grpSpPr>
        <p:sp>
          <p:nvSpPr>
            <p:cNvPr id="1848" name="Shape 1848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849" name="Shape 1849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Sue, sid = 8)</a:t>
              </a:r>
            </a:p>
          </p:txBody>
        </p:sp>
      </p:grpSp>
      <p:grpSp>
        <p:nvGrpSpPr>
          <p:cNvPr id="1853" name="Group 1853"/>
          <p:cNvGrpSpPr/>
          <p:nvPr/>
        </p:nvGrpSpPr>
        <p:grpSpPr>
          <a:xfrm>
            <a:off x="650239" y="4248319"/>
            <a:ext cx="3251201" cy="498349"/>
            <a:chOff x="0" y="14534"/>
            <a:chExt cx="3251200" cy="498347"/>
          </a:xfrm>
        </p:grpSpPr>
        <p:sp>
          <p:nvSpPr>
            <p:cNvPr id="1851" name="Shape 1851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852" name="Shape 1852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Joe, sid = 12)</a:t>
              </a:r>
            </a:p>
          </p:txBody>
        </p:sp>
      </p:grpSp>
      <p:grpSp>
        <p:nvGrpSpPr>
          <p:cNvPr id="1856" name="Group 1856"/>
          <p:cNvGrpSpPr/>
          <p:nvPr/>
        </p:nvGrpSpPr>
        <p:grpSpPr>
          <a:xfrm>
            <a:off x="650239" y="4573439"/>
            <a:ext cx="3251201" cy="498349"/>
            <a:chOff x="0" y="14534"/>
            <a:chExt cx="3251200" cy="498347"/>
          </a:xfrm>
        </p:grpSpPr>
        <p:sp>
          <p:nvSpPr>
            <p:cNvPr id="1854" name="Shape 1854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855" name="Shape 1855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. . .</a:t>
              </a:r>
            </a:p>
          </p:txBody>
        </p:sp>
      </p:grpSp>
      <p:sp>
        <p:nvSpPr>
          <p:cNvPr id="1857" name="Shape 1857"/>
          <p:cNvSpPr/>
          <p:nvPr/>
        </p:nvSpPr>
        <p:spPr>
          <a:xfrm>
            <a:off x="650239" y="4985173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858" name="Shape 1858"/>
          <p:cNvSpPr/>
          <p:nvPr/>
        </p:nvSpPr>
        <p:spPr>
          <a:xfrm>
            <a:off x="650239" y="5310293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859" name="Shape 1859"/>
          <p:cNvSpPr/>
          <p:nvPr/>
        </p:nvSpPr>
        <p:spPr>
          <a:xfrm>
            <a:off x="650239" y="5852159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860" name="Shape 1860"/>
          <p:cNvSpPr/>
          <p:nvPr/>
        </p:nvSpPr>
        <p:spPr>
          <a:xfrm>
            <a:off x="650239" y="6177279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861" name="Shape 1861"/>
          <p:cNvSpPr/>
          <p:nvPr/>
        </p:nvSpPr>
        <p:spPr>
          <a:xfrm>
            <a:off x="650239" y="6502400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862" name="Shape 1862"/>
          <p:cNvSpPr/>
          <p:nvPr/>
        </p:nvSpPr>
        <p:spPr>
          <a:xfrm>
            <a:off x="650239" y="6827519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863" name="Shape 1863"/>
          <p:cNvSpPr/>
          <p:nvPr/>
        </p:nvSpPr>
        <p:spPr>
          <a:xfrm>
            <a:off x="650239" y="7152640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864" name="Shape 1864"/>
          <p:cNvSpPr/>
          <p:nvPr/>
        </p:nvSpPr>
        <p:spPr>
          <a:xfrm>
            <a:off x="650239" y="7694507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865" name="Shape 1865"/>
          <p:cNvSpPr/>
          <p:nvPr/>
        </p:nvSpPr>
        <p:spPr>
          <a:xfrm>
            <a:off x="650239" y="8019626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866" name="Shape 1866"/>
          <p:cNvSpPr/>
          <p:nvPr/>
        </p:nvSpPr>
        <p:spPr>
          <a:xfrm>
            <a:off x="650239" y="8344746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867" name="Shape 1867"/>
          <p:cNvSpPr/>
          <p:nvPr/>
        </p:nvSpPr>
        <p:spPr>
          <a:xfrm>
            <a:off x="650239" y="8669866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868" name="Shape 1868"/>
          <p:cNvSpPr/>
          <p:nvPr/>
        </p:nvSpPr>
        <p:spPr>
          <a:xfrm>
            <a:off x="650239" y="8994986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1871" name="Group 1871"/>
          <p:cNvGrpSpPr/>
          <p:nvPr/>
        </p:nvGrpSpPr>
        <p:grpSpPr>
          <a:xfrm>
            <a:off x="4876800" y="2080852"/>
            <a:ext cx="3251200" cy="498349"/>
            <a:chOff x="0" y="14534"/>
            <a:chExt cx="3251200" cy="498347"/>
          </a:xfrm>
        </p:grpSpPr>
        <p:sp>
          <p:nvSpPr>
            <p:cNvPr id="1869" name="Shape 1869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870" name="Shape 1870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1, bid = 4)</a:t>
              </a:r>
            </a:p>
          </p:txBody>
        </p:sp>
      </p:grpSp>
      <p:grpSp>
        <p:nvGrpSpPr>
          <p:cNvPr id="1874" name="Group 1874"/>
          <p:cNvGrpSpPr/>
          <p:nvPr/>
        </p:nvGrpSpPr>
        <p:grpSpPr>
          <a:xfrm>
            <a:off x="4876800" y="2405972"/>
            <a:ext cx="3251200" cy="498349"/>
            <a:chOff x="0" y="14534"/>
            <a:chExt cx="3251200" cy="498347"/>
          </a:xfrm>
        </p:grpSpPr>
        <p:sp>
          <p:nvSpPr>
            <p:cNvPr id="1872" name="Shape 1872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873" name="Shape 1873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1, bid = 7)</a:t>
              </a:r>
            </a:p>
          </p:txBody>
        </p:sp>
      </p:grpSp>
      <p:grpSp>
        <p:nvGrpSpPr>
          <p:cNvPr id="1877" name="Group 1877"/>
          <p:cNvGrpSpPr/>
          <p:nvPr/>
        </p:nvGrpSpPr>
        <p:grpSpPr>
          <a:xfrm>
            <a:off x="4876800" y="2731092"/>
            <a:ext cx="3251200" cy="498349"/>
            <a:chOff x="0" y="14534"/>
            <a:chExt cx="3251200" cy="498347"/>
          </a:xfrm>
        </p:grpSpPr>
        <p:sp>
          <p:nvSpPr>
            <p:cNvPr id="1875" name="Shape 1875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876" name="Shape 1876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3, bid = 6)</a:t>
              </a:r>
            </a:p>
          </p:txBody>
        </p:sp>
      </p:grpSp>
      <p:grpSp>
        <p:nvGrpSpPr>
          <p:cNvPr id="1880" name="Group 1880"/>
          <p:cNvGrpSpPr/>
          <p:nvPr/>
        </p:nvGrpSpPr>
        <p:grpSpPr>
          <a:xfrm>
            <a:off x="4876800" y="3056212"/>
            <a:ext cx="3251200" cy="498349"/>
            <a:chOff x="0" y="14534"/>
            <a:chExt cx="3251200" cy="498347"/>
          </a:xfrm>
        </p:grpSpPr>
        <p:sp>
          <p:nvSpPr>
            <p:cNvPr id="1878" name="Shape 1878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879" name="Shape 1879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4, bid = 3)</a:t>
              </a:r>
            </a:p>
          </p:txBody>
        </p:sp>
      </p:grpSp>
      <p:grpSp>
        <p:nvGrpSpPr>
          <p:cNvPr id="1883" name="Group 1883"/>
          <p:cNvGrpSpPr/>
          <p:nvPr/>
        </p:nvGrpSpPr>
        <p:grpSpPr>
          <a:xfrm>
            <a:off x="4876800" y="3381332"/>
            <a:ext cx="3251200" cy="498349"/>
            <a:chOff x="0" y="14534"/>
            <a:chExt cx="3251200" cy="498347"/>
          </a:xfrm>
        </p:grpSpPr>
        <p:sp>
          <p:nvSpPr>
            <p:cNvPr id="1881" name="Shape 1881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882" name="Shape 1882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8, bid = 1)</a:t>
              </a:r>
            </a:p>
          </p:txBody>
        </p:sp>
      </p:grpSp>
      <p:grpSp>
        <p:nvGrpSpPr>
          <p:cNvPr id="1886" name="Group 1886"/>
          <p:cNvGrpSpPr/>
          <p:nvPr/>
        </p:nvGrpSpPr>
        <p:grpSpPr>
          <a:xfrm>
            <a:off x="4876800" y="3923199"/>
            <a:ext cx="3251200" cy="498349"/>
            <a:chOff x="0" y="14534"/>
            <a:chExt cx="3251200" cy="498347"/>
          </a:xfrm>
        </p:grpSpPr>
        <p:sp>
          <p:nvSpPr>
            <p:cNvPr id="1884" name="Shape 1884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885" name="Shape 1885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8, bid = 13)</a:t>
              </a:r>
            </a:p>
          </p:txBody>
        </p:sp>
      </p:grpSp>
      <p:grpSp>
        <p:nvGrpSpPr>
          <p:cNvPr id="1889" name="Group 1889"/>
          <p:cNvGrpSpPr/>
          <p:nvPr/>
        </p:nvGrpSpPr>
        <p:grpSpPr>
          <a:xfrm>
            <a:off x="4876800" y="4248319"/>
            <a:ext cx="3251200" cy="498349"/>
            <a:chOff x="0" y="14534"/>
            <a:chExt cx="3251200" cy="498347"/>
          </a:xfrm>
        </p:grpSpPr>
        <p:sp>
          <p:nvSpPr>
            <p:cNvPr id="1887" name="Shape 1887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888" name="Shape 1888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8, bid = 15)</a:t>
              </a:r>
            </a:p>
          </p:txBody>
        </p:sp>
      </p:grpSp>
      <p:grpSp>
        <p:nvGrpSpPr>
          <p:cNvPr id="1892" name="Group 1892"/>
          <p:cNvGrpSpPr/>
          <p:nvPr/>
        </p:nvGrpSpPr>
        <p:grpSpPr>
          <a:xfrm>
            <a:off x="4876800" y="4573439"/>
            <a:ext cx="3251200" cy="498349"/>
            <a:chOff x="0" y="14534"/>
            <a:chExt cx="3251200" cy="498347"/>
          </a:xfrm>
        </p:grpSpPr>
        <p:sp>
          <p:nvSpPr>
            <p:cNvPr id="1890" name="Shape 1890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891" name="Shape 1891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12, bid = 1)</a:t>
              </a:r>
            </a:p>
          </p:txBody>
        </p:sp>
      </p:grpSp>
      <p:grpSp>
        <p:nvGrpSpPr>
          <p:cNvPr id="1895" name="Group 1895"/>
          <p:cNvGrpSpPr/>
          <p:nvPr/>
        </p:nvGrpSpPr>
        <p:grpSpPr>
          <a:xfrm>
            <a:off x="4876800" y="4898559"/>
            <a:ext cx="3251200" cy="498349"/>
            <a:chOff x="0" y="14534"/>
            <a:chExt cx="3251200" cy="498347"/>
          </a:xfrm>
        </p:grpSpPr>
        <p:sp>
          <p:nvSpPr>
            <p:cNvPr id="1893" name="Shape 1893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894" name="Shape 1894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. . .</a:t>
              </a:r>
            </a:p>
          </p:txBody>
        </p:sp>
      </p:grpSp>
      <p:sp>
        <p:nvSpPr>
          <p:cNvPr id="1896" name="Shape 1896"/>
          <p:cNvSpPr/>
          <p:nvPr/>
        </p:nvSpPr>
        <p:spPr>
          <a:xfrm>
            <a:off x="4876800" y="5310293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897" name="Shape 1897"/>
          <p:cNvSpPr/>
          <p:nvPr/>
        </p:nvSpPr>
        <p:spPr>
          <a:xfrm>
            <a:off x="4876800" y="5852159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898" name="Shape 1898"/>
          <p:cNvSpPr/>
          <p:nvPr/>
        </p:nvSpPr>
        <p:spPr>
          <a:xfrm>
            <a:off x="4876800" y="6177279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899" name="Shape 1899"/>
          <p:cNvSpPr/>
          <p:nvPr/>
        </p:nvSpPr>
        <p:spPr>
          <a:xfrm>
            <a:off x="4876800" y="6502400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900" name="Shape 1900"/>
          <p:cNvSpPr/>
          <p:nvPr/>
        </p:nvSpPr>
        <p:spPr>
          <a:xfrm>
            <a:off x="4876800" y="6827519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901" name="Shape 1901"/>
          <p:cNvSpPr/>
          <p:nvPr/>
        </p:nvSpPr>
        <p:spPr>
          <a:xfrm>
            <a:off x="4876800" y="7152640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902" name="Shape 1902"/>
          <p:cNvSpPr/>
          <p:nvPr/>
        </p:nvSpPr>
        <p:spPr>
          <a:xfrm>
            <a:off x="4876800" y="7694507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903" name="Shape 1903"/>
          <p:cNvSpPr/>
          <p:nvPr/>
        </p:nvSpPr>
        <p:spPr>
          <a:xfrm>
            <a:off x="4876800" y="8019626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904" name="Shape 1904"/>
          <p:cNvSpPr/>
          <p:nvPr/>
        </p:nvSpPr>
        <p:spPr>
          <a:xfrm>
            <a:off x="4876800" y="8344746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905" name="Shape 1905"/>
          <p:cNvSpPr/>
          <p:nvPr/>
        </p:nvSpPr>
        <p:spPr>
          <a:xfrm>
            <a:off x="4876800" y="8669866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906" name="Shape 1906"/>
          <p:cNvSpPr/>
          <p:nvPr/>
        </p:nvSpPr>
        <p:spPr>
          <a:xfrm>
            <a:off x="4876800" y="8994986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919" name="Shape 1919"/>
          <p:cNvSpPr/>
          <p:nvPr/>
        </p:nvSpPr>
        <p:spPr>
          <a:xfrm>
            <a:off x="3914139" y="3630506"/>
            <a:ext cx="949961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cubicBezTo>
                  <a:pt x="7200" y="0"/>
                  <a:pt x="14400" y="0"/>
                  <a:pt x="21600" y="0"/>
                </a:cubicBezTo>
              </a:path>
            </a:pathLst>
          </a:custGeom>
          <a:ln w="38100">
            <a:solidFill/>
            <a:headEnd type="triangle"/>
            <a:tailEnd type="triangle"/>
          </a:ln>
        </p:spPr>
        <p:txBody>
          <a:bodyPr/>
          <a:lstStyle/>
          <a:p>
            <a:pPr lvl="0"/>
          </a:p>
        </p:txBody>
      </p:sp>
      <p:grpSp>
        <p:nvGrpSpPr>
          <p:cNvPr id="1910" name="Group 1910"/>
          <p:cNvGrpSpPr/>
          <p:nvPr/>
        </p:nvGrpSpPr>
        <p:grpSpPr>
          <a:xfrm>
            <a:off x="8669866" y="8366506"/>
            <a:ext cx="4334935" cy="498349"/>
            <a:chOff x="0" y="14534"/>
            <a:chExt cx="4334933" cy="498347"/>
          </a:xfrm>
        </p:grpSpPr>
        <p:sp>
          <p:nvSpPr>
            <p:cNvPr id="1908" name="Shape 1908"/>
            <p:cNvSpPr/>
            <p:nvPr/>
          </p:nvSpPr>
          <p:spPr>
            <a:xfrm>
              <a:off x="0" y="101148"/>
              <a:ext cx="4334934" cy="325121"/>
            </a:xfrm>
            <a:prstGeom prst="rect">
              <a:avLst/>
            </a:prstGeom>
            <a:solidFill>
              <a:srgbClr val="9BBB59"/>
            </a:solidFill>
            <a:ln w="25400" cap="flat">
              <a:solidFill>
                <a:srgbClr val="718841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909" name="Shape 1909"/>
            <p:cNvSpPr/>
            <p:nvPr/>
          </p:nvSpPr>
          <p:spPr>
            <a:xfrm>
              <a:off x="0" y="14534"/>
              <a:ext cx="4334934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Bob, sid = 1, bid = 4)</a:t>
              </a:r>
            </a:p>
          </p:txBody>
        </p:sp>
      </p:grpSp>
      <p:grpSp>
        <p:nvGrpSpPr>
          <p:cNvPr id="1913" name="Group 1913"/>
          <p:cNvGrpSpPr/>
          <p:nvPr/>
        </p:nvGrpSpPr>
        <p:grpSpPr>
          <a:xfrm>
            <a:off x="8669866" y="8691625"/>
            <a:ext cx="4334935" cy="498349"/>
            <a:chOff x="0" y="14534"/>
            <a:chExt cx="4334933" cy="498347"/>
          </a:xfrm>
        </p:grpSpPr>
        <p:sp>
          <p:nvSpPr>
            <p:cNvPr id="1911" name="Shape 1911"/>
            <p:cNvSpPr/>
            <p:nvPr/>
          </p:nvSpPr>
          <p:spPr>
            <a:xfrm>
              <a:off x="0" y="101148"/>
              <a:ext cx="4334934" cy="325121"/>
            </a:xfrm>
            <a:prstGeom prst="rect">
              <a:avLst/>
            </a:prstGeom>
            <a:solidFill>
              <a:srgbClr val="9BBB59"/>
            </a:solidFill>
            <a:ln w="25400" cap="flat">
              <a:solidFill>
                <a:srgbClr val="718841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912" name="Shape 1912"/>
            <p:cNvSpPr/>
            <p:nvPr/>
          </p:nvSpPr>
          <p:spPr>
            <a:xfrm>
              <a:off x="0" y="14534"/>
              <a:ext cx="4334934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Bob, sid = 1, bid = 7)</a:t>
              </a:r>
            </a:p>
          </p:txBody>
        </p:sp>
      </p:grpSp>
      <p:grpSp>
        <p:nvGrpSpPr>
          <p:cNvPr id="1916" name="Group 1916"/>
          <p:cNvGrpSpPr/>
          <p:nvPr/>
        </p:nvGrpSpPr>
        <p:grpSpPr>
          <a:xfrm>
            <a:off x="8669866" y="9016746"/>
            <a:ext cx="4334935" cy="498349"/>
            <a:chOff x="0" y="14534"/>
            <a:chExt cx="4334933" cy="498347"/>
          </a:xfrm>
        </p:grpSpPr>
        <p:sp>
          <p:nvSpPr>
            <p:cNvPr id="1914" name="Shape 1914"/>
            <p:cNvSpPr/>
            <p:nvPr/>
          </p:nvSpPr>
          <p:spPr>
            <a:xfrm>
              <a:off x="0" y="101148"/>
              <a:ext cx="4334934" cy="325121"/>
            </a:xfrm>
            <a:prstGeom prst="rect">
              <a:avLst/>
            </a:prstGeom>
            <a:solidFill>
              <a:srgbClr val="9BBB59"/>
            </a:solidFill>
            <a:ln w="25400" cap="flat">
              <a:solidFill>
                <a:srgbClr val="718841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915" name="Shape 1915"/>
            <p:cNvSpPr/>
            <p:nvPr/>
          </p:nvSpPr>
          <p:spPr>
            <a:xfrm>
              <a:off x="0" y="14534"/>
              <a:ext cx="4334934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Sam, sid = 3, bid = 6)</a:t>
              </a:r>
            </a:p>
          </p:txBody>
        </p:sp>
      </p:grpSp>
      <p:sp>
        <p:nvSpPr>
          <p:cNvPr id="1917" name="Shape 1917"/>
          <p:cNvSpPr/>
          <p:nvPr/>
        </p:nvSpPr>
        <p:spPr>
          <a:xfrm>
            <a:off x="8714032" y="7802880"/>
            <a:ext cx="1548418" cy="650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b="1"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b="0" sz="1800"/>
            </a:pPr>
            <a:r>
              <a:rPr b="1" sz="3400"/>
              <a:t>Output:</a:t>
            </a:r>
          </a:p>
        </p:txBody>
      </p:sp>
      <p:sp>
        <p:nvSpPr>
          <p:cNvPr id="1918" name="Shape 1918"/>
          <p:cNvSpPr/>
          <p:nvPr/>
        </p:nvSpPr>
        <p:spPr>
          <a:xfrm>
            <a:off x="8994986" y="9205383"/>
            <a:ext cx="683975" cy="650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b="1"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b="0" sz="1800"/>
            </a:pPr>
            <a:r>
              <a:rPr b="1" sz="3400"/>
              <a:t>. . .</a:t>
            </a:r>
          </a:p>
        </p:txBody>
      </p:sp>
    </p:spTree>
  </p:cSld>
  <p:clrMapOvr>
    <a:masterClrMapping/>
  </p:clrMapOvr>
  <p:transition spd="med" advClick="1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1" name="Shape 1921"/>
          <p:cNvSpPr/>
          <p:nvPr>
            <p:ph type="title"/>
          </p:nvPr>
        </p:nvSpPr>
        <p:spPr>
          <a:xfrm>
            <a:off x="650239" y="390596"/>
            <a:ext cx="11704322" cy="16256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Sort-Merge Join</a:t>
            </a:r>
          </a:p>
        </p:txBody>
      </p:sp>
      <p:sp>
        <p:nvSpPr>
          <p:cNvPr id="1922" name="Shape 1922"/>
          <p:cNvSpPr/>
          <p:nvPr/>
        </p:nvSpPr>
        <p:spPr>
          <a:xfrm>
            <a:off x="325119" y="1950719"/>
            <a:ext cx="3901442" cy="7586135"/>
          </a:xfrm>
          <a:prstGeom prst="rect">
            <a:avLst/>
          </a:prstGeom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923" name="Shape 1923"/>
          <p:cNvSpPr/>
          <p:nvPr/>
        </p:nvSpPr>
        <p:spPr>
          <a:xfrm>
            <a:off x="650239" y="2167466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924" name="Shape 1924"/>
          <p:cNvSpPr/>
          <p:nvPr/>
        </p:nvSpPr>
        <p:spPr>
          <a:xfrm>
            <a:off x="650239" y="4009813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925" name="Shape 1925"/>
          <p:cNvSpPr/>
          <p:nvPr/>
        </p:nvSpPr>
        <p:spPr>
          <a:xfrm>
            <a:off x="650239" y="5852159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926" name="Shape 1926"/>
          <p:cNvSpPr/>
          <p:nvPr/>
        </p:nvSpPr>
        <p:spPr>
          <a:xfrm>
            <a:off x="650239" y="7694507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927" name="Shape 1927"/>
          <p:cNvSpPr/>
          <p:nvPr/>
        </p:nvSpPr>
        <p:spPr>
          <a:xfrm>
            <a:off x="4551679" y="1950719"/>
            <a:ext cx="3901442" cy="7586135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928" name="Shape 1928"/>
          <p:cNvSpPr/>
          <p:nvPr/>
        </p:nvSpPr>
        <p:spPr>
          <a:xfrm>
            <a:off x="4876800" y="2167466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929" name="Shape 1929"/>
          <p:cNvSpPr/>
          <p:nvPr/>
        </p:nvSpPr>
        <p:spPr>
          <a:xfrm>
            <a:off x="4876800" y="4009813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930" name="Shape 1930"/>
          <p:cNvSpPr/>
          <p:nvPr/>
        </p:nvSpPr>
        <p:spPr>
          <a:xfrm>
            <a:off x="4876800" y="5852159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931" name="Shape 1931"/>
          <p:cNvSpPr/>
          <p:nvPr/>
        </p:nvSpPr>
        <p:spPr>
          <a:xfrm>
            <a:off x="4876800" y="7694507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932" name="Shape 1932"/>
          <p:cNvSpPr/>
          <p:nvPr>
            <p:ph type="body" idx="1"/>
          </p:nvPr>
        </p:nvSpPr>
        <p:spPr>
          <a:xfrm>
            <a:off x="8561493" y="1950720"/>
            <a:ext cx="4443308" cy="6436926"/>
          </a:xfrm>
          <a:prstGeom prst="rect">
            <a:avLst/>
          </a:prstGeom>
        </p:spPr>
        <p:txBody>
          <a:bodyPr/>
          <a:lstStyle/>
          <a:p>
            <a:pPr lvl="0" marL="342900" indent="-342900">
              <a:spcBef>
                <a:spcPts val="600"/>
              </a:spcBef>
              <a:buSzTx/>
              <a:buNone/>
              <a:defRPr sz="1800"/>
            </a:pPr>
            <a:r>
              <a:rPr b="1" sz="3800"/>
              <a:t>Key idea:</a:t>
            </a:r>
            <a:br>
              <a:rPr b="1" sz="3800"/>
            </a:br>
            <a:r>
              <a:rPr sz="3800"/>
              <a:t>Sort S and R </a:t>
            </a:r>
            <a:r>
              <a:rPr b="1" sz="3800"/>
              <a:t>on join column</a:t>
            </a:r>
            <a:r>
              <a:rPr sz="3800"/>
              <a:t>, then merge them!</a:t>
            </a:r>
            <a:endParaRPr sz="3800"/>
          </a:p>
          <a:p>
            <a:pPr lvl="0" marL="342900" indent="-342900">
              <a:spcBef>
                <a:spcPts val="600"/>
              </a:spcBef>
              <a:buSzTx/>
              <a:buNone/>
              <a:defRPr sz="1800"/>
            </a:pPr>
            <a:r>
              <a:rPr b="1" sz="3800"/>
              <a:t>Steps:</a:t>
            </a:r>
            <a:endParaRPr b="1" sz="3800"/>
          </a:p>
          <a:p>
            <a:pPr lvl="0" marL="610790" indent="-610790"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800"/>
              <a:t>Sort S and R.</a:t>
            </a:r>
            <a:endParaRPr sz="3800"/>
          </a:p>
          <a:p>
            <a:pPr lvl="0" marL="610790" indent="-610790">
              <a:spcBef>
                <a:spcPts val="600"/>
              </a:spcBef>
              <a:buClr>
                <a:srgbClr val="8064A2"/>
              </a:buClr>
              <a:buFontTx/>
              <a:buAutoNum type="arabicPeriod" startAt="2"/>
              <a:defRPr sz="1800"/>
            </a:pPr>
            <a:r>
              <a:rPr sz="3800">
                <a:solidFill>
                  <a:srgbClr val="8064A2"/>
                </a:solidFill>
              </a:rPr>
              <a:t>“Zip” or merge.</a:t>
            </a:r>
          </a:p>
        </p:txBody>
      </p:sp>
      <p:sp>
        <p:nvSpPr>
          <p:cNvPr id="1933" name="Shape 1933"/>
          <p:cNvSpPr/>
          <p:nvPr/>
        </p:nvSpPr>
        <p:spPr>
          <a:xfrm>
            <a:off x="1806701" y="1425447"/>
            <a:ext cx="949695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F497D"/>
                </a:solidFill>
              </a:rPr>
              <a:t>Sailors</a:t>
            </a:r>
          </a:p>
        </p:txBody>
      </p:sp>
      <p:sp>
        <p:nvSpPr>
          <p:cNvPr id="1934" name="Shape 1934"/>
          <p:cNvSpPr/>
          <p:nvPr/>
        </p:nvSpPr>
        <p:spPr>
          <a:xfrm>
            <a:off x="5816515" y="1425447"/>
            <a:ext cx="1240058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C0504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C0504D"/>
                </a:solidFill>
              </a:rPr>
              <a:t>Reserves</a:t>
            </a:r>
          </a:p>
        </p:txBody>
      </p:sp>
      <p:grpSp>
        <p:nvGrpSpPr>
          <p:cNvPr id="1937" name="Group 1937"/>
          <p:cNvGrpSpPr/>
          <p:nvPr/>
        </p:nvGrpSpPr>
        <p:grpSpPr>
          <a:xfrm>
            <a:off x="650239" y="2080852"/>
            <a:ext cx="3251201" cy="498349"/>
            <a:chOff x="0" y="14534"/>
            <a:chExt cx="3251200" cy="498347"/>
          </a:xfrm>
        </p:grpSpPr>
        <p:sp>
          <p:nvSpPr>
            <p:cNvPr id="1935" name="Shape 1935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936" name="Shape 1936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Bob, sid = 1)</a:t>
              </a:r>
            </a:p>
          </p:txBody>
        </p:sp>
      </p:grpSp>
      <p:grpSp>
        <p:nvGrpSpPr>
          <p:cNvPr id="1940" name="Group 1940"/>
          <p:cNvGrpSpPr/>
          <p:nvPr/>
        </p:nvGrpSpPr>
        <p:grpSpPr>
          <a:xfrm>
            <a:off x="650239" y="2405972"/>
            <a:ext cx="3251201" cy="498349"/>
            <a:chOff x="0" y="14534"/>
            <a:chExt cx="3251200" cy="498347"/>
          </a:xfrm>
        </p:grpSpPr>
        <p:sp>
          <p:nvSpPr>
            <p:cNvPr id="1938" name="Shape 1938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939" name="Shape 1939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Jill, sid = 2)</a:t>
              </a:r>
            </a:p>
          </p:txBody>
        </p:sp>
      </p:grpSp>
      <p:grpSp>
        <p:nvGrpSpPr>
          <p:cNvPr id="1943" name="Group 1943"/>
          <p:cNvGrpSpPr/>
          <p:nvPr/>
        </p:nvGrpSpPr>
        <p:grpSpPr>
          <a:xfrm>
            <a:off x="650239" y="2731092"/>
            <a:ext cx="3251201" cy="498349"/>
            <a:chOff x="0" y="14534"/>
            <a:chExt cx="3251200" cy="498347"/>
          </a:xfrm>
        </p:grpSpPr>
        <p:sp>
          <p:nvSpPr>
            <p:cNvPr id="1941" name="Shape 1941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942" name="Shape 1942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Sam, sid = 3)</a:t>
              </a:r>
            </a:p>
          </p:txBody>
        </p:sp>
      </p:grpSp>
      <p:grpSp>
        <p:nvGrpSpPr>
          <p:cNvPr id="1946" name="Group 1946"/>
          <p:cNvGrpSpPr/>
          <p:nvPr/>
        </p:nvGrpSpPr>
        <p:grpSpPr>
          <a:xfrm>
            <a:off x="650239" y="3056212"/>
            <a:ext cx="3251201" cy="498349"/>
            <a:chOff x="0" y="14534"/>
            <a:chExt cx="3251200" cy="498347"/>
          </a:xfrm>
        </p:grpSpPr>
        <p:sp>
          <p:nvSpPr>
            <p:cNvPr id="1944" name="Shape 1944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945" name="Shape 1945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Yue, sid = 4)</a:t>
              </a:r>
            </a:p>
          </p:txBody>
        </p:sp>
      </p:grpSp>
      <p:grpSp>
        <p:nvGrpSpPr>
          <p:cNvPr id="1949" name="Group 1949"/>
          <p:cNvGrpSpPr/>
          <p:nvPr/>
        </p:nvGrpSpPr>
        <p:grpSpPr>
          <a:xfrm>
            <a:off x="650239" y="3381332"/>
            <a:ext cx="3251201" cy="498349"/>
            <a:chOff x="0" y="14534"/>
            <a:chExt cx="3251200" cy="498347"/>
          </a:xfrm>
        </p:grpSpPr>
        <p:sp>
          <p:nvSpPr>
            <p:cNvPr id="1947" name="Shape 1947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948" name="Shape 1948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Sue, sid = 7)</a:t>
              </a:r>
            </a:p>
          </p:txBody>
        </p:sp>
      </p:grpSp>
      <p:grpSp>
        <p:nvGrpSpPr>
          <p:cNvPr id="1952" name="Group 1952"/>
          <p:cNvGrpSpPr/>
          <p:nvPr/>
        </p:nvGrpSpPr>
        <p:grpSpPr>
          <a:xfrm>
            <a:off x="650239" y="3923199"/>
            <a:ext cx="3251201" cy="498349"/>
            <a:chOff x="0" y="14534"/>
            <a:chExt cx="3251200" cy="498347"/>
          </a:xfrm>
        </p:grpSpPr>
        <p:sp>
          <p:nvSpPr>
            <p:cNvPr id="1950" name="Shape 1950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951" name="Shape 1951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Sue, sid = 8)</a:t>
              </a:r>
            </a:p>
          </p:txBody>
        </p:sp>
      </p:grpSp>
      <p:grpSp>
        <p:nvGrpSpPr>
          <p:cNvPr id="1955" name="Group 1955"/>
          <p:cNvGrpSpPr/>
          <p:nvPr/>
        </p:nvGrpSpPr>
        <p:grpSpPr>
          <a:xfrm>
            <a:off x="650239" y="4248319"/>
            <a:ext cx="3251201" cy="498349"/>
            <a:chOff x="0" y="14534"/>
            <a:chExt cx="3251200" cy="498347"/>
          </a:xfrm>
        </p:grpSpPr>
        <p:sp>
          <p:nvSpPr>
            <p:cNvPr id="1953" name="Shape 1953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954" name="Shape 1954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Joe, sid = 12)</a:t>
              </a:r>
            </a:p>
          </p:txBody>
        </p:sp>
      </p:grpSp>
      <p:grpSp>
        <p:nvGrpSpPr>
          <p:cNvPr id="1958" name="Group 1958"/>
          <p:cNvGrpSpPr/>
          <p:nvPr/>
        </p:nvGrpSpPr>
        <p:grpSpPr>
          <a:xfrm>
            <a:off x="650239" y="4573439"/>
            <a:ext cx="3251201" cy="498349"/>
            <a:chOff x="0" y="14534"/>
            <a:chExt cx="3251200" cy="498347"/>
          </a:xfrm>
        </p:grpSpPr>
        <p:sp>
          <p:nvSpPr>
            <p:cNvPr id="1956" name="Shape 1956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957" name="Shape 1957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. . .</a:t>
              </a:r>
            </a:p>
          </p:txBody>
        </p:sp>
      </p:grpSp>
      <p:sp>
        <p:nvSpPr>
          <p:cNvPr id="1959" name="Shape 1959"/>
          <p:cNvSpPr/>
          <p:nvPr/>
        </p:nvSpPr>
        <p:spPr>
          <a:xfrm>
            <a:off x="650239" y="4985173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960" name="Shape 1960"/>
          <p:cNvSpPr/>
          <p:nvPr/>
        </p:nvSpPr>
        <p:spPr>
          <a:xfrm>
            <a:off x="650239" y="5310293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961" name="Shape 1961"/>
          <p:cNvSpPr/>
          <p:nvPr/>
        </p:nvSpPr>
        <p:spPr>
          <a:xfrm>
            <a:off x="650239" y="5852159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962" name="Shape 1962"/>
          <p:cNvSpPr/>
          <p:nvPr/>
        </p:nvSpPr>
        <p:spPr>
          <a:xfrm>
            <a:off x="650239" y="6177279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963" name="Shape 1963"/>
          <p:cNvSpPr/>
          <p:nvPr/>
        </p:nvSpPr>
        <p:spPr>
          <a:xfrm>
            <a:off x="650239" y="6502400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964" name="Shape 1964"/>
          <p:cNvSpPr/>
          <p:nvPr/>
        </p:nvSpPr>
        <p:spPr>
          <a:xfrm>
            <a:off x="650239" y="6827519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965" name="Shape 1965"/>
          <p:cNvSpPr/>
          <p:nvPr/>
        </p:nvSpPr>
        <p:spPr>
          <a:xfrm>
            <a:off x="650239" y="7152640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966" name="Shape 1966"/>
          <p:cNvSpPr/>
          <p:nvPr/>
        </p:nvSpPr>
        <p:spPr>
          <a:xfrm>
            <a:off x="650239" y="7694507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967" name="Shape 1967"/>
          <p:cNvSpPr/>
          <p:nvPr/>
        </p:nvSpPr>
        <p:spPr>
          <a:xfrm>
            <a:off x="650239" y="8019626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968" name="Shape 1968"/>
          <p:cNvSpPr/>
          <p:nvPr/>
        </p:nvSpPr>
        <p:spPr>
          <a:xfrm>
            <a:off x="650239" y="8344746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969" name="Shape 1969"/>
          <p:cNvSpPr/>
          <p:nvPr/>
        </p:nvSpPr>
        <p:spPr>
          <a:xfrm>
            <a:off x="650239" y="8669866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970" name="Shape 1970"/>
          <p:cNvSpPr/>
          <p:nvPr/>
        </p:nvSpPr>
        <p:spPr>
          <a:xfrm>
            <a:off x="650239" y="8994986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1973" name="Group 1973"/>
          <p:cNvGrpSpPr/>
          <p:nvPr/>
        </p:nvGrpSpPr>
        <p:grpSpPr>
          <a:xfrm>
            <a:off x="4876800" y="2080852"/>
            <a:ext cx="3251200" cy="498349"/>
            <a:chOff x="0" y="14534"/>
            <a:chExt cx="3251200" cy="498347"/>
          </a:xfrm>
        </p:grpSpPr>
        <p:sp>
          <p:nvSpPr>
            <p:cNvPr id="1971" name="Shape 1971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972" name="Shape 1972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1, bid = 4)</a:t>
              </a:r>
            </a:p>
          </p:txBody>
        </p:sp>
      </p:grpSp>
      <p:grpSp>
        <p:nvGrpSpPr>
          <p:cNvPr id="1976" name="Group 1976"/>
          <p:cNvGrpSpPr/>
          <p:nvPr/>
        </p:nvGrpSpPr>
        <p:grpSpPr>
          <a:xfrm>
            <a:off x="4876800" y="2405972"/>
            <a:ext cx="3251200" cy="498349"/>
            <a:chOff x="0" y="14534"/>
            <a:chExt cx="3251200" cy="498347"/>
          </a:xfrm>
        </p:grpSpPr>
        <p:sp>
          <p:nvSpPr>
            <p:cNvPr id="1974" name="Shape 1974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975" name="Shape 1975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1, bid = 7)</a:t>
              </a:r>
            </a:p>
          </p:txBody>
        </p:sp>
      </p:grpSp>
      <p:grpSp>
        <p:nvGrpSpPr>
          <p:cNvPr id="1979" name="Group 1979"/>
          <p:cNvGrpSpPr/>
          <p:nvPr/>
        </p:nvGrpSpPr>
        <p:grpSpPr>
          <a:xfrm>
            <a:off x="4876800" y="2731092"/>
            <a:ext cx="3251200" cy="498349"/>
            <a:chOff x="0" y="14534"/>
            <a:chExt cx="3251200" cy="498347"/>
          </a:xfrm>
        </p:grpSpPr>
        <p:sp>
          <p:nvSpPr>
            <p:cNvPr id="1977" name="Shape 1977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978" name="Shape 1978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3, bid = 6)</a:t>
              </a:r>
            </a:p>
          </p:txBody>
        </p:sp>
      </p:grpSp>
      <p:grpSp>
        <p:nvGrpSpPr>
          <p:cNvPr id="1982" name="Group 1982"/>
          <p:cNvGrpSpPr/>
          <p:nvPr/>
        </p:nvGrpSpPr>
        <p:grpSpPr>
          <a:xfrm>
            <a:off x="4876800" y="3056212"/>
            <a:ext cx="3251200" cy="498349"/>
            <a:chOff x="0" y="14534"/>
            <a:chExt cx="3251200" cy="498347"/>
          </a:xfrm>
        </p:grpSpPr>
        <p:sp>
          <p:nvSpPr>
            <p:cNvPr id="1980" name="Shape 1980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981" name="Shape 1981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4, bid = 3)</a:t>
              </a:r>
            </a:p>
          </p:txBody>
        </p:sp>
      </p:grpSp>
      <p:grpSp>
        <p:nvGrpSpPr>
          <p:cNvPr id="1985" name="Group 1985"/>
          <p:cNvGrpSpPr/>
          <p:nvPr/>
        </p:nvGrpSpPr>
        <p:grpSpPr>
          <a:xfrm>
            <a:off x="4876800" y="3381332"/>
            <a:ext cx="3251200" cy="498349"/>
            <a:chOff x="0" y="14534"/>
            <a:chExt cx="3251200" cy="498347"/>
          </a:xfrm>
        </p:grpSpPr>
        <p:sp>
          <p:nvSpPr>
            <p:cNvPr id="1983" name="Shape 1983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984" name="Shape 1984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8, bid = 1)</a:t>
              </a:r>
            </a:p>
          </p:txBody>
        </p:sp>
      </p:grpSp>
      <p:grpSp>
        <p:nvGrpSpPr>
          <p:cNvPr id="1988" name="Group 1988"/>
          <p:cNvGrpSpPr/>
          <p:nvPr/>
        </p:nvGrpSpPr>
        <p:grpSpPr>
          <a:xfrm>
            <a:off x="4876800" y="3923199"/>
            <a:ext cx="3251200" cy="498349"/>
            <a:chOff x="0" y="14534"/>
            <a:chExt cx="3251200" cy="498347"/>
          </a:xfrm>
        </p:grpSpPr>
        <p:sp>
          <p:nvSpPr>
            <p:cNvPr id="1986" name="Shape 1986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987" name="Shape 1987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8, bid = 13)</a:t>
              </a:r>
            </a:p>
          </p:txBody>
        </p:sp>
      </p:grpSp>
      <p:grpSp>
        <p:nvGrpSpPr>
          <p:cNvPr id="1991" name="Group 1991"/>
          <p:cNvGrpSpPr/>
          <p:nvPr/>
        </p:nvGrpSpPr>
        <p:grpSpPr>
          <a:xfrm>
            <a:off x="4876800" y="4248319"/>
            <a:ext cx="3251200" cy="498349"/>
            <a:chOff x="0" y="14534"/>
            <a:chExt cx="3251200" cy="498347"/>
          </a:xfrm>
        </p:grpSpPr>
        <p:sp>
          <p:nvSpPr>
            <p:cNvPr id="1989" name="Shape 1989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990" name="Shape 1990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8, bid = 15)</a:t>
              </a:r>
            </a:p>
          </p:txBody>
        </p:sp>
      </p:grpSp>
      <p:grpSp>
        <p:nvGrpSpPr>
          <p:cNvPr id="1994" name="Group 1994"/>
          <p:cNvGrpSpPr/>
          <p:nvPr/>
        </p:nvGrpSpPr>
        <p:grpSpPr>
          <a:xfrm>
            <a:off x="4876800" y="4573439"/>
            <a:ext cx="3251200" cy="498349"/>
            <a:chOff x="0" y="14534"/>
            <a:chExt cx="3251200" cy="498347"/>
          </a:xfrm>
        </p:grpSpPr>
        <p:sp>
          <p:nvSpPr>
            <p:cNvPr id="1992" name="Shape 1992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993" name="Shape 1993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12, bid = 1)</a:t>
              </a:r>
            </a:p>
          </p:txBody>
        </p:sp>
      </p:grpSp>
      <p:grpSp>
        <p:nvGrpSpPr>
          <p:cNvPr id="1997" name="Group 1997"/>
          <p:cNvGrpSpPr/>
          <p:nvPr/>
        </p:nvGrpSpPr>
        <p:grpSpPr>
          <a:xfrm>
            <a:off x="4876800" y="4898559"/>
            <a:ext cx="3251200" cy="498349"/>
            <a:chOff x="0" y="14534"/>
            <a:chExt cx="3251200" cy="498347"/>
          </a:xfrm>
        </p:grpSpPr>
        <p:sp>
          <p:nvSpPr>
            <p:cNvPr id="1995" name="Shape 1995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996" name="Shape 1996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. . .</a:t>
              </a:r>
            </a:p>
          </p:txBody>
        </p:sp>
      </p:grpSp>
      <p:sp>
        <p:nvSpPr>
          <p:cNvPr id="1998" name="Shape 1998"/>
          <p:cNvSpPr/>
          <p:nvPr/>
        </p:nvSpPr>
        <p:spPr>
          <a:xfrm>
            <a:off x="4876800" y="5310293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999" name="Shape 1999"/>
          <p:cNvSpPr/>
          <p:nvPr/>
        </p:nvSpPr>
        <p:spPr>
          <a:xfrm>
            <a:off x="4876800" y="5852159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000" name="Shape 2000"/>
          <p:cNvSpPr/>
          <p:nvPr/>
        </p:nvSpPr>
        <p:spPr>
          <a:xfrm>
            <a:off x="4876800" y="6177279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001" name="Shape 2001"/>
          <p:cNvSpPr/>
          <p:nvPr/>
        </p:nvSpPr>
        <p:spPr>
          <a:xfrm>
            <a:off x="4876800" y="6502400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002" name="Shape 2002"/>
          <p:cNvSpPr/>
          <p:nvPr/>
        </p:nvSpPr>
        <p:spPr>
          <a:xfrm>
            <a:off x="4876800" y="6827519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003" name="Shape 2003"/>
          <p:cNvSpPr/>
          <p:nvPr/>
        </p:nvSpPr>
        <p:spPr>
          <a:xfrm>
            <a:off x="4876800" y="7152640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004" name="Shape 2004"/>
          <p:cNvSpPr/>
          <p:nvPr/>
        </p:nvSpPr>
        <p:spPr>
          <a:xfrm>
            <a:off x="4876800" y="7694507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005" name="Shape 2005"/>
          <p:cNvSpPr/>
          <p:nvPr/>
        </p:nvSpPr>
        <p:spPr>
          <a:xfrm>
            <a:off x="4876800" y="8019626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006" name="Shape 2006"/>
          <p:cNvSpPr/>
          <p:nvPr/>
        </p:nvSpPr>
        <p:spPr>
          <a:xfrm>
            <a:off x="4876800" y="8344746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007" name="Shape 2007"/>
          <p:cNvSpPr/>
          <p:nvPr/>
        </p:nvSpPr>
        <p:spPr>
          <a:xfrm>
            <a:off x="4876800" y="8669866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008" name="Shape 2008"/>
          <p:cNvSpPr/>
          <p:nvPr/>
        </p:nvSpPr>
        <p:spPr>
          <a:xfrm>
            <a:off x="4876800" y="8994986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021" name="Shape 2021"/>
          <p:cNvSpPr/>
          <p:nvPr/>
        </p:nvSpPr>
        <p:spPr>
          <a:xfrm>
            <a:off x="3901439" y="3838916"/>
            <a:ext cx="975361" cy="1250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7200" y="14400"/>
                  <a:pt x="14400" y="7200"/>
                  <a:pt x="21600" y="0"/>
                </a:cubicBezTo>
              </a:path>
            </a:pathLst>
          </a:custGeom>
          <a:ln w="38100">
            <a:solidFill/>
            <a:headEnd type="triangle"/>
            <a:tailEnd type="triangle"/>
          </a:ln>
        </p:spPr>
        <p:txBody>
          <a:bodyPr/>
          <a:lstStyle/>
          <a:p>
            <a:pPr lvl="0"/>
          </a:p>
        </p:txBody>
      </p:sp>
      <p:grpSp>
        <p:nvGrpSpPr>
          <p:cNvPr id="2012" name="Group 2012"/>
          <p:cNvGrpSpPr/>
          <p:nvPr/>
        </p:nvGrpSpPr>
        <p:grpSpPr>
          <a:xfrm>
            <a:off x="8669866" y="8366506"/>
            <a:ext cx="4334935" cy="498349"/>
            <a:chOff x="0" y="14534"/>
            <a:chExt cx="4334933" cy="498347"/>
          </a:xfrm>
        </p:grpSpPr>
        <p:sp>
          <p:nvSpPr>
            <p:cNvPr id="2010" name="Shape 2010"/>
            <p:cNvSpPr/>
            <p:nvPr/>
          </p:nvSpPr>
          <p:spPr>
            <a:xfrm>
              <a:off x="0" y="101148"/>
              <a:ext cx="4334934" cy="325121"/>
            </a:xfrm>
            <a:prstGeom prst="rect">
              <a:avLst/>
            </a:prstGeom>
            <a:solidFill>
              <a:srgbClr val="9BBB59"/>
            </a:solidFill>
            <a:ln w="25400" cap="flat">
              <a:solidFill>
                <a:srgbClr val="718841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011" name="Shape 2011"/>
            <p:cNvSpPr/>
            <p:nvPr/>
          </p:nvSpPr>
          <p:spPr>
            <a:xfrm>
              <a:off x="0" y="14534"/>
              <a:ext cx="4334934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Bob, sid = 1, bid = 4)</a:t>
              </a:r>
            </a:p>
          </p:txBody>
        </p:sp>
      </p:grpSp>
      <p:grpSp>
        <p:nvGrpSpPr>
          <p:cNvPr id="2015" name="Group 2015"/>
          <p:cNvGrpSpPr/>
          <p:nvPr/>
        </p:nvGrpSpPr>
        <p:grpSpPr>
          <a:xfrm>
            <a:off x="8669866" y="8691625"/>
            <a:ext cx="4334935" cy="498349"/>
            <a:chOff x="0" y="14534"/>
            <a:chExt cx="4334933" cy="498347"/>
          </a:xfrm>
        </p:grpSpPr>
        <p:sp>
          <p:nvSpPr>
            <p:cNvPr id="2013" name="Shape 2013"/>
            <p:cNvSpPr/>
            <p:nvPr/>
          </p:nvSpPr>
          <p:spPr>
            <a:xfrm>
              <a:off x="0" y="101148"/>
              <a:ext cx="4334934" cy="325121"/>
            </a:xfrm>
            <a:prstGeom prst="rect">
              <a:avLst/>
            </a:prstGeom>
            <a:solidFill>
              <a:srgbClr val="9BBB59"/>
            </a:solidFill>
            <a:ln w="25400" cap="flat">
              <a:solidFill>
                <a:srgbClr val="718841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014" name="Shape 2014"/>
            <p:cNvSpPr/>
            <p:nvPr/>
          </p:nvSpPr>
          <p:spPr>
            <a:xfrm>
              <a:off x="0" y="14534"/>
              <a:ext cx="4334934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Bob, sid = 1, bid = 7)</a:t>
              </a:r>
            </a:p>
          </p:txBody>
        </p:sp>
      </p:grpSp>
      <p:grpSp>
        <p:nvGrpSpPr>
          <p:cNvPr id="2018" name="Group 2018"/>
          <p:cNvGrpSpPr/>
          <p:nvPr/>
        </p:nvGrpSpPr>
        <p:grpSpPr>
          <a:xfrm>
            <a:off x="8669866" y="9016746"/>
            <a:ext cx="4334935" cy="498349"/>
            <a:chOff x="0" y="14534"/>
            <a:chExt cx="4334933" cy="498347"/>
          </a:xfrm>
        </p:grpSpPr>
        <p:sp>
          <p:nvSpPr>
            <p:cNvPr id="2016" name="Shape 2016"/>
            <p:cNvSpPr/>
            <p:nvPr/>
          </p:nvSpPr>
          <p:spPr>
            <a:xfrm>
              <a:off x="0" y="101148"/>
              <a:ext cx="4334934" cy="325121"/>
            </a:xfrm>
            <a:prstGeom prst="rect">
              <a:avLst/>
            </a:prstGeom>
            <a:solidFill>
              <a:srgbClr val="9BBB59"/>
            </a:solidFill>
            <a:ln w="25400" cap="flat">
              <a:solidFill>
                <a:srgbClr val="718841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017" name="Shape 2017"/>
            <p:cNvSpPr/>
            <p:nvPr/>
          </p:nvSpPr>
          <p:spPr>
            <a:xfrm>
              <a:off x="0" y="14534"/>
              <a:ext cx="4334934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Sam, sid = 3, bid = 6)</a:t>
              </a:r>
            </a:p>
          </p:txBody>
        </p:sp>
      </p:grpSp>
      <p:sp>
        <p:nvSpPr>
          <p:cNvPr id="2019" name="Shape 2019"/>
          <p:cNvSpPr/>
          <p:nvPr/>
        </p:nvSpPr>
        <p:spPr>
          <a:xfrm>
            <a:off x="8714032" y="7802880"/>
            <a:ext cx="1548418" cy="650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b="1"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b="0" sz="1800"/>
            </a:pPr>
            <a:r>
              <a:rPr b="1" sz="3400"/>
              <a:t>Output:</a:t>
            </a:r>
          </a:p>
        </p:txBody>
      </p:sp>
      <p:sp>
        <p:nvSpPr>
          <p:cNvPr id="2020" name="Shape 2020"/>
          <p:cNvSpPr/>
          <p:nvPr/>
        </p:nvSpPr>
        <p:spPr>
          <a:xfrm>
            <a:off x="8994986" y="9205383"/>
            <a:ext cx="683975" cy="650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b="1"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b="0" sz="1800"/>
            </a:pPr>
            <a:r>
              <a:rPr b="1" sz="3400"/>
              <a:t>. . .</a:t>
            </a:r>
          </a:p>
        </p:txBody>
      </p:sp>
    </p:spTree>
  </p:cSld>
  <p:clrMapOvr>
    <a:masterClrMapping/>
  </p:clrMapOvr>
  <p:transition spd="med" advClick="1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3" name="Shape 2023"/>
          <p:cNvSpPr/>
          <p:nvPr>
            <p:ph type="title"/>
          </p:nvPr>
        </p:nvSpPr>
        <p:spPr>
          <a:xfrm>
            <a:off x="650239" y="390596"/>
            <a:ext cx="11704322" cy="16256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Sort-Merge Join</a:t>
            </a:r>
          </a:p>
        </p:txBody>
      </p:sp>
      <p:sp>
        <p:nvSpPr>
          <p:cNvPr id="2024" name="Shape 2024"/>
          <p:cNvSpPr/>
          <p:nvPr/>
        </p:nvSpPr>
        <p:spPr>
          <a:xfrm>
            <a:off x="325119" y="1950719"/>
            <a:ext cx="3901442" cy="7586135"/>
          </a:xfrm>
          <a:prstGeom prst="rect">
            <a:avLst/>
          </a:prstGeom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025" name="Shape 2025"/>
          <p:cNvSpPr/>
          <p:nvPr/>
        </p:nvSpPr>
        <p:spPr>
          <a:xfrm>
            <a:off x="650239" y="2167466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026" name="Shape 2026"/>
          <p:cNvSpPr/>
          <p:nvPr/>
        </p:nvSpPr>
        <p:spPr>
          <a:xfrm>
            <a:off x="650239" y="4009813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027" name="Shape 2027"/>
          <p:cNvSpPr/>
          <p:nvPr/>
        </p:nvSpPr>
        <p:spPr>
          <a:xfrm>
            <a:off x="650239" y="5852159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028" name="Shape 2028"/>
          <p:cNvSpPr/>
          <p:nvPr/>
        </p:nvSpPr>
        <p:spPr>
          <a:xfrm>
            <a:off x="650239" y="7694507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029" name="Shape 2029"/>
          <p:cNvSpPr/>
          <p:nvPr/>
        </p:nvSpPr>
        <p:spPr>
          <a:xfrm>
            <a:off x="4551679" y="1950719"/>
            <a:ext cx="3901442" cy="7586135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030" name="Shape 2030"/>
          <p:cNvSpPr/>
          <p:nvPr/>
        </p:nvSpPr>
        <p:spPr>
          <a:xfrm>
            <a:off x="4876800" y="2167466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031" name="Shape 2031"/>
          <p:cNvSpPr/>
          <p:nvPr/>
        </p:nvSpPr>
        <p:spPr>
          <a:xfrm>
            <a:off x="4876800" y="4009813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032" name="Shape 2032"/>
          <p:cNvSpPr/>
          <p:nvPr/>
        </p:nvSpPr>
        <p:spPr>
          <a:xfrm>
            <a:off x="4876800" y="5852159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033" name="Shape 2033"/>
          <p:cNvSpPr/>
          <p:nvPr/>
        </p:nvSpPr>
        <p:spPr>
          <a:xfrm>
            <a:off x="4876800" y="7694507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034" name="Shape 2034"/>
          <p:cNvSpPr/>
          <p:nvPr>
            <p:ph type="body" idx="1"/>
          </p:nvPr>
        </p:nvSpPr>
        <p:spPr>
          <a:xfrm>
            <a:off x="8561493" y="1950720"/>
            <a:ext cx="4443308" cy="6436926"/>
          </a:xfrm>
          <a:prstGeom prst="rect">
            <a:avLst/>
          </a:prstGeom>
        </p:spPr>
        <p:txBody>
          <a:bodyPr/>
          <a:lstStyle/>
          <a:p>
            <a:pPr lvl="0" marL="342900" indent="-342900">
              <a:spcBef>
                <a:spcPts val="600"/>
              </a:spcBef>
              <a:buSzTx/>
              <a:buNone/>
              <a:defRPr sz="1800"/>
            </a:pPr>
            <a:r>
              <a:rPr b="1" sz="3800"/>
              <a:t>Key idea:</a:t>
            </a:r>
            <a:br>
              <a:rPr b="1" sz="3800"/>
            </a:br>
            <a:r>
              <a:rPr sz="3800"/>
              <a:t>Sort S and R </a:t>
            </a:r>
            <a:r>
              <a:rPr b="1" sz="3800"/>
              <a:t>on join column</a:t>
            </a:r>
            <a:r>
              <a:rPr sz="3800"/>
              <a:t>, then merge them!</a:t>
            </a:r>
            <a:endParaRPr sz="3800"/>
          </a:p>
          <a:p>
            <a:pPr lvl="0" marL="342900" indent="-342900">
              <a:spcBef>
                <a:spcPts val="600"/>
              </a:spcBef>
              <a:buSzTx/>
              <a:buNone/>
              <a:defRPr sz="1800"/>
            </a:pPr>
            <a:r>
              <a:rPr b="1" sz="3800"/>
              <a:t>Steps:</a:t>
            </a:r>
            <a:endParaRPr b="1" sz="3800"/>
          </a:p>
          <a:p>
            <a:pPr lvl="0" marL="610790" indent="-610790"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800"/>
              <a:t>Sort S and R.</a:t>
            </a:r>
            <a:endParaRPr sz="3800"/>
          </a:p>
          <a:p>
            <a:pPr lvl="0" marL="610790" indent="-610790">
              <a:spcBef>
                <a:spcPts val="600"/>
              </a:spcBef>
              <a:buClr>
                <a:srgbClr val="8064A2"/>
              </a:buClr>
              <a:buFontTx/>
              <a:buAutoNum type="arabicPeriod" startAt="2"/>
              <a:defRPr sz="1800"/>
            </a:pPr>
            <a:r>
              <a:rPr sz="3800">
                <a:solidFill>
                  <a:srgbClr val="8064A2"/>
                </a:solidFill>
              </a:rPr>
              <a:t>“Zip” or merge.</a:t>
            </a:r>
          </a:p>
        </p:txBody>
      </p:sp>
      <p:sp>
        <p:nvSpPr>
          <p:cNvPr id="2035" name="Shape 2035"/>
          <p:cNvSpPr/>
          <p:nvPr/>
        </p:nvSpPr>
        <p:spPr>
          <a:xfrm>
            <a:off x="1806701" y="1425447"/>
            <a:ext cx="949695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F497D"/>
                </a:solidFill>
              </a:rPr>
              <a:t>Sailors</a:t>
            </a:r>
          </a:p>
        </p:txBody>
      </p:sp>
      <p:sp>
        <p:nvSpPr>
          <p:cNvPr id="2036" name="Shape 2036"/>
          <p:cNvSpPr/>
          <p:nvPr/>
        </p:nvSpPr>
        <p:spPr>
          <a:xfrm>
            <a:off x="5816515" y="1425447"/>
            <a:ext cx="1240058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C0504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C0504D"/>
                </a:solidFill>
              </a:rPr>
              <a:t>Reserves</a:t>
            </a:r>
          </a:p>
        </p:txBody>
      </p:sp>
      <p:grpSp>
        <p:nvGrpSpPr>
          <p:cNvPr id="2039" name="Group 2039"/>
          <p:cNvGrpSpPr/>
          <p:nvPr/>
        </p:nvGrpSpPr>
        <p:grpSpPr>
          <a:xfrm>
            <a:off x="650239" y="2080852"/>
            <a:ext cx="3251201" cy="498349"/>
            <a:chOff x="0" y="14534"/>
            <a:chExt cx="3251200" cy="498347"/>
          </a:xfrm>
        </p:grpSpPr>
        <p:sp>
          <p:nvSpPr>
            <p:cNvPr id="2037" name="Shape 2037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038" name="Shape 2038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Bob, sid = 1)</a:t>
              </a:r>
            </a:p>
          </p:txBody>
        </p:sp>
      </p:grpSp>
      <p:grpSp>
        <p:nvGrpSpPr>
          <p:cNvPr id="2042" name="Group 2042"/>
          <p:cNvGrpSpPr/>
          <p:nvPr/>
        </p:nvGrpSpPr>
        <p:grpSpPr>
          <a:xfrm>
            <a:off x="650239" y="2405972"/>
            <a:ext cx="3251201" cy="498349"/>
            <a:chOff x="0" y="14534"/>
            <a:chExt cx="3251200" cy="498347"/>
          </a:xfrm>
        </p:grpSpPr>
        <p:sp>
          <p:nvSpPr>
            <p:cNvPr id="2040" name="Shape 2040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041" name="Shape 2041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Jill, sid = 2)</a:t>
              </a:r>
            </a:p>
          </p:txBody>
        </p:sp>
      </p:grpSp>
      <p:grpSp>
        <p:nvGrpSpPr>
          <p:cNvPr id="2045" name="Group 2045"/>
          <p:cNvGrpSpPr/>
          <p:nvPr/>
        </p:nvGrpSpPr>
        <p:grpSpPr>
          <a:xfrm>
            <a:off x="650239" y="2731092"/>
            <a:ext cx="3251201" cy="498349"/>
            <a:chOff x="0" y="14534"/>
            <a:chExt cx="3251200" cy="498347"/>
          </a:xfrm>
        </p:grpSpPr>
        <p:sp>
          <p:nvSpPr>
            <p:cNvPr id="2043" name="Shape 2043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044" name="Shape 2044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Sam, sid = 3)</a:t>
              </a:r>
            </a:p>
          </p:txBody>
        </p:sp>
      </p:grpSp>
      <p:grpSp>
        <p:nvGrpSpPr>
          <p:cNvPr id="2048" name="Group 2048"/>
          <p:cNvGrpSpPr/>
          <p:nvPr/>
        </p:nvGrpSpPr>
        <p:grpSpPr>
          <a:xfrm>
            <a:off x="650239" y="3056212"/>
            <a:ext cx="3251201" cy="498349"/>
            <a:chOff x="0" y="14534"/>
            <a:chExt cx="3251200" cy="498347"/>
          </a:xfrm>
        </p:grpSpPr>
        <p:sp>
          <p:nvSpPr>
            <p:cNvPr id="2046" name="Shape 2046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047" name="Shape 2047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Yue, sid = 4)</a:t>
              </a:r>
            </a:p>
          </p:txBody>
        </p:sp>
      </p:grpSp>
      <p:grpSp>
        <p:nvGrpSpPr>
          <p:cNvPr id="2051" name="Group 2051"/>
          <p:cNvGrpSpPr/>
          <p:nvPr/>
        </p:nvGrpSpPr>
        <p:grpSpPr>
          <a:xfrm>
            <a:off x="650239" y="3381332"/>
            <a:ext cx="3251201" cy="498349"/>
            <a:chOff x="0" y="14534"/>
            <a:chExt cx="3251200" cy="498347"/>
          </a:xfrm>
        </p:grpSpPr>
        <p:sp>
          <p:nvSpPr>
            <p:cNvPr id="2049" name="Shape 2049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050" name="Shape 2050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Sue, sid = 7)</a:t>
              </a:r>
            </a:p>
          </p:txBody>
        </p:sp>
      </p:grpSp>
      <p:grpSp>
        <p:nvGrpSpPr>
          <p:cNvPr id="2054" name="Group 2054"/>
          <p:cNvGrpSpPr/>
          <p:nvPr/>
        </p:nvGrpSpPr>
        <p:grpSpPr>
          <a:xfrm>
            <a:off x="650239" y="3923199"/>
            <a:ext cx="3251201" cy="498349"/>
            <a:chOff x="0" y="14534"/>
            <a:chExt cx="3251200" cy="498347"/>
          </a:xfrm>
        </p:grpSpPr>
        <p:sp>
          <p:nvSpPr>
            <p:cNvPr id="2052" name="Shape 2052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053" name="Shape 2053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Sue, sid = 8)</a:t>
              </a:r>
            </a:p>
          </p:txBody>
        </p:sp>
      </p:grpSp>
      <p:grpSp>
        <p:nvGrpSpPr>
          <p:cNvPr id="2057" name="Group 2057"/>
          <p:cNvGrpSpPr/>
          <p:nvPr/>
        </p:nvGrpSpPr>
        <p:grpSpPr>
          <a:xfrm>
            <a:off x="650239" y="4248319"/>
            <a:ext cx="3251201" cy="498349"/>
            <a:chOff x="0" y="14534"/>
            <a:chExt cx="3251200" cy="498347"/>
          </a:xfrm>
        </p:grpSpPr>
        <p:sp>
          <p:nvSpPr>
            <p:cNvPr id="2055" name="Shape 2055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056" name="Shape 2056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Joe, sid = 12)</a:t>
              </a:r>
            </a:p>
          </p:txBody>
        </p:sp>
      </p:grpSp>
      <p:grpSp>
        <p:nvGrpSpPr>
          <p:cNvPr id="2060" name="Group 2060"/>
          <p:cNvGrpSpPr/>
          <p:nvPr/>
        </p:nvGrpSpPr>
        <p:grpSpPr>
          <a:xfrm>
            <a:off x="650239" y="4573439"/>
            <a:ext cx="3251201" cy="498349"/>
            <a:chOff x="0" y="14534"/>
            <a:chExt cx="3251200" cy="498347"/>
          </a:xfrm>
        </p:grpSpPr>
        <p:sp>
          <p:nvSpPr>
            <p:cNvPr id="2058" name="Shape 2058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059" name="Shape 2059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. . .</a:t>
              </a:r>
            </a:p>
          </p:txBody>
        </p:sp>
      </p:grpSp>
      <p:sp>
        <p:nvSpPr>
          <p:cNvPr id="2061" name="Shape 2061"/>
          <p:cNvSpPr/>
          <p:nvPr/>
        </p:nvSpPr>
        <p:spPr>
          <a:xfrm>
            <a:off x="650239" y="4985173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062" name="Shape 2062"/>
          <p:cNvSpPr/>
          <p:nvPr/>
        </p:nvSpPr>
        <p:spPr>
          <a:xfrm>
            <a:off x="650239" y="5310293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063" name="Shape 2063"/>
          <p:cNvSpPr/>
          <p:nvPr/>
        </p:nvSpPr>
        <p:spPr>
          <a:xfrm>
            <a:off x="650239" y="5852159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064" name="Shape 2064"/>
          <p:cNvSpPr/>
          <p:nvPr/>
        </p:nvSpPr>
        <p:spPr>
          <a:xfrm>
            <a:off x="650239" y="6177279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065" name="Shape 2065"/>
          <p:cNvSpPr/>
          <p:nvPr/>
        </p:nvSpPr>
        <p:spPr>
          <a:xfrm>
            <a:off x="650239" y="6502400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066" name="Shape 2066"/>
          <p:cNvSpPr/>
          <p:nvPr/>
        </p:nvSpPr>
        <p:spPr>
          <a:xfrm>
            <a:off x="650239" y="6827519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067" name="Shape 2067"/>
          <p:cNvSpPr/>
          <p:nvPr/>
        </p:nvSpPr>
        <p:spPr>
          <a:xfrm>
            <a:off x="650239" y="7152640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068" name="Shape 2068"/>
          <p:cNvSpPr/>
          <p:nvPr/>
        </p:nvSpPr>
        <p:spPr>
          <a:xfrm>
            <a:off x="650239" y="7694507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069" name="Shape 2069"/>
          <p:cNvSpPr/>
          <p:nvPr/>
        </p:nvSpPr>
        <p:spPr>
          <a:xfrm>
            <a:off x="650239" y="8019626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070" name="Shape 2070"/>
          <p:cNvSpPr/>
          <p:nvPr/>
        </p:nvSpPr>
        <p:spPr>
          <a:xfrm>
            <a:off x="650239" y="8344746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071" name="Shape 2071"/>
          <p:cNvSpPr/>
          <p:nvPr/>
        </p:nvSpPr>
        <p:spPr>
          <a:xfrm>
            <a:off x="650239" y="8669866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072" name="Shape 2072"/>
          <p:cNvSpPr/>
          <p:nvPr/>
        </p:nvSpPr>
        <p:spPr>
          <a:xfrm>
            <a:off x="650239" y="8994986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2075" name="Group 2075"/>
          <p:cNvGrpSpPr/>
          <p:nvPr/>
        </p:nvGrpSpPr>
        <p:grpSpPr>
          <a:xfrm>
            <a:off x="4876800" y="2080852"/>
            <a:ext cx="3251200" cy="498349"/>
            <a:chOff x="0" y="14534"/>
            <a:chExt cx="3251200" cy="498347"/>
          </a:xfrm>
        </p:grpSpPr>
        <p:sp>
          <p:nvSpPr>
            <p:cNvPr id="2073" name="Shape 2073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074" name="Shape 2074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1, bid = 4)</a:t>
              </a:r>
            </a:p>
          </p:txBody>
        </p:sp>
      </p:grpSp>
      <p:grpSp>
        <p:nvGrpSpPr>
          <p:cNvPr id="2078" name="Group 2078"/>
          <p:cNvGrpSpPr/>
          <p:nvPr/>
        </p:nvGrpSpPr>
        <p:grpSpPr>
          <a:xfrm>
            <a:off x="4876800" y="2405972"/>
            <a:ext cx="3251200" cy="498349"/>
            <a:chOff x="0" y="14534"/>
            <a:chExt cx="3251200" cy="498347"/>
          </a:xfrm>
        </p:grpSpPr>
        <p:sp>
          <p:nvSpPr>
            <p:cNvPr id="2076" name="Shape 2076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077" name="Shape 2077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1, bid = 7)</a:t>
              </a:r>
            </a:p>
          </p:txBody>
        </p:sp>
      </p:grpSp>
      <p:grpSp>
        <p:nvGrpSpPr>
          <p:cNvPr id="2081" name="Group 2081"/>
          <p:cNvGrpSpPr/>
          <p:nvPr/>
        </p:nvGrpSpPr>
        <p:grpSpPr>
          <a:xfrm>
            <a:off x="4876800" y="2731092"/>
            <a:ext cx="3251200" cy="498349"/>
            <a:chOff x="0" y="14534"/>
            <a:chExt cx="3251200" cy="498347"/>
          </a:xfrm>
        </p:grpSpPr>
        <p:sp>
          <p:nvSpPr>
            <p:cNvPr id="2079" name="Shape 2079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080" name="Shape 2080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3, bid = 6)</a:t>
              </a:r>
            </a:p>
          </p:txBody>
        </p:sp>
      </p:grpSp>
      <p:grpSp>
        <p:nvGrpSpPr>
          <p:cNvPr id="2084" name="Group 2084"/>
          <p:cNvGrpSpPr/>
          <p:nvPr/>
        </p:nvGrpSpPr>
        <p:grpSpPr>
          <a:xfrm>
            <a:off x="4876800" y="3056212"/>
            <a:ext cx="3251200" cy="498349"/>
            <a:chOff x="0" y="14534"/>
            <a:chExt cx="3251200" cy="498347"/>
          </a:xfrm>
        </p:grpSpPr>
        <p:sp>
          <p:nvSpPr>
            <p:cNvPr id="2082" name="Shape 2082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083" name="Shape 2083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4, bid = 3)</a:t>
              </a:r>
            </a:p>
          </p:txBody>
        </p:sp>
      </p:grpSp>
      <p:grpSp>
        <p:nvGrpSpPr>
          <p:cNvPr id="2087" name="Group 2087"/>
          <p:cNvGrpSpPr/>
          <p:nvPr/>
        </p:nvGrpSpPr>
        <p:grpSpPr>
          <a:xfrm>
            <a:off x="4876800" y="3381332"/>
            <a:ext cx="3251200" cy="498349"/>
            <a:chOff x="0" y="14534"/>
            <a:chExt cx="3251200" cy="498347"/>
          </a:xfrm>
        </p:grpSpPr>
        <p:sp>
          <p:nvSpPr>
            <p:cNvPr id="2085" name="Shape 2085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086" name="Shape 2086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8, bid = 1)</a:t>
              </a:r>
            </a:p>
          </p:txBody>
        </p:sp>
      </p:grpSp>
      <p:grpSp>
        <p:nvGrpSpPr>
          <p:cNvPr id="2090" name="Group 2090"/>
          <p:cNvGrpSpPr/>
          <p:nvPr/>
        </p:nvGrpSpPr>
        <p:grpSpPr>
          <a:xfrm>
            <a:off x="4876800" y="3923199"/>
            <a:ext cx="3251200" cy="498349"/>
            <a:chOff x="0" y="14534"/>
            <a:chExt cx="3251200" cy="498347"/>
          </a:xfrm>
        </p:grpSpPr>
        <p:sp>
          <p:nvSpPr>
            <p:cNvPr id="2088" name="Shape 2088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089" name="Shape 2089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8, bid = 13)</a:t>
              </a:r>
            </a:p>
          </p:txBody>
        </p:sp>
      </p:grpSp>
      <p:grpSp>
        <p:nvGrpSpPr>
          <p:cNvPr id="2093" name="Group 2093"/>
          <p:cNvGrpSpPr/>
          <p:nvPr/>
        </p:nvGrpSpPr>
        <p:grpSpPr>
          <a:xfrm>
            <a:off x="4876800" y="4248319"/>
            <a:ext cx="3251200" cy="498349"/>
            <a:chOff x="0" y="14534"/>
            <a:chExt cx="3251200" cy="498347"/>
          </a:xfrm>
        </p:grpSpPr>
        <p:sp>
          <p:nvSpPr>
            <p:cNvPr id="2091" name="Shape 2091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092" name="Shape 2092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8, bid = 15)</a:t>
              </a:r>
            </a:p>
          </p:txBody>
        </p:sp>
      </p:grpSp>
      <p:grpSp>
        <p:nvGrpSpPr>
          <p:cNvPr id="2096" name="Group 2096"/>
          <p:cNvGrpSpPr/>
          <p:nvPr/>
        </p:nvGrpSpPr>
        <p:grpSpPr>
          <a:xfrm>
            <a:off x="4876800" y="4573439"/>
            <a:ext cx="3251200" cy="498349"/>
            <a:chOff x="0" y="14534"/>
            <a:chExt cx="3251200" cy="498347"/>
          </a:xfrm>
        </p:grpSpPr>
        <p:sp>
          <p:nvSpPr>
            <p:cNvPr id="2094" name="Shape 2094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095" name="Shape 2095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12, bid = 1)</a:t>
              </a:r>
            </a:p>
          </p:txBody>
        </p:sp>
      </p:grpSp>
      <p:grpSp>
        <p:nvGrpSpPr>
          <p:cNvPr id="2099" name="Group 2099"/>
          <p:cNvGrpSpPr/>
          <p:nvPr/>
        </p:nvGrpSpPr>
        <p:grpSpPr>
          <a:xfrm>
            <a:off x="4876800" y="4898559"/>
            <a:ext cx="3251200" cy="498349"/>
            <a:chOff x="0" y="14534"/>
            <a:chExt cx="3251200" cy="498347"/>
          </a:xfrm>
        </p:grpSpPr>
        <p:sp>
          <p:nvSpPr>
            <p:cNvPr id="2097" name="Shape 2097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098" name="Shape 2098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. . .</a:t>
              </a:r>
            </a:p>
          </p:txBody>
        </p:sp>
      </p:grpSp>
      <p:sp>
        <p:nvSpPr>
          <p:cNvPr id="2100" name="Shape 2100"/>
          <p:cNvSpPr/>
          <p:nvPr/>
        </p:nvSpPr>
        <p:spPr>
          <a:xfrm>
            <a:off x="4876800" y="5310293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101" name="Shape 2101"/>
          <p:cNvSpPr/>
          <p:nvPr/>
        </p:nvSpPr>
        <p:spPr>
          <a:xfrm>
            <a:off x="4876800" y="5852159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102" name="Shape 2102"/>
          <p:cNvSpPr/>
          <p:nvPr/>
        </p:nvSpPr>
        <p:spPr>
          <a:xfrm>
            <a:off x="4876800" y="6177279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103" name="Shape 2103"/>
          <p:cNvSpPr/>
          <p:nvPr/>
        </p:nvSpPr>
        <p:spPr>
          <a:xfrm>
            <a:off x="4876800" y="6502400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104" name="Shape 2104"/>
          <p:cNvSpPr/>
          <p:nvPr/>
        </p:nvSpPr>
        <p:spPr>
          <a:xfrm>
            <a:off x="4876800" y="6827519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105" name="Shape 2105"/>
          <p:cNvSpPr/>
          <p:nvPr/>
        </p:nvSpPr>
        <p:spPr>
          <a:xfrm>
            <a:off x="4876800" y="7152640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106" name="Shape 2106"/>
          <p:cNvSpPr/>
          <p:nvPr/>
        </p:nvSpPr>
        <p:spPr>
          <a:xfrm>
            <a:off x="4876800" y="7694507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107" name="Shape 2107"/>
          <p:cNvSpPr/>
          <p:nvPr/>
        </p:nvSpPr>
        <p:spPr>
          <a:xfrm>
            <a:off x="4876800" y="8019626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108" name="Shape 2108"/>
          <p:cNvSpPr/>
          <p:nvPr/>
        </p:nvSpPr>
        <p:spPr>
          <a:xfrm>
            <a:off x="4876800" y="8344746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109" name="Shape 2109"/>
          <p:cNvSpPr/>
          <p:nvPr/>
        </p:nvSpPr>
        <p:spPr>
          <a:xfrm>
            <a:off x="4876800" y="8669866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110" name="Shape 2110"/>
          <p:cNvSpPr/>
          <p:nvPr/>
        </p:nvSpPr>
        <p:spPr>
          <a:xfrm>
            <a:off x="4876800" y="8994986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123" name="Shape 2123"/>
          <p:cNvSpPr/>
          <p:nvPr/>
        </p:nvSpPr>
        <p:spPr>
          <a:xfrm>
            <a:off x="3914139" y="4172373"/>
            <a:ext cx="949961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cubicBezTo>
                  <a:pt x="7200" y="0"/>
                  <a:pt x="14400" y="0"/>
                  <a:pt x="21600" y="0"/>
                </a:cubicBezTo>
              </a:path>
            </a:pathLst>
          </a:custGeom>
          <a:ln w="38100">
            <a:solidFill/>
            <a:headEnd type="triangle"/>
            <a:tailEnd type="triangle"/>
          </a:ln>
        </p:spPr>
        <p:txBody>
          <a:bodyPr/>
          <a:lstStyle/>
          <a:p>
            <a:pPr lvl="0"/>
          </a:p>
        </p:txBody>
      </p:sp>
      <p:grpSp>
        <p:nvGrpSpPr>
          <p:cNvPr id="2114" name="Group 2114"/>
          <p:cNvGrpSpPr/>
          <p:nvPr/>
        </p:nvGrpSpPr>
        <p:grpSpPr>
          <a:xfrm>
            <a:off x="8669866" y="8366506"/>
            <a:ext cx="4334935" cy="498349"/>
            <a:chOff x="0" y="14534"/>
            <a:chExt cx="4334933" cy="498347"/>
          </a:xfrm>
        </p:grpSpPr>
        <p:sp>
          <p:nvSpPr>
            <p:cNvPr id="2112" name="Shape 2112"/>
            <p:cNvSpPr/>
            <p:nvPr/>
          </p:nvSpPr>
          <p:spPr>
            <a:xfrm>
              <a:off x="0" y="101148"/>
              <a:ext cx="4334934" cy="325121"/>
            </a:xfrm>
            <a:prstGeom prst="rect">
              <a:avLst/>
            </a:prstGeom>
            <a:solidFill>
              <a:srgbClr val="9BBB59"/>
            </a:solidFill>
            <a:ln w="25400" cap="flat">
              <a:solidFill>
                <a:srgbClr val="718841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113" name="Shape 2113"/>
            <p:cNvSpPr/>
            <p:nvPr/>
          </p:nvSpPr>
          <p:spPr>
            <a:xfrm>
              <a:off x="0" y="14534"/>
              <a:ext cx="4334934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Bob, sid = 1, bid = 4)</a:t>
              </a:r>
            </a:p>
          </p:txBody>
        </p:sp>
      </p:grpSp>
      <p:grpSp>
        <p:nvGrpSpPr>
          <p:cNvPr id="2117" name="Group 2117"/>
          <p:cNvGrpSpPr/>
          <p:nvPr/>
        </p:nvGrpSpPr>
        <p:grpSpPr>
          <a:xfrm>
            <a:off x="8669866" y="8691625"/>
            <a:ext cx="4334935" cy="498349"/>
            <a:chOff x="0" y="14534"/>
            <a:chExt cx="4334933" cy="498347"/>
          </a:xfrm>
        </p:grpSpPr>
        <p:sp>
          <p:nvSpPr>
            <p:cNvPr id="2115" name="Shape 2115"/>
            <p:cNvSpPr/>
            <p:nvPr/>
          </p:nvSpPr>
          <p:spPr>
            <a:xfrm>
              <a:off x="0" y="101148"/>
              <a:ext cx="4334934" cy="325121"/>
            </a:xfrm>
            <a:prstGeom prst="rect">
              <a:avLst/>
            </a:prstGeom>
            <a:solidFill>
              <a:srgbClr val="9BBB59"/>
            </a:solidFill>
            <a:ln w="25400" cap="flat">
              <a:solidFill>
                <a:srgbClr val="718841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116" name="Shape 2116"/>
            <p:cNvSpPr/>
            <p:nvPr/>
          </p:nvSpPr>
          <p:spPr>
            <a:xfrm>
              <a:off x="0" y="14534"/>
              <a:ext cx="4334934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Bob, sid = 1, bid = 7)</a:t>
              </a:r>
            </a:p>
          </p:txBody>
        </p:sp>
      </p:grpSp>
      <p:grpSp>
        <p:nvGrpSpPr>
          <p:cNvPr id="2120" name="Group 2120"/>
          <p:cNvGrpSpPr/>
          <p:nvPr/>
        </p:nvGrpSpPr>
        <p:grpSpPr>
          <a:xfrm>
            <a:off x="8669866" y="9016746"/>
            <a:ext cx="4334935" cy="498349"/>
            <a:chOff x="0" y="14534"/>
            <a:chExt cx="4334933" cy="498347"/>
          </a:xfrm>
        </p:grpSpPr>
        <p:sp>
          <p:nvSpPr>
            <p:cNvPr id="2118" name="Shape 2118"/>
            <p:cNvSpPr/>
            <p:nvPr/>
          </p:nvSpPr>
          <p:spPr>
            <a:xfrm>
              <a:off x="0" y="101148"/>
              <a:ext cx="4334934" cy="325121"/>
            </a:xfrm>
            <a:prstGeom prst="rect">
              <a:avLst/>
            </a:prstGeom>
            <a:solidFill>
              <a:srgbClr val="9BBB59"/>
            </a:solidFill>
            <a:ln w="25400" cap="flat">
              <a:solidFill>
                <a:srgbClr val="718841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119" name="Shape 2119"/>
            <p:cNvSpPr/>
            <p:nvPr/>
          </p:nvSpPr>
          <p:spPr>
            <a:xfrm>
              <a:off x="0" y="14534"/>
              <a:ext cx="4334934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Sam, sid = 3, bid = 6)</a:t>
              </a:r>
            </a:p>
          </p:txBody>
        </p:sp>
      </p:grpSp>
      <p:sp>
        <p:nvSpPr>
          <p:cNvPr id="2121" name="Shape 2121"/>
          <p:cNvSpPr/>
          <p:nvPr/>
        </p:nvSpPr>
        <p:spPr>
          <a:xfrm>
            <a:off x="8714032" y="7802880"/>
            <a:ext cx="1548418" cy="650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b="1"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b="0" sz="1800"/>
            </a:pPr>
            <a:r>
              <a:rPr b="1" sz="3400"/>
              <a:t>Output:</a:t>
            </a:r>
          </a:p>
        </p:txBody>
      </p:sp>
      <p:sp>
        <p:nvSpPr>
          <p:cNvPr id="2122" name="Shape 2122"/>
          <p:cNvSpPr/>
          <p:nvPr/>
        </p:nvSpPr>
        <p:spPr>
          <a:xfrm>
            <a:off x="8994986" y="9205383"/>
            <a:ext cx="683975" cy="650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b="1"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b="0" sz="1800"/>
            </a:pPr>
            <a:r>
              <a:rPr b="1" sz="3400"/>
              <a:t>. . .</a:t>
            </a:r>
          </a:p>
        </p:txBody>
      </p:sp>
    </p:spTree>
  </p:cSld>
  <p:clrMapOvr>
    <a:masterClrMapping/>
  </p:clrMapOvr>
  <p:transition spd="med" advClick="1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5" name="Shape 2125"/>
          <p:cNvSpPr/>
          <p:nvPr>
            <p:ph type="title"/>
          </p:nvPr>
        </p:nvSpPr>
        <p:spPr>
          <a:xfrm>
            <a:off x="650239" y="390596"/>
            <a:ext cx="11704322" cy="16256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Sort-Merge Join</a:t>
            </a:r>
          </a:p>
        </p:txBody>
      </p:sp>
      <p:sp>
        <p:nvSpPr>
          <p:cNvPr id="2126" name="Shape 2126"/>
          <p:cNvSpPr/>
          <p:nvPr/>
        </p:nvSpPr>
        <p:spPr>
          <a:xfrm>
            <a:off x="325119" y="1950719"/>
            <a:ext cx="3901442" cy="7586135"/>
          </a:xfrm>
          <a:prstGeom prst="rect">
            <a:avLst/>
          </a:prstGeom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127" name="Shape 2127"/>
          <p:cNvSpPr/>
          <p:nvPr/>
        </p:nvSpPr>
        <p:spPr>
          <a:xfrm>
            <a:off x="650239" y="2167466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128" name="Shape 2128"/>
          <p:cNvSpPr/>
          <p:nvPr/>
        </p:nvSpPr>
        <p:spPr>
          <a:xfrm>
            <a:off x="650239" y="4009813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129" name="Shape 2129"/>
          <p:cNvSpPr/>
          <p:nvPr/>
        </p:nvSpPr>
        <p:spPr>
          <a:xfrm>
            <a:off x="650239" y="5852159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130" name="Shape 2130"/>
          <p:cNvSpPr/>
          <p:nvPr/>
        </p:nvSpPr>
        <p:spPr>
          <a:xfrm>
            <a:off x="650239" y="7694507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131" name="Shape 2131"/>
          <p:cNvSpPr/>
          <p:nvPr/>
        </p:nvSpPr>
        <p:spPr>
          <a:xfrm>
            <a:off x="4551679" y="1950719"/>
            <a:ext cx="3901442" cy="7586135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132" name="Shape 2132"/>
          <p:cNvSpPr/>
          <p:nvPr/>
        </p:nvSpPr>
        <p:spPr>
          <a:xfrm>
            <a:off x="4876800" y="2167466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133" name="Shape 2133"/>
          <p:cNvSpPr/>
          <p:nvPr/>
        </p:nvSpPr>
        <p:spPr>
          <a:xfrm>
            <a:off x="4876800" y="4009813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134" name="Shape 2134"/>
          <p:cNvSpPr/>
          <p:nvPr/>
        </p:nvSpPr>
        <p:spPr>
          <a:xfrm>
            <a:off x="4876800" y="5852159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135" name="Shape 2135"/>
          <p:cNvSpPr/>
          <p:nvPr/>
        </p:nvSpPr>
        <p:spPr>
          <a:xfrm>
            <a:off x="4876800" y="7694507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136" name="Shape 2136"/>
          <p:cNvSpPr/>
          <p:nvPr>
            <p:ph type="body" idx="1"/>
          </p:nvPr>
        </p:nvSpPr>
        <p:spPr>
          <a:xfrm>
            <a:off x="8561493" y="1950720"/>
            <a:ext cx="4443308" cy="6436926"/>
          </a:xfrm>
          <a:prstGeom prst="rect">
            <a:avLst/>
          </a:prstGeom>
        </p:spPr>
        <p:txBody>
          <a:bodyPr/>
          <a:lstStyle/>
          <a:p>
            <a:pPr lvl="0" marL="342900" indent="-342900">
              <a:spcBef>
                <a:spcPts val="600"/>
              </a:spcBef>
              <a:buSzTx/>
              <a:buNone/>
              <a:defRPr sz="1800"/>
            </a:pPr>
            <a:r>
              <a:rPr b="1" sz="3800"/>
              <a:t>Key idea:</a:t>
            </a:r>
            <a:br>
              <a:rPr b="1" sz="3800"/>
            </a:br>
            <a:r>
              <a:rPr sz="3800"/>
              <a:t>Sort S and R </a:t>
            </a:r>
            <a:r>
              <a:rPr b="1" sz="3800"/>
              <a:t>on join column</a:t>
            </a:r>
            <a:r>
              <a:rPr sz="3800"/>
              <a:t>, then merge them!</a:t>
            </a:r>
            <a:endParaRPr sz="3800"/>
          </a:p>
          <a:p>
            <a:pPr lvl="0" marL="342900" indent="-342900">
              <a:spcBef>
                <a:spcPts val="600"/>
              </a:spcBef>
              <a:buSzTx/>
              <a:buNone/>
              <a:defRPr sz="1800"/>
            </a:pPr>
            <a:r>
              <a:rPr b="1" sz="3800"/>
              <a:t>Steps:</a:t>
            </a:r>
            <a:endParaRPr b="1" sz="3800"/>
          </a:p>
          <a:p>
            <a:pPr lvl="0" marL="610790" indent="-610790"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800"/>
              <a:t>Sort S and R.</a:t>
            </a:r>
            <a:endParaRPr sz="3800"/>
          </a:p>
          <a:p>
            <a:pPr lvl="0" marL="610790" indent="-610790">
              <a:spcBef>
                <a:spcPts val="600"/>
              </a:spcBef>
              <a:buClr>
                <a:srgbClr val="8064A2"/>
              </a:buClr>
              <a:buFontTx/>
              <a:buAutoNum type="arabicPeriod" startAt="2"/>
              <a:defRPr sz="1800"/>
            </a:pPr>
            <a:r>
              <a:rPr sz="3800">
                <a:solidFill>
                  <a:srgbClr val="8064A2"/>
                </a:solidFill>
              </a:rPr>
              <a:t>“Zip” or merge.</a:t>
            </a:r>
          </a:p>
        </p:txBody>
      </p:sp>
      <p:sp>
        <p:nvSpPr>
          <p:cNvPr id="2137" name="Shape 2137"/>
          <p:cNvSpPr/>
          <p:nvPr/>
        </p:nvSpPr>
        <p:spPr>
          <a:xfrm>
            <a:off x="1806701" y="1425447"/>
            <a:ext cx="949695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F497D"/>
                </a:solidFill>
              </a:rPr>
              <a:t>Sailors</a:t>
            </a:r>
          </a:p>
        </p:txBody>
      </p:sp>
      <p:sp>
        <p:nvSpPr>
          <p:cNvPr id="2138" name="Shape 2138"/>
          <p:cNvSpPr/>
          <p:nvPr/>
        </p:nvSpPr>
        <p:spPr>
          <a:xfrm>
            <a:off x="5816515" y="1425447"/>
            <a:ext cx="1240058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C0504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C0504D"/>
                </a:solidFill>
              </a:rPr>
              <a:t>Reserves</a:t>
            </a:r>
          </a:p>
        </p:txBody>
      </p:sp>
      <p:grpSp>
        <p:nvGrpSpPr>
          <p:cNvPr id="2141" name="Group 2141"/>
          <p:cNvGrpSpPr/>
          <p:nvPr/>
        </p:nvGrpSpPr>
        <p:grpSpPr>
          <a:xfrm>
            <a:off x="650239" y="2080852"/>
            <a:ext cx="3251201" cy="498349"/>
            <a:chOff x="0" y="14534"/>
            <a:chExt cx="3251200" cy="498347"/>
          </a:xfrm>
        </p:grpSpPr>
        <p:sp>
          <p:nvSpPr>
            <p:cNvPr id="2139" name="Shape 2139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140" name="Shape 2140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Bob, sid = 1)</a:t>
              </a:r>
            </a:p>
          </p:txBody>
        </p:sp>
      </p:grpSp>
      <p:grpSp>
        <p:nvGrpSpPr>
          <p:cNvPr id="2144" name="Group 2144"/>
          <p:cNvGrpSpPr/>
          <p:nvPr/>
        </p:nvGrpSpPr>
        <p:grpSpPr>
          <a:xfrm>
            <a:off x="650239" y="2405972"/>
            <a:ext cx="3251201" cy="498349"/>
            <a:chOff x="0" y="14534"/>
            <a:chExt cx="3251200" cy="498347"/>
          </a:xfrm>
        </p:grpSpPr>
        <p:sp>
          <p:nvSpPr>
            <p:cNvPr id="2142" name="Shape 2142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143" name="Shape 2143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Jill, sid = 2)</a:t>
              </a:r>
            </a:p>
          </p:txBody>
        </p:sp>
      </p:grpSp>
      <p:grpSp>
        <p:nvGrpSpPr>
          <p:cNvPr id="2147" name="Group 2147"/>
          <p:cNvGrpSpPr/>
          <p:nvPr/>
        </p:nvGrpSpPr>
        <p:grpSpPr>
          <a:xfrm>
            <a:off x="650239" y="2731092"/>
            <a:ext cx="3251201" cy="498349"/>
            <a:chOff x="0" y="14534"/>
            <a:chExt cx="3251200" cy="498347"/>
          </a:xfrm>
        </p:grpSpPr>
        <p:sp>
          <p:nvSpPr>
            <p:cNvPr id="2145" name="Shape 2145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146" name="Shape 2146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Sam, sid = 3)</a:t>
              </a:r>
            </a:p>
          </p:txBody>
        </p:sp>
      </p:grpSp>
      <p:grpSp>
        <p:nvGrpSpPr>
          <p:cNvPr id="2150" name="Group 2150"/>
          <p:cNvGrpSpPr/>
          <p:nvPr/>
        </p:nvGrpSpPr>
        <p:grpSpPr>
          <a:xfrm>
            <a:off x="650239" y="3056212"/>
            <a:ext cx="3251201" cy="498349"/>
            <a:chOff x="0" y="14534"/>
            <a:chExt cx="3251200" cy="498347"/>
          </a:xfrm>
        </p:grpSpPr>
        <p:sp>
          <p:nvSpPr>
            <p:cNvPr id="2148" name="Shape 2148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149" name="Shape 2149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Yue, sid = 4)</a:t>
              </a:r>
            </a:p>
          </p:txBody>
        </p:sp>
      </p:grpSp>
      <p:grpSp>
        <p:nvGrpSpPr>
          <p:cNvPr id="2153" name="Group 2153"/>
          <p:cNvGrpSpPr/>
          <p:nvPr/>
        </p:nvGrpSpPr>
        <p:grpSpPr>
          <a:xfrm>
            <a:off x="650239" y="3381332"/>
            <a:ext cx="3251201" cy="498349"/>
            <a:chOff x="0" y="14534"/>
            <a:chExt cx="3251200" cy="498347"/>
          </a:xfrm>
        </p:grpSpPr>
        <p:sp>
          <p:nvSpPr>
            <p:cNvPr id="2151" name="Shape 2151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152" name="Shape 2152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Sue, sid = 7)</a:t>
              </a:r>
            </a:p>
          </p:txBody>
        </p:sp>
      </p:grpSp>
      <p:grpSp>
        <p:nvGrpSpPr>
          <p:cNvPr id="2156" name="Group 2156"/>
          <p:cNvGrpSpPr/>
          <p:nvPr/>
        </p:nvGrpSpPr>
        <p:grpSpPr>
          <a:xfrm>
            <a:off x="650239" y="3923199"/>
            <a:ext cx="3251201" cy="498349"/>
            <a:chOff x="0" y="14534"/>
            <a:chExt cx="3251200" cy="498347"/>
          </a:xfrm>
        </p:grpSpPr>
        <p:sp>
          <p:nvSpPr>
            <p:cNvPr id="2154" name="Shape 2154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155" name="Shape 2155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Sue, sid = 8)</a:t>
              </a:r>
            </a:p>
          </p:txBody>
        </p:sp>
      </p:grpSp>
      <p:grpSp>
        <p:nvGrpSpPr>
          <p:cNvPr id="2159" name="Group 2159"/>
          <p:cNvGrpSpPr/>
          <p:nvPr/>
        </p:nvGrpSpPr>
        <p:grpSpPr>
          <a:xfrm>
            <a:off x="650239" y="4248319"/>
            <a:ext cx="3251201" cy="498349"/>
            <a:chOff x="0" y="14534"/>
            <a:chExt cx="3251200" cy="498347"/>
          </a:xfrm>
        </p:grpSpPr>
        <p:sp>
          <p:nvSpPr>
            <p:cNvPr id="2157" name="Shape 2157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158" name="Shape 2158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Joe, sid = 12)</a:t>
              </a:r>
            </a:p>
          </p:txBody>
        </p:sp>
      </p:grpSp>
      <p:grpSp>
        <p:nvGrpSpPr>
          <p:cNvPr id="2162" name="Group 2162"/>
          <p:cNvGrpSpPr/>
          <p:nvPr/>
        </p:nvGrpSpPr>
        <p:grpSpPr>
          <a:xfrm>
            <a:off x="650239" y="4573439"/>
            <a:ext cx="3251201" cy="498349"/>
            <a:chOff x="0" y="14534"/>
            <a:chExt cx="3251200" cy="498347"/>
          </a:xfrm>
        </p:grpSpPr>
        <p:sp>
          <p:nvSpPr>
            <p:cNvPr id="2160" name="Shape 2160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161" name="Shape 2161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. . .</a:t>
              </a:r>
            </a:p>
          </p:txBody>
        </p:sp>
      </p:grpSp>
      <p:sp>
        <p:nvSpPr>
          <p:cNvPr id="2163" name="Shape 2163"/>
          <p:cNvSpPr/>
          <p:nvPr/>
        </p:nvSpPr>
        <p:spPr>
          <a:xfrm>
            <a:off x="650239" y="4985173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164" name="Shape 2164"/>
          <p:cNvSpPr/>
          <p:nvPr/>
        </p:nvSpPr>
        <p:spPr>
          <a:xfrm>
            <a:off x="650239" y="5310293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165" name="Shape 2165"/>
          <p:cNvSpPr/>
          <p:nvPr/>
        </p:nvSpPr>
        <p:spPr>
          <a:xfrm>
            <a:off x="650239" y="5852159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166" name="Shape 2166"/>
          <p:cNvSpPr/>
          <p:nvPr/>
        </p:nvSpPr>
        <p:spPr>
          <a:xfrm>
            <a:off x="650239" y="6177279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167" name="Shape 2167"/>
          <p:cNvSpPr/>
          <p:nvPr/>
        </p:nvSpPr>
        <p:spPr>
          <a:xfrm>
            <a:off x="650239" y="6502400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168" name="Shape 2168"/>
          <p:cNvSpPr/>
          <p:nvPr/>
        </p:nvSpPr>
        <p:spPr>
          <a:xfrm>
            <a:off x="650239" y="6827519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169" name="Shape 2169"/>
          <p:cNvSpPr/>
          <p:nvPr/>
        </p:nvSpPr>
        <p:spPr>
          <a:xfrm>
            <a:off x="650239" y="7152640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170" name="Shape 2170"/>
          <p:cNvSpPr/>
          <p:nvPr/>
        </p:nvSpPr>
        <p:spPr>
          <a:xfrm>
            <a:off x="650239" y="7694507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171" name="Shape 2171"/>
          <p:cNvSpPr/>
          <p:nvPr/>
        </p:nvSpPr>
        <p:spPr>
          <a:xfrm>
            <a:off x="650239" y="8019626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172" name="Shape 2172"/>
          <p:cNvSpPr/>
          <p:nvPr/>
        </p:nvSpPr>
        <p:spPr>
          <a:xfrm>
            <a:off x="650239" y="8344746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173" name="Shape 2173"/>
          <p:cNvSpPr/>
          <p:nvPr/>
        </p:nvSpPr>
        <p:spPr>
          <a:xfrm>
            <a:off x="650239" y="8669866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174" name="Shape 2174"/>
          <p:cNvSpPr/>
          <p:nvPr/>
        </p:nvSpPr>
        <p:spPr>
          <a:xfrm>
            <a:off x="650239" y="8994986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2177" name="Group 2177"/>
          <p:cNvGrpSpPr/>
          <p:nvPr/>
        </p:nvGrpSpPr>
        <p:grpSpPr>
          <a:xfrm>
            <a:off x="4876800" y="2080852"/>
            <a:ext cx="3251200" cy="498349"/>
            <a:chOff x="0" y="14534"/>
            <a:chExt cx="3251200" cy="498347"/>
          </a:xfrm>
        </p:grpSpPr>
        <p:sp>
          <p:nvSpPr>
            <p:cNvPr id="2175" name="Shape 2175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176" name="Shape 2176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1, bid = 4)</a:t>
              </a:r>
            </a:p>
          </p:txBody>
        </p:sp>
      </p:grpSp>
      <p:grpSp>
        <p:nvGrpSpPr>
          <p:cNvPr id="2180" name="Group 2180"/>
          <p:cNvGrpSpPr/>
          <p:nvPr/>
        </p:nvGrpSpPr>
        <p:grpSpPr>
          <a:xfrm>
            <a:off x="4876800" y="2405972"/>
            <a:ext cx="3251200" cy="498349"/>
            <a:chOff x="0" y="14534"/>
            <a:chExt cx="3251200" cy="498347"/>
          </a:xfrm>
        </p:grpSpPr>
        <p:sp>
          <p:nvSpPr>
            <p:cNvPr id="2178" name="Shape 2178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179" name="Shape 2179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1, bid = 7)</a:t>
              </a:r>
            </a:p>
          </p:txBody>
        </p:sp>
      </p:grpSp>
      <p:grpSp>
        <p:nvGrpSpPr>
          <p:cNvPr id="2183" name="Group 2183"/>
          <p:cNvGrpSpPr/>
          <p:nvPr/>
        </p:nvGrpSpPr>
        <p:grpSpPr>
          <a:xfrm>
            <a:off x="4876800" y="2731092"/>
            <a:ext cx="3251200" cy="498349"/>
            <a:chOff x="0" y="14534"/>
            <a:chExt cx="3251200" cy="498347"/>
          </a:xfrm>
        </p:grpSpPr>
        <p:sp>
          <p:nvSpPr>
            <p:cNvPr id="2181" name="Shape 2181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182" name="Shape 2182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3, bid = 6)</a:t>
              </a:r>
            </a:p>
          </p:txBody>
        </p:sp>
      </p:grpSp>
      <p:grpSp>
        <p:nvGrpSpPr>
          <p:cNvPr id="2186" name="Group 2186"/>
          <p:cNvGrpSpPr/>
          <p:nvPr/>
        </p:nvGrpSpPr>
        <p:grpSpPr>
          <a:xfrm>
            <a:off x="4876800" y="3056212"/>
            <a:ext cx="3251200" cy="498349"/>
            <a:chOff x="0" y="14534"/>
            <a:chExt cx="3251200" cy="498347"/>
          </a:xfrm>
        </p:grpSpPr>
        <p:sp>
          <p:nvSpPr>
            <p:cNvPr id="2184" name="Shape 2184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185" name="Shape 2185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4, bid = 3)</a:t>
              </a:r>
            </a:p>
          </p:txBody>
        </p:sp>
      </p:grpSp>
      <p:grpSp>
        <p:nvGrpSpPr>
          <p:cNvPr id="2189" name="Group 2189"/>
          <p:cNvGrpSpPr/>
          <p:nvPr/>
        </p:nvGrpSpPr>
        <p:grpSpPr>
          <a:xfrm>
            <a:off x="4876800" y="3381332"/>
            <a:ext cx="3251200" cy="498349"/>
            <a:chOff x="0" y="14534"/>
            <a:chExt cx="3251200" cy="498347"/>
          </a:xfrm>
        </p:grpSpPr>
        <p:sp>
          <p:nvSpPr>
            <p:cNvPr id="2187" name="Shape 2187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188" name="Shape 2188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8, bid = 1)</a:t>
              </a:r>
            </a:p>
          </p:txBody>
        </p:sp>
      </p:grpSp>
      <p:grpSp>
        <p:nvGrpSpPr>
          <p:cNvPr id="2192" name="Group 2192"/>
          <p:cNvGrpSpPr/>
          <p:nvPr/>
        </p:nvGrpSpPr>
        <p:grpSpPr>
          <a:xfrm>
            <a:off x="4876800" y="3923199"/>
            <a:ext cx="3251200" cy="498349"/>
            <a:chOff x="0" y="14534"/>
            <a:chExt cx="3251200" cy="498347"/>
          </a:xfrm>
        </p:grpSpPr>
        <p:sp>
          <p:nvSpPr>
            <p:cNvPr id="2190" name="Shape 2190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191" name="Shape 2191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8, bid = 13)</a:t>
              </a:r>
            </a:p>
          </p:txBody>
        </p:sp>
      </p:grpSp>
      <p:grpSp>
        <p:nvGrpSpPr>
          <p:cNvPr id="2195" name="Group 2195"/>
          <p:cNvGrpSpPr/>
          <p:nvPr/>
        </p:nvGrpSpPr>
        <p:grpSpPr>
          <a:xfrm>
            <a:off x="4876800" y="4248319"/>
            <a:ext cx="3251200" cy="498349"/>
            <a:chOff x="0" y="14534"/>
            <a:chExt cx="3251200" cy="498347"/>
          </a:xfrm>
        </p:grpSpPr>
        <p:sp>
          <p:nvSpPr>
            <p:cNvPr id="2193" name="Shape 2193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194" name="Shape 2194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8, bid = 15)</a:t>
              </a:r>
            </a:p>
          </p:txBody>
        </p:sp>
      </p:grpSp>
      <p:grpSp>
        <p:nvGrpSpPr>
          <p:cNvPr id="2198" name="Group 2198"/>
          <p:cNvGrpSpPr/>
          <p:nvPr/>
        </p:nvGrpSpPr>
        <p:grpSpPr>
          <a:xfrm>
            <a:off x="4876800" y="4573439"/>
            <a:ext cx="3251200" cy="498349"/>
            <a:chOff x="0" y="14534"/>
            <a:chExt cx="3251200" cy="498347"/>
          </a:xfrm>
        </p:grpSpPr>
        <p:sp>
          <p:nvSpPr>
            <p:cNvPr id="2196" name="Shape 2196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197" name="Shape 2197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12, bid = 1)</a:t>
              </a:r>
            </a:p>
          </p:txBody>
        </p:sp>
      </p:grpSp>
      <p:grpSp>
        <p:nvGrpSpPr>
          <p:cNvPr id="2201" name="Group 2201"/>
          <p:cNvGrpSpPr/>
          <p:nvPr/>
        </p:nvGrpSpPr>
        <p:grpSpPr>
          <a:xfrm>
            <a:off x="4876800" y="4898559"/>
            <a:ext cx="3251200" cy="498349"/>
            <a:chOff x="0" y="14534"/>
            <a:chExt cx="3251200" cy="498347"/>
          </a:xfrm>
        </p:grpSpPr>
        <p:sp>
          <p:nvSpPr>
            <p:cNvPr id="2199" name="Shape 2199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200" name="Shape 2200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. . .</a:t>
              </a:r>
            </a:p>
          </p:txBody>
        </p:sp>
      </p:grpSp>
      <p:sp>
        <p:nvSpPr>
          <p:cNvPr id="2202" name="Shape 2202"/>
          <p:cNvSpPr/>
          <p:nvPr/>
        </p:nvSpPr>
        <p:spPr>
          <a:xfrm>
            <a:off x="4876800" y="5310293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203" name="Shape 2203"/>
          <p:cNvSpPr/>
          <p:nvPr/>
        </p:nvSpPr>
        <p:spPr>
          <a:xfrm>
            <a:off x="4876800" y="5852159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204" name="Shape 2204"/>
          <p:cNvSpPr/>
          <p:nvPr/>
        </p:nvSpPr>
        <p:spPr>
          <a:xfrm>
            <a:off x="4876800" y="6177279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205" name="Shape 2205"/>
          <p:cNvSpPr/>
          <p:nvPr/>
        </p:nvSpPr>
        <p:spPr>
          <a:xfrm>
            <a:off x="4876800" y="6502400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206" name="Shape 2206"/>
          <p:cNvSpPr/>
          <p:nvPr/>
        </p:nvSpPr>
        <p:spPr>
          <a:xfrm>
            <a:off x="4876800" y="6827519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207" name="Shape 2207"/>
          <p:cNvSpPr/>
          <p:nvPr/>
        </p:nvSpPr>
        <p:spPr>
          <a:xfrm>
            <a:off x="4876800" y="7152640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208" name="Shape 2208"/>
          <p:cNvSpPr/>
          <p:nvPr/>
        </p:nvSpPr>
        <p:spPr>
          <a:xfrm>
            <a:off x="4876800" y="7694507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209" name="Shape 2209"/>
          <p:cNvSpPr/>
          <p:nvPr/>
        </p:nvSpPr>
        <p:spPr>
          <a:xfrm>
            <a:off x="4876800" y="8019626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210" name="Shape 2210"/>
          <p:cNvSpPr/>
          <p:nvPr/>
        </p:nvSpPr>
        <p:spPr>
          <a:xfrm>
            <a:off x="4876800" y="8344746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211" name="Shape 2211"/>
          <p:cNvSpPr/>
          <p:nvPr/>
        </p:nvSpPr>
        <p:spPr>
          <a:xfrm>
            <a:off x="4876800" y="8669866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212" name="Shape 2212"/>
          <p:cNvSpPr/>
          <p:nvPr/>
        </p:nvSpPr>
        <p:spPr>
          <a:xfrm>
            <a:off x="4876800" y="8994986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225" name="Shape 2225"/>
          <p:cNvSpPr/>
          <p:nvPr/>
        </p:nvSpPr>
        <p:spPr>
          <a:xfrm>
            <a:off x="3914139" y="4298396"/>
            <a:ext cx="949961" cy="730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38100">
            <a:solidFill/>
            <a:headEnd type="triangle"/>
            <a:tailEnd type="triangle"/>
          </a:ln>
        </p:spPr>
        <p:txBody>
          <a:bodyPr/>
          <a:lstStyle/>
          <a:p>
            <a:pPr lvl="0"/>
          </a:p>
        </p:txBody>
      </p:sp>
      <p:grpSp>
        <p:nvGrpSpPr>
          <p:cNvPr id="2216" name="Group 2216"/>
          <p:cNvGrpSpPr/>
          <p:nvPr/>
        </p:nvGrpSpPr>
        <p:grpSpPr>
          <a:xfrm>
            <a:off x="8669866" y="8366506"/>
            <a:ext cx="4334935" cy="498349"/>
            <a:chOff x="0" y="14534"/>
            <a:chExt cx="4334933" cy="498347"/>
          </a:xfrm>
        </p:grpSpPr>
        <p:sp>
          <p:nvSpPr>
            <p:cNvPr id="2214" name="Shape 2214"/>
            <p:cNvSpPr/>
            <p:nvPr/>
          </p:nvSpPr>
          <p:spPr>
            <a:xfrm>
              <a:off x="0" y="101148"/>
              <a:ext cx="4334934" cy="325121"/>
            </a:xfrm>
            <a:prstGeom prst="rect">
              <a:avLst/>
            </a:prstGeom>
            <a:solidFill>
              <a:srgbClr val="9BBB59"/>
            </a:solidFill>
            <a:ln w="25400" cap="flat">
              <a:solidFill>
                <a:srgbClr val="718841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215" name="Shape 2215"/>
            <p:cNvSpPr/>
            <p:nvPr/>
          </p:nvSpPr>
          <p:spPr>
            <a:xfrm>
              <a:off x="0" y="14534"/>
              <a:ext cx="4334934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Bob, sid = 1, bid = 4)</a:t>
              </a:r>
            </a:p>
          </p:txBody>
        </p:sp>
      </p:grpSp>
      <p:grpSp>
        <p:nvGrpSpPr>
          <p:cNvPr id="2219" name="Group 2219"/>
          <p:cNvGrpSpPr/>
          <p:nvPr/>
        </p:nvGrpSpPr>
        <p:grpSpPr>
          <a:xfrm>
            <a:off x="8669866" y="8691625"/>
            <a:ext cx="4334935" cy="498349"/>
            <a:chOff x="0" y="14534"/>
            <a:chExt cx="4334933" cy="498347"/>
          </a:xfrm>
        </p:grpSpPr>
        <p:sp>
          <p:nvSpPr>
            <p:cNvPr id="2217" name="Shape 2217"/>
            <p:cNvSpPr/>
            <p:nvPr/>
          </p:nvSpPr>
          <p:spPr>
            <a:xfrm>
              <a:off x="0" y="101148"/>
              <a:ext cx="4334934" cy="325121"/>
            </a:xfrm>
            <a:prstGeom prst="rect">
              <a:avLst/>
            </a:prstGeom>
            <a:solidFill>
              <a:srgbClr val="9BBB59"/>
            </a:solidFill>
            <a:ln w="25400" cap="flat">
              <a:solidFill>
                <a:srgbClr val="718841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218" name="Shape 2218"/>
            <p:cNvSpPr/>
            <p:nvPr/>
          </p:nvSpPr>
          <p:spPr>
            <a:xfrm>
              <a:off x="0" y="14534"/>
              <a:ext cx="4334934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Bob, sid = 1, bid = 7)</a:t>
              </a:r>
            </a:p>
          </p:txBody>
        </p:sp>
      </p:grpSp>
      <p:grpSp>
        <p:nvGrpSpPr>
          <p:cNvPr id="2222" name="Group 2222"/>
          <p:cNvGrpSpPr/>
          <p:nvPr/>
        </p:nvGrpSpPr>
        <p:grpSpPr>
          <a:xfrm>
            <a:off x="8669866" y="9016746"/>
            <a:ext cx="4334935" cy="498349"/>
            <a:chOff x="0" y="14534"/>
            <a:chExt cx="4334933" cy="498347"/>
          </a:xfrm>
        </p:grpSpPr>
        <p:sp>
          <p:nvSpPr>
            <p:cNvPr id="2220" name="Shape 2220"/>
            <p:cNvSpPr/>
            <p:nvPr/>
          </p:nvSpPr>
          <p:spPr>
            <a:xfrm>
              <a:off x="0" y="101148"/>
              <a:ext cx="4334934" cy="325121"/>
            </a:xfrm>
            <a:prstGeom prst="rect">
              <a:avLst/>
            </a:prstGeom>
            <a:solidFill>
              <a:srgbClr val="9BBB59"/>
            </a:solidFill>
            <a:ln w="25400" cap="flat">
              <a:solidFill>
                <a:srgbClr val="718841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221" name="Shape 2221"/>
            <p:cNvSpPr/>
            <p:nvPr/>
          </p:nvSpPr>
          <p:spPr>
            <a:xfrm>
              <a:off x="0" y="14534"/>
              <a:ext cx="4334934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Sam, sid = 3, bid = 6)</a:t>
              </a:r>
            </a:p>
          </p:txBody>
        </p:sp>
      </p:grpSp>
      <p:sp>
        <p:nvSpPr>
          <p:cNvPr id="2223" name="Shape 2223"/>
          <p:cNvSpPr/>
          <p:nvPr/>
        </p:nvSpPr>
        <p:spPr>
          <a:xfrm>
            <a:off x="8714032" y="7802880"/>
            <a:ext cx="1548418" cy="650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b="1"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b="0" sz="1800"/>
            </a:pPr>
            <a:r>
              <a:rPr b="1" sz="3400"/>
              <a:t>Output:</a:t>
            </a:r>
          </a:p>
        </p:txBody>
      </p:sp>
      <p:sp>
        <p:nvSpPr>
          <p:cNvPr id="2224" name="Shape 2224"/>
          <p:cNvSpPr/>
          <p:nvPr/>
        </p:nvSpPr>
        <p:spPr>
          <a:xfrm>
            <a:off x="8994986" y="9205383"/>
            <a:ext cx="683975" cy="650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b="1"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b="0" sz="1800"/>
            </a:pPr>
            <a:r>
              <a:rPr b="1" sz="3400"/>
              <a:t>. . .</a:t>
            </a:r>
          </a:p>
        </p:txBody>
      </p:sp>
    </p:spTree>
  </p:cSld>
  <p:clrMapOvr>
    <a:masterClrMapping/>
  </p:clrMapOvr>
  <p:transition spd="med" advClick="1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7" name="Shape 2227"/>
          <p:cNvSpPr/>
          <p:nvPr>
            <p:ph type="title"/>
          </p:nvPr>
        </p:nvSpPr>
        <p:spPr>
          <a:xfrm>
            <a:off x="650239" y="390596"/>
            <a:ext cx="11704322" cy="16256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Sort-Merge Join</a:t>
            </a:r>
          </a:p>
        </p:txBody>
      </p:sp>
      <p:sp>
        <p:nvSpPr>
          <p:cNvPr id="2228" name="Shape 2228"/>
          <p:cNvSpPr/>
          <p:nvPr/>
        </p:nvSpPr>
        <p:spPr>
          <a:xfrm>
            <a:off x="325119" y="1950719"/>
            <a:ext cx="3901442" cy="7586135"/>
          </a:xfrm>
          <a:prstGeom prst="rect">
            <a:avLst/>
          </a:prstGeom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229" name="Shape 2229"/>
          <p:cNvSpPr/>
          <p:nvPr/>
        </p:nvSpPr>
        <p:spPr>
          <a:xfrm>
            <a:off x="650239" y="2167466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230" name="Shape 2230"/>
          <p:cNvSpPr/>
          <p:nvPr/>
        </p:nvSpPr>
        <p:spPr>
          <a:xfrm>
            <a:off x="650239" y="4009813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231" name="Shape 2231"/>
          <p:cNvSpPr/>
          <p:nvPr/>
        </p:nvSpPr>
        <p:spPr>
          <a:xfrm>
            <a:off x="650239" y="5852159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232" name="Shape 2232"/>
          <p:cNvSpPr/>
          <p:nvPr/>
        </p:nvSpPr>
        <p:spPr>
          <a:xfrm>
            <a:off x="650239" y="7694507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233" name="Shape 2233"/>
          <p:cNvSpPr/>
          <p:nvPr/>
        </p:nvSpPr>
        <p:spPr>
          <a:xfrm>
            <a:off x="4551679" y="1950719"/>
            <a:ext cx="3901442" cy="7586135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234" name="Shape 2234"/>
          <p:cNvSpPr/>
          <p:nvPr/>
        </p:nvSpPr>
        <p:spPr>
          <a:xfrm>
            <a:off x="4876800" y="2167466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235" name="Shape 2235"/>
          <p:cNvSpPr/>
          <p:nvPr/>
        </p:nvSpPr>
        <p:spPr>
          <a:xfrm>
            <a:off x="4876800" y="4009813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236" name="Shape 2236"/>
          <p:cNvSpPr/>
          <p:nvPr/>
        </p:nvSpPr>
        <p:spPr>
          <a:xfrm>
            <a:off x="4876800" y="5852159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237" name="Shape 2237"/>
          <p:cNvSpPr/>
          <p:nvPr/>
        </p:nvSpPr>
        <p:spPr>
          <a:xfrm>
            <a:off x="4876800" y="7694507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238" name="Shape 2238"/>
          <p:cNvSpPr/>
          <p:nvPr>
            <p:ph type="body" idx="1"/>
          </p:nvPr>
        </p:nvSpPr>
        <p:spPr>
          <a:xfrm>
            <a:off x="8561493" y="1950720"/>
            <a:ext cx="4443308" cy="6436926"/>
          </a:xfrm>
          <a:prstGeom prst="rect">
            <a:avLst/>
          </a:prstGeom>
        </p:spPr>
        <p:txBody>
          <a:bodyPr/>
          <a:lstStyle/>
          <a:p>
            <a:pPr lvl="0" marL="342900" indent="-342900">
              <a:spcBef>
                <a:spcPts val="600"/>
              </a:spcBef>
              <a:buSzTx/>
              <a:buNone/>
              <a:defRPr sz="1800"/>
            </a:pPr>
            <a:r>
              <a:rPr b="1" sz="3800"/>
              <a:t>Key idea:</a:t>
            </a:r>
            <a:br>
              <a:rPr b="1" sz="3800"/>
            </a:br>
            <a:r>
              <a:rPr sz="3800"/>
              <a:t>Sort S and R </a:t>
            </a:r>
            <a:r>
              <a:rPr b="1" sz="3800"/>
              <a:t>on join column</a:t>
            </a:r>
            <a:r>
              <a:rPr sz="3800"/>
              <a:t>, then merge them!</a:t>
            </a:r>
            <a:endParaRPr sz="3800"/>
          </a:p>
          <a:p>
            <a:pPr lvl="0" marL="342900" indent="-342900">
              <a:spcBef>
                <a:spcPts val="600"/>
              </a:spcBef>
              <a:buSzTx/>
              <a:buNone/>
              <a:defRPr sz="1800"/>
            </a:pPr>
            <a:r>
              <a:rPr b="1" sz="3800"/>
              <a:t>Steps:</a:t>
            </a:r>
            <a:endParaRPr b="1" sz="3800"/>
          </a:p>
          <a:p>
            <a:pPr lvl="0" marL="610790" indent="-610790"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800"/>
              <a:t>Sort S and R.</a:t>
            </a:r>
            <a:endParaRPr sz="3800"/>
          </a:p>
          <a:p>
            <a:pPr lvl="0" marL="610790" indent="-610790">
              <a:spcBef>
                <a:spcPts val="600"/>
              </a:spcBef>
              <a:buClr>
                <a:srgbClr val="8064A2"/>
              </a:buClr>
              <a:buFontTx/>
              <a:buAutoNum type="arabicPeriod" startAt="2"/>
              <a:defRPr sz="1800"/>
            </a:pPr>
            <a:r>
              <a:rPr sz="3800">
                <a:solidFill>
                  <a:srgbClr val="8064A2"/>
                </a:solidFill>
              </a:rPr>
              <a:t>“Zip” or merge.</a:t>
            </a:r>
          </a:p>
        </p:txBody>
      </p:sp>
      <p:sp>
        <p:nvSpPr>
          <p:cNvPr id="2239" name="Shape 2239"/>
          <p:cNvSpPr/>
          <p:nvPr/>
        </p:nvSpPr>
        <p:spPr>
          <a:xfrm>
            <a:off x="1806701" y="1425447"/>
            <a:ext cx="949695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F497D"/>
                </a:solidFill>
              </a:rPr>
              <a:t>Sailors</a:t>
            </a:r>
          </a:p>
        </p:txBody>
      </p:sp>
      <p:sp>
        <p:nvSpPr>
          <p:cNvPr id="2240" name="Shape 2240"/>
          <p:cNvSpPr/>
          <p:nvPr/>
        </p:nvSpPr>
        <p:spPr>
          <a:xfrm>
            <a:off x="5816515" y="1425447"/>
            <a:ext cx="1240058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C0504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C0504D"/>
                </a:solidFill>
              </a:rPr>
              <a:t>Reserves</a:t>
            </a:r>
          </a:p>
        </p:txBody>
      </p:sp>
      <p:grpSp>
        <p:nvGrpSpPr>
          <p:cNvPr id="2243" name="Group 2243"/>
          <p:cNvGrpSpPr/>
          <p:nvPr/>
        </p:nvGrpSpPr>
        <p:grpSpPr>
          <a:xfrm>
            <a:off x="650239" y="2080852"/>
            <a:ext cx="3251201" cy="498349"/>
            <a:chOff x="0" y="14534"/>
            <a:chExt cx="3251200" cy="498347"/>
          </a:xfrm>
        </p:grpSpPr>
        <p:sp>
          <p:nvSpPr>
            <p:cNvPr id="2241" name="Shape 2241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242" name="Shape 2242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Bob, sid = 1)</a:t>
              </a:r>
            </a:p>
          </p:txBody>
        </p:sp>
      </p:grpSp>
      <p:grpSp>
        <p:nvGrpSpPr>
          <p:cNvPr id="2246" name="Group 2246"/>
          <p:cNvGrpSpPr/>
          <p:nvPr/>
        </p:nvGrpSpPr>
        <p:grpSpPr>
          <a:xfrm>
            <a:off x="650239" y="2405972"/>
            <a:ext cx="3251201" cy="498349"/>
            <a:chOff x="0" y="14534"/>
            <a:chExt cx="3251200" cy="498347"/>
          </a:xfrm>
        </p:grpSpPr>
        <p:sp>
          <p:nvSpPr>
            <p:cNvPr id="2244" name="Shape 2244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245" name="Shape 2245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Jill, sid = 2)</a:t>
              </a:r>
            </a:p>
          </p:txBody>
        </p:sp>
      </p:grpSp>
      <p:grpSp>
        <p:nvGrpSpPr>
          <p:cNvPr id="2249" name="Group 2249"/>
          <p:cNvGrpSpPr/>
          <p:nvPr/>
        </p:nvGrpSpPr>
        <p:grpSpPr>
          <a:xfrm>
            <a:off x="650239" y="2731092"/>
            <a:ext cx="3251201" cy="498349"/>
            <a:chOff x="0" y="14534"/>
            <a:chExt cx="3251200" cy="498347"/>
          </a:xfrm>
        </p:grpSpPr>
        <p:sp>
          <p:nvSpPr>
            <p:cNvPr id="2247" name="Shape 2247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248" name="Shape 2248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Sam, sid = 3)</a:t>
              </a:r>
            </a:p>
          </p:txBody>
        </p:sp>
      </p:grpSp>
      <p:grpSp>
        <p:nvGrpSpPr>
          <p:cNvPr id="2252" name="Group 2252"/>
          <p:cNvGrpSpPr/>
          <p:nvPr/>
        </p:nvGrpSpPr>
        <p:grpSpPr>
          <a:xfrm>
            <a:off x="650239" y="3056212"/>
            <a:ext cx="3251201" cy="498349"/>
            <a:chOff x="0" y="14534"/>
            <a:chExt cx="3251200" cy="498347"/>
          </a:xfrm>
        </p:grpSpPr>
        <p:sp>
          <p:nvSpPr>
            <p:cNvPr id="2250" name="Shape 2250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251" name="Shape 2251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Yue, sid = 4)</a:t>
              </a:r>
            </a:p>
          </p:txBody>
        </p:sp>
      </p:grpSp>
      <p:grpSp>
        <p:nvGrpSpPr>
          <p:cNvPr id="2255" name="Group 2255"/>
          <p:cNvGrpSpPr/>
          <p:nvPr/>
        </p:nvGrpSpPr>
        <p:grpSpPr>
          <a:xfrm>
            <a:off x="650239" y="3381332"/>
            <a:ext cx="3251201" cy="498349"/>
            <a:chOff x="0" y="14534"/>
            <a:chExt cx="3251200" cy="498347"/>
          </a:xfrm>
        </p:grpSpPr>
        <p:sp>
          <p:nvSpPr>
            <p:cNvPr id="2253" name="Shape 2253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254" name="Shape 2254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Sue, sid = 7)</a:t>
              </a:r>
            </a:p>
          </p:txBody>
        </p:sp>
      </p:grpSp>
      <p:grpSp>
        <p:nvGrpSpPr>
          <p:cNvPr id="2258" name="Group 2258"/>
          <p:cNvGrpSpPr/>
          <p:nvPr/>
        </p:nvGrpSpPr>
        <p:grpSpPr>
          <a:xfrm>
            <a:off x="650239" y="3923199"/>
            <a:ext cx="3251201" cy="498349"/>
            <a:chOff x="0" y="14534"/>
            <a:chExt cx="3251200" cy="498347"/>
          </a:xfrm>
        </p:grpSpPr>
        <p:sp>
          <p:nvSpPr>
            <p:cNvPr id="2256" name="Shape 2256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257" name="Shape 2257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Sue, sid = 8)</a:t>
              </a:r>
            </a:p>
          </p:txBody>
        </p:sp>
      </p:grpSp>
      <p:grpSp>
        <p:nvGrpSpPr>
          <p:cNvPr id="2261" name="Group 2261"/>
          <p:cNvGrpSpPr/>
          <p:nvPr/>
        </p:nvGrpSpPr>
        <p:grpSpPr>
          <a:xfrm>
            <a:off x="650239" y="4248319"/>
            <a:ext cx="3251201" cy="498349"/>
            <a:chOff x="0" y="14534"/>
            <a:chExt cx="3251200" cy="498347"/>
          </a:xfrm>
        </p:grpSpPr>
        <p:sp>
          <p:nvSpPr>
            <p:cNvPr id="2259" name="Shape 2259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260" name="Shape 2260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Joe, sid = 12)</a:t>
              </a:r>
            </a:p>
          </p:txBody>
        </p:sp>
      </p:grpSp>
      <p:grpSp>
        <p:nvGrpSpPr>
          <p:cNvPr id="2264" name="Group 2264"/>
          <p:cNvGrpSpPr/>
          <p:nvPr/>
        </p:nvGrpSpPr>
        <p:grpSpPr>
          <a:xfrm>
            <a:off x="650239" y="4573439"/>
            <a:ext cx="3251201" cy="498349"/>
            <a:chOff x="0" y="14534"/>
            <a:chExt cx="3251200" cy="498347"/>
          </a:xfrm>
        </p:grpSpPr>
        <p:sp>
          <p:nvSpPr>
            <p:cNvPr id="2262" name="Shape 2262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263" name="Shape 2263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. . .</a:t>
              </a:r>
            </a:p>
          </p:txBody>
        </p:sp>
      </p:grpSp>
      <p:sp>
        <p:nvSpPr>
          <p:cNvPr id="2265" name="Shape 2265"/>
          <p:cNvSpPr/>
          <p:nvPr/>
        </p:nvSpPr>
        <p:spPr>
          <a:xfrm>
            <a:off x="650239" y="4985173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266" name="Shape 2266"/>
          <p:cNvSpPr/>
          <p:nvPr/>
        </p:nvSpPr>
        <p:spPr>
          <a:xfrm>
            <a:off x="650239" y="5310293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267" name="Shape 2267"/>
          <p:cNvSpPr/>
          <p:nvPr/>
        </p:nvSpPr>
        <p:spPr>
          <a:xfrm>
            <a:off x="650239" y="5852159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268" name="Shape 2268"/>
          <p:cNvSpPr/>
          <p:nvPr/>
        </p:nvSpPr>
        <p:spPr>
          <a:xfrm>
            <a:off x="650239" y="6177279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269" name="Shape 2269"/>
          <p:cNvSpPr/>
          <p:nvPr/>
        </p:nvSpPr>
        <p:spPr>
          <a:xfrm>
            <a:off x="650239" y="6502400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270" name="Shape 2270"/>
          <p:cNvSpPr/>
          <p:nvPr/>
        </p:nvSpPr>
        <p:spPr>
          <a:xfrm>
            <a:off x="650239" y="6827519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271" name="Shape 2271"/>
          <p:cNvSpPr/>
          <p:nvPr/>
        </p:nvSpPr>
        <p:spPr>
          <a:xfrm>
            <a:off x="650239" y="7152640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272" name="Shape 2272"/>
          <p:cNvSpPr/>
          <p:nvPr/>
        </p:nvSpPr>
        <p:spPr>
          <a:xfrm>
            <a:off x="650239" y="7694507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273" name="Shape 2273"/>
          <p:cNvSpPr/>
          <p:nvPr/>
        </p:nvSpPr>
        <p:spPr>
          <a:xfrm>
            <a:off x="650239" y="8019626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274" name="Shape 2274"/>
          <p:cNvSpPr/>
          <p:nvPr/>
        </p:nvSpPr>
        <p:spPr>
          <a:xfrm>
            <a:off x="650239" y="8344746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275" name="Shape 2275"/>
          <p:cNvSpPr/>
          <p:nvPr/>
        </p:nvSpPr>
        <p:spPr>
          <a:xfrm>
            <a:off x="650239" y="8669866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276" name="Shape 2276"/>
          <p:cNvSpPr/>
          <p:nvPr/>
        </p:nvSpPr>
        <p:spPr>
          <a:xfrm>
            <a:off x="650239" y="8994986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2279" name="Group 2279"/>
          <p:cNvGrpSpPr/>
          <p:nvPr/>
        </p:nvGrpSpPr>
        <p:grpSpPr>
          <a:xfrm>
            <a:off x="4876800" y="2080852"/>
            <a:ext cx="3251200" cy="498349"/>
            <a:chOff x="0" y="14534"/>
            <a:chExt cx="3251200" cy="498347"/>
          </a:xfrm>
        </p:grpSpPr>
        <p:sp>
          <p:nvSpPr>
            <p:cNvPr id="2277" name="Shape 2277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278" name="Shape 2278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1, bid = 4)</a:t>
              </a:r>
            </a:p>
          </p:txBody>
        </p:sp>
      </p:grpSp>
      <p:grpSp>
        <p:nvGrpSpPr>
          <p:cNvPr id="2282" name="Group 2282"/>
          <p:cNvGrpSpPr/>
          <p:nvPr/>
        </p:nvGrpSpPr>
        <p:grpSpPr>
          <a:xfrm>
            <a:off x="4876800" y="2405972"/>
            <a:ext cx="3251200" cy="498349"/>
            <a:chOff x="0" y="14534"/>
            <a:chExt cx="3251200" cy="498347"/>
          </a:xfrm>
        </p:grpSpPr>
        <p:sp>
          <p:nvSpPr>
            <p:cNvPr id="2280" name="Shape 2280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281" name="Shape 2281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1, bid = 7)</a:t>
              </a:r>
            </a:p>
          </p:txBody>
        </p:sp>
      </p:grpSp>
      <p:grpSp>
        <p:nvGrpSpPr>
          <p:cNvPr id="2285" name="Group 2285"/>
          <p:cNvGrpSpPr/>
          <p:nvPr/>
        </p:nvGrpSpPr>
        <p:grpSpPr>
          <a:xfrm>
            <a:off x="4876800" y="2731092"/>
            <a:ext cx="3251200" cy="498349"/>
            <a:chOff x="0" y="14534"/>
            <a:chExt cx="3251200" cy="498347"/>
          </a:xfrm>
        </p:grpSpPr>
        <p:sp>
          <p:nvSpPr>
            <p:cNvPr id="2283" name="Shape 2283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284" name="Shape 2284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3, bid = 6)</a:t>
              </a:r>
            </a:p>
          </p:txBody>
        </p:sp>
      </p:grpSp>
      <p:grpSp>
        <p:nvGrpSpPr>
          <p:cNvPr id="2288" name="Group 2288"/>
          <p:cNvGrpSpPr/>
          <p:nvPr/>
        </p:nvGrpSpPr>
        <p:grpSpPr>
          <a:xfrm>
            <a:off x="4876800" y="3056212"/>
            <a:ext cx="3251200" cy="498349"/>
            <a:chOff x="0" y="14534"/>
            <a:chExt cx="3251200" cy="498347"/>
          </a:xfrm>
        </p:grpSpPr>
        <p:sp>
          <p:nvSpPr>
            <p:cNvPr id="2286" name="Shape 2286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287" name="Shape 2287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4, bid = 3)</a:t>
              </a:r>
            </a:p>
          </p:txBody>
        </p:sp>
      </p:grpSp>
      <p:grpSp>
        <p:nvGrpSpPr>
          <p:cNvPr id="2291" name="Group 2291"/>
          <p:cNvGrpSpPr/>
          <p:nvPr/>
        </p:nvGrpSpPr>
        <p:grpSpPr>
          <a:xfrm>
            <a:off x="4876800" y="3381332"/>
            <a:ext cx="3251200" cy="498349"/>
            <a:chOff x="0" y="14534"/>
            <a:chExt cx="3251200" cy="498347"/>
          </a:xfrm>
        </p:grpSpPr>
        <p:sp>
          <p:nvSpPr>
            <p:cNvPr id="2289" name="Shape 2289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290" name="Shape 2290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8, bid = 1)</a:t>
              </a:r>
            </a:p>
          </p:txBody>
        </p:sp>
      </p:grpSp>
      <p:grpSp>
        <p:nvGrpSpPr>
          <p:cNvPr id="2294" name="Group 2294"/>
          <p:cNvGrpSpPr/>
          <p:nvPr/>
        </p:nvGrpSpPr>
        <p:grpSpPr>
          <a:xfrm>
            <a:off x="4876800" y="3923199"/>
            <a:ext cx="3251200" cy="498349"/>
            <a:chOff x="0" y="14534"/>
            <a:chExt cx="3251200" cy="498347"/>
          </a:xfrm>
        </p:grpSpPr>
        <p:sp>
          <p:nvSpPr>
            <p:cNvPr id="2292" name="Shape 2292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293" name="Shape 2293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8, bid = 13)</a:t>
              </a:r>
            </a:p>
          </p:txBody>
        </p:sp>
      </p:grpSp>
      <p:grpSp>
        <p:nvGrpSpPr>
          <p:cNvPr id="2297" name="Group 2297"/>
          <p:cNvGrpSpPr/>
          <p:nvPr/>
        </p:nvGrpSpPr>
        <p:grpSpPr>
          <a:xfrm>
            <a:off x="4876800" y="4248319"/>
            <a:ext cx="3251200" cy="498349"/>
            <a:chOff x="0" y="14534"/>
            <a:chExt cx="3251200" cy="498347"/>
          </a:xfrm>
        </p:grpSpPr>
        <p:sp>
          <p:nvSpPr>
            <p:cNvPr id="2295" name="Shape 2295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296" name="Shape 2296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8, bid = 15)</a:t>
              </a:r>
            </a:p>
          </p:txBody>
        </p:sp>
      </p:grpSp>
      <p:grpSp>
        <p:nvGrpSpPr>
          <p:cNvPr id="2300" name="Group 2300"/>
          <p:cNvGrpSpPr/>
          <p:nvPr/>
        </p:nvGrpSpPr>
        <p:grpSpPr>
          <a:xfrm>
            <a:off x="4876800" y="4573439"/>
            <a:ext cx="3251200" cy="498349"/>
            <a:chOff x="0" y="14534"/>
            <a:chExt cx="3251200" cy="498347"/>
          </a:xfrm>
        </p:grpSpPr>
        <p:sp>
          <p:nvSpPr>
            <p:cNvPr id="2298" name="Shape 2298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299" name="Shape 2299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12, bid = 1)</a:t>
              </a:r>
            </a:p>
          </p:txBody>
        </p:sp>
      </p:grpSp>
      <p:grpSp>
        <p:nvGrpSpPr>
          <p:cNvPr id="2303" name="Group 2303"/>
          <p:cNvGrpSpPr/>
          <p:nvPr/>
        </p:nvGrpSpPr>
        <p:grpSpPr>
          <a:xfrm>
            <a:off x="4876800" y="4898559"/>
            <a:ext cx="3251200" cy="498349"/>
            <a:chOff x="0" y="14534"/>
            <a:chExt cx="3251200" cy="498347"/>
          </a:xfrm>
        </p:grpSpPr>
        <p:sp>
          <p:nvSpPr>
            <p:cNvPr id="2301" name="Shape 2301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302" name="Shape 2302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. . .</a:t>
              </a:r>
            </a:p>
          </p:txBody>
        </p:sp>
      </p:grpSp>
      <p:sp>
        <p:nvSpPr>
          <p:cNvPr id="2304" name="Shape 2304"/>
          <p:cNvSpPr/>
          <p:nvPr/>
        </p:nvSpPr>
        <p:spPr>
          <a:xfrm>
            <a:off x="4876800" y="5310293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305" name="Shape 2305"/>
          <p:cNvSpPr/>
          <p:nvPr/>
        </p:nvSpPr>
        <p:spPr>
          <a:xfrm>
            <a:off x="4876800" y="5852159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306" name="Shape 2306"/>
          <p:cNvSpPr/>
          <p:nvPr/>
        </p:nvSpPr>
        <p:spPr>
          <a:xfrm>
            <a:off x="4876800" y="6177279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307" name="Shape 2307"/>
          <p:cNvSpPr/>
          <p:nvPr/>
        </p:nvSpPr>
        <p:spPr>
          <a:xfrm>
            <a:off x="4876800" y="6502400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308" name="Shape 2308"/>
          <p:cNvSpPr/>
          <p:nvPr/>
        </p:nvSpPr>
        <p:spPr>
          <a:xfrm>
            <a:off x="4876800" y="6827519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309" name="Shape 2309"/>
          <p:cNvSpPr/>
          <p:nvPr/>
        </p:nvSpPr>
        <p:spPr>
          <a:xfrm>
            <a:off x="4876800" y="7152640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310" name="Shape 2310"/>
          <p:cNvSpPr/>
          <p:nvPr/>
        </p:nvSpPr>
        <p:spPr>
          <a:xfrm>
            <a:off x="4876800" y="7694507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311" name="Shape 2311"/>
          <p:cNvSpPr/>
          <p:nvPr/>
        </p:nvSpPr>
        <p:spPr>
          <a:xfrm>
            <a:off x="4876800" y="8019626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312" name="Shape 2312"/>
          <p:cNvSpPr/>
          <p:nvPr/>
        </p:nvSpPr>
        <p:spPr>
          <a:xfrm>
            <a:off x="4876800" y="8344746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313" name="Shape 2313"/>
          <p:cNvSpPr/>
          <p:nvPr/>
        </p:nvSpPr>
        <p:spPr>
          <a:xfrm>
            <a:off x="4876800" y="8669866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314" name="Shape 2314"/>
          <p:cNvSpPr/>
          <p:nvPr/>
        </p:nvSpPr>
        <p:spPr>
          <a:xfrm>
            <a:off x="4876800" y="8994986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327" name="Shape 2327"/>
          <p:cNvSpPr/>
          <p:nvPr/>
        </p:nvSpPr>
        <p:spPr>
          <a:xfrm>
            <a:off x="3914139" y="4623516"/>
            <a:ext cx="949961" cy="730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38100">
            <a:solidFill/>
            <a:headEnd type="triangle"/>
            <a:tailEnd type="triangle"/>
          </a:ln>
        </p:spPr>
        <p:txBody>
          <a:bodyPr/>
          <a:lstStyle/>
          <a:p>
            <a:pPr lvl="0"/>
          </a:p>
        </p:txBody>
      </p:sp>
      <p:grpSp>
        <p:nvGrpSpPr>
          <p:cNvPr id="2318" name="Group 2318"/>
          <p:cNvGrpSpPr/>
          <p:nvPr/>
        </p:nvGrpSpPr>
        <p:grpSpPr>
          <a:xfrm>
            <a:off x="8669866" y="8366506"/>
            <a:ext cx="4334935" cy="498349"/>
            <a:chOff x="0" y="14534"/>
            <a:chExt cx="4334933" cy="498347"/>
          </a:xfrm>
        </p:grpSpPr>
        <p:sp>
          <p:nvSpPr>
            <p:cNvPr id="2316" name="Shape 2316"/>
            <p:cNvSpPr/>
            <p:nvPr/>
          </p:nvSpPr>
          <p:spPr>
            <a:xfrm>
              <a:off x="0" y="101148"/>
              <a:ext cx="4334934" cy="325121"/>
            </a:xfrm>
            <a:prstGeom prst="rect">
              <a:avLst/>
            </a:prstGeom>
            <a:solidFill>
              <a:srgbClr val="9BBB59"/>
            </a:solidFill>
            <a:ln w="25400" cap="flat">
              <a:solidFill>
                <a:srgbClr val="718841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317" name="Shape 2317"/>
            <p:cNvSpPr/>
            <p:nvPr/>
          </p:nvSpPr>
          <p:spPr>
            <a:xfrm>
              <a:off x="0" y="14534"/>
              <a:ext cx="4334934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Bob, sid = 1, bid = 4)</a:t>
              </a:r>
            </a:p>
          </p:txBody>
        </p:sp>
      </p:grpSp>
      <p:grpSp>
        <p:nvGrpSpPr>
          <p:cNvPr id="2321" name="Group 2321"/>
          <p:cNvGrpSpPr/>
          <p:nvPr/>
        </p:nvGrpSpPr>
        <p:grpSpPr>
          <a:xfrm>
            <a:off x="8669866" y="8691625"/>
            <a:ext cx="4334935" cy="498349"/>
            <a:chOff x="0" y="14534"/>
            <a:chExt cx="4334933" cy="498347"/>
          </a:xfrm>
        </p:grpSpPr>
        <p:sp>
          <p:nvSpPr>
            <p:cNvPr id="2319" name="Shape 2319"/>
            <p:cNvSpPr/>
            <p:nvPr/>
          </p:nvSpPr>
          <p:spPr>
            <a:xfrm>
              <a:off x="0" y="101148"/>
              <a:ext cx="4334934" cy="325121"/>
            </a:xfrm>
            <a:prstGeom prst="rect">
              <a:avLst/>
            </a:prstGeom>
            <a:solidFill>
              <a:srgbClr val="9BBB59"/>
            </a:solidFill>
            <a:ln w="25400" cap="flat">
              <a:solidFill>
                <a:srgbClr val="718841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320" name="Shape 2320"/>
            <p:cNvSpPr/>
            <p:nvPr/>
          </p:nvSpPr>
          <p:spPr>
            <a:xfrm>
              <a:off x="0" y="14534"/>
              <a:ext cx="4334934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Bob, sid = 1, bid = 7)</a:t>
              </a:r>
            </a:p>
          </p:txBody>
        </p:sp>
      </p:grpSp>
      <p:grpSp>
        <p:nvGrpSpPr>
          <p:cNvPr id="2324" name="Group 2324"/>
          <p:cNvGrpSpPr/>
          <p:nvPr/>
        </p:nvGrpSpPr>
        <p:grpSpPr>
          <a:xfrm>
            <a:off x="8669866" y="9016746"/>
            <a:ext cx="4334935" cy="498349"/>
            <a:chOff x="0" y="14534"/>
            <a:chExt cx="4334933" cy="498347"/>
          </a:xfrm>
        </p:grpSpPr>
        <p:sp>
          <p:nvSpPr>
            <p:cNvPr id="2322" name="Shape 2322"/>
            <p:cNvSpPr/>
            <p:nvPr/>
          </p:nvSpPr>
          <p:spPr>
            <a:xfrm>
              <a:off x="0" y="101148"/>
              <a:ext cx="4334934" cy="325121"/>
            </a:xfrm>
            <a:prstGeom prst="rect">
              <a:avLst/>
            </a:prstGeom>
            <a:solidFill>
              <a:srgbClr val="9BBB59"/>
            </a:solidFill>
            <a:ln w="25400" cap="flat">
              <a:solidFill>
                <a:srgbClr val="718841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323" name="Shape 2323"/>
            <p:cNvSpPr/>
            <p:nvPr/>
          </p:nvSpPr>
          <p:spPr>
            <a:xfrm>
              <a:off x="0" y="14534"/>
              <a:ext cx="4334934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Sam, sid = 3, bid = 6)</a:t>
              </a:r>
            </a:p>
          </p:txBody>
        </p:sp>
      </p:grpSp>
      <p:sp>
        <p:nvSpPr>
          <p:cNvPr id="2325" name="Shape 2325"/>
          <p:cNvSpPr/>
          <p:nvPr/>
        </p:nvSpPr>
        <p:spPr>
          <a:xfrm>
            <a:off x="8714032" y="7802880"/>
            <a:ext cx="1548418" cy="650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b="1"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b="0" sz="1800"/>
            </a:pPr>
            <a:r>
              <a:rPr b="1" sz="3400"/>
              <a:t>Output:</a:t>
            </a:r>
          </a:p>
        </p:txBody>
      </p:sp>
      <p:sp>
        <p:nvSpPr>
          <p:cNvPr id="2326" name="Shape 2326"/>
          <p:cNvSpPr/>
          <p:nvPr/>
        </p:nvSpPr>
        <p:spPr>
          <a:xfrm>
            <a:off x="8994986" y="9205383"/>
            <a:ext cx="683975" cy="650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b="1"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b="0" sz="1800"/>
            </a:pPr>
            <a:r>
              <a:rPr b="1" sz="3400"/>
              <a:t>. . .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-304800" y="-165100"/>
            <a:ext cx="13614400" cy="2620566"/>
          </a:xfrm>
          <a:prstGeom prst="rect">
            <a:avLst/>
          </a:prstGeom>
          <a:solidFill>
            <a:srgbClr val="DCDEE0">
              <a:alpha val="78496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65" name="Shape 6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algn="l" defTabSz="297941">
              <a:defRPr sz="1800"/>
            </a:pPr>
            <a:r>
              <a:rPr b="1" sz="2703">
                <a:latin typeface="Courier New"/>
                <a:ea typeface="Courier New"/>
                <a:cs typeface="Courier New"/>
                <a:sym typeface="Courier New"/>
              </a:rPr>
              <a:t>Songs</a:t>
            </a:r>
            <a:r>
              <a:rPr sz="2703">
                <a:latin typeface="Courier New"/>
                <a:ea typeface="Courier New"/>
                <a:cs typeface="Courier New"/>
                <a:sym typeface="Courier New"/>
              </a:rPr>
              <a:t>(song_id, song_name, album_num, weeks_in_top_40)</a:t>
            </a:r>
            <a:endParaRPr sz="2703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297941">
              <a:defRPr sz="1800"/>
            </a:pPr>
            <a:r>
              <a:rPr b="1" sz="2703">
                <a:latin typeface="Courier New"/>
                <a:ea typeface="Courier New"/>
                <a:cs typeface="Courier New"/>
                <a:sym typeface="Courier New"/>
              </a:rPr>
              <a:t>Artists</a:t>
            </a:r>
            <a:r>
              <a:rPr sz="2703">
                <a:latin typeface="Courier New"/>
                <a:ea typeface="Courier New"/>
                <a:cs typeface="Courier New"/>
                <a:sym typeface="Courier New"/>
              </a:rPr>
              <a:t>(artist_id, artist_name, first_year_active)</a:t>
            </a:r>
            <a:endParaRPr sz="2703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297941">
              <a:defRPr sz="1800"/>
            </a:pPr>
            <a:r>
              <a:rPr b="1" sz="2703">
                <a:latin typeface="Courier New"/>
                <a:ea typeface="Courier New"/>
                <a:cs typeface="Courier New"/>
                <a:sym typeface="Courier New"/>
              </a:rPr>
              <a:t>Albums</a:t>
            </a:r>
            <a:r>
              <a:rPr sz="2703">
                <a:latin typeface="Courier New"/>
                <a:ea typeface="Courier New"/>
                <a:cs typeface="Courier New"/>
                <a:sym typeface="Courier New"/>
              </a:rPr>
              <a:t>(album_id, album_name, artist_num, </a:t>
            </a:r>
            <a:endParaRPr sz="2703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297941">
              <a:defRPr sz="1800"/>
            </a:pPr>
            <a:r>
              <a:rPr sz="2703">
                <a:latin typeface="Courier New"/>
                <a:ea typeface="Courier New"/>
                <a:cs typeface="Courier New"/>
                <a:sym typeface="Courier New"/>
              </a:rPr>
              <a:t>       year_released, genre)</a:t>
            </a:r>
            <a:endParaRPr sz="2703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6" name="Shape 6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 marL="0" indent="0">
              <a:buSzTx/>
              <a:buNone/>
              <a:defRPr sz="1800"/>
            </a:pPr>
            <a:r>
              <a:rPr b="1" sz="3600"/>
              <a:t>Write a SQL expression for the following query:</a:t>
            </a:r>
            <a:endParaRPr b="1" sz="3600"/>
          </a:p>
          <a:p>
            <a:pPr lvl="0" marL="0" indent="0">
              <a:buSzTx/>
              <a:buNone/>
              <a:defRPr sz="1800"/>
            </a:pPr>
            <a:r>
              <a:rPr sz="3600"/>
              <a:t>The name of all songs with the genre “country” which have spent more than 2 weeks in the top 40.</a:t>
            </a:r>
          </a:p>
        </p:txBody>
      </p:sp>
    </p:spTree>
  </p:cSld>
  <p:clrMapOvr>
    <a:masterClrMapping/>
  </p:clrMapOvr>
  <p:transition spd="med" advClick="1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9" name="Shape 2329"/>
          <p:cNvSpPr/>
          <p:nvPr>
            <p:ph type="title"/>
          </p:nvPr>
        </p:nvSpPr>
        <p:spPr>
          <a:xfrm>
            <a:off x="650239" y="390596"/>
            <a:ext cx="11704322" cy="16256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Sort-Merge Join</a:t>
            </a:r>
          </a:p>
        </p:txBody>
      </p:sp>
      <p:sp>
        <p:nvSpPr>
          <p:cNvPr id="2330" name="Shape 2330"/>
          <p:cNvSpPr/>
          <p:nvPr/>
        </p:nvSpPr>
        <p:spPr>
          <a:xfrm>
            <a:off x="325119" y="1950719"/>
            <a:ext cx="3901442" cy="7586135"/>
          </a:xfrm>
          <a:prstGeom prst="rect">
            <a:avLst/>
          </a:prstGeom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331" name="Shape 2331"/>
          <p:cNvSpPr/>
          <p:nvPr/>
        </p:nvSpPr>
        <p:spPr>
          <a:xfrm>
            <a:off x="650239" y="2167466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332" name="Shape 2332"/>
          <p:cNvSpPr/>
          <p:nvPr/>
        </p:nvSpPr>
        <p:spPr>
          <a:xfrm>
            <a:off x="650239" y="4009813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333" name="Shape 2333"/>
          <p:cNvSpPr/>
          <p:nvPr/>
        </p:nvSpPr>
        <p:spPr>
          <a:xfrm>
            <a:off x="650239" y="5852159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334" name="Shape 2334"/>
          <p:cNvSpPr/>
          <p:nvPr/>
        </p:nvSpPr>
        <p:spPr>
          <a:xfrm>
            <a:off x="650239" y="7694507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335" name="Shape 2335"/>
          <p:cNvSpPr/>
          <p:nvPr/>
        </p:nvSpPr>
        <p:spPr>
          <a:xfrm>
            <a:off x="4551679" y="1950719"/>
            <a:ext cx="3901442" cy="7586135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336" name="Shape 2336"/>
          <p:cNvSpPr/>
          <p:nvPr/>
        </p:nvSpPr>
        <p:spPr>
          <a:xfrm>
            <a:off x="4876800" y="2167466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337" name="Shape 2337"/>
          <p:cNvSpPr/>
          <p:nvPr/>
        </p:nvSpPr>
        <p:spPr>
          <a:xfrm>
            <a:off x="4876800" y="4009813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338" name="Shape 2338"/>
          <p:cNvSpPr/>
          <p:nvPr/>
        </p:nvSpPr>
        <p:spPr>
          <a:xfrm>
            <a:off x="4876800" y="5852159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339" name="Shape 2339"/>
          <p:cNvSpPr/>
          <p:nvPr/>
        </p:nvSpPr>
        <p:spPr>
          <a:xfrm>
            <a:off x="4876800" y="7694507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340" name="Shape 2340"/>
          <p:cNvSpPr/>
          <p:nvPr>
            <p:ph type="body" idx="1"/>
          </p:nvPr>
        </p:nvSpPr>
        <p:spPr>
          <a:xfrm>
            <a:off x="8561493" y="1950719"/>
            <a:ext cx="4443308" cy="7586135"/>
          </a:xfrm>
          <a:prstGeom prst="rect">
            <a:avLst/>
          </a:prstGeom>
        </p:spPr>
        <p:txBody>
          <a:bodyPr/>
          <a:lstStyle/>
          <a:p>
            <a:pPr lvl="0" marL="342900" indent="-342900">
              <a:spcBef>
                <a:spcPts val="600"/>
              </a:spcBef>
              <a:buSzTx/>
              <a:buNone/>
              <a:defRPr sz="1800"/>
            </a:pPr>
            <a:r>
              <a:rPr b="1" sz="3800"/>
              <a:t>Key idea:</a:t>
            </a:r>
            <a:br>
              <a:rPr b="1" sz="3800"/>
            </a:br>
            <a:r>
              <a:rPr sz="3800"/>
              <a:t>Sort S and R </a:t>
            </a:r>
            <a:r>
              <a:rPr b="1" sz="3800"/>
              <a:t>on join column</a:t>
            </a:r>
            <a:r>
              <a:rPr sz="3800"/>
              <a:t>, then merge them!</a:t>
            </a:r>
            <a:endParaRPr sz="3800"/>
          </a:p>
          <a:p>
            <a:pPr lvl="0" marL="342900" indent="-342900">
              <a:spcBef>
                <a:spcPts val="600"/>
              </a:spcBef>
              <a:buSzTx/>
              <a:buNone/>
              <a:defRPr sz="1800"/>
            </a:pPr>
            <a:r>
              <a:rPr b="1" sz="3800"/>
              <a:t>Steps:</a:t>
            </a:r>
            <a:endParaRPr b="1" sz="3800"/>
          </a:p>
          <a:p>
            <a:pPr lvl="0" marL="610790" indent="-610790"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800"/>
              <a:t>Sort S and R.</a:t>
            </a:r>
            <a:endParaRPr sz="3800"/>
          </a:p>
          <a:p>
            <a:pPr lvl="0" marL="610790" indent="-610790">
              <a:spcBef>
                <a:spcPts val="600"/>
              </a:spcBef>
              <a:buClr>
                <a:srgbClr val="8064A2"/>
              </a:buClr>
              <a:buFontTx/>
              <a:buAutoNum type="arabicPeriod" startAt="2"/>
              <a:defRPr sz="1800"/>
            </a:pPr>
            <a:r>
              <a:rPr sz="3800">
                <a:solidFill>
                  <a:srgbClr val="8064A2"/>
                </a:solidFill>
              </a:rPr>
              <a:t>“Zip” or merge.</a:t>
            </a:r>
            <a:endParaRPr sz="3800">
              <a:solidFill>
                <a:srgbClr val="8064A2"/>
              </a:solidFill>
            </a:endParaRPr>
          </a:p>
          <a:p>
            <a:pPr lvl="0" marL="514350" indent="-514350">
              <a:spcBef>
                <a:spcPts val="600"/>
              </a:spcBef>
              <a:buSzTx/>
              <a:buNone/>
              <a:defRPr sz="1800"/>
            </a:pPr>
            <a:r>
              <a:rPr b="1" sz="3800"/>
              <a:t>I/Os:</a:t>
            </a:r>
            <a:endParaRPr b="1" sz="3800"/>
          </a:p>
          <a:p>
            <a:pPr lvl="0" marL="514350" indent="-514350">
              <a:spcBef>
                <a:spcPts val="600"/>
              </a:spcBef>
              <a:buSzTx/>
              <a:buNone/>
              <a:defRPr sz="1800"/>
            </a:pPr>
            <a:r>
              <a:rPr b="1" sz="3800">
                <a:solidFill>
                  <a:srgbClr val="1F497D"/>
                </a:solidFill>
              </a:rPr>
              <a:t>      </a:t>
            </a:r>
            <a:r>
              <a:rPr sz="3800">
                <a:solidFill>
                  <a:srgbClr val="1F497D"/>
                </a:solidFill>
              </a:rPr>
              <a:t>~5([S] + [R])</a:t>
            </a:r>
            <a:br>
              <a:rPr sz="3800">
                <a:solidFill>
                  <a:srgbClr val="1F497D"/>
                </a:solidFill>
              </a:rPr>
            </a:br>
            <a:r>
              <a:rPr sz="3800">
                <a:solidFill>
                  <a:srgbClr val="1F497D"/>
                </a:solidFill>
              </a:rPr>
              <a:t>Sorting: </a:t>
            </a:r>
            <a:r>
              <a:rPr sz="3400">
                <a:solidFill>
                  <a:srgbClr val="1F497D"/>
                </a:solidFill>
              </a:rPr>
              <a:t>4([S]+[R])</a:t>
            </a:r>
            <a:br>
              <a:rPr sz="3400">
                <a:solidFill>
                  <a:srgbClr val="1F497D"/>
                </a:solidFill>
              </a:rPr>
            </a:br>
            <a:r>
              <a:rPr sz="3800">
                <a:solidFill>
                  <a:srgbClr val="1F497D"/>
                </a:solidFill>
              </a:rPr>
              <a:t>Merging: [S]+[R]</a:t>
            </a:r>
          </a:p>
        </p:txBody>
      </p:sp>
      <p:sp>
        <p:nvSpPr>
          <p:cNvPr id="2341" name="Shape 2341"/>
          <p:cNvSpPr/>
          <p:nvPr/>
        </p:nvSpPr>
        <p:spPr>
          <a:xfrm>
            <a:off x="1806701" y="1425447"/>
            <a:ext cx="949695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F497D"/>
                </a:solidFill>
              </a:rPr>
              <a:t>Sailors</a:t>
            </a:r>
          </a:p>
        </p:txBody>
      </p:sp>
      <p:sp>
        <p:nvSpPr>
          <p:cNvPr id="2342" name="Shape 2342"/>
          <p:cNvSpPr/>
          <p:nvPr/>
        </p:nvSpPr>
        <p:spPr>
          <a:xfrm>
            <a:off x="5816515" y="1425447"/>
            <a:ext cx="1240058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C0504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C0504D"/>
                </a:solidFill>
              </a:rPr>
              <a:t>Reserves</a:t>
            </a:r>
          </a:p>
        </p:txBody>
      </p:sp>
      <p:grpSp>
        <p:nvGrpSpPr>
          <p:cNvPr id="2345" name="Group 2345"/>
          <p:cNvGrpSpPr/>
          <p:nvPr/>
        </p:nvGrpSpPr>
        <p:grpSpPr>
          <a:xfrm>
            <a:off x="650239" y="2080852"/>
            <a:ext cx="3251201" cy="498349"/>
            <a:chOff x="0" y="14534"/>
            <a:chExt cx="3251200" cy="498347"/>
          </a:xfrm>
        </p:grpSpPr>
        <p:sp>
          <p:nvSpPr>
            <p:cNvPr id="2343" name="Shape 2343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344" name="Shape 2344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Bob, sid = 1)</a:t>
              </a:r>
            </a:p>
          </p:txBody>
        </p:sp>
      </p:grpSp>
      <p:grpSp>
        <p:nvGrpSpPr>
          <p:cNvPr id="2348" name="Group 2348"/>
          <p:cNvGrpSpPr/>
          <p:nvPr/>
        </p:nvGrpSpPr>
        <p:grpSpPr>
          <a:xfrm>
            <a:off x="650239" y="2405972"/>
            <a:ext cx="3251201" cy="498349"/>
            <a:chOff x="0" y="14534"/>
            <a:chExt cx="3251200" cy="498347"/>
          </a:xfrm>
        </p:grpSpPr>
        <p:sp>
          <p:nvSpPr>
            <p:cNvPr id="2346" name="Shape 2346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347" name="Shape 2347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Jill, sid = 2)</a:t>
              </a:r>
            </a:p>
          </p:txBody>
        </p:sp>
      </p:grpSp>
      <p:grpSp>
        <p:nvGrpSpPr>
          <p:cNvPr id="2351" name="Group 2351"/>
          <p:cNvGrpSpPr/>
          <p:nvPr/>
        </p:nvGrpSpPr>
        <p:grpSpPr>
          <a:xfrm>
            <a:off x="650239" y="2731092"/>
            <a:ext cx="3251201" cy="498349"/>
            <a:chOff x="0" y="14534"/>
            <a:chExt cx="3251200" cy="498347"/>
          </a:xfrm>
        </p:grpSpPr>
        <p:sp>
          <p:nvSpPr>
            <p:cNvPr id="2349" name="Shape 2349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350" name="Shape 2350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Sam, sid = 3)</a:t>
              </a:r>
            </a:p>
          </p:txBody>
        </p:sp>
      </p:grpSp>
      <p:grpSp>
        <p:nvGrpSpPr>
          <p:cNvPr id="2354" name="Group 2354"/>
          <p:cNvGrpSpPr/>
          <p:nvPr/>
        </p:nvGrpSpPr>
        <p:grpSpPr>
          <a:xfrm>
            <a:off x="650239" y="3056212"/>
            <a:ext cx="3251201" cy="498349"/>
            <a:chOff x="0" y="14534"/>
            <a:chExt cx="3251200" cy="498347"/>
          </a:xfrm>
        </p:grpSpPr>
        <p:sp>
          <p:nvSpPr>
            <p:cNvPr id="2352" name="Shape 2352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353" name="Shape 2353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Yue, sid = 4)</a:t>
              </a:r>
            </a:p>
          </p:txBody>
        </p:sp>
      </p:grpSp>
      <p:grpSp>
        <p:nvGrpSpPr>
          <p:cNvPr id="2357" name="Group 2357"/>
          <p:cNvGrpSpPr/>
          <p:nvPr/>
        </p:nvGrpSpPr>
        <p:grpSpPr>
          <a:xfrm>
            <a:off x="650239" y="3381332"/>
            <a:ext cx="3251201" cy="498349"/>
            <a:chOff x="0" y="14534"/>
            <a:chExt cx="3251200" cy="498347"/>
          </a:xfrm>
        </p:grpSpPr>
        <p:sp>
          <p:nvSpPr>
            <p:cNvPr id="2355" name="Shape 2355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356" name="Shape 2356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Sue, sid = 7)</a:t>
              </a:r>
            </a:p>
          </p:txBody>
        </p:sp>
      </p:grpSp>
      <p:grpSp>
        <p:nvGrpSpPr>
          <p:cNvPr id="2360" name="Group 2360"/>
          <p:cNvGrpSpPr/>
          <p:nvPr/>
        </p:nvGrpSpPr>
        <p:grpSpPr>
          <a:xfrm>
            <a:off x="650239" y="3923199"/>
            <a:ext cx="3251201" cy="498349"/>
            <a:chOff x="0" y="14534"/>
            <a:chExt cx="3251200" cy="498347"/>
          </a:xfrm>
        </p:grpSpPr>
        <p:sp>
          <p:nvSpPr>
            <p:cNvPr id="2358" name="Shape 2358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359" name="Shape 2359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Sue, sid = 8)</a:t>
              </a:r>
            </a:p>
          </p:txBody>
        </p:sp>
      </p:grpSp>
      <p:grpSp>
        <p:nvGrpSpPr>
          <p:cNvPr id="2363" name="Group 2363"/>
          <p:cNvGrpSpPr/>
          <p:nvPr/>
        </p:nvGrpSpPr>
        <p:grpSpPr>
          <a:xfrm>
            <a:off x="650239" y="4248319"/>
            <a:ext cx="3251201" cy="498349"/>
            <a:chOff x="0" y="14534"/>
            <a:chExt cx="3251200" cy="498347"/>
          </a:xfrm>
        </p:grpSpPr>
        <p:sp>
          <p:nvSpPr>
            <p:cNvPr id="2361" name="Shape 2361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362" name="Shape 2362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Joe, sid = 12)</a:t>
              </a:r>
            </a:p>
          </p:txBody>
        </p:sp>
      </p:grpSp>
      <p:grpSp>
        <p:nvGrpSpPr>
          <p:cNvPr id="2366" name="Group 2366"/>
          <p:cNvGrpSpPr/>
          <p:nvPr/>
        </p:nvGrpSpPr>
        <p:grpSpPr>
          <a:xfrm>
            <a:off x="650239" y="4573439"/>
            <a:ext cx="3251201" cy="498349"/>
            <a:chOff x="0" y="14534"/>
            <a:chExt cx="3251200" cy="498347"/>
          </a:xfrm>
        </p:grpSpPr>
        <p:sp>
          <p:nvSpPr>
            <p:cNvPr id="2364" name="Shape 2364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365" name="Shape 2365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. . .</a:t>
              </a:r>
            </a:p>
          </p:txBody>
        </p:sp>
      </p:grpSp>
      <p:sp>
        <p:nvSpPr>
          <p:cNvPr id="2367" name="Shape 2367"/>
          <p:cNvSpPr/>
          <p:nvPr/>
        </p:nvSpPr>
        <p:spPr>
          <a:xfrm>
            <a:off x="650239" y="4985173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368" name="Shape 2368"/>
          <p:cNvSpPr/>
          <p:nvPr/>
        </p:nvSpPr>
        <p:spPr>
          <a:xfrm>
            <a:off x="650239" y="5310293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369" name="Shape 2369"/>
          <p:cNvSpPr/>
          <p:nvPr/>
        </p:nvSpPr>
        <p:spPr>
          <a:xfrm>
            <a:off x="650239" y="5852159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370" name="Shape 2370"/>
          <p:cNvSpPr/>
          <p:nvPr/>
        </p:nvSpPr>
        <p:spPr>
          <a:xfrm>
            <a:off x="650239" y="6177279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371" name="Shape 2371"/>
          <p:cNvSpPr/>
          <p:nvPr/>
        </p:nvSpPr>
        <p:spPr>
          <a:xfrm>
            <a:off x="650239" y="6502400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372" name="Shape 2372"/>
          <p:cNvSpPr/>
          <p:nvPr/>
        </p:nvSpPr>
        <p:spPr>
          <a:xfrm>
            <a:off x="650239" y="6827519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373" name="Shape 2373"/>
          <p:cNvSpPr/>
          <p:nvPr/>
        </p:nvSpPr>
        <p:spPr>
          <a:xfrm>
            <a:off x="650239" y="7152640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374" name="Shape 2374"/>
          <p:cNvSpPr/>
          <p:nvPr/>
        </p:nvSpPr>
        <p:spPr>
          <a:xfrm>
            <a:off x="650239" y="7694507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375" name="Shape 2375"/>
          <p:cNvSpPr/>
          <p:nvPr/>
        </p:nvSpPr>
        <p:spPr>
          <a:xfrm>
            <a:off x="650239" y="8019626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376" name="Shape 2376"/>
          <p:cNvSpPr/>
          <p:nvPr/>
        </p:nvSpPr>
        <p:spPr>
          <a:xfrm>
            <a:off x="650239" y="8344746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377" name="Shape 2377"/>
          <p:cNvSpPr/>
          <p:nvPr/>
        </p:nvSpPr>
        <p:spPr>
          <a:xfrm>
            <a:off x="650239" y="8669866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378" name="Shape 2378"/>
          <p:cNvSpPr/>
          <p:nvPr/>
        </p:nvSpPr>
        <p:spPr>
          <a:xfrm>
            <a:off x="650239" y="8994986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2381" name="Group 2381"/>
          <p:cNvGrpSpPr/>
          <p:nvPr/>
        </p:nvGrpSpPr>
        <p:grpSpPr>
          <a:xfrm>
            <a:off x="4876800" y="2080852"/>
            <a:ext cx="3251200" cy="498349"/>
            <a:chOff x="0" y="14534"/>
            <a:chExt cx="3251200" cy="498347"/>
          </a:xfrm>
        </p:grpSpPr>
        <p:sp>
          <p:nvSpPr>
            <p:cNvPr id="2379" name="Shape 2379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380" name="Shape 2380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1, bid = 4)</a:t>
              </a:r>
            </a:p>
          </p:txBody>
        </p:sp>
      </p:grpSp>
      <p:grpSp>
        <p:nvGrpSpPr>
          <p:cNvPr id="2384" name="Group 2384"/>
          <p:cNvGrpSpPr/>
          <p:nvPr/>
        </p:nvGrpSpPr>
        <p:grpSpPr>
          <a:xfrm>
            <a:off x="4876800" y="2405972"/>
            <a:ext cx="3251200" cy="498349"/>
            <a:chOff x="0" y="14534"/>
            <a:chExt cx="3251200" cy="498347"/>
          </a:xfrm>
        </p:grpSpPr>
        <p:sp>
          <p:nvSpPr>
            <p:cNvPr id="2382" name="Shape 2382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383" name="Shape 2383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1, bid = 7)</a:t>
              </a:r>
            </a:p>
          </p:txBody>
        </p:sp>
      </p:grpSp>
      <p:grpSp>
        <p:nvGrpSpPr>
          <p:cNvPr id="2387" name="Group 2387"/>
          <p:cNvGrpSpPr/>
          <p:nvPr/>
        </p:nvGrpSpPr>
        <p:grpSpPr>
          <a:xfrm>
            <a:off x="4876800" y="2731092"/>
            <a:ext cx="3251200" cy="498349"/>
            <a:chOff x="0" y="14534"/>
            <a:chExt cx="3251200" cy="498347"/>
          </a:xfrm>
        </p:grpSpPr>
        <p:sp>
          <p:nvSpPr>
            <p:cNvPr id="2385" name="Shape 2385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386" name="Shape 2386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3, bid = 6)</a:t>
              </a:r>
            </a:p>
          </p:txBody>
        </p:sp>
      </p:grpSp>
      <p:grpSp>
        <p:nvGrpSpPr>
          <p:cNvPr id="2390" name="Group 2390"/>
          <p:cNvGrpSpPr/>
          <p:nvPr/>
        </p:nvGrpSpPr>
        <p:grpSpPr>
          <a:xfrm>
            <a:off x="4876800" y="3056212"/>
            <a:ext cx="3251200" cy="498349"/>
            <a:chOff x="0" y="14534"/>
            <a:chExt cx="3251200" cy="498347"/>
          </a:xfrm>
        </p:grpSpPr>
        <p:sp>
          <p:nvSpPr>
            <p:cNvPr id="2388" name="Shape 2388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389" name="Shape 2389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4, bid = 3)</a:t>
              </a:r>
            </a:p>
          </p:txBody>
        </p:sp>
      </p:grpSp>
      <p:grpSp>
        <p:nvGrpSpPr>
          <p:cNvPr id="2393" name="Group 2393"/>
          <p:cNvGrpSpPr/>
          <p:nvPr/>
        </p:nvGrpSpPr>
        <p:grpSpPr>
          <a:xfrm>
            <a:off x="4876800" y="3381332"/>
            <a:ext cx="3251200" cy="498349"/>
            <a:chOff x="0" y="14534"/>
            <a:chExt cx="3251200" cy="498347"/>
          </a:xfrm>
        </p:grpSpPr>
        <p:sp>
          <p:nvSpPr>
            <p:cNvPr id="2391" name="Shape 2391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392" name="Shape 2392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8, bid = 1)</a:t>
              </a:r>
            </a:p>
          </p:txBody>
        </p:sp>
      </p:grpSp>
      <p:grpSp>
        <p:nvGrpSpPr>
          <p:cNvPr id="2396" name="Group 2396"/>
          <p:cNvGrpSpPr/>
          <p:nvPr/>
        </p:nvGrpSpPr>
        <p:grpSpPr>
          <a:xfrm>
            <a:off x="4876800" y="3923199"/>
            <a:ext cx="3251200" cy="498349"/>
            <a:chOff x="0" y="14534"/>
            <a:chExt cx="3251200" cy="498347"/>
          </a:xfrm>
        </p:grpSpPr>
        <p:sp>
          <p:nvSpPr>
            <p:cNvPr id="2394" name="Shape 2394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395" name="Shape 2395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8, bid = 13)</a:t>
              </a:r>
            </a:p>
          </p:txBody>
        </p:sp>
      </p:grpSp>
      <p:grpSp>
        <p:nvGrpSpPr>
          <p:cNvPr id="2399" name="Group 2399"/>
          <p:cNvGrpSpPr/>
          <p:nvPr/>
        </p:nvGrpSpPr>
        <p:grpSpPr>
          <a:xfrm>
            <a:off x="4876800" y="4248319"/>
            <a:ext cx="3251200" cy="498349"/>
            <a:chOff x="0" y="14534"/>
            <a:chExt cx="3251200" cy="498347"/>
          </a:xfrm>
        </p:grpSpPr>
        <p:sp>
          <p:nvSpPr>
            <p:cNvPr id="2397" name="Shape 2397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398" name="Shape 2398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8, bid = 15)</a:t>
              </a:r>
            </a:p>
          </p:txBody>
        </p:sp>
      </p:grpSp>
      <p:grpSp>
        <p:nvGrpSpPr>
          <p:cNvPr id="2402" name="Group 2402"/>
          <p:cNvGrpSpPr/>
          <p:nvPr/>
        </p:nvGrpSpPr>
        <p:grpSpPr>
          <a:xfrm>
            <a:off x="4876800" y="4573439"/>
            <a:ext cx="3251200" cy="498349"/>
            <a:chOff x="0" y="14534"/>
            <a:chExt cx="3251200" cy="498347"/>
          </a:xfrm>
        </p:grpSpPr>
        <p:sp>
          <p:nvSpPr>
            <p:cNvPr id="2400" name="Shape 2400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401" name="Shape 2401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12, bid = 1)</a:t>
              </a:r>
            </a:p>
          </p:txBody>
        </p:sp>
      </p:grpSp>
      <p:grpSp>
        <p:nvGrpSpPr>
          <p:cNvPr id="2405" name="Group 2405"/>
          <p:cNvGrpSpPr/>
          <p:nvPr/>
        </p:nvGrpSpPr>
        <p:grpSpPr>
          <a:xfrm>
            <a:off x="4876800" y="4898559"/>
            <a:ext cx="3251200" cy="498349"/>
            <a:chOff x="0" y="14534"/>
            <a:chExt cx="3251200" cy="498347"/>
          </a:xfrm>
        </p:grpSpPr>
        <p:sp>
          <p:nvSpPr>
            <p:cNvPr id="2403" name="Shape 2403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404" name="Shape 2404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. . .</a:t>
              </a:r>
            </a:p>
          </p:txBody>
        </p:sp>
      </p:grpSp>
      <p:sp>
        <p:nvSpPr>
          <p:cNvPr id="2406" name="Shape 2406"/>
          <p:cNvSpPr/>
          <p:nvPr/>
        </p:nvSpPr>
        <p:spPr>
          <a:xfrm>
            <a:off x="4876800" y="5310293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407" name="Shape 2407"/>
          <p:cNvSpPr/>
          <p:nvPr/>
        </p:nvSpPr>
        <p:spPr>
          <a:xfrm>
            <a:off x="4876800" y="5852159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408" name="Shape 2408"/>
          <p:cNvSpPr/>
          <p:nvPr/>
        </p:nvSpPr>
        <p:spPr>
          <a:xfrm>
            <a:off x="4876800" y="6177279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409" name="Shape 2409"/>
          <p:cNvSpPr/>
          <p:nvPr/>
        </p:nvSpPr>
        <p:spPr>
          <a:xfrm>
            <a:off x="4876800" y="6502400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410" name="Shape 2410"/>
          <p:cNvSpPr/>
          <p:nvPr/>
        </p:nvSpPr>
        <p:spPr>
          <a:xfrm>
            <a:off x="4876800" y="6827519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411" name="Shape 2411"/>
          <p:cNvSpPr/>
          <p:nvPr/>
        </p:nvSpPr>
        <p:spPr>
          <a:xfrm>
            <a:off x="4876800" y="7152640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412" name="Shape 2412"/>
          <p:cNvSpPr/>
          <p:nvPr/>
        </p:nvSpPr>
        <p:spPr>
          <a:xfrm>
            <a:off x="4876800" y="7694507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413" name="Shape 2413"/>
          <p:cNvSpPr/>
          <p:nvPr/>
        </p:nvSpPr>
        <p:spPr>
          <a:xfrm>
            <a:off x="4876800" y="8019626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414" name="Shape 2414"/>
          <p:cNvSpPr/>
          <p:nvPr/>
        </p:nvSpPr>
        <p:spPr>
          <a:xfrm>
            <a:off x="4876800" y="8344746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415" name="Shape 2415"/>
          <p:cNvSpPr/>
          <p:nvPr/>
        </p:nvSpPr>
        <p:spPr>
          <a:xfrm>
            <a:off x="4876800" y="8669866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416" name="Shape 2416"/>
          <p:cNvSpPr/>
          <p:nvPr/>
        </p:nvSpPr>
        <p:spPr>
          <a:xfrm>
            <a:off x="4876800" y="8994986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419" name="Shape 2419"/>
          <p:cNvSpPr/>
          <p:nvPr/>
        </p:nvSpPr>
        <p:spPr>
          <a:xfrm>
            <a:off x="3914139" y="4623516"/>
            <a:ext cx="949961" cy="730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38100">
            <a:solidFill/>
            <a:headEnd type="triangle"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2418" name="Shape 2418"/>
          <p:cNvSpPr/>
          <p:nvPr/>
        </p:nvSpPr>
        <p:spPr>
          <a:xfrm>
            <a:off x="482005" y="325119"/>
            <a:ext cx="12571308" cy="8669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normAutofit fontScale="100000" lnSpcReduction="0"/>
          </a:bodyPr>
          <a:lstStyle>
            <a:lvl1pPr marL="342900" indent="-342900" algn="l" defTabSz="914400">
              <a:spcBef>
                <a:spcPts val="600"/>
              </a:spcBef>
              <a:defRPr b="1" sz="3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800">
                <a:solidFill>
                  <a:srgbClr val="FF0000"/>
                </a:solidFill>
              </a:rPr>
              <a:t>Notation: [S] == “# pages in S” ; |S| == “# tuples in S”   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340" grpId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1" name="Shape 2421"/>
          <p:cNvSpPr/>
          <p:nvPr>
            <p:ph type="title"/>
          </p:nvPr>
        </p:nvSpPr>
        <p:spPr>
          <a:xfrm>
            <a:off x="650239" y="390596"/>
            <a:ext cx="11704322" cy="16256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Optimizing Sort-Merge Join</a:t>
            </a:r>
          </a:p>
        </p:txBody>
      </p:sp>
      <p:sp>
        <p:nvSpPr>
          <p:cNvPr id="2422" name="Shape 2422"/>
          <p:cNvSpPr/>
          <p:nvPr/>
        </p:nvSpPr>
        <p:spPr>
          <a:xfrm>
            <a:off x="325119" y="1950719"/>
            <a:ext cx="3901441" cy="7586135"/>
          </a:xfrm>
          <a:prstGeom prst="rect">
            <a:avLst/>
          </a:prstGeom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423" name="Shape 2423"/>
          <p:cNvSpPr/>
          <p:nvPr/>
        </p:nvSpPr>
        <p:spPr>
          <a:xfrm>
            <a:off x="650239" y="2167466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424" name="Shape 2424"/>
          <p:cNvSpPr/>
          <p:nvPr/>
        </p:nvSpPr>
        <p:spPr>
          <a:xfrm>
            <a:off x="650239" y="4009813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425" name="Shape 2425"/>
          <p:cNvSpPr/>
          <p:nvPr/>
        </p:nvSpPr>
        <p:spPr>
          <a:xfrm>
            <a:off x="650239" y="5852160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426" name="Shape 2426"/>
          <p:cNvSpPr/>
          <p:nvPr/>
        </p:nvSpPr>
        <p:spPr>
          <a:xfrm>
            <a:off x="650239" y="7694506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427" name="Shape 2427"/>
          <p:cNvSpPr/>
          <p:nvPr/>
        </p:nvSpPr>
        <p:spPr>
          <a:xfrm>
            <a:off x="4551679" y="1950719"/>
            <a:ext cx="3901442" cy="7586135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428" name="Shape 2428"/>
          <p:cNvSpPr/>
          <p:nvPr/>
        </p:nvSpPr>
        <p:spPr>
          <a:xfrm>
            <a:off x="4876799" y="2167466"/>
            <a:ext cx="3251202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429" name="Shape 2429"/>
          <p:cNvSpPr/>
          <p:nvPr/>
        </p:nvSpPr>
        <p:spPr>
          <a:xfrm>
            <a:off x="4876799" y="4009813"/>
            <a:ext cx="3251202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430" name="Shape 2430"/>
          <p:cNvSpPr/>
          <p:nvPr/>
        </p:nvSpPr>
        <p:spPr>
          <a:xfrm>
            <a:off x="4876799" y="5852160"/>
            <a:ext cx="3251202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431" name="Shape 2431"/>
          <p:cNvSpPr/>
          <p:nvPr/>
        </p:nvSpPr>
        <p:spPr>
          <a:xfrm>
            <a:off x="4876799" y="7694506"/>
            <a:ext cx="3251202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432" name="Shape 2432"/>
          <p:cNvSpPr/>
          <p:nvPr>
            <p:ph type="body" idx="1"/>
          </p:nvPr>
        </p:nvSpPr>
        <p:spPr>
          <a:xfrm>
            <a:off x="8561493" y="1950719"/>
            <a:ext cx="4443308" cy="7586135"/>
          </a:xfrm>
          <a:prstGeom prst="rect">
            <a:avLst/>
          </a:prstGeom>
        </p:spPr>
        <p:txBody>
          <a:bodyPr/>
          <a:lstStyle/>
          <a:p>
            <a:pPr lvl="0" marL="342900" indent="-342900">
              <a:spcBef>
                <a:spcPts val="600"/>
              </a:spcBef>
              <a:buSzTx/>
              <a:buNone/>
              <a:defRPr sz="1800"/>
            </a:pPr>
            <a:r>
              <a:rPr b="1" sz="3800"/>
              <a:t>Key idea:</a:t>
            </a:r>
            <a:br>
              <a:rPr b="1" sz="3800"/>
            </a:br>
            <a:r>
              <a:rPr sz="3800"/>
              <a:t>Internal Sort on both. Perform merge on all runs!</a:t>
            </a:r>
            <a:endParaRPr sz="3800"/>
          </a:p>
          <a:p>
            <a:pPr lvl="0" marL="342900" indent="-342900">
              <a:spcBef>
                <a:spcPts val="600"/>
              </a:spcBef>
              <a:buSzTx/>
              <a:buNone/>
              <a:defRPr sz="1800"/>
            </a:pPr>
            <a:r>
              <a:rPr b="1" sz="3800"/>
              <a:t>Steps:</a:t>
            </a:r>
            <a:endParaRPr b="1" sz="3800"/>
          </a:p>
          <a:p>
            <a:pPr lvl="0" marL="610790" indent="-610790"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800"/>
              <a:t>Internal sort S and R. (Pass 0)</a:t>
            </a:r>
            <a:endParaRPr sz="3800"/>
          </a:p>
          <a:p>
            <a:pPr lvl="0" marL="610790" indent="-610790"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800"/>
              <a:t>Merge all runs.</a:t>
            </a:r>
          </a:p>
        </p:txBody>
      </p:sp>
      <p:sp>
        <p:nvSpPr>
          <p:cNvPr id="2433" name="Shape 2433"/>
          <p:cNvSpPr/>
          <p:nvPr/>
        </p:nvSpPr>
        <p:spPr>
          <a:xfrm>
            <a:off x="1806701" y="1425447"/>
            <a:ext cx="949695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F497D"/>
                </a:solidFill>
              </a:rPr>
              <a:t>Sailors</a:t>
            </a:r>
          </a:p>
        </p:txBody>
      </p:sp>
      <p:sp>
        <p:nvSpPr>
          <p:cNvPr id="2434" name="Shape 2434"/>
          <p:cNvSpPr/>
          <p:nvPr/>
        </p:nvSpPr>
        <p:spPr>
          <a:xfrm>
            <a:off x="5816515" y="1425447"/>
            <a:ext cx="1240058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C0504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C0504D"/>
                </a:solidFill>
              </a:rPr>
              <a:t>Reserves</a:t>
            </a:r>
          </a:p>
        </p:txBody>
      </p:sp>
      <p:grpSp>
        <p:nvGrpSpPr>
          <p:cNvPr id="2437" name="Group 2437"/>
          <p:cNvGrpSpPr/>
          <p:nvPr/>
        </p:nvGrpSpPr>
        <p:grpSpPr>
          <a:xfrm>
            <a:off x="650239" y="2080852"/>
            <a:ext cx="3251201" cy="498349"/>
            <a:chOff x="0" y="14534"/>
            <a:chExt cx="3251200" cy="498347"/>
          </a:xfrm>
        </p:grpSpPr>
        <p:sp>
          <p:nvSpPr>
            <p:cNvPr id="2435" name="Shape 2435"/>
            <p:cNvSpPr/>
            <p:nvPr/>
          </p:nvSpPr>
          <p:spPr>
            <a:xfrm>
              <a:off x="0" y="101148"/>
              <a:ext cx="3251201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436" name="Shape 2436"/>
            <p:cNvSpPr/>
            <p:nvPr/>
          </p:nvSpPr>
          <p:spPr>
            <a:xfrm>
              <a:off x="0" y="14534"/>
              <a:ext cx="3251201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Bob, sid = 1)</a:t>
              </a:r>
            </a:p>
          </p:txBody>
        </p:sp>
      </p:grpSp>
      <p:grpSp>
        <p:nvGrpSpPr>
          <p:cNvPr id="2440" name="Group 2440"/>
          <p:cNvGrpSpPr/>
          <p:nvPr/>
        </p:nvGrpSpPr>
        <p:grpSpPr>
          <a:xfrm>
            <a:off x="650239" y="2405972"/>
            <a:ext cx="3251201" cy="498349"/>
            <a:chOff x="0" y="14534"/>
            <a:chExt cx="3251200" cy="498347"/>
          </a:xfrm>
        </p:grpSpPr>
        <p:sp>
          <p:nvSpPr>
            <p:cNvPr id="2438" name="Shape 2438"/>
            <p:cNvSpPr/>
            <p:nvPr/>
          </p:nvSpPr>
          <p:spPr>
            <a:xfrm>
              <a:off x="0" y="101148"/>
              <a:ext cx="3251201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439" name="Shape 2439"/>
            <p:cNvSpPr/>
            <p:nvPr/>
          </p:nvSpPr>
          <p:spPr>
            <a:xfrm>
              <a:off x="0" y="14534"/>
              <a:ext cx="3251201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Jill, sid = 2)</a:t>
              </a:r>
            </a:p>
          </p:txBody>
        </p:sp>
      </p:grpSp>
      <p:grpSp>
        <p:nvGrpSpPr>
          <p:cNvPr id="2443" name="Group 2443"/>
          <p:cNvGrpSpPr/>
          <p:nvPr/>
        </p:nvGrpSpPr>
        <p:grpSpPr>
          <a:xfrm>
            <a:off x="650239" y="2731092"/>
            <a:ext cx="3251201" cy="498349"/>
            <a:chOff x="0" y="14534"/>
            <a:chExt cx="3251200" cy="498347"/>
          </a:xfrm>
        </p:grpSpPr>
        <p:sp>
          <p:nvSpPr>
            <p:cNvPr id="2441" name="Shape 2441"/>
            <p:cNvSpPr/>
            <p:nvPr/>
          </p:nvSpPr>
          <p:spPr>
            <a:xfrm>
              <a:off x="0" y="101148"/>
              <a:ext cx="3251201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442" name="Shape 2442"/>
            <p:cNvSpPr/>
            <p:nvPr/>
          </p:nvSpPr>
          <p:spPr>
            <a:xfrm>
              <a:off x="0" y="14534"/>
              <a:ext cx="3251201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Sam, sid = 3)</a:t>
              </a:r>
            </a:p>
          </p:txBody>
        </p:sp>
      </p:grpSp>
      <p:grpSp>
        <p:nvGrpSpPr>
          <p:cNvPr id="2446" name="Group 2446"/>
          <p:cNvGrpSpPr/>
          <p:nvPr/>
        </p:nvGrpSpPr>
        <p:grpSpPr>
          <a:xfrm>
            <a:off x="650239" y="3056212"/>
            <a:ext cx="3251201" cy="498349"/>
            <a:chOff x="0" y="14534"/>
            <a:chExt cx="3251200" cy="498347"/>
          </a:xfrm>
        </p:grpSpPr>
        <p:sp>
          <p:nvSpPr>
            <p:cNvPr id="2444" name="Shape 2444"/>
            <p:cNvSpPr/>
            <p:nvPr/>
          </p:nvSpPr>
          <p:spPr>
            <a:xfrm>
              <a:off x="0" y="101148"/>
              <a:ext cx="3251201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445" name="Shape 2445"/>
            <p:cNvSpPr/>
            <p:nvPr/>
          </p:nvSpPr>
          <p:spPr>
            <a:xfrm>
              <a:off x="0" y="14534"/>
              <a:ext cx="3251201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Yue, sid = 4)</a:t>
              </a:r>
            </a:p>
          </p:txBody>
        </p:sp>
      </p:grpSp>
      <p:grpSp>
        <p:nvGrpSpPr>
          <p:cNvPr id="2449" name="Group 2449"/>
          <p:cNvGrpSpPr/>
          <p:nvPr/>
        </p:nvGrpSpPr>
        <p:grpSpPr>
          <a:xfrm>
            <a:off x="650239" y="3381332"/>
            <a:ext cx="3251201" cy="498349"/>
            <a:chOff x="0" y="14534"/>
            <a:chExt cx="3251200" cy="498347"/>
          </a:xfrm>
        </p:grpSpPr>
        <p:sp>
          <p:nvSpPr>
            <p:cNvPr id="2447" name="Shape 2447"/>
            <p:cNvSpPr/>
            <p:nvPr/>
          </p:nvSpPr>
          <p:spPr>
            <a:xfrm>
              <a:off x="0" y="101148"/>
              <a:ext cx="3251201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448" name="Shape 2448"/>
            <p:cNvSpPr/>
            <p:nvPr/>
          </p:nvSpPr>
          <p:spPr>
            <a:xfrm>
              <a:off x="0" y="14534"/>
              <a:ext cx="3251201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Sue, sid = 7)</a:t>
              </a:r>
            </a:p>
          </p:txBody>
        </p:sp>
      </p:grpSp>
      <p:grpSp>
        <p:nvGrpSpPr>
          <p:cNvPr id="2452" name="Group 2452"/>
          <p:cNvGrpSpPr/>
          <p:nvPr/>
        </p:nvGrpSpPr>
        <p:grpSpPr>
          <a:xfrm>
            <a:off x="650239" y="3923199"/>
            <a:ext cx="3251201" cy="498349"/>
            <a:chOff x="0" y="14534"/>
            <a:chExt cx="3251200" cy="498347"/>
          </a:xfrm>
        </p:grpSpPr>
        <p:sp>
          <p:nvSpPr>
            <p:cNvPr id="2450" name="Shape 2450"/>
            <p:cNvSpPr/>
            <p:nvPr/>
          </p:nvSpPr>
          <p:spPr>
            <a:xfrm>
              <a:off x="0" y="101148"/>
              <a:ext cx="3251201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451" name="Shape 2451"/>
            <p:cNvSpPr/>
            <p:nvPr/>
          </p:nvSpPr>
          <p:spPr>
            <a:xfrm>
              <a:off x="0" y="14534"/>
              <a:ext cx="3251201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Sue, sid = 8)</a:t>
              </a:r>
            </a:p>
          </p:txBody>
        </p:sp>
      </p:grpSp>
      <p:grpSp>
        <p:nvGrpSpPr>
          <p:cNvPr id="2455" name="Group 2455"/>
          <p:cNvGrpSpPr/>
          <p:nvPr/>
        </p:nvGrpSpPr>
        <p:grpSpPr>
          <a:xfrm>
            <a:off x="650239" y="4248319"/>
            <a:ext cx="3251201" cy="498349"/>
            <a:chOff x="0" y="14534"/>
            <a:chExt cx="3251200" cy="498347"/>
          </a:xfrm>
        </p:grpSpPr>
        <p:sp>
          <p:nvSpPr>
            <p:cNvPr id="2453" name="Shape 2453"/>
            <p:cNvSpPr/>
            <p:nvPr/>
          </p:nvSpPr>
          <p:spPr>
            <a:xfrm>
              <a:off x="0" y="101148"/>
              <a:ext cx="3251201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454" name="Shape 2454"/>
            <p:cNvSpPr/>
            <p:nvPr/>
          </p:nvSpPr>
          <p:spPr>
            <a:xfrm>
              <a:off x="0" y="14534"/>
              <a:ext cx="3251201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Joe, sid = 12)</a:t>
              </a:r>
            </a:p>
          </p:txBody>
        </p:sp>
      </p:grpSp>
      <p:grpSp>
        <p:nvGrpSpPr>
          <p:cNvPr id="2458" name="Group 2458"/>
          <p:cNvGrpSpPr/>
          <p:nvPr/>
        </p:nvGrpSpPr>
        <p:grpSpPr>
          <a:xfrm>
            <a:off x="650239" y="4573439"/>
            <a:ext cx="3251201" cy="498349"/>
            <a:chOff x="0" y="14534"/>
            <a:chExt cx="3251200" cy="498347"/>
          </a:xfrm>
        </p:grpSpPr>
        <p:sp>
          <p:nvSpPr>
            <p:cNvPr id="2456" name="Shape 2456"/>
            <p:cNvSpPr/>
            <p:nvPr/>
          </p:nvSpPr>
          <p:spPr>
            <a:xfrm>
              <a:off x="0" y="101148"/>
              <a:ext cx="3251201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457" name="Shape 2457"/>
            <p:cNvSpPr/>
            <p:nvPr/>
          </p:nvSpPr>
          <p:spPr>
            <a:xfrm>
              <a:off x="0" y="14534"/>
              <a:ext cx="3251201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. . .</a:t>
              </a:r>
            </a:p>
          </p:txBody>
        </p:sp>
      </p:grpSp>
      <p:sp>
        <p:nvSpPr>
          <p:cNvPr id="2459" name="Shape 2459"/>
          <p:cNvSpPr/>
          <p:nvPr/>
        </p:nvSpPr>
        <p:spPr>
          <a:xfrm>
            <a:off x="650239" y="4985173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460" name="Shape 2460"/>
          <p:cNvSpPr/>
          <p:nvPr/>
        </p:nvSpPr>
        <p:spPr>
          <a:xfrm>
            <a:off x="650239" y="5310293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461" name="Shape 2461"/>
          <p:cNvSpPr/>
          <p:nvPr/>
        </p:nvSpPr>
        <p:spPr>
          <a:xfrm>
            <a:off x="650239" y="5852160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462" name="Shape 2462"/>
          <p:cNvSpPr/>
          <p:nvPr/>
        </p:nvSpPr>
        <p:spPr>
          <a:xfrm>
            <a:off x="650239" y="6177280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463" name="Shape 2463"/>
          <p:cNvSpPr/>
          <p:nvPr/>
        </p:nvSpPr>
        <p:spPr>
          <a:xfrm>
            <a:off x="650239" y="6502400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464" name="Shape 2464"/>
          <p:cNvSpPr/>
          <p:nvPr/>
        </p:nvSpPr>
        <p:spPr>
          <a:xfrm>
            <a:off x="650239" y="6827520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465" name="Shape 2465"/>
          <p:cNvSpPr/>
          <p:nvPr/>
        </p:nvSpPr>
        <p:spPr>
          <a:xfrm>
            <a:off x="650239" y="7152640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466" name="Shape 2466"/>
          <p:cNvSpPr/>
          <p:nvPr/>
        </p:nvSpPr>
        <p:spPr>
          <a:xfrm>
            <a:off x="650239" y="7694506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467" name="Shape 2467"/>
          <p:cNvSpPr/>
          <p:nvPr/>
        </p:nvSpPr>
        <p:spPr>
          <a:xfrm>
            <a:off x="650239" y="8019626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468" name="Shape 2468"/>
          <p:cNvSpPr/>
          <p:nvPr/>
        </p:nvSpPr>
        <p:spPr>
          <a:xfrm>
            <a:off x="650239" y="8344746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469" name="Shape 2469"/>
          <p:cNvSpPr/>
          <p:nvPr/>
        </p:nvSpPr>
        <p:spPr>
          <a:xfrm>
            <a:off x="650239" y="8669866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470" name="Shape 2470"/>
          <p:cNvSpPr/>
          <p:nvPr/>
        </p:nvSpPr>
        <p:spPr>
          <a:xfrm>
            <a:off x="650239" y="8994986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2473" name="Group 2473"/>
          <p:cNvGrpSpPr/>
          <p:nvPr/>
        </p:nvGrpSpPr>
        <p:grpSpPr>
          <a:xfrm>
            <a:off x="4876800" y="2080852"/>
            <a:ext cx="3251200" cy="498349"/>
            <a:chOff x="0" y="14534"/>
            <a:chExt cx="3251200" cy="498347"/>
          </a:xfrm>
        </p:grpSpPr>
        <p:sp>
          <p:nvSpPr>
            <p:cNvPr id="2471" name="Shape 2471"/>
            <p:cNvSpPr/>
            <p:nvPr/>
          </p:nvSpPr>
          <p:spPr>
            <a:xfrm>
              <a:off x="0" y="101148"/>
              <a:ext cx="3251201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472" name="Shape 2472"/>
            <p:cNvSpPr/>
            <p:nvPr/>
          </p:nvSpPr>
          <p:spPr>
            <a:xfrm>
              <a:off x="0" y="14534"/>
              <a:ext cx="3251201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1, bid = 4)</a:t>
              </a:r>
            </a:p>
          </p:txBody>
        </p:sp>
      </p:grpSp>
      <p:grpSp>
        <p:nvGrpSpPr>
          <p:cNvPr id="2476" name="Group 2476"/>
          <p:cNvGrpSpPr/>
          <p:nvPr/>
        </p:nvGrpSpPr>
        <p:grpSpPr>
          <a:xfrm>
            <a:off x="4876800" y="2405972"/>
            <a:ext cx="3251200" cy="498349"/>
            <a:chOff x="0" y="14534"/>
            <a:chExt cx="3251200" cy="498347"/>
          </a:xfrm>
        </p:grpSpPr>
        <p:sp>
          <p:nvSpPr>
            <p:cNvPr id="2474" name="Shape 2474"/>
            <p:cNvSpPr/>
            <p:nvPr/>
          </p:nvSpPr>
          <p:spPr>
            <a:xfrm>
              <a:off x="0" y="101148"/>
              <a:ext cx="3251201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475" name="Shape 2475"/>
            <p:cNvSpPr/>
            <p:nvPr/>
          </p:nvSpPr>
          <p:spPr>
            <a:xfrm>
              <a:off x="0" y="14534"/>
              <a:ext cx="3251201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1, bid = 7)</a:t>
              </a:r>
            </a:p>
          </p:txBody>
        </p:sp>
      </p:grpSp>
      <p:grpSp>
        <p:nvGrpSpPr>
          <p:cNvPr id="2479" name="Group 2479"/>
          <p:cNvGrpSpPr/>
          <p:nvPr/>
        </p:nvGrpSpPr>
        <p:grpSpPr>
          <a:xfrm>
            <a:off x="4876800" y="2731092"/>
            <a:ext cx="3251200" cy="498349"/>
            <a:chOff x="0" y="14534"/>
            <a:chExt cx="3251200" cy="498347"/>
          </a:xfrm>
        </p:grpSpPr>
        <p:sp>
          <p:nvSpPr>
            <p:cNvPr id="2477" name="Shape 2477"/>
            <p:cNvSpPr/>
            <p:nvPr/>
          </p:nvSpPr>
          <p:spPr>
            <a:xfrm>
              <a:off x="0" y="101148"/>
              <a:ext cx="3251201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478" name="Shape 2478"/>
            <p:cNvSpPr/>
            <p:nvPr/>
          </p:nvSpPr>
          <p:spPr>
            <a:xfrm>
              <a:off x="0" y="14534"/>
              <a:ext cx="3251201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3, bid = 6)</a:t>
              </a:r>
            </a:p>
          </p:txBody>
        </p:sp>
      </p:grpSp>
      <p:grpSp>
        <p:nvGrpSpPr>
          <p:cNvPr id="2482" name="Group 2482"/>
          <p:cNvGrpSpPr/>
          <p:nvPr/>
        </p:nvGrpSpPr>
        <p:grpSpPr>
          <a:xfrm>
            <a:off x="4876800" y="3056212"/>
            <a:ext cx="3251200" cy="498349"/>
            <a:chOff x="0" y="14534"/>
            <a:chExt cx="3251200" cy="498347"/>
          </a:xfrm>
        </p:grpSpPr>
        <p:sp>
          <p:nvSpPr>
            <p:cNvPr id="2480" name="Shape 2480"/>
            <p:cNvSpPr/>
            <p:nvPr/>
          </p:nvSpPr>
          <p:spPr>
            <a:xfrm>
              <a:off x="0" y="101148"/>
              <a:ext cx="3251201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481" name="Shape 2481"/>
            <p:cNvSpPr/>
            <p:nvPr/>
          </p:nvSpPr>
          <p:spPr>
            <a:xfrm>
              <a:off x="0" y="14534"/>
              <a:ext cx="3251201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4, bid = 3)</a:t>
              </a:r>
            </a:p>
          </p:txBody>
        </p:sp>
      </p:grpSp>
      <p:grpSp>
        <p:nvGrpSpPr>
          <p:cNvPr id="2485" name="Group 2485"/>
          <p:cNvGrpSpPr/>
          <p:nvPr/>
        </p:nvGrpSpPr>
        <p:grpSpPr>
          <a:xfrm>
            <a:off x="4876800" y="3381332"/>
            <a:ext cx="3251200" cy="498349"/>
            <a:chOff x="0" y="14534"/>
            <a:chExt cx="3251200" cy="498347"/>
          </a:xfrm>
        </p:grpSpPr>
        <p:sp>
          <p:nvSpPr>
            <p:cNvPr id="2483" name="Shape 2483"/>
            <p:cNvSpPr/>
            <p:nvPr/>
          </p:nvSpPr>
          <p:spPr>
            <a:xfrm>
              <a:off x="0" y="101148"/>
              <a:ext cx="3251201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484" name="Shape 2484"/>
            <p:cNvSpPr/>
            <p:nvPr/>
          </p:nvSpPr>
          <p:spPr>
            <a:xfrm>
              <a:off x="0" y="14534"/>
              <a:ext cx="3251201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8, bid = 1)</a:t>
              </a:r>
            </a:p>
          </p:txBody>
        </p:sp>
      </p:grpSp>
      <p:grpSp>
        <p:nvGrpSpPr>
          <p:cNvPr id="2488" name="Group 2488"/>
          <p:cNvGrpSpPr/>
          <p:nvPr/>
        </p:nvGrpSpPr>
        <p:grpSpPr>
          <a:xfrm>
            <a:off x="4876800" y="3923199"/>
            <a:ext cx="3251200" cy="498349"/>
            <a:chOff x="0" y="14534"/>
            <a:chExt cx="3251200" cy="498347"/>
          </a:xfrm>
        </p:grpSpPr>
        <p:sp>
          <p:nvSpPr>
            <p:cNvPr id="2486" name="Shape 2486"/>
            <p:cNvSpPr/>
            <p:nvPr/>
          </p:nvSpPr>
          <p:spPr>
            <a:xfrm>
              <a:off x="0" y="101148"/>
              <a:ext cx="3251201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487" name="Shape 2487"/>
            <p:cNvSpPr/>
            <p:nvPr/>
          </p:nvSpPr>
          <p:spPr>
            <a:xfrm>
              <a:off x="0" y="14534"/>
              <a:ext cx="3251201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8, bid = 13)</a:t>
              </a:r>
            </a:p>
          </p:txBody>
        </p:sp>
      </p:grpSp>
      <p:grpSp>
        <p:nvGrpSpPr>
          <p:cNvPr id="2491" name="Group 2491"/>
          <p:cNvGrpSpPr/>
          <p:nvPr/>
        </p:nvGrpSpPr>
        <p:grpSpPr>
          <a:xfrm>
            <a:off x="4876800" y="4248319"/>
            <a:ext cx="3251200" cy="498349"/>
            <a:chOff x="0" y="14534"/>
            <a:chExt cx="3251200" cy="498347"/>
          </a:xfrm>
        </p:grpSpPr>
        <p:sp>
          <p:nvSpPr>
            <p:cNvPr id="2489" name="Shape 2489"/>
            <p:cNvSpPr/>
            <p:nvPr/>
          </p:nvSpPr>
          <p:spPr>
            <a:xfrm>
              <a:off x="0" y="101148"/>
              <a:ext cx="3251201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490" name="Shape 2490"/>
            <p:cNvSpPr/>
            <p:nvPr/>
          </p:nvSpPr>
          <p:spPr>
            <a:xfrm>
              <a:off x="0" y="14534"/>
              <a:ext cx="3251201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8, bid = 15)</a:t>
              </a:r>
            </a:p>
          </p:txBody>
        </p:sp>
      </p:grpSp>
      <p:grpSp>
        <p:nvGrpSpPr>
          <p:cNvPr id="2494" name="Group 2494"/>
          <p:cNvGrpSpPr/>
          <p:nvPr/>
        </p:nvGrpSpPr>
        <p:grpSpPr>
          <a:xfrm>
            <a:off x="4876800" y="4573439"/>
            <a:ext cx="3251200" cy="498349"/>
            <a:chOff x="0" y="14534"/>
            <a:chExt cx="3251200" cy="498347"/>
          </a:xfrm>
        </p:grpSpPr>
        <p:sp>
          <p:nvSpPr>
            <p:cNvPr id="2492" name="Shape 2492"/>
            <p:cNvSpPr/>
            <p:nvPr/>
          </p:nvSpPr>
          <p:spPr>
            <a:xfrm>
              <a:off x="0" y="101148"/>
              <a:ext cx="3251201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493" name="Shape 2493"/>
            <p:cNvSpPr/>
            <p:nvPr/>
          </p:nvSpPr>
          <p:spPr>
            <a:xfrm>
              <a:off x="0" y="14534"/>
              <a:ext cx="3251201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12, bid = 1)</a:t>
              </a:r>
            </a:p>
          </p:txBody>
        </p:sp>
      </p:grpSp>
      <p:grpSp>
        <p:nvGrpSpPr>
          <p:cNvPr id="2497" name="Group 2497"/>
          <p:cNvGrpSpPr/>
          <p:nvPr/>
        </p:nvGrpSpPr>
        <p:grpSpPr>
          <a:xfrm>
            <a:off x="4876800" y="4898559"/>
            <a:ext cx="3251200" cy="498349"/>
            <a:chOff x="0" y="14534"/>
            <a:chExt cx="3251200" cy="498347"/>
          </a:xfrm>
        </p:grpSpPr>
        <p:sp>
          <p:nvSpPr>
            <p:cNvPr id="2495" name="Shape 2495"/>
            <p:cNvSpPr/>
            <p:nvPr/>
          </p:nvSpPr>
          <p:spPr>
            <a:xfrm>
              <a:off x="0" y="101148"/>
              <a:ext cx="3251201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496" name="Shape 2496"/>
            <p:cNvSpPr/>
            <p:nvPr/>
          </p:nvSpPr>
          <p:spPr>
            <a:xfrm>
              <a:off x="0" y="14534"/>
              <a:ext cx="3251201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. . .</a:t>
              </a:r>
            </a:p>
          </p:txBody>
        </p:sp>
      </p:grpSp>
      <p:sp>
        <p:nvSpPr>
          <p:cNvPr id="2498" name="Shape 2498"/>
          <p:cNvSpPr/>
          <p:nvPr/>
        </p:nvSpPr>
        <p:spPr>
          <a:xfrm>
            <a:off x="4876799" y="5310293"/>
            <a:ext cx="3251202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499" name="Shape 2499"/>
          <p:cNvSpPr/>
          <p:nvPr/>
        </p:nvSpPr>
        <p:spPr>
          <a:xfrm>
            <a:off x="4876799" y="5852160"/>
            <a:ext cx="3251202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500" name="Shape 2500"/>
          <p:cNvSpPr/>
          <p:nvPr/>
        </p:nvSpPr>
        <p:spPr>
          <a:xfrm>
            <a:off x="4876799" y="6177280"/>
            <a:ext cx="3251202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501" name="Shape 2501"/>
          <p:cNvSpPr/>
          <p:nvPr/>
        </p:nvSpPr>
        <p:spPr>
          <a:xfrm>
            <a:off x="4876799" y="6502400"/>
            <a:ext cx="3251202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502" name="Shape 2502"/>
          <p:cNvSpPr/>
          <p:nvPr/>
        </p:nvSpPr>
        <p:spPr>
          <a:xfrm>
            <a:off x="4876799" y="6827520"/>
            <a:ext cx="3251202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503" name="Shape 2503"/>
          <p:cNvSpPr/>
          <p:nvPr/>
        </p:nvSpPr>
        <p:spPr>
          <a:xfrm>
            <a:off x="4876799" y="7152640"/>
            <a:ext cx="3251202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504" name="Shape 2504"/>
          <p:cNvSpPr/>
          <p:nvPr/>
        </p:nvSpPr>
        <p:spPr>
          <a:xfrm>
            <a:off x="4876799" y="7694506"/>
            <a:ext cx="3251202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505" name="Shape 2505"/>
          <p:cNvSpPr/>
          <p:nvPr/>
        </p:nvSpPr>
        <p:spPr>
          <a:xfrm>
            <a:off x="4876799" y="8019626"/>
            <a:ext cx="3251202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506" name="Shape 2506"/>
          <p:cNvSpPr/>
          <p:nvPr/>
        </p:nvSpPr>
        <p:spPr>
          <a:xfrm>
            <a:off x="4876799" y="8344746"/>
            <a:ext cx="3251202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507" name="Shape 2507"/>
          <p:cNvSpPr/>
          <p:nvPr/>
        </p:nvSpPr>
        <p:spPr>
          <a:xfrm>
            <a:off x="4876799" y="8669866"/>
            <a:ext cx="3251202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508" name="Shape 2508"/>
          <p:cNvSpPr/>
          <p:nvPr/>
        </p:nvSpPr>
        <p:spPr>
          <a:xfrm>
            <a:off x="4876799" y="8994986"/>
            <a:ext cx="3251202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</p:spTree>
  </p:cSld>
  <p:clrMapOvr>
    <a:masterClrMapping/>
  </p:clrMapOvr>
  <p:transition spd="med" advClick="1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0" name="Shape 2510"/>
          <p:cNvSpPr/>
          <p:nvPr/>
        </p:nvSpPr>
        <p:spPr>
          <a:xfrm>
            <a:off x="4768426" y="5743786"/>
            <a:ext cx="3467948" cy="3684695"/>
          </a:xfrm>
          <a:prstGeom prst="rect">
            <a:avLst/>
          </a:prstGeom>
          <a:solidFill>
            <a:srgbClr val="8064A2"/>
          </a:solidFill>
          <a:ln w="25400">
            <a:solidFill>
              <a:srgbClr val="5D4976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511" name="Shape 2511"/>
          <p:cNvSpPr/>
          <p:nvPr/>
        </p:nvSpPr>
        <p:spPr>
          <a:xfrm>
            <a:off x="4768426" y="2059093"/>
            <a:ext cx="3467948" cy="3684694"/>
          </a:xfrm>
          <a:prstGeom prst="rect">
            <a:avLst/>
          </a:prstGeom>
          <a:solidFill>
            <a:srgbClr val="8064A2"/>
          </a:solidFill>
          <a:ln w="25400">
            <a:solidFill>
              <a:srgbClr val="5D4976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512" name="Shape 2512"/>
          <p:cNvSpPr/>
          <p:nvPr/>
        </p:nvSpPr>
        <p:spPr>
          <a:xfrm>
            <a:off x="541866" y="5743786"/>
            <a:ext cx="3467948" cy="3684695"/>
          </a:xfrm>
          <a:prstGeom prst="rect">
            <a:avLst/>
          </a:prstGeom>
          <a:solidFill>
            <a:srgbClr val="8064A2"/>
          </a:solidFill>
          <a:ln w="25400">
            <a:solidFill>
              <a:srgbClr val="5D4976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513" name="Shape 2513"/>
          <p:cNvSpPr/>
          <p:nvPr/>
        </p:nvSpPr>
        <p:spPr>
          <a:xfrm>
            <a:off x="541866" y="2059093"/>
            <a:ext cx="3467948" cy="3684694"/>
          </a:xfrm>
          <a:prstGeom prst="rect">
            <a:avLst/>
          </a:prstGeom>
          <a:solidFill>
            <a:srgbClr val="8064A2"/>
          </a:solidFill>
          <a:ln w="25400">
            <a:solidFill>
              <a:srgbClr val="5D4976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514" name="Shape 2514"/>
          <p:cNvSpPr/>
          <p:nvPr>
            <p:ph type="title"/>
          </p:nvPr>
        </p:nvSpPr>
        <p:spPr>
          <a:xfrm>
            <a:off x="650239" y="390596"/>
            <a:ext cx="11704322" cy="16256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Optimizing Sort-Merge Join</a:t>
            </a:r>
          </a:p>
        </p:txBody>
      </p:sp>
      <p:sp>
        <p:nvSpPr>
          <p:cNvPr id="2515" name="Shape 2515"/>
          <p:cNvSpPr/>
          <p:nvPr/>
        </p:nvSpPr>
        <p:spPr>
          <a:xfrm>
            <a:off x="325119" y="1950719"/>
            <a:ext cx="3901441" cy="7586135"/>
          </a:xfrm>
          <a:prstGeom prst="rect">
            <a:avLst/>
          </a:prstGeom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516" name="Shape 2516"/>
          <p:cNvSpPr/>
          <p:nvPr/>
        </p:nvSpPr>
        <p:spPr>
          <a:xfrm>
            <a:off x="650239" y="2167466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517" name="Shape 2517"/>
          <p:cNvSpPr/>
          <p:nvPr/>
        </p:nvSpPr>
        <p:spPr>
          <a:xfrm>
            <a:off x="650239" y="4009813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518" name="Shape 2518"/>
          <p:cNvSpPr/>
          <p:nvPr/>
        </p:nvSpPr>
        <p:spPr>
          <a:xfrm>
            <a:off x="650239" y="5852160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519" name="Shape 2519"/>
          <p:cNvSpPr/>
          <p:nvPr/>
        </p:nvSpPr>
        <p:spPr>
          <a:xfrm>
            <a:off x="650239" y="7694506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520" name="Shape 2520"/>
          <p:cNvSpPr/>
          <p:nvPr/>
        </p:nvSpPr>
        <p:spPr>
          <a:xfrm>
            <a:off x="4551679" y="1950719"/>
            <a:ext cx="3901442" cy="7586135"/>
          </a:xfrm>
          <a:prstGeom prst="rect">
            <a:avLst/>
          </a:prstGeom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521" name="Shape 2521"/>
          <p:cNvSpPr/>
          <p:nvPr/>
        </p:nvSpPr>
        <p:spPr>
          <a:xfrm>
            <a:off x="4876799" y="2167466"/>
            <a:ext cx="3251202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522" name="Shape 2522"/>
          <p:cNvSpPr/>
          <p:nvPr/>
        </p:nvSpPr>
        <p:spPr>
          <a:xfrm>
            <a:off x="4876799" y="4009813"/>
            <a:ext cx="3251202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523" name="Shape 2523"/>
          <p:cNvSpPr/>
          <p:nvPr/>
        </p:nvSpPr>
        <p:spPr>
          <a:xfrm>
            <a:off x="4876799" y="5852160"/>
            <a:ext cx="3251202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524" name="Shape 2524"/>
          <p:cNvSpPr/>
          <p:nvPr/>
        </p:nvSpPr>
        <p:spPr>
          <a:xfrm>
            <a:off x="4876799" y="7694506"/>
            <a:ext cx="3251202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525" name="Shape 2525"/>
          <p:cNvSpPr/>
          <p:nvPr>
            <p:ph type="body" idx="1"/>
          </p:nvPr>
        </p:nvSpPr>
        <p:spPr>
          <a:xfrm>
            <a:off x="8561493" y="1950719"/>
            <a:ext cx="4443308" cy="7586135"/>
          </a:xfrm>
          <a:prstGeom prst="rect">
            <a:avLst/>
          </a:prstGeom>
        </p:spPr>
        <p:txBody>
          <a:bodyPr/>
          <a:lstStyle/>
          <a:p>
            <a:pPr lvl="0" marL="342900" indent="-342900">
              <a:spcBef>
                <a:spcPts val="600"/>
              </a:spcBef>
              <a:buSzTx/>
              <a:buNone/>
              <a:defRPr sz="1800"/>
            </a:pPr>
            <a:r>
              <a:rPr b="1" sz="3800"/>
              <a:t>Key idea:</a:t>
            </a:r>
            <a:br>
              <a:rPr b="1" sz="3800"/>
            </a:br>
            <a:r>
              <a:rPr sz="3800"/>
              <a:t>Internal Sort on both. Perform merge on all runs!</a:t>
            </a:r>
            <a:endParaRPr sz="3800"/>
          </a:p>
          <a:p>
            <a:pPr lvl="0" marL="342900" indent="-342900">
              <a:spcBef>
                <a:spcPts val="600"/>
              </a:spcBef>
              <a:buSzTx/>
              <a:buNone/>
              <a:defRPr sz="1800"/>
            </a:pPr>
            <a:r>
              <a:rPr b="1" sz="3800"/>
              <a:t>Steps:</a:t>
            </a:r>
            <a:endParaRPr b="1" sz="3800"/>
          </a:p>
          <a:p>
            <a:pPr lvl="0" marL="610790" indent="-610790">
              <a:spcBef>
                <a:spcPts val="600"/>
              </a:spcBef>
              <a:buClr>
                <a:srgbClr val="8064A2"/>
              </a:buClr>
              <a:buFontTx/>
              <a:buAutoNum type="arabicPeriod" startAt="1"/>
              <a:defRPr sz="1800"/>
            </a:pPr>
            <a:r>
              <a:rPr sz="3800">
                <a:solidFill>
                  <a:srgbClr val="8064A2"/>
                </a:solidFill>
              </a:rPr>
              <a:t>Internal sort S and R. (Pass 0)</a:t>
            </a:r>
            <a:endParaRPr sz="3800">
              <a:solidFill>
                <a:srgbClr val="8064A2"/>
              </a:solidFill>
            </a:endParaRPr>
          </a:p>
          <a:p>
            <a:pPr lvl="0" marL="610790" indent="-610790">
              <a:spcBef>
                <a:spcPts val="600"/>
              </a:spcBef>
              <a:buFontTx/>
              <a:buAutoNum type="arabicPeriod" startAt="2"/>
              <a:defRPr sz="1800"/>
            </a:pPr>
            <a:r>
              <a:rPr sz="3800"/>
              <a:t>Merge all runs.</a:t>
            </a:r>
          </a:p>
        </p:txBody>
      </p:sp>
      <p:sp>
        <p:nvSpPr>
          <p:cNvPr id="2526" name="Shape 2526"/>
          <p:cNvSpPr/>
          <p:nvPr/>
        </p:nvSpPr>
        <p:spPr>
          <a:xfrm>
            <a:off x="1806701" y="1425447"/>
            <a:ext cx="949695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F497D"/>
                </a:solidFill>
              </a:rPr>
              <a:t>Sailors</a:t>
            </a:r>
          </a:p>
        </p:txBody>
      </p:sp>
      <p:sp>
        <p:nvSpPr>
          <p:cNvPr id="2527" name="Shape 2527"/>
          <p:cNvSpPr/>
          <p:nvPr/>
        </p:nvSpPr>
        <p:spPr>
          <a:xfrm>
            <a:off x="5816515" y="1425447"/>
            <a:ext cx="1240058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C0504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C0504D"/>
                </a:solidFill>
              </a:rPr>
              <a:t>Reserves</a:t>
            </a:r>
          </a:p>
        </p:txBody>
      </p:sp>
      <p:grpSp>
        <p:nvGrpSpPr>
          <p:cNvPr id="2530" name="Group 2530"/>
          <p:cNvGrpSpPr/>
          <p:nvPr/>
        </p:nvGrpSpPr>
        <p:grpSpPr>
          <a:xfrm>
            <a:off x="650239" y="2080852"/>
            <a:ext cx="3251201" cy="498349"/>
            <a:chOff x="0" y="14534"/>
            <a:chExt cx="3251200" cy="498347"/>
          </a:xfrm>
        </p:grpSpPr>
        <p:sp>
          <p:nvSpPr>
            <p:cNvPr id="2528" name="Shape 2528"/>
            <p:cNvSpPr/>
            <p:nvPr/>
          </p:nvSpPr>
          <p:spPr>
            <a:xfrm>
              <a:off x="0" y="101148"/>
              <a:ext cx="3251201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529" name="Shape 2529"/>
            <p:cNvSpPr/>
            <p:nvPr/>
          </p:nvSpPr>
          <p:spPr>
            <a:xfrm>
              <a:off x="0" y="14534"/>
              <a:ext cx="3251201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Bob, sid = 1)</a:t>
              </a:r>
            </a:p>
          </p:txBody>
        </p:sp>
      </p:grpSp>
      <p:grpSp>
        <p:nvGrpSpPr>
          <p:cNvPr id="2533" name="Group 2533"/>
          <p:cNvGrpSpPr/>
          <p:nvPr/>
        </p:nvGrpSpPr>
        <p:grpSpPr>
          <a:xfrm>
            <a:off x="650239" y="2405972"/>
            <a:ext cx="3251201" cy="498349"/>
            <a:chOff x="0" y="14534"/>
            <a:chExt cx="3251200" cy="498347"/>
          </a:xfrm>
        </p:grpSpPr>
        <p:sp>
          <p:nvSpPr>
            <p:cNvPr id="2531" name="Shape 2531"/>
            <p:cNvSpPr/>
            <p:nvPr/>
          </p:nvSpPr>
          <p:spPr>
            <a:xfrm>
              <a:off x="0" y="101148"/>
              <a:ext cx="3251201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532" name="Shape 2532"/>
            <p:cNvSpPr/>
            <p:nvPr/>
          </p:nvSpPr>
          <p:spPr>
            <a:xfrm>
              <a:off x="0" y="14534"/>
              <a:ext cx="3251201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Jill, sid = 2)</a:t>
              </a:r>
            </a:p>
          </p:txBody>
        </p:sp>
      </p:grpSp>
      <p:grpSp>
        <p:nvGrpSpPr>
          <p:cNvPr id="2536" name="Group 2536"/>
          <p:cNvGrpSpPr/>
          <p:nvPr/>
        </p:nvGrpSpPr>
        <p:grpSpPr>
          <a:xfrm>
            <a:off x="650239" y="2731092"/>
            <a:ext cx="3251201" cy="498349"/>
            <a:chOff x="0" y="14534"/>
            <a:chExt cx="3251200" cy="498347"/>
          </a:xfrm>
        </p:grpSpPr>
        <p:sp>
          <p:nvSpPr>
            <p:cNvPr id="2534" name="Shape 2534"/>
            <p:cNvSpPr/>
            <p:nvPr/>
          </p:nvSpPr>
          <p:spPr>
            <a:xfrm>
              <a:off x="0" y="101148"/>
              <a:ext cx="3251201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535" name="Shape 2535"/>
            <p:cNvSpPr/>
            <p:nvPr/>
          </p:nvSpPr>
          <p:spPr>
            <a:xfrm>
              <a:off x="0" y="14534"/>
              <a:ext cx="3251201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Yue, sid = 4)</a:t>
              </a:r>
            </a:p>
          </p:txBody>
        </p:sp>
      </p:grpSp>
      <p:grpSp>
        <p:nvGrpSpPr>
          <p:cNvPr id="2539" name="Group 2539"/>
          <p:cNvGrpSpPr/>
          <p:nvPr/>
        </p:nvGrpSpPr>
        <p:grpSpPr>
          <a:xfrm>
            <a:off x="650239" y="3056212"/>
            <a:ext cx="3251201" cy="498349"/>
            <a:chOff x="0" y="14534"/>
            <a:chExt cx="3251200" cy="498347"/>
          </a:xfrm>
        </p:grpSpPr>
        <p:sp>
          <p:nvSpPr>
            <p:cNvPr id="2537" name="Shape 2537"/>
            <p:cNvSpPr/>
            <p:nvPr/>
          </p:nvSpPr>
          <p:spPr>
            <a:xfrm>
              <a:off x="0" y="101148"/>
              <a:ext cx="3251201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538" name="Shape 2538"/>
            <p:cNvSpPr/>
            <p:nvPr/>
          </p:nvSpPr>
          <p:spPr>
            <a:xfrm>
              <a:off x="0" y="14534"/>
              <a:ext cx="3251201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Sue, sid = 8)</a:t>
              </a:r>
            </a:p>
          </p:txBody>
        </p:sp>
      </p:grpSp>
      <p:grpSp>
        <p:nvGrpSpPr>
          <p:cNvPr id="2542" name="Group 2542"/>
          <p:cNvGrpSpPr/>
          <p:nvPr/>
        </p:nvGrpSpPr>
        <p:grpSpPr>
          <a:xfrm>
            <a:off x="650239" y="3381332"/>
            <a:ext cx="3251201" cy="498349"/>
            <a:chOff x="0" y="14534"/>
            <a:chExt cx="3251200" cy="498347"/>
          </a:xfrm>
        </p:grpSpPr>
        <p:sp>
          <p:nvSpPr>
            <p:cNvPr id="2540" name="Shape 2540"/>
            <p:cNvSpPr/>
            <p:nvPr/>
          </p:nvSpPr>
          <p:spPr>
            <a:xfrm>
              <a:off x="0" y="101148"/>
              <a:ext cx="3251201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541" name="Shape 2541"/>
            <p:cNvSpPr/>
            <p:nvPr/>
          </p:nvSpPr>
          <p:spPr>
            <a:xfrm>
              <a:off x="0" y="14534"/>
              <a:ext cx="3251201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Jack, sid = 18)</a:t>
              </a:r>
            </a:p>
          </p:txBody>
        </p:sp>
      </p:grpSp>
      <p:grpSp>
        <p:nvGrpSpPr>
          <p:cNvPr id="2545" name="Group 2545"/>
          <p:cNvGrpSpPr/>
          <p:nvPr/>
        </p:nvGrpSpPr>
        <p:grpSpPr>
          <a:xfrm>
            <a:off x="650239" y="3923199"/>
            <a:ext cx="3251201" cy="498349"/>
            <a:chOff x="0" y="14534"/>
            <a:chExt cx="3251200" cy="498347"/>
          </a:xfrm>
        </p:grpSpPr>
        <p:sp>
          <p:nvSpPr>
            <p:cNvPr id="2543" name="Shape 2543"/>
            <p:cNvSpPr/>
            <p:nvPr/>
          </p:nvSpPr>
          <p:spPr>
            <a:xfrm>
              <a:off x="0" y="101148"/>
              <a:ext cx="3251201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544" name="Shape 2544"/>
            <p:cNvSpPr/>
            <p:nvPr/>
          </p:nvSpPr>
          <p:spPr>
            <a:xfrm>
              <a:off x="0" y="14534"/>
              <a:ext cx="3251201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Cat, sid = 22)</a:t>
              </a:r>
            </a:p>
          </p:txBody>
        </p:sp>
      </p:grpSp>
      <p:grpSp>
        <p:nvGrpSpPr>
          <p:cNvPr id="2548" name="Group 2548"/>
          <p:cNvGrpSpPr/>
          <p:nvPr/>
        </p:nvGrpSpPr>
        <p:grpSpPr>
          <a:xfrm>
            <a:off x="650239" y="4248319"/>
            <a:ext cx="3251201" cy="498349"/>
            <a:chOff x="0" y="14534"/>
            <a:chExt cx="3251200" cy="498347"/>
          </a:xfrm>
        </p:grpSpPr>
        <p:sp>
          <p:nvSpPr>
            <p:cNvPr id="2546" name="Shape 2546"/>
            <p:cNvSpPr/>
            <p:nvPr/>
          </p:nvSpPr>
          <p:spPr>
            <a:xfrm>
              <a:off x="0" y="101148"/>
              <a:ext cx="3251201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547" name="Shape 2547"/>
            <p:cNvSpPr/>
            <p:nvPr/>
          </p:nvSpPr>
          <p:spPr>
            <a:xfrm>
              <a:off x="0" y="14534"/>
              <a:ext cx="3251201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. . .</a:t>
              </a:r>
            </a:p>
          </p:txBody>
        </p:sp>
      </p:grpSp>
      <p:sp>
        <p:nvSpPr>
          <p:cNvPr id="2549" name="Shape 2549"/>
          <p:cNvSpPr/>
          <p:nvPr/>
        </p:nvSpPr>
        <p:spPr>
          <a:xfrm>
            <a:off x="650239" y="4660053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550" name="Shape 2550"/>
          <p:cNvSpPr/>
          <p:nvPr/>
        </p:nvSpPr>
        <p:spPr>
          <a:xfrm>
            <a:off x="650239" y="4985173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551" name="Shape 2551"/>
          <p:cNvSpPr/>
          <p:nvPr/>
        </p:nvSpPr>
        <p:spPr>
          <a:xfrm>
            <a:off x="650239" y="5310293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2554" name="Group 2554"/>
          <p:cNvGrpSpPr/>
          <p:nvPr/>
        </p:nvGrpSpPr>
        <p:grpSpPr>
          <a:xfrm>
            <a:off x="650239" y="5765545"/>
            <a:ext cx="3251201" cy="498349"/>
            <a:chOff x="0" y="14534"/>
            <a:chExt cx="3251200" cy="498347"/>
          </a:xfrm>
        </p:grpSpPr>
        <p:sp>
          <p:nvSpPr>
            <p:cNvPr id="2552" name="Shape 2552"/>
            <p:cNvSpPr/>
            <p:nvPr/>
          </p:nvSpPr>
          <p:spPr>
            <a:xfrm>
              <a:off x="0" y="101148"/>
              <a:ext cx="3251201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553" name="Shape 2553"/>
            <p:cNvSpPr/>
            <p:nvPr/>
          </p:nvSpPr>
          <p:spPr>
            <a:xfrm>
              <a:off x="0" y="14534"/>
              <a:ext cx="3251201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Sam, sid = 3)</a:t>
              </a:r>
            </a:p>
          </p:txBody>
        </p:sp>
      </p:grpSp>
      <p:grpSp>
        <p:nvGrpSpPr>
          <p:cNvPr id="2557" name="Group 2557"/>
          <p:cNvGrpSpPr/>
          <p:nvPr/>
        </p:nvGrpSpPr>
        <p:grpSpPr>
          <a:xfrm>
            <a:off x="650239" y="6090665"/>
            <a:ext cx="3251201" cy="498349"/>
            <a:chOff x="0" y="14534"/>
            <a:chExt cx="3251200" cy="498347"/>
          </a:xfrm>
        </p:grpSpPr>
        <p:sp>
          <p:nvSpPr>
            <p:cNvPr id="2555" name="Shape 2555"/>
            <p:cNvSpPr/>
            <p:nvPr/>
          </p:nvSpPr>
          <p:spPr>
            <a:xfrm>
              <a:off x="0" y="101148"/>
              <a:ext cx="3251201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556" name="Shape 2556"/>
            <p:cNvSpPr/>
            <p:nvPr/>
          </p:nvSpPr>
          <p:spPr>
            <a:xfrm>
              <a:off x="0" y="14534"/>
              <a:ext cx="3251201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Sue, sid = 7)</a:t>
              </a:r>
            </a:p>
          </p:txBody>
        </p:sp>
      </p:grpSp>
      <p:grpSp>
        <p:nvGrpSpPr>
          <p:cNvPr id="2560" name="Group 2560"/>
          <p:cNvGrpSpPr/>
          <p:nvPr/>
        </p:nvGrpSpPr>
        <p:grpSpPr>
          <a:xfrm>
            <a:off x="650239" y="6415785"/>
            <a:ext cx="3251201" cy="498349"/>
            <a:chOff x="0" y="14534"/>
            <a:chExt cx="3251200" cy="498347"/>
          </a:xfrm>
        </p:grpSpPr>
        <p:sp>
          <p:nvSpPr>
            <p:cNvPr id="2558" name="Shape 2558"/>
            <p:cNvSpPr/>
            <p:nvPr/>
          </p:nvSpPr>
          <p:spPr>
            <a:xfrm>
              <a:off x="0" y="101148"/>
              <a:ext cx="3251201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559" name="Shape 2559"/>
            <p:cNvSpPr/>
            <p:nvPr/>
          </p:nvSpPr>
          <p:spPr>
            <a:xfrm>
              <a:off x="0" y="14534"/>
              <a:ext cx="3251201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Joe, sid = 12)</a:t>
              </a:r>
            </a:p>
          </p:txBody>
        </p:sp>
      </p:grpSp>
      <p:grpSp>
        <p:nvGrpSpPr>
          <p:cNvPr id="2563" name="Group 2563"/>
          <p:cNvGrpSpPr/>
          <p:nvPr/>
        </p:nvGrpSpPr>
        <p:grpSpPr>
          <a:xfrm>
            <a:off x="650239" y="6740905"/>
            <a:ext cx="3251201" cy="498349"/>
            <a:chOff x="0" y="14534"/>
            <a:chExt cx="3251200" cy="498347"/>
          </a:xfrm>
        </p:grpSpPr>
        <p:sp>
          <p:nvSpPr>
            <p:cNvPr id="2561" name="Shape 2561"/>
            <p:cNvSpPr/>
            <p:nvPr/>
          </p:nvSpPr>
          <p:spPr>
            <a:xfrm>
              <a:off x="0" y="101148"/>
              <a:ext cx="3251201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562" name="Shape 2562"/>
            <p:cNvSpPr/>
            <p:nvPr/>
          </p:nvSpPr>
          <p:spPr>
            <a:xfrm>
              <a:off x="0" y="14534"/>
              <a:ext cx="3251201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. . .</a:t>
              </a:r>
            </a:p>
          </p:txBody>
        </p:sp>
      </p:grpSp>
      <p:sp>
        <p:nvSpPr>
          <p:cNvPr id="2564" name="Shape 2564"/>
          <p:cNvSpPr/>
          <p:nvPr/>
        </p:nvSpPr>
        <p:spPr>
          <a:xfrm>
            <a:off x="650239" y="7152640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565" name="Shape 2565"/>
          <p:cNvSpPr/>
          <p:nvPr/>
        </p:nvSpPr>
        <p:spPr>
          <a:xfrm>
            <a:off x="650239" y="7694506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566" name="Shape 2566"/>
          <p:cNvSpPr/>
          <p:nvPr/>
        </p:nvSpPr>
        <p:spPr>
          <a:xfrm>
            <a:off x="650239" y="8019626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567" name="Shape 2567"/>
          <p:cNvSpPr/>
          <p:nvPr/>
        </p:nvSpPr>
        <p:spPr>
          <a:xfrm>
            <a:off x="650239" y="8344746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568" name="Shape 2568"/>
          <p:cNvSpPr/>
          <p:nvPr/>
        </p:nvSpPr>
        <p:spPr>
          <a:xfrm>
            <a:off x="650239" y="8669866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569" name="Shape 2569"/>
          <p:cNvSpPr/>
          <p:nvPr/>
        </p:nvSpPr>
        <p:spPr>
          <a:xfrm>
            <a:off x="650239" y="8994986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2572" name="Group 2572"/>
          <p:cNvGrpSpPr/>
          <p:nvPr/>
        </p:nvGrpSpPr>
        <p:grpSpPr>
          <a:xfrm>
            <a:off x="4876800" y="2080852"/>
            <a:ext cx="3251200" cy="498349"/>
            <a:chOff x="0" y="14534"/>
            <a:chExt cx="3251200" cy="498347"/>
          </a:xfrm>
        </p:grpSpPr>
        <p:sp>
          <p:nvSpPr>
            <p:cNvPr id="2570" name="Shape 2570"/>
            <p:cNvSpPr/>
            <p:nvPr/>
          </p:nvSpPr>
          <p:spPr>
            <a:xfrm>
              <a:off x="0" y="101148"/>
              <a:ext cx="3251201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571" name="Shape 2571"/>
            <p:cNvSpPr/>
            <p:nvPr/>
          </p:nvSpPr>
          <p:spPr>
            <a:xfrm>
              <a:off x="0" y="14534"/>
              <a:ext cx="3251201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1, bid = 4)</a:t>
              </a:r>
            </a:p>
          </p:txBody>
        </p:sp>
      </p:grpSp>
      <p:grpSp>
        <p:nvGrpSpPr>
          <p:cNvPr id="2575" name="Group 2575"/>
          <p:cNvGrpSpPr/>
          <p:nvPr/>
        </p:nvGrpSpPr>
        <p:grpSpPr>
          <a:xfrm>
            <a:off x="4876800" y="2405972"/>
            <a:ext cx="3251200" cy="498349"/>
            <a:chOff x="0" y="14534"/>
            <a:chExt cx="3251200" cy="498347"/>
          </a:xfrm>
        </p:grpSpPr>
        <p:sp>
          <p:nvSpPr>
            <p:cNvPr id="2573" name="Shape 2573"/>
            <p:cNvSpPr/>
            <p:nvPr/>
          </p:nvSpPr>
          <p:spPr>
            <a:xfrm>
              <a:off x="0" y="101148"/>
              <a:ext cx="3251201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574" name="Shape 2574"/>
            <p:cNvSpPr/>
            <p:nvPr/>
          </p:nvSpPr>
          <p:spPr>
            <a:xfrm>
              <a:off x="0" y="14534"/>
              <a:ext cx="3251201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1, bid = 7)</a:t>
              </a:r>
            </a:p>
          </p:txBody>
        </p:sp>
      </p:grpSp>
      <p:grpSp>
        <p:nvGrpSpPr>
          <p:cNvPr id="2578" name="Group 2578"/>
          <p:cNvGrpSpPr/>
          <p:nvPr/>
        </p:nvGrpSpPr>
        <p:grpSpPr>
          <a:xfrm>
            <a:off x="4876800" y="2731092"/>
            <a:ext cx="3251200" cy="498349"/>
            <a:chOff x="0" y="14534"/>
            <a:chExt cx="3251200" cy="498347"/>
          </a:xfrm>
        </p:grpSpPr>
        <p:sp>
          <p:nvSpPr>
            <p:cNvPr id="2576" name="Shape 2576"/>
            <p:cNvSpPr/>
            <p:nvPr/>
          </p:nvSpPr>
          <p:spPr>
            <a:xfrm>
              <a:off x="0" y="101148"/>
              <a:ext cx="3251201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577" name="Shape 2577"/>
            <p:cNvSpPr/>
            <p:nvPr/>
          </p:nvSpPr>
          <p:spPr>
            <a:xfrm>
              <a:off x="0" y="14534"/>
              <a:ext cx="3251201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4, bid = 3)</a:t>
              </a:r>
            </a:p>
          </p:txBody>
        </p:sp>
      </p:grpSp>
      <p:grpSp>
        <p:nvGrpSpPr>
          <p:cNvPr id="2581" name="Group 2581"/>
          <p:cNvGrpSpPr/>
          <p:nvPr/>
        </p:nvGrpSpPr>
        <p:grpSpPr>
          <a:xfrm>
            <a:off x="4876800" y="3056212"/>
            <a:ext cx="3251200" cy="498349"/>
            <a:chOff x="0" y="14534"/>
            <a:chExt cx="3251200" cy="498347"/>
          </a:xfrm>
        </p:grpSpPr>
        <p:sp>
          <p:nvSpPr>
            <p:cNvPr id="2579" name="Shape 2579"/>
            <p:cNvSpPr/>
            <p:nvPr/>
          </p:nvSpPr>
          <p:spPr>
            <a:xfrm>
              <a:off x="0" y="101148"/>
              <a:ext cx="3251201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580" name="Shape 2580"/>
            <p:cNvSpPr/>
            <p:nvPr/>
          </p:nvSpPr>
          <p:spPr>
            <a:xfrm>
              <a:off x="0" y="14534"/>
              <a:ext cx="3251201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8, bid = 1)</a:t>
              </a:r>
            </a:p>
          </p:txBody>
        </p:sp>
      </p:grpSp>
      <p:grpSp>
        <p:nvGrpSpPr>
          <p:cNvPr id="2584" name="Group 2584"/>
          <p:cNvGrpSpPr/>
          <p:nvPr/>
        </p:nvGrpSpPr>
        <p:grpSpPr>
          <a:xfrm>
            <a:off x="4876800" y="3381332"/>
            <a:ext cx="3251200" cy="498349"/>
            <a:chOff x="0" y="14534"/>
            <a:chExt cx="3251200" cy="498347"/>
          </a:xfrm>
        </p:grpSpPr>
        <p:sp>
          <p:nvSpPr>
            <p:cNvPr id="2582" name="Shape 2582"/>
            <p:cNvSpPr/>
            <p:nvPr/>
          </p:nvSpPr>
          <p:spPr>
            <a:xfrm>
              <a:off x="0" y="101148"/>
              <a:ext cx="3251201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583" name="Shape 2583"/>
            <p:cNvSpPr/>
            <p:nvPr/>
          </p:nvSpPr>
          <p:spPr>
            <a:xfrm>
              <a:off x="0" y="14534"/>
              <a:ext cx="3251201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8, bid = 13)</a:t>
              </a:r>
            </a:p>
          </p:txBody>
        </p:sp>
      </p:grpSp>
      <p:grpSp>
        <p:nvGrpSpPr>
          <p:cNvPr id="2587" name="Group 2587"/>
          <p:cNvGrpSpPr/>
          <p:nvPr/>
        </p:nvGrpSpPr>
        <p:grpSpPr>
          <a:xfrm>
            <a:off x="4876800" y="3923199"/>
            <a:ext cx="3251200" cy="498349"/>
            <a:chOff x="0" y="14534"/>
            <a:chExt cx="3251200" cy="498347"/>
          </a:xfrm>
        </p:grpSpPr>
        <p:sp>
          <p:nvSpPr>
            <p:cNvPr id="2585" name="Shape 2585"/>
            <p:cNvSpPr/>
            <p:nvPr/>
          </p:nvSpPr>
          <p:spPr>
            <a:xfrm>
              <a:off x="0" y="101148"/>
              <a:ext cx="3251201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586" name="Shape 2586"/>
            <p:cNvSpPr/>
            <p:nvPr/>
          </p:nvSpPr>
          <p:spPr>
            <a:xfrm>
              <a:off x="0" y="14534"/>
              <a:ext cx="3251201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12, bid = 1)</a:t>
              </a:r>
            </a:p>
          </p:txBody>
        </p:sp>
      </p:grpSp>
      <p:grpSp>
        <p:nvGrpSpPr>
          <p:cNvPr id="2590" name="Group 2590"/>
          <p:cNvGrpSpPr/>
          <p:nvPr/>
        </p:nvGrpSpPr>
        <p:grpSpPr>
          <a:xfrm>
            <a:off x="4876800" y="4248319"/>
            <a:ext cx="3251200" cy="498349"/>
            <a:chOff x="0" y="14534"/>
            <a:chExt cx="3251200" cy="498347"/>
          </a:xfrm>
        </p:grpSpPr>
        <p:sp>
          <p:nvSpPr>
            <p:cNvPr id="2588" name="Shape 2588"/>
            <p:cNvSpPr/>
            <p:nvPr/>
          </p:nvSpPr>
          <p:spPr>
            <a:xfrm>
              <a:off x="0" y="101148"/>
              <a:ext cx="3251201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589" name="Shape 2589"/>
            <p:cNvSpPr/>
            <p:nvPr/>
          </p:nvSpPr>
          <p:spPr>
            <a:xfrm>
              <a:off x="0" y="14534"/>
              <a:ext cx="3251201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. . .</a:t>
              </a:r>
            </a:p>
          </p:txBody>
        </p:sp>
      </p:grpSp>
      <p:sp>
        <p:nvSpPr>
          <p:cNvPr id="2591" name="Shape 2591"/>
          <p:cNvSpPr/>
          <p:nvPr/>
        </p:nvSpPr>
        <p:spPr>
          <a:xfrm>
            <a:off x="4876799" y="4660053"/>
            <a:ext cx="3251202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592" name="Shape 2592"/>
          <p:cNvSpPr/>
          <p:nvPr/>
        </p:nvSpPr>
        <p:spPr>
          <a:xfrm>
            <a:off x="4876799" y="4985173"/>
            <a:ext cx="3251202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593" name="Shape 2593"/>
          <p:cNvSpPr/>
          <p:nvPr/>
        </p:nvSpPr>
        <p:spPr>
          <a:xfrm>
            <a:off x="4876799" y="5310293"/>
            <a:ext cx="3251202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2596" name="Group 2596"/>
          <p:cNvGrpSpPr/>
          <p:nvPr/>
        </p:nvGrpSpPr>
        <p:grpSpPr>
          <a:xfrm>
            <a:off x="4876800" y="5765545"/>
            <a:ext cx="3251200" cy="498349"/>
            <a:chOff x="0" y="14534"/>
            <a:chExt cx="3251200" cy="498347"/>
          </a:xfrm>
        </p:grpSpPr>
        <p:sp>
          <p:nvSpPr>
            <p:cNvPr id="2594" name="Shape 2594"/>
            <p:cNvSpPr/>
            <p:nvPr/>
          </p:nvSpPr>
          <p:spPr>
            <a:xfrm>
              <a:off x="0" y="101148"/>
              <a:ext cx="3251201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595" name="Shape 2595"/>
            <p:cNvSpPr/>
            <p:nvPr/>
          </p:nvSpPr>
          <p:spPr>
            <a:xfrm>
              <a:off x="0" y="14534"/>
              <a:ext cx="3251201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3, bid = 6)</a:t>
              </a:r>
            </a:p>
          </p:txBody>
        </p:sp>
      </p:grpSp>
      <p:grpSp>
        <p:nvGrpSpPr>
          <p:cNvPr id="2599" name="Group 2599"/>
          <p:cNvGrpSpPr/>
          <p:nvPr/>
        </p:nvGrpSpPr>
        <p:grpSpPr>
          <a:xfrm>
            <a:off x="4876800" y="6090665"/>
            <a:ext cx="3251200" cy="498349"/>
            <a:chOff x="0" y="14534"/>
            <a:chExt cx="3251200" cy="498347"/>
          </a:xfrm>
        </p:grpSpPr>
        <p:sp>
          <p:nvSpPr>
            <p:cNvPr id="2597" name="Shape 2597"/>
            <p:cNvSpPr/>
            <p:nvPr/>
          </p:nvSpPr>
          <p:spPr>
            <a:xfrm>
              <a:off x="0" y="101148"/>
              <a:ext cx="3251201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598" name="Shape 2598"/>
            <p:cNvSpPr/>
            <p:nvPr/>
          </p:nvSpPr>
          <p:spPr>
            <a:xfrm>
              <a:off x="0" y="14534"/>
              <a:ext cx="3251201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8, bid = 15)</a:t>
              </a:r>
            </a:p>
          </p:txBody>
        </p:sp>
      </p:grpSp>
      <p:grpSp>
        <p:nvGrpSpPr>
          <p:cNvPr id="2602" name="Group 2602"/>
          <p:cNvGrpSpPr/>
          <p:nvPr/>
        </p:nvGrpSpPr>
        <p:grpSpPr>
          <a:xfrm>
            <a:off x="4876800" y="6415785"/>
            <a:ext cx="3251200" cy="498349"/>
            <a:chOff x="0" y="14534"/>
            <a:chExt cx="3251200" cy="498347"/>
          </a:xfrm>
        </p:grpSpPr>
        <p:sp>
          <p:nvSpPr>
            <p:cNvPr id="2600" name="Shape 2600"/>
            <p:cNvSpPr/>
            <p:nvPr/>
          </p:nvSpPr>
          <p:spPr>
            <a:xfrm>
              <a:off x="0" y="101148"/>
              <a:ext cx="3251201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601" name="Shape 2601"/>
            <p:cNvSpPr/>
            <p:nvPr/>
          </p:nvSpPr>
          <p:spPr>
            <a:xfrm>
              <a:off x="0" y="14534"/>
              <a:ext cx="3251201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. . .</a:t>
              </a:r>
            </a:p>
          </p:txBody>
        </p:sp>
      </p:grpSp>
      <p:sp>
        <p:nvSpPr>
          <p:cNvPr id="2603" name="Shape 2603"/>
          <p:cNvSpPr/>
          <p:nvPr/>
        </p:nvSpPr>
        <p:spPr>
          <a:xfrm>
            <a:off x="4876799" y="6827520"/>
            <a:ext cx="3251202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604" name="Shape 2604"/>
          <p:cNvSpPr/>
          <p:nvPr/>
        </p:nvSpPr>
        <p:spPr>
          <a:xfrm>
            <a:off x="4876799" y="7152640"/>
            <a:ext cx="3251202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605" name="Shape 2605"/>
          <p:cNvSpPr/>
          <p:nvPr/>
        </p:nvSpPr>
        <p:spPr>
          <a:xfrm>
            <a:off x="4876799" y="7694506"/>
            <a:ext cx="3251202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606" name="Shape 2606"/>
          <p:cNvSpPr/>
          <p:nvPr/>
        </p:nvSpPr>
        <p:spPr>
          <a:xfrm>
            <a:off x="4876799" y="8019626"/>
            <a:ext cx="3251202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607" name="Shape 2607"/>
          <p:cNvSpPr/>
          <p:nvPr/>
        </p:nvSpPr>
        <p:spPr>
          <a:xfrm>
            <a:off x="4876799" y="8344746"/>
            <a:ext cx="3251202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608" name="Shape 2608"/>
          <p:cNvSpPr/>
          <p:nvPr/>
        </p:nvSpPr>
        <p:spPr>
          <a:xfrm>
            <a:off x="4876799" y="8669866"/>
            <a:ext cx="3251202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609" name="Shape 2609"/>
          <p:cNvSpPr/>
          <p:nvPr/>
        </p:nvSpPr>
        <p:spPr>
          <a:xfrm>
            <a:off x="4876799" y="8994986"/>
            <a:ext cx="3251202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</p:spTree>
  </p:cSld>
  <p:clrMapOvr>
    <a:masterClrMapping/>
  </p:clrMapOvr>
  <p:transition spd="med" advClick="1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" name="Shape 2611"/>
          <p:cNvSpPr/>
          <p:nvPr/>
        </p:nvSpPr>
        <p:spPr>
          <a:xfrm>
            <a:off x="4768426" y="5743786"/>
            <a:ext cx="3467948" cy="3684695"/>
          </a:xfrm>
          <a:prstGeom prst="rect">
            <a:avLst/>
          </a:prstGeom>
          <a:solidFill>
            <a:srgbClr val="8064A2"/>
          </a:solidFill>
          <a:ln w="25400">
            <a:solidFill>
              <a:srgbClr val="5D4976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612" name="Shape 2612"/>
          <p:cNvSpPr/>
          <p:nvPr/>
        </p:nvSpPr>
        <p:spPr>
          <a:xfrm>
            <a:off x="4768426" y="2059093"/>
            <a:ext cx="3467948" cy="3684694"/>
          </a:xfrm>
          <a:prstGeom prst="rect">
            <a:avLst/>
          </a:prstGeom>
          <a:solidFill>
            <a:srgbClr val="8064A2"/>
          </a:solidFill>
          <a:ln w="25400">
            <a:solidFill>
              <a:srgbClr val="5D4976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613" name="Shape 2613"/>
          <p:cNvSpPr/>
          <p:nvPr/>
        </p:nvSpPr>
        <p:spPr>
          <a:xfrm>
            <a:off x="541866" y="5743786"/>
            <a:ext cx="3467948" cy="3684695"/>
          </a:xfrm>
          <a:prstGeom prst="rect">
            <a:avLst/>
          </a:prstGeom>
          <a:solidFill>
            <a:srgbClr val="8064A2"/>
          </a:solidFill>
          <a:ln w="25400">
            <a:solidFill>
              <a:srgbClr val="5D4976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614" name="Shape 2614"/>
          <p:cNvSpPr/>
          <p:nvPr/>
        </p:nvSpPr>
        <p:spPr>
          <a:xfrm>
            <a:off x="541866" y="2059093"/>
            <a:ext cx="3467948" cy="3684694"/>
          </a:xfrm>
          <a:prstGeom prst="rect">
            <a:avLst/>
          </a:prstGeom>
          <a:solidFill>
            <a:srgbClr val="8064A2"/>
          </a:solidFill>
          <a:ln w="25400">
            <a:solidFill>
              <a:srgbClr val="5D4976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615" name="Shape 2615"/>
          <p:cNvSpPr/>
          <p:nvPr>
            <p:ph type="title"/>
          </p:nvPr>
        </p:nvSpPr>
        <p:spPr>
          <a:xfrm>
            <a:off x="650239" y="390596"/>
            <a:ext cx="11704322" cy="16256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Optimizing Sort-Merge Join</a:t>
            </a:r>
          </a:p>
        </p:txBody>
      </p:sp>
      <p:sp>
        <p:nvSpPr>
          <p:cNvPr id="2616" name="Shape 2616"/>
          <p:cNvSpPr/>
          <p:nvPr/>
        </p:nvSpPr>
        <p:spPr>
          <a:xfrm>
            <a:off x="325119" y="1950719"/>
            <a:ext cx="3901441" cy="7586135"/>
          </a:xfrm>
          <a:prstGeom prst="rect">
            <a:avLst/>
          </a:prstGeom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617" name="Shape 2617"/>
          <p:cNvSpPr/>
          <p:nvPr/>
        </p:nvSpPr>
        <p:spPr>
          <a:xfrm>
            <a:off x="650239" y="2167466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618" name="Shape 2618"/>
          <p:cNvSpPr/>
          <p:nvPr/>
        </p:nvSpPr>
        <p:spPr>
          <a:xfrm>
            <a:off x="650239" y="4009813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619" name="Shape 2619"/>
          <p:cNvSpPr/>
          <p:nvPr/>
        </p:nvSpPr>
        <p:spPr>
          <a:xfrm>
            <a:off x="650239" y="5852160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620" name="Shape 2620"/>
          <p:cNvSpPr/>
          <p:nvPr/>
        </p:nvSpPr>
        <p:spPr>
          <a:xfrm>
            <a:off x="650239" y="7694506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621" name="Shape 2621"/>
          <p:cNvSpPr/>
          <p:nvPr/>
        </p:nvSpPr>
        <p:spPr>
          <a:xfrm>
            <a:off x="4551679" y="1950719"/>
            <a:ext cx="3901442" cy="7586135"/>
          </a:xfrm>
          <a:prstGeom prst="rect">
            <a:avLst/>
          </a:prstGeom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622" name="Shape 2622"/>
          <p:cNvSpPr/>
          <p:nvPr/>
        </p:nvSpPr>
        <p:spPr>
          <a:xfrm>
            <a:off x="4876799" y="2167466"/>
            <a:ext cx="3251202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623" name="Shape 2623"/>
          <p:cNvSpPr/>
          <p:nvPr/>
        </p:nvSpPr>
        <p:spPr>
          <a:xfrm>
            <a:off x="4876799" y="4009813"/>
            <a:ext cx="3251202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624" name="Shape 2624"/>
          <p:cNvSpPr/>
          <p:nvPr/>
        </p:nvSpPr>
        <p:spPr>
          <a:xfrm>
            <a:off x="4876799" y="5852160"/>
            <a:ext cx="3251202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625" name="Shape 2625"/>
          <p:cNvSpPr/>
          <p:nvPr/>
        </p:nvSpPr>
        <p:spPr>
          <a:xfrm>
            <a:off x="4876799" y="7694506"/>
            <a:ext cx="3251202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626" name="Shape 2626"/>
          <p:cNvSpPr/>
          <p:nvPr>
            <p:ph type="body" idx="1"/>
          </p:nvPr>
        </p:nvSpPr>
        <p:spPr>
          <a:xfrm>
            <a:off x="8561493" y="1950719"/>
            <a:ext cx="4443308" cy="7586135"/>
          </a:xfrm>
          <a:prstGeom prst="rect">
            <a:avLst/>
          </a:prstGeom>
        </p:spPr>
        <p:txBody>
          <a:bodyPr/>
          <a:lstStyle/>
          <a:p>
            <a:pPr lvl="0" marL="342900" indent="-342900">
              <a:spcBef>
                <a:spcPts val="600"/>
              </a:spcBef>
              <a:buSzTx/>
              <a:buNone/>
              <a:defRPr sz="1800"/>
            </a:pPr>
            <a:r>
              <a:rPr b="1" sz="3400"/>
              <a:t>Key idea:</a:t>
            </a:r>
            <a:br>
              <a:rPr b="1" sz="3400"/>
            </a:br>
            <a:r>
              <a:rPr sz="3400"/>
              <a:t>Internal Sort on both. Perform merge on all runs!</a:t>
            </a:r>
            <a:endParaRPr sz="4000"/>
          </a:p>
          <a:p>
            <a:pPr lvl="0" marL="342900" indent="-342900">
              <a:spcBef>
                <a:spcPts val="600"/>
              </a:spcBef>
              <a:buSzTx/>
              <a:buNone/>
              <a:defRPr sz="1800"/>
            </a:pPr>
            <a:r>
              <a:rPr b="1" sz="3400"/>
              <a:t>Steps:</a:t>
            </a:r>
            <a:endParaRPr sz="4000"/>
          </a:p>
          <a:p>
            <a:pPr lvl="0" marL="603031" indent="-603031"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400"/>
              <a:t>Internal sort S and R. (Pass 0)</a:t>
            </a:r>
            <a:endParaRPr sz="4000"/>
          </a:p>
          <a:p>
            <a:pPr lvl="0" marL="603031" indent="-603031">
              <a:spcBef>
                <a:spcPts val="600"/>
              </a:spcBef>
              <a:buClr>
                <a:srgbClr val="8064A2"/>
              </a:buClr>
              <a:buFontTx/>
              <a:buAutoNum type="arabicPeriod" startAt="2"/>
              <a:defRPr sz="1800"/>
            </a:pPr>
            <a:r>
              <a:rPr sz="3400">
                <a:solidFill>
                  <a:srgbClr val="8064A2"/>
                </a:solidFill>
              </a:rPr>
              <a:t>Merge all runs.</a:t>
            </a:r>
            <a:endParaRPr sz="4000"/>
          </a:p>
          <a:p>
            <a:pPr lvl="0" marL="514350" indent="-514350">
              <a:spcBef>
                <a:spcPts val="600"/>
              </a:spcBef>
              <a:buSzTx/>
              <a:buNone/>
              <a:defRPr sz="1800"/>
            </a:pPr>
            <a:r>
              <a:rPr b="1" sz="3400"/>
              <a:t>I/Os:</a:t>
            </a:r>
            <a:endParaRPr sz="4000"/>
          </a:p>
          <a:p>
            <a:pPr lvl="0" marL="514350" indent="-514350">
              <a:spcBef>
                <a:spcPts val="600"/>
              </a:spcBef>
              <a:buSzTx/>
              <a:buNone/>
              <a:defRPr sz="1800"/>
            </a:pPr>
            <a:r>
              <a:rPr b="1" sz="3400">
                <a:solidFill>
                  <a:srgbClr val="1F497D"/>
                </a:solidFill>
              </a:rPr>
              <a:t>       </a:t>
            </a:r>
            <a:r>
              <a:rPr sz="3400">
                <a:solidFill>
                  <a:srgbClr val="1F497D"/>
                </a:solidFill>
              </a:rPr>
              <a:t>~3([S] + [R])</a:t>
            </a:r>
            <a:br>
              <a:rPr sz="3400">
                <a:solidFill>
                  <a:srgbClr val="1F497D"/>
                </a:solidFill>
              </a:rPr>
            </a:br>
            <a:r>
              <a:rPr sz="3400">
                <a:solidFill>
                  <a:srgbClr val="1F497D"/>
                </a:solidFill>
              </a:rPr>
              <a:t>Pass 0: 2([S]+[R])</a:t>
            </a:r>
            <a:br>
              <a:rPr sz="3400">
                <a:solidFill>
                  <a:srgbClr val="1F497D"/>
                </a:solidFill>
              </a:rPr>
            </a:br>
            <a:r>
              <a:rPr sz="3400">
                <a:solidFill>
                  <a:srgbClr val="1F497D"/>
                </a:solidFill>
              </a:rPr>
              <a:t>Merging: [S]+[R]</a:t>
            </a:r>
          </a:p>
        </p:txBody>
      </p:sp>
      <p:sp>
        <p:nvSpPr>
          <p:cNvPr id="2627" name="Shape 2627"/>
          <p:cNvSpPr/>
          <p:nvPr/>
        </p:nvSpPr>
        <p:spPr>
          <a:xfrm>
            <a:off x="1806701" y="1425447"/>
            <a:ext cx="949695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F497D"/>
                </a:solidFill>
              </a:rPr>
              <a:t>Sailors</a:t>
            </a:r>
          </a:p>
        </p:txBody>
      </p:sp>
      <p:sp>
        <p:nvSpPr>
          <p:cNvPr id="2628" name="Shape 2628"/>
          <p:cNvSpPr/>
          <p:nvPr/>
        </p:nvSpPr>
        <p:spPr>
          <a:xfrm>
            <a:off x="5816515" y="1425447"/>
            <a:ext cx="1240058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C0504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C0504D"/>
                </a:solidFill>
              </a:rPr>
              <a:t>Reserves</a:t>
            </a:r>
          </a:p>
        </p:txBody>
      </p:sp>
      <p:grpSp>
        <p:nvGrpSpPr>
          <p:cNvPr id="2631" name="Group 2631"/>
          <p:cNvGrpSpPr/>
          <p:nvPr/>
        </p:nvGrpSpPr>
        <p:grpSpPr>
          <a:xfrm>
            <a:off x="650239" y="2080852"/>
            <a:ext cx="3251201" cy="498349"/>
            <a:chOff x="0" y="14534"/>
            <a:chExt cx="3251200" cy="498347"/>
          </a:xfrm>
        </p:grpSpPr>
        <p:sp>
          <p:nvSpPr>
            <p:cNvPr id="2629" name="Shape 2629"/>
            <p:cNvSpPr/>
            <p:nvPr/>
          </p:nvSpPr>
          <p:spPr>
            <a:xfrm>
              <a:off x="0" y="101148"/>
              <a:ext cx="3251201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630" name="Shape 2630"/>
            <p:cNvSpPr/>
            <p:nvPr/>
          </p:nvSpPr>
          <p:spPr>
            <a:xfrm>
              <a:off x="0" y="14534"/>
              <a:ext cx="3251201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Bob, sid = 1)</a:t>
              </a:r>
            </a:p>
          </p:txBody>
        </p:sp>
      </p:grpSp>
      <p:grpSp>
        <p:nvGrpSpPr>
          <p:cNvPr id="2634" name="Group 2634"/>
          <p:cNvGrpSpPr/>
          <p:nvPr/>
        </p:nvGrpSpPr>
        <p:grpSpPr>
          <a:xfrm>
            <a:off x="650239" y="2405972"/>
            <a:ext cx="3251201" cy="498349"/>
            <a:chOff x="0" y="14534"/>
            <a:chExt cx="3251200" cy="498347"/>
          </a:xfrm>
        </p:grpSpPr>
        <p:sp>
          <p:nvSpPr>
            <p:cNvPr id="2632" name="Shape 2632"/>
            <p:cNvSpPr/>
            <p:nvPr/>
          </p:nvSpPr>
          <p:spPr>
            <a:xfrm>
              <a:off x="0" y="101148"/>
              <a:ext cx="3251201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633" name="Shape 2633"/>
            <p:cNvSpPr/>
            <p:nvPr/>
          </p:nvSpPr>
          <p:spPr>
            <a:xfrm>
              <a:off x="0" y="14534"/>
              <a:ext cx="3251201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Jill, sid = 2)</a:t>
              </a:r>
            </a:p>
          </p:txBody>
        </p:sp>
      </p:grpSp>
      <p:grpSp>
        <p:nvGrpSpPr>
          <p:cNvPr id="2637" name="Group 2637"/>
          <p:cNvGrpSpPr/>
          <p:nvPr/>
        </p:nvGrpSpPr>
        <p:grpSpPr>
          <a:xfrm>
            <a:off x="650239" y="2731092"/>
            <a:ext cx="3251201" cy="498349"/>
            <a:chOff x="0" y="14534"/>
            <a:chExt cx="3251200" cy="498347"/>
          </a:xfrm>
        </p:grpSpPr>
        <p:sp>
          <p:nvSpPr>
            <p:cNvPr id="2635" name="Shape 2635"/>
            <p:cNvSpPr/>
            <p:nvPr/>
          </p:nvSpPr>
          <p:spPr>
            <a:xfrm>
              <a:off x="0" y="101148"/>
              <a:ext cx="3251201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636" name="Shape 2636"/>
            <p:cNvSpPr/>
            <p:nvPr/>
          </p:nvSpPr>
          <p:spPr>
            <a:xfrm>
              <a:off x="0" y="14534"/>
              <a:ext cx="3251201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Yue, sid = 4)</a:t>
              </a:r>
            </a:p>
          </p:txBody>
        </p:sp>
      </p:grpSp>
      <p:grpSp>
        <p:nvGrpSpPr>
          <p:cNvPr id="2640" name="Group 2640"/>
          <p:cNvGrpSpPr/>
          <p:nvPr/>
        </p:nvGrpSpPr>
        <p:grpSpPr>
          <a:xfrm>
            <a:off x="650239" y="3056212"/>
            <a:ext cx="3251201" cy="498349"/>
            <a:chOff x="0" y="14534"/>
            <a:chExt cx="3251200" cy="498347"/>
          </a:xfrm>
        </p:grpSpPr>
        <p:sp>
          <p:nvSpPr>
            <p:cNvPr id="2638" name="Shape 2638"/>
            <p:cNvSpPr/>
            <p:nvPr/>
          </p:nvSpPr>
          <p:spPr>
            <a:xfrm>
              <a:off x="0" y="101148"/>
              <a:ext cx="3251201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639" name="Shape 2639"/>
            <p:cNvSpPr/>
            <p:nvPr/>
          </p:nvSpPr>
          <p:spPr>
            <a:xfrm>
              <a:off x="0" y="14534"/>
              <a:ext cx="3251201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Sue, sid = 8)</a:t>
              </a:r>
            </a:p>
          </p:txBody>
        </p:sp>
      </p:grpSp>
      <p:grpSp>
        <p:nvGrpSpPr>
          <p:cNvPr id="2643" name="Group 2643"/>
          <p:cNvGrpSpPr/>
          <p:nvPr/>
        </p:nvGrpSpPr>
        <p:grpSpPr>
          <a:xfrm>
            <a:off x="650239" y="3381332"/>
            <a:ext cx="3251201" cy="498349"/>
            <a:chOff x="0" y="14534"/>
            <a:chExt cx="3251200" cy="498347"/>
          </a:xfrm>
        </p:grpSpPr>
        <p:sp>
          <p:nvSpPr>
            <p:cNvPr id="2641" name="Shape 2641"/>
            <p:cNvSpPr/>
            <p:nvPr/>
          </p:nvSpPr>
          <p:spPr>
            <a:xfrm>
              <a:off x="0" y="101148"/>
              <a:ext cx="3251201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642" name="Shape 2642"/>
            <p:cNvSpPr/>
            <p:nvPr/>
          </p:nvSpPr>
          <p:spPr>
            <a:xfrm>
              <a:off x="0" y="14534"/>
              <a:ext cx="3251201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Jack, sid = 18)</a:t>
              </a:r>
            </a:p>
          </p:txBody>
        </p:sp>
      </p:grpSp>
      <p:grpSp>
        <p:nvGrpSpPr>
          <p:cNvPr id="2646" name="Group 2646"/>
          <p:cNvGrpSpPr/>
          <p:nvPr/>
        </p:nvGrpSpPr>
        <p:grpSpPr>
          <a:xfrm>
            <a:off x="650239" y="3923199"/>
            <a:ext cx="3251201" cy="498349"/>
            <a:chOff x="0" y="14534"/>
            <a:chExt cx="3251200" cy="498347"/>
          </a:xfrm>
        </p:grpSpPr>
        <p:sp>
          <p:nvSpPr>
            <p:cNvPr id="2644" name="Shape 2644"/>
            <p:cNvSpPr/>
            <p:nvPr/>
          </p:nvSpPr>
          <p:spPr>
            <a:xfrm>
              <a:off x="0" y="101148"/>
              <a:ext cx="3251201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645" name="Shape 2645"/>
            <p:cNvSpPr/>
            <p:nvPr/>
          </p:nvSpPr>
          <p:spPr>
            <a:xfrm>
              <a:off x="0" y="14534"/>
              <a:ext cx="3251201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Cat, sid = 22)</a:t>
              </a:r>
            </a:p>
          </p:txBody>
        </p:sp>
      </p:grpSp>
      <p:grpSp>
        <p:nvGrpSpPr>
          <p:cNvPr id="2649" name="Group 2649"/>
          <p:cNvGrpSpPr/>
          <p:nvPr/>
        </p:nvGrpSpPr>
        <p:grpSpPr>
          <a:xfrm>
            <a:off x="650239" y="4248319"/>
            <a:ext cx="3251201" cy="498349"/>
            <a:chOff x="0" y="14534"/>
            <a:chExt cx="3251200" cy="498347"/>
          </a:xfrm>
        </p:grpSpPr>
        <p:sp>
          <p:nvSpPr>
            <p:cNvPr id="2647" name="Shape 2647"/>
            <p:cNvSpPr/>
            <p:nvPr/>
          </p:nvSpPr>
          <p:spPr>
            <a:xfrm>
              <a:off x="0" y="101148"/>
              <a:ext cx="3251201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648" name="Shape 2648"/>
            <p:cNvSpPr/>
            <p:nvPr/>
          </p:nvSpPr>
          <p:spPr>
            <a:xfrm>
              <a:off x="0" y="14534"/>
              <a:ext cx="3251201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. . .</a:t>
              </a:r>
            </a:p>
          </p:txBody>
        </p:sp>
      </p:grpSp>
      <p:sp>
        <p:nvSpPr>
          <p:cNvPr id="2650" name="Shape 2650"/>
          <p:cNvSpPr/>
          <p:nvPr/>
        </p:nvSpPr>
        <p:spPr>
          <a:xfrm>
            <a:off x="650239" y="4660053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651" name="Shape 2651"/>
          <p:cNvSpPr/>
          <p:nvPr/>
        </p:nvSpPr>
        <p:spPr>
          <a:xfrm>
            <a:off x="650239" y="4985173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652" name="Shape 2652"/>
          <p:cNvSpPr/>
          <p:nvPr/>
        </p:nvSpPr>
        <p:spPr>
          <a:xfrm>
            <a:off x="650239" y="5310293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2655" name="Group 2655"/>
          <p:cNvGrpSpPr/>
          <p:nvPr/>
        </p:nvGrpSpPr>
        <p:grpSpPr>
          <a:xfrm>
            <a:off x="650239" y="5765545"/>
            <a:ext cx="3251201" cy="498349"/>
            <a:chOff x="0" y="14534"/>
            <a:chExt cx="3251200" cy="498347"/>
          </a:xfrm>
        </p:grpSpPr>
        <p:sp>
          <p:nvSpPr>
            <p:cNvPr id="2653" name="Shape 2653"/>
            <p:cNvSpPr/>
            <p:nvPr/>
          </p:nvSpPr>
          <p:spPr>
            <a:xfrm>
              <a:off x="0" y="101148"/>
              <a:ext cx="3251201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654" name="Shape 2654"/>
            <p:cNvSpPr/>
            <p:nvPr/>
          </p:nvSpPr>
          <p:spPr>
            <a:xfrm>
              <a:off x="0" y="14534"/>
              <a:ext cx="3251201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Sam, sid = 3)</a:t>
              </a:r>
            </a:p>
          </p:txBody>
        </p:sp>
      </p:grpSp>
      <p:grpSp>
        <p:nvGrpSpPr>
          <p:cNvPr id="2658" name="Group 2658"/>
          <p:cNvGrpSpPr/>
          <p:nvPr/>
        </p:nvGrpSpPr>
        <p:grpSpPr>
          <a:xfrm>
            <a:off x="650239" y="6090665"/>
            <a:ext cx="3251201" cy="498349"/>
            <a:chOff x="0" y="14534"/>
            <a:chExt cx="3251200" cy="498347"/>
          </a:xfrm>
        </p:grpSpPr>
        <p:sp>
          <p:nvSpPr>
            <p:cNvPr id="2656" name="Shape 2656"/>
            <p:cNvSpPr/>
            <p:nvPr/>
          </p:nvSpPr>
          <p:spPr>
            <a:xfrm>
              <a:off x="0" y="101148"/>
              <a:ext cx="3251201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657" name="Shape 2657"/>
            <p:cNvSpPr/>
            <p:nvPr/>
          </p:nvSpPr>
          <p:spPr>
            <a:xfrm>
              <a:off x="0" y="14534"/>
              <a:ext cx="3251201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Sue, sid = 7)</a:t>
              </a:r>
            </a:p>
          </p:txBody>
        </p:sp>
      </p:grpSp>
      <p:grpSp>
        <p:nvGrpSpPr>
          <p:cNvPr id="2661" name="Group 2661"/>
          <p:cNvGrpSpPr/>
          <p:nvPr/>
        </p:nvGrpSpPr>
        <p:grpSpPr>
          <a:xfrm>
            <a:off x="650239" y="6415785"/>
            <a:ext cx="3251201" cy="498349"/>
            <a:chOff x="0" y="14534"/>
            <a:chExt cx="3251200" cy="498347"/>
          </a:xfrm>
        </p:grpSpPr>
        <p:sp>
          <p:nvSpPr>
            <p:cNvPr id="2659" name="Shape 2659"/>
            <p:cNvSpPr/>
            <p:nvPr/>
          </p:nvSpPr>
          <p:spPr>
            <a:xfrm>
              <a:off x="0" y="101148"/>
              <a:ext cx="3251201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660" name="Shape 2660"/>
            <p:cNvSpPr/>
            <p:nvPr/>
          </p:nvSpPr>
          <p:spPr>
            <a:xfrm>
              <a:off x="0" y="14534"/>
              <a:ext cx="3251201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Joe, sid = 12)</a:t>
              </a:r>
            </a:p>
          </p:txBody>
        </p:sp>
      </p:grpSp>
      <p:grpSp>
        <p:nvGrpSpPr>
          <p:cNvPr id="2664" name="Group 2664"/>
          <p:cNvGrpSpPr/>
          <p:nvPr/>
        </p:nvGrpSpPr>
        <p:grpSpPr>
          <a:xfrm>
            <a:off x="650239" y="6740905"/>
            <a:ext cx="3251201" cy="498349"/>
            <a:chOff x="0" y="14534"/>
            <a:chExt cx="3251200" cy="498347"/>
          </a:xfrm>
        </p:grpSpPr>
        <p:sp>
          <p:nvSpPr>
            <p:cNvPr id="2662" name="Shape 2662"/>
            <p:cNvSpPr/>
            <p:nvPr/>
          </p:nvSpPr>
          <p:spPr>
            <a:xfrm>
              <a:off x="0" y="101148"/>
              <a:ext cx="3251201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663" name="Shape 2663"/>
            <p:cNvSpPr/>
            <p:nvPr/>
          </p:nvSpPr>
          <p:spPr>
            <a:xfrm>
              <a:off x="0" y="14534"/>
              <a:ext cx="3251201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. . .</a:t>
              </a:r>
            </a:p>
          </p:txBody>
        </p:sp>
      </p:grpSp>
      <p:sp>
        <p:nvSpPr>
          <p:cNvPr id="2665" name="Shape 2665"/>
          <p:cNvSpPr/>
          <p:nvPr/>
        </p:nvSpPr>
        <p:spPr>
          <a:xfrm>
            <a:off x="650239" y="7152640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666" name="Shape 2666"/>
          <p:cNvSpPr/>
          <p:nvPr/>
        </p:nvSpPr>
        <p:spPr>
          <a:xfrm>
            <a:off x="650239" y="7694506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667" name="Shape 2667"/>
          <p:cNvSpPr/>
          <p:nvPr/>
        </p:nvSpPr>
        <p:spPr>
          <a:xfrm>
            <a:off x="650239" y="8019626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668" name="Shape 2668"/>
          <p:cNvSpPr/>
          <p:nvPr/>
        </p:nvSpPr>
        <p:spPr>
          <a:xfrm>
            <a:off x="650239" y="8344746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669" name="Shape 2669"/>
          <p:cNvSpPr/>
          <p:nvPr/>
        </p:nvSpPr>
        <p:spPr>
          <a:xfrm>
            <a:off x="650239" y="8669866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670" name="Shape 2670"/>
          <p:cNvSpPr/>
          <p:nvPr/>
        </p:nvSpPr>
        <p:spPr>
          <a:xfrm>
            <a:off x="650239" y="8994986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2673" name="Group 2673"/>
          <p:cNvGrpSpPr/>
          <p:nvPr/>
        </p:nvGrpSpPr>
        <p:grpSpPr>
          <a:xfrm>
            <a:off x="4876800" y="2080852"/>
            <a:ext cx="3251200" cy="498349"/>
            <a:chOff x="0" y="14534"/>
            <a:chExt cx="3251200" cy="498347"/>
          </a:xfrm>
        </p:grpSpPr>
        <p:sp>
          <p:nvSpPr>
            <p:cNvPr id="2671" name="Shape 2671"/>
            <p:cNvSpPr/>
            <p:nvPr/>
          </p:nvSpPr>
          <p:spPr>
            <a:xfrm>
              <a:off x="0" y="101148"/>
              <a:ext cx="3251201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672" name="Shape 2672"/>
            <p:cNvSpPr/>
            <p:nvPr/>
          </p:nvSpPr>
          <p:spPr>
            <a:xfrm>
              <a:off x="0" y="14534"/>
              <a:ext cx="3251201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1, bid = 4)</a:t>
              </a:r>
            </a:p>
          </p:txBody>
        </p:sp>
      </p:grpSp>
      <p:grpSp>
        <p:nvGrpSpPr>
          <p:cNvPr id="2676" name="Group 2676"/>
          <p:cNvGrpSpPr/>
          <p:nvPr/>
        </p:nvGrpSpPr>
        <p:grpSpPr>
          <a:xfrm>
            <a:off x="4876800" y="2405972"/>
            <a:ext cx="3251200" cy="498349"/>
            <a:chOff x="0" y="14534"/>
            <a:chExt cx="3251200" cy="498347"/>
          </a:xfrm>
        </p:grpSpPr>
        <p:sp>
          <p:nvSpPr>
            <p:cNvPr id="2674" name="Shape 2674"/>
            <p:cNvSpPr/>
            <p:nvPr/>
          </p:nvSpPr>
          <p:spPr>
            <a:xfrm>
              <a:off x="0" y="101148"/>
              <a:ext cx="3251201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675" name="Shape 2675"/>
            <p:cNvSpPr/>
            <p:nvPr/>
          </p:nvSpPr>
          <p:spPr>
            <a:xfrm>
              <a:off x="0" y="14534"/>
              <a:ext cx="3251201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1, bid = 7)</a:t>
              </a:r>
            </a:p>
          </p:txBody>
        </p:sp>
      </p:grpSp>
      <p:grpSp>
        <p:nvGrpSpPr>
          <p:cNvPr id="2679" name="Group 2679"/>
          <p:cNvGrpSpPr/>
          <p:nvPr/>
        </p:nvGrpSpPr>
        <p:grpSpPr>
          <a:xfrm>
            <a:off x="4876800" y="2731092"/>
            <a:ext cx="3251200" cy="498349"/>
            <a:chOff x="0" y="14534"/>
            <a:chExt cx="3251200" cy="498347"/>
          </a:xfrm>
        </p:grpSpPr>
        <p:sp>
          <p:nvSpPr>
            <p:cNvPr id="2677" name="Shape 2677"/>
            <p:cNvSpPr/>
            <p:nvPr/>
          </p:nvSpPr>
          <p:spPr>
            <a:xfrm>
              <a:off x="0" y="101148"/>
              <a:ext cx="3251201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678" name="Shape 2678"/>
            <p:cNvSpPr/>
            <p:nvPr/>
          </p:nvSpPr>
          <p:spPr>
            <a:xfrm>
              <a:off x="0" y="14534"/>
              <a:ext cx="3251201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4, bid = 3)</a:t>
              </a:r>
            </a:p>
          </p:txBody>
        </p:sp>
      </p:grpSp>
      <p:grpSp>
        <p:nvGrpSpPr>
          <p:cNvPr id="2682" name="Group 2682"/>
          <p:cNvGrpSpPr/>
          <p:nvPr/>
        </p:nvGrpSpPr>
        <p:grpSpPr>
          <a:xfrm>
            <a:off x="4876800" y="3056212"/>
            <a:ext cx="3251200" cy="498349"/>
            <a:chOff x="0" y="14534"/>
            <a:chExt cx="3251200" cy="498347"/>
          </a:xfrm>
        </p:grpSpPr>
        <p:sp>
          <p:nvSpPr>
            <p:cNvPr id="2680" name="Shape 2680"/>
            <p:cNvSpPr/>
            <p:nvPr/>
          </p:nvSpPr>
          <p:spPr>
            <a:xfrm>
              <a:off x="0" y="101148"/>
              <a:ext cx="3251201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681" name="Shape 2681"/>
            <p:cNvSpPr/>
            <p:nvPr/>
          </p:nvSpPr>
          <p:spPr>
            <a:xfrm>
              <a:off x="0" y="14534"/>
              <a:ext cx="3251201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8, bid = 1)</a:t>
              </a:r>
            </a:p>
          </p:txBody>
        </p:sp>
      </p:grpSp>
      <p:grpSp>
        <p:nvGrpSpPr>
          <p:cNvPr id="2685" name="Group 2685"/>
          <p:cNvGrpSpPr/>
          <p:nvPr/>
        </p:nvGrpSpPr>
        <p:grpSpPr>
          <a:xfrm>
            <a:off x="4876800" y="3381332"/>
            <a:ext cx="3251200" cy="498349"/>
            <a:chOff x="0" y="14534"/>
            <a:chExt cx="3251200" cy="498347"/>
          </a:xfrm>
        </p:grpSpPr>
        <p:sp>
          <p:nvSpPr>
            <p:cNvPr id="2683" name="Shape 2683"/>
            <p:cNvSpPr/>
            <p:nvPr/>
          </p:nvSpPr>
          <p:spPr>
            <a:xfrm>
              <a:off x="0" y="101148"/>
              <a:ext cx="3251201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684" name="Shape 2684"/>
            <p:cNvSpPr/>
            <p:nvPr/>
          </p:nvSpPr>
          <p:spPr>
            <a:xfrm>
              <a:off x="0" y="14534"/>
              <a:ext cx="3251201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8, bid = 13)</a:t>
              </a:r>
            </a:p>
          </p:txBody>
        </p:sp>
      </p:grpSp>
      <p:grpSp>
        <p:nvGrpSpPr>
          <p:cNvPr id="2688" name="Group 2688"/>
          <p:cNvGrpSpPr/>
          <p:nvPr/>
        </p:nvGrpSpPr>
        <p:grpSpPr>
          <a:xfrm>
            <a:off x="4876800" y="3923199"/>
            <a:ext cx="3251200" cy="498349"/>
            <a:chOff x="0" y="14534"/>
            <a:chExt cx="3251200" cy="498347"/>
          </a:xfrm>
        </p:grpSpPr>
        <p:sp>
          <p:nvSpPr>
            <p:cNvPr id="2686" name="Shape 2686"/>
            <p:cNvSpPr/>
            <p:nvPr/>
          </p:nvSpPr>
          <p:spPr>
            <a:xfrm>
              <a:off x="0" y="101148"/>
              <a:ext cx="3251201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687" name="Shape 2687"/>
            <p:cNvSpPr/>
            <p:nvPr/>
          </p:nvSpPr>
          <p:spPr>
            <a:xfrm>
              <a:off x="0" y="14534"/>
              <a:ext cx="3251201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12, bid = 1)</a:t>
              </a:r>
            </a:p>
          </p:txBody>
        </p:sp>
      </p:grpSp>
      <p:grpSp>
        <p:nvGrpSpPr>
          <p:cNvPr id="2691" name="Group 2691"/>
          <p:cNvGrpSpPr/>
          <p:nvPr/>
        </p:nvGrpSpPr>
        <p:grpSpPr>
          <a:xfrm>
            <a:off x="4876800" y="4248319"/>
            <a:ext cx="3251200" cy="498349"/>
            <a:chOff x="0" y="14534"/>
            <a:chExt cx="3251200" cy="498347"/>
          </a:xfrm>
        </p:grpSpPr>
        <p:sp>
          <p:nvSpPr>
            <p:cNvPr id="2689" name="Shape 2689"/>
            <p:cNvSpPr/>
            <p:nvPr/>
          </p:nvSpPr>
          <p:spPr>
            <a:xfrm>
              <a:off x="0" y="101148"/>
              <a:ext cx="3251201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690" name="Shape 2690"/>
            <p:cNvSpPr/>
            <p:nvPr/>
          </p:nvSpPr>
          <p:spPr>
            <a:xfrm>
              <a:off x="0" y="14534"/>
              <a:ext cx="3251201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. . .</a:t>
              </a:r>
            </a:p>
          </p:txBody>
        </p:sp>
      </p:grpSp>
      <p:sp>
        <p:nvSpPr>
          <p:cNvPr id="2692" name="Shape 2692"/>
          <p:cNvSpPr/>
          <p:nvPr/>
        </p:nvSpPr>
        <p:spPr>
          <a:xfrm>
            <a:off x="4876799" y="4660053"/>
            <a:ext cx="3251202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693" name="Shape 2693"/>
          <p:cNvSpPr/>
          <p:nvPr/>
        </p:nvSpPr>
        <p:spPr>
          <a:xfrm>
            <a:off x="4876799" y="4985173"/>
            <a:ext cx="3251202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694" name="Shape 2694"/>
          <p:cNvSpPr/>
          <p:nvPr/>
        </p:nvSpPr>
        <p:spPr>
          <a:xfrm>
            <a:off x="4876799" y="5310293"/>
            <a:ext cx="3251202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2697" name="Group 2697"/>
          <p:cNvGrpSpPr/>
          <p:nvPr/>
        </p:nvGrpSpPr>
        <p:grpSpPr>
          <a:xfrm>
            <a:off x="4876800" y="5765545"/>
            <a:ext cx="3251200" cy="498349"/>
            <a:chOff x="0" y="14534"/>
            <a:chExt cx="3251200" cy="498347"/>
          </a:xfrm>
        </p:grpSpPr>
        <p:sp>
          <p:nvSpPr>
            <p:cNvPr id="2695" name="Shape 2695"/>
            <p:cNvSpPr/>
            <p:nvPr/>
          </p:nvSpPr>
          <p:spPr>
            <a:xfrm>
              <a:off x="0" y="101148"/>
              <a:ext cx="3251201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696" name="Shape 2696"/>
            <p:cNvSpPr/>
            <p:nvPr/>
          </p:nvSpPr>
          <p:spPr>
            <a:xfrm>
              <a:off x="0" y="14534"/>
              <a:ext cx="3251201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3, bid = 6)</a:t>
              </a:r>
            </a:p>
          </p:txBody>
        </p:sp>
      </p:grpSp>
      <p:grpSp>
        <p:nvGrpSpPr>
          <p:cNvPr id="2700" name="Group 2700"/>
          <p:cNvGrpSpPr/>
          <p:nvPr/>
        </p:nvGrpSpPr>
        <p:grpSpPr>
          <a:xfrm>
            <a:off x="4876800" y="6090665"/>
            <a:ext cx="3251200" cy="498349"/>
            <a:chOff x="0" y="14534"/>
            <a:chExt cx="3251200" cy="498347"/>
          </a:xfrm>
        </p:grpSpPr>
        <p:sp>
          <p:nvSpPr>
            <p:cNvPr id="2698" name="Shape 2698"/>
            <p:cNvSpPr/>
            <p:nvPr/>
          </p:nvSpPr>
          <p:spPr>
            <a:xfrm>
              <a:off x="0" y="101148"/>
              <a:ext cx="3251201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699" name="Shape 2699"/>
            <p:cNvSpPr/>
            <p:nvPr/>
          </p:nvSpPr>
          <p:spPr>
            <a:xfrm>
              <a:off x="0" y="14534"/>
              <a:ext cx="3251201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8, bid = 15)</a:t>
              </a:r>
            </a:p>
          </p:txBody>
        </p:sp>
      </p:grpSp>
      <p:grpSp>
        <p:nvGrpSpPr>
          <p:cNvPr id="2703" name="Group 2703"/>
          <p:cNvGrpSpPr/>
          <p:nvPr/>
        </p:nvGrpSpPr>
        <p:grpSpPr>
          <a:xfrm>
            <a:off x="4876800" y="6415785"/>
            <a:ext cx="3251200" cy="498349"/>
            <a:chOff x="0" y="14534"/>
            <a:chExt cx="3251200" cy="498347"/>
          </a:xfrm>
        </p:grpSpPr>
        <p:sp>
          <p:nvSpPr>
            <p:cNvPr id="2701" name="Shape 2701"/>
            <p:cNvSpPr/>
            <p:nvPr/>
          </p:nvSpPr>
          <p:spPr>
            <a:xfrm>
              <a:off x="0" y="101148"/>
              <a:ext cx="3251201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702" name="Shape 2702"/>
            <p:cNvSpPr/>
            <p:nvPr/>
          </p:nvSpPr>
          <p:spPr>
            <a:xfrm>
              <a:off x="0" y="14534"/>
              <a:ext cx="3251201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. . .</a:t>
              </a:r>
            </a:p>
          </p:txBody>
        </p:sp>
      </p:grpSp>
      <p:sp>
        <p:nvSpPr>
          <p:cNvPr id="2704" name="Shape 2704"/>
          <p:cNvSpPr/>
          <p:nvPr/>
        </p:nvSpPr>
        <p:spPr>
          <a:xfrm>
            <a:off x="4876799" y="6827520"/>
            <a:ext cx="3251202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705" name="Shape 2705"/>
          <p:cNvSpPr/>
          <p:nvPr/>
        </p:nvSpPr>
        <p:spPr>
          <a:xfrm>
            <a:off x="4876799" y="7152640"/>
            <a:ext cx="3251202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706" name="Shape 2706"/>
          <p:cNvSpPr/>
          <p:nvPr/>
        </p:nvSpPr>
        <p:spPr>
          <a:xfrm>
            <a:off x="4876799" y="7694506"/>
            <a:ext cx="3251202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707" name="Shape 2707"/>
          <p:cNvSpPr/>
          <p:nvPr/>
        </p:nvSpPr>
        <p:spPr>
          <a:xfrm>
            <a:off x="4876799" y="8019626"/>
            <a:ext cx="3251202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708" name="Shape 2708"/>
          <p:cNvSpPr/>
          <p:nvPr/>
        </p:nvSpPr>
        <p:spPr>
          <a:xfrm>
            <a:off x="4876799" y="8344746"/>
            <a:ext cx="3251202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709" name="Shape 2709"/>
          <p:cNvSpPr/>
          <p:nvPr/>
        </p:nvSpPr>
        <p:spPr>
          <a:xfrm>
            <a:off x="4876799" y="8669866"/>
            <a:ext cx="3251202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710" name="Shape 2710"/>
          <p:cNvSpPr/>
          <p:nvPr/>
        </p:nvSpPr>
        <p:spPr>
          <a:xfrm>
            <a:off x="4876799" y="8994986"/>
            <a:ext cx="3251202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2713" name="Group 2713"/>
          <p:cNvGrpSpPr/>
          <p:nvPr/>
        </p:nvGrpSpPr>
        <p:grpSpPr>
          <a:xfrm>
            <a:off x="4985173" y="5602139"/>
            <a:ext cx="4985174" cy="2088521"/>
            <a:chOff x="0" y="4656"/>
            <a:chExt cx="4985173" cy="2088520"/>
          </a:xfrm>
        </p:grpSpPr>
        <p:sp>
          <p:nvSpPr>
            <p:cNvPr id="2711" name="Shape 2711"/>
            <p:cNvSpPr/>
            <p:nvPr/>
          </p:nvSpPr>
          <p:spPr>
            <a:xfrm>
              <a:off x="0" y="37930"/>
              <a:ext cx="4985174" cy="20552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7085"/>
                  </a:lnTo>
                  <a:lnTo>
                    <a:pt x="18000" y="17085"/>
                  </a:lnTo>
                  <a:lnTo>
                    <a:pt x="19083" y="21600"/>
                  </a:lnTo>
                  <a:lnTo>
                    <a:pt x="12600" y="17085"/>
                  </a:lnTo>
                  <a:lnTo>
                    <a:pt x="0" y="17085"/>
                  </a:lnTo>
                  <a:lnTo>
                    <a:pt x="0" y="9966"/>
                  </a:lnTo>
                  <a:close/>
                </a:path>
              </a:pathLst>
            </a:cu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3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712" name="Shape 2712"/>
            <p:cNvSpPr/>
            <p:nvPr/>
          </p:nvSpPr>
          <p:spPr>
            <a:xfrm>
              <a:off x="0" y="4656"/>
              <a:ext cx="4985174" cy="16921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3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400">
                  <a:solidFill>
                    <a:srgbClr val="FFFFFF"/>
                  </a:solidFill>
                </a:rPr>
                <a:t>NOTE: What does this assume about the number of runs?</a:t>
              </a:r>
            </a:p>
          </p:txBody>
        </p:sp>
      </p:grp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626" grpId="1"/>
      <p:bldP build="whole" bldLvl="1" animBg="1" rev="0" advAuto="0" spid="2713" grpId="2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5" name="Shape 2715"/>
          <p:cNvSpPr/>
          <p:nvPr>
            <p:ph type="title"/>
          </p:nvPr>
        </p:nvSpPr>
        <p:spPr>
          <a:xfrm>
            <a:off x="650239" y="390596"/>
            <a:ext cx="11704322" cy="16256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Hash-Join</a:t>
            </a:r>
          </a:p>
        </p:txBody>
      </p:sp>
      <p:sp>
        <p:nvSpPr>
          <p:cNvPr id="2716" name="Shape 2716"/>
          <p:cNvSpPr/>
          <p:nvPr/>
        </p:nvSpPr>
        <p:spPr>
          <a:xfrm>
            <a:off x="325119" y="1950719"/>
            <a:ext cx="3901442" cy="7586135"/>
          </a:xfrm>
          <a:prstGeom prst="rect">
            <a:avLst/>
          </a:prstGeom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717" name="Shape 2717"/>
          <p:cNvSpPr/>
          <p:nvPr/>
        </p:nvSpPr>
        <p:spPr>
          <a:xfrm>
            <a:off x="650239" y="2167466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718" name="Shape 2718"/>
          <p:cNvSpPr/>
          <p:nvPr/>
        </p:nvSpPr>
        <p:spPr>
          <a:xfrm>
            <a:off x="650239" y="4009813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719" name="Shape 2719"/>
          <p:cNvSpPr/>
          <p:nvPr/>
        </p:nvSpPr>
        <p:spPr>
          <a:xfrm>
            <a:off x="650239" y="5852159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720" name="Shape 2720"/>
          <p:cNvSpPr/>
          <p:nvPr/>
        </p:nvSpPr>
        <p:spPr>
          <a:xfrm>
            <a:off x="650239" y="7694507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721" name="Shape 2721"/>
          <p:cNvSpPr/>
          <p:nvPr/>
        </p:nvSpPr>
        <p:spPr>
          <a:xfrm>
            <a:off x="4551679" y="1950719"/>
            <a:ext cx="3901442" cy="7586135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722" name="Shape 2722"/>
          <p:cNvSpPr/>
          <p:nvPr/>
        </p:nvSpPr>
        <p:spPr>
          <a:xfrm>
            <a:off x="4876800" y="2167466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723" name="Shape 2723"/>
          <p:cNvSpPr/>
          <p:nvPr/>
        </p:nvSpPr>
        <p:spPr>
          <a:xfrm>
            <a:off x="4876800" y="4009813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724" name="Shape 2724"/>
          <p:cNvSpPr/>
          <p:nvPr/>
        </p:nvSpPr>
        <p:spPr>
          <a:xfrm>
            <a:off x="4876800" y="5852159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725" name="Shape 2725"/>
          <p:cNvSpPr/>
          <p:nvPr/>
        </p:nvSpPr>
        <p:spPr>
          <a:xfrm>
            <a:off x="4876800" y="7694507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726" name="Shape 2726"/>
          <p:cNvSpPr/>
          <p:nvPr>
            <p:ph type="body" idx="1"/>
          </p:nvPr>
        </p:nvSpPr>
        <p:spPr>
          <a:xfrm>
            <a:off x="8561493" y="1950720"/>
            <a:ext cx="4443308" cy="6436926"/>
          </a:xfrm>
          <a:prstGeom prst="rect">
            <a:avLst/>
          </a:prstGeom>
        </p:spPr>
        <p:txBody>
          <a:bodyPr/>
          <a:lstStyle/>
          <a:p>
            <a:pPr lvl="0" marL="342900" indent="-342900">
              <a:spcBef>
                <a:spcPts val="600"/>
              </a:spcBef>
              <a:buSzTx/>
              <a:buNone/>
              <a:defRPr sz="1800"/>
            </a:pPr>
            <a:r>
              <a:rPr b="1" sz="3800"/>
              <a:t>Key idea:</a:t>
            </a:r>
            <a:br>
              <a:rPr b="1" sz="3800"/>
            </a:br>
            <a:r>
              <a:rPr sz="3800"/>
              <a:t>Partition S and R using same hash fn, then collect same partitions</a:t>
            </a:r>
            <a:endParaRPr sz="3800"/>
          </a:p>
          <a:p>
            <a:pPr lvl="0" marL="342900" indent="-342900">
              <a:spcBef>
                <a:spcPts val="600"/>
              </a:spcBef>
              <a:buSzTx/>
              <a:buNone/>
              <a:defRPr sz="1800"/>
            </a:pPr>
            <a:r>
              <a:rPr b="1" sz="3800"/>
              <a:t>Steps:</a:t>
            </a:r>
            <a:endParaRPr b="1" sz="3800"/>
          </a:p>
          <a:p>
            <a:pPr lvl="0" marL="610790" indent="-610790"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800"/>
              <a:t>Partition S and R</a:t>
            </a:r>
            <a:endParaRPr sz="3800"/>
          </a:p>
          <a:p>
            <a:pPr lvl="0" marL="610790" indent="-610790"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800"/>
              <a:t>Re-Hash, collect</a:t>
            </a:r>
          </a:p>
        </p:txBody>
      </p:sp>
      <p:sp>
        <p:nvSpPr>
          <p:cNvPr id="2727" name="Shape 2727"/>
          <p:cNvSpPr/>
          <p:nvPr/>
        </p:nvSpPr>
        <p:spPr>
          <a:xfrm>
            <a:off x="1806701" y="1425447"/>
            <a:ext cx="949695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F497D"/>
                </a:solidFill>
              </a:rPr>
              <a:t>Sailors</a:t>
            </a:r>
          </a:p>
        </p:txBody>
      </p:sp>
      <p:sp>
        <p:nvSpPr>
          <p:cNvPr id="2728" name="Shape 2728"/>
          <p:cNvSpPr/>
          <p:nvPr/>
        </p:nvSpPr>
        <p:spPr>
          <a:xfrm>
            <a:off x="5816515" y="1425447"/>
            <a:ext cx="1240058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C0504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C0504D"/>
                </a:solidFill>
              </a:rPr>
              <a:t>Reserves</a:t>
            </a:r>
          </a:p>
        </p:txBody>
      </p:sp>
    </p:spTree>
  </p:cSld>
  <p:clrMapOvr>
    <a:masterClrMapping/>
  </p:clrMapOvr>
  <p:transition spd="med" advClick="1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0" name="Shape 2730"/>
          <p:cNvSpPr/>
          <p:nvPr>
            <p:ph type="title"/>
          </p:nvPr>
        </p:nvSpPr>
        <p:spPr>
          <a:xfrm>
            <a:off x="650239" y="390596"/>
            <a:ext cx="11704322" cy="16256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Hash-Join</a:t>
            </a:r>
          </a:p>
        </p:txBody>
      </p:sp>
      <p:sp>
        <p:nvSpPr>
          <p:cNvPr id="2731" name="Shape 2731"/>
          <p:cNvSpPr/>
          <p:nvPr/>
        </p:nvSpPr>
        <p:spPr>
          <a:xfrm>
            <a:off x="325119" y="1950719"/>
            <a:ext cx="3901442" cy="7586135"/>
          </a:xfrm>
          <a:prstGeom prst="rect">
            <a:avLst/>
          </a:prstGeom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732" name="Shape 2732"/>
          <p:cNvSpPr/>
          <p:nvPr/>
        </p:nvSpPr>
        <p:spPr>
          <a:xfrm>
            <a:off x="650239" y="2167466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733" name="Shape 2733"/>
          <p:cNvSpPr/>
          <p:nvPr/>
        </p:nvSpPr>
        <p:spPr>
          <a:xfrm>
            <a:off x="650239" y="4009813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734" name="Shape 2734"/>
          <p:cNvSpPr/>
          <p:nvPr/>
        </p:nvSpPr>
        <p:spPr>
          <a:xfrm>
            <a:off x="650239" y="5852159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735" name="Shape 2735"/>
          <p:cNvSpPr/>
          <p:nvPr/>
        </p:nvSpPr>
        <p:spPr>
          <a:xfrm>
            <a:off x="650239" y="7694507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736" name="Shape 2736"/>
          <p:cNvSpPr/>
          <p:nvPr/>
        </p:nvSpPr>
        <p:spPr>
          <a:xfrm>
            <a:off x="4551679" y="1950719"/>
            <a:ext cx="3901442" cy="7586135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737" name="Shape 2737"/>
          <p:cNvSpPr/>
          <p:nvPr/>
        </p:nvSpPr>
        <p:spPr>
          <a:xfrm>
            <a:off x="4876800" y="2167466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738" name="Shape 2738"/>
          <p:cNvSpPr/>
          <p:nvPr/>
        </p:nvSpPr>
        <p:spPr>
          <a:xfrm>
            <a:off x="4876800" y="4009813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739" name="Shape 2739"/>
          <p:cNvSpPr/>
          <p:nvPr/>
        </p:nvSpPr>
        <p:spPr>
          <a:xfrm>
            <a:off x="4876800" y="5852159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740" name="Shape 2740"/>
          <p:cNvSpPr/>
          <p:nvPr/>
        </p:nvSpPr>
        <p:spPr>
          <a:xfrm>
            <a:off x="4876800" y="7694507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741" name="Shape 2741"/>
          <p:cNvSpPr/>
          <p:nvPr>
            <p:ph type="body" idx="1"/>
          </p:nvPr>
        </p:nvSpPr>
        <p:spPr>
          <a:xfrm>
            <a:off x="8561493" y="1950720"/>
            <a:ext cx="4443308" cy="6436926"/>
          </a:xfrm>
          <a:prstGeom prst="rect">
            <a:avLst/>
          </a:prstGeom>
        </p:spPr>
        <p:txBody>
          <a:bodyPr/>
          <a:lstStyle/>
          <a:p>
            <a:pPr lvl="0" marL="342900" indent="-342900">
              <a:spcBef>
                <a:spcPts val="600"/>
              </a:spcBef>
              <a:buSzTx/>
              <a:buNone/>
              <a:defRPr sz="1800"/>
            </a:pPr>
            <a:r>
              <a:rPr b="1" sz="3800"/>
              <a:t>Key idea:</a:t>
            </a:r>
            <a:br>
              <a:rPr b="1" sz="3800"/>
            </a:br>
            <a:r>
              <a:rPr sz="3800"/>
              <a:t>Partition S and R using same hash fn, then collect same partitions</a:t>
            </a:r>
            <a:endParaRPr sz="3800"/>
          </a:p>
          <a:p>
            <a:pPr lvl="0" marL="342900" indent="-342900">
              <a:spcBef>
                <a:spcPts val="600"/>
              </a:spcBef>
              <a:buSzTx/>
              <a:buNone/>
              <a:defRPr sz="1800"/>
            </a:pPr>
            <a:r>
              <a:rPr b="1" sz="3800"/>
              <a:t>Steps:</a:t>
            </a:r>
            <a:endParaRPr b="1" sz="3800"/>
          </a:p>
          <a:p>
            <a:pPr lvl="0" marL="610790" indent="-610790">
              <a:spcBef>
                <a:spcPts val="600"/>
              </a:spcBef>
              <a:buClr>
                <a:srgbClr val="8064A2"/>
              </a:buClr>
              <a:buFontTx/>
              <a:buAutoNum type="arabicPeriod" startAt="1"/>
              <a:defRPr sz="1800"/>
            </a:pPr>
            <a:r>
              <a:rPr sz="3800">
                <a:solidFill>
                  <a:srgbClr val="8064A2"/>
                </a:solidFill>
              </a:rPr>
              <a:t>Partition S and R</a:t>
            </a:r>
            <a:endParaRPr sz="3800">
              <a:solidFill>
                <a:srgbClr val="8064A2"/>
              </a:solidFill>
            </a:endParaRPr>
          </a:p>
          <a:p>
            <a:pPr lvl="0" marL="610790" indent="-610790">
              <a:spcBef>
                <a:spcPts val="600"/>
              </a:spcBef>
              <a:buFontTx/>
              <a:buAutoNum type="arabicPeriod" startAt="2"/>
              <a:defRPr sz="1800"/>
            </a:pPr>
            <a:r>
              <a:rPr sz="3800"/>
              <a:t>Re-Hash, collect</a:t>
            </a:r>
          </a:p>
        </p:txBody>
      </p:sp>
      <p:sp>
        <p:nvSpPr>
          <p:cNvPr id="2742" name="Shape 2742"/>
          <p:cNvSpPr/>
          <p:nvPr/>
        </p:nvSpPr>
        <p:spPr>
          <a:xfrm>
            <a:off x="1806701" y="1425447"/>
            <a:ext cx="949695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F497D"/>
                </a:solidFill>
              </a:rPr>
              <a:t>Sailors</a:t>
            </a:r>
          </a:p>
        </p:txBody>
      </p:sp>
      <p:sp>
        <p:nvSpPr>
          <p:cNvPr id="2743" name="Shape 2743"/>
          <p:cNvSpPr/>
          <p:nvPr/>
        </p:nvSpPr>
        <p:spPr>
          <a:xfrm>
            <a:off x="5816515" y="1425447"/>
            <a:ext cx="1240058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C0504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C0504D"/>
                </a:solidFill>
              </a:rPr>
              <a:t>Reserves</a:t>
            </a:r>
          </a:p>
        </p:txBody>
      </p:sp>
      <p:grpSp>
        <p:nvGrpSpPr>
          <p:cNvPr id="2746" name="Group 2746"/>
          <p:cNvGrpSpPr/>
          <p:nvPr/>
        </p:nvGrpSpPr>
        <p:grpSpPr>
          <a:xfrm>
            <a:off x="650239" y="2080852"/>
            <a:ext cx="3251201" cy="498349"/>
            <a:chOff x="0" y="14534"/>
            <a:chExt cx="3251200" cy="498347"/>
          </a:xfrm>
        </p:grpSpPr>
        <p:sp>
          <p:nvSpPr>
            <p:cNvPr id="2744" name="Shape 2744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745" name="Shape 2745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Bob, sid = 1)</a:t>
              </a:r>
            </a:p>
          </p:txBody>
        </p:sp>
      </p:grpSp>
      <p:grpSp>
        <p:nvGrpSpPr>
          <p:cNvPr id="2749" name="Group 2749"/>
          <p:cNvGrpSpPr/>
          <p:nvPr/>
        </p:nvGrpSpPr>
        <p:grpSpPr>
          <a:xfrm>
            <a:off x="650239" y="2405972"/>
            <a:ext cx="3251201" cy="498349"/>
            <a:chOff x="0" y="14534"/>
            <a:chExt cx="3251200" cy="498347"/>
          </a:xfrm>
        </p:grpSpPr>
        <p:sp>
          <p:nvSpPr>
            <p:cNvPr id="2747" name="Shape 2747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748" name="Shape 2748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Sam, sid = 3)</a:t>
              </a:r>
            </a:p>
          </p:txBody>
        </p:sp>
      </p:grpSp>
      <p:grpSp>
        <p:nvGrpSpPr>
          <p:cNvPr id="2752" name="Group 2752"/>
          <p:cNvGrpSpPr/>
          <p:nvPr/>
        </p:nvGrpSpPr>
        <p:grpSpPr>
          <a:xfrm>
            <a:off x="650239" y="2731092"/>
            <a:ext cx="3251201" cy="498349"/>
            <a:chOff x="0" y="14534"/>
            <a:chExt cx="3251200" cy="498347"/>
          </a:xfrm>
        </p:grpSpPr>
        <p:sp>
          <p:nvSpPr>
            <p:cNvPr id="2750" name="Shape 2750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751" name="Shape 2751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Sue, sid = 7)</a:t>
              </a:r>
            </a:p>
          </p:txBody>
        </p:sp>
      </p:grpSp>
      <p:sp>
        <p:nvSpPr>
          <p:cNvPr id="2753" name="Shape 2753"/>
          <p:cNvSpPr/>
          <p:nvPr/>
        </p:nvSpPr>
        <p:spPr>
          <a:xfrm>
            <a:off x="650239" y="3142826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754" name="Shape 2754"/>
          <p:cNvSpPr/>
          <p:nvPr/>
        </p:nvSpPr>
        <p:spPr>
          <a:xfrm>
            <a:off x="650239" y="3467946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2757" name="Group 2757"/>
          <p:cNvGrpSpPr/>
          <p:nvPr/>
        </p:nvGrpSpPr>
        <p:grpSpPr>
          <a:xfrm>
            <a:off x="650239" y="3923199"/>
            <a:ext cx="3251201" cy="498349"/>
            <a:chOff x="0" y="14534"/>
            <a:chExt cx="3251200" cy="498347"/>
          </a:xfrm>
        </p:grpSpPr>
        <p:sp>
          <p:nvSpPr>
            <p:cNvPr id="2755" name="Shape 2755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756" name="Shape 2756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Jill, sid = 2)</a:t>
              </a:r>
            </a:p>
          </p:txBody>
        </p:sp>
      </p:grpSp>
      <p:grpSp>
        <p:nvGrpSpPr>
          <p:cNvPr id="2760" name="Group 2760"/>
          <p:cNvGrpSpPr/>
          <p:nvPr/>
        </p:nvGrpSpPr>
        <p:grpSpPr>
          <a:xfrm>
            <a:off x="650239" y="4248319"/>
            <a:ext cx="3251201" cy="498349"/>
            <a:chOff x="0" y="14534"/>
            <a:chExt cx="3251200" cy="498347"/>
          </a:xfrm>
        </p:grpSpPr>
        <p:sp>
          <p:nvSpPr>
            <p:cNvPr id="2758" name="Shape 2758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759" name="Shape 2759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Joe, sid = 12)</a:t>
              </a:r>
            </a:p>
          </p:txBody>
        </p:sp>
      </p:grpSp>
      <p:sp>
        <p:nvSpPr>
          <p:cNvPr id="2761" name="Shape 2761"/>
          <p:cNvSpPr/>
          <p:nvPr/>
        </p:nvSpPr>
        <p:spPr>
          <a:xfrm>
            <a:off x="650239" y="4660053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2764" name="Group 2764"/>
          <p:cNvGrpSpPr/>
          <p:nvPr/>
        </p:nvGrpSpPr>
        <p:grpSpPr>
          <a:xfrm>
            <a:off x="650239" y="4898559"/>
            <a:ext cx="3251201" cy="498349"/>
            <a:chOff x="0" y="14534"/>
            <a:chExt cx="3251200" cy="498347"/>
          </a:xfrm>
        </p:grpSpPr>
        <p:sp>
          <p:nvSpPr>
            <p:cNvPr id="2762" name="Shape 2762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763" name="Shape 2763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Sue, sid = 8)</a:t>
              </a:r>
            </a:p>
          </p:txBody>
        </p:sp>
      </p:grpSp>
      <p:sp>
        <p:nvSpPr>
          <p:cNvPr id="2765" name="Shape 2765"/>
          <p:cNvSpPr/>
          <p:nvPr/>
        </p:nvSpPr>
        <p:spPr>
          <a:xfrm>
            <a:off x="650239" y="5310293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766" name="Shape 2766"/>
          <p:cNvSpPr/>
          <p:nvPr/>
        </p:nvSpPr>
        <p:spPr>
          <a:xfrm>
            <a:off x="650239" y="5852159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767" name="Shape 2767"/>
          <p:cNvSpPr/>
          <p:nvPr/>
        </p:nvSpPr>
        <p:spPr>
          <a:xfrm>
            <a:off x="650239" y="6177279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768" name="Shape 2768"/>
          <p:cNvSpPr/>
          <p:nvPr/>
        </p:nvSpPr>
        <p:spPr>
          <a:xfrm>
            <a:off x="650239" y="6502400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769" name="Shape 2769"/>
          <p:cNvSpPr/>
          <p:nvPr/>
        </p:nvSpPr>
        <p:spPr>
          <a:xfrm>
            <a:off x="650239" y="6827519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770" name="Shape 2770"/>
          <p:cNvSpPr/>
          <p:nvPr/>
        </p:nvSpPr>
        <p:spPr>
          <a:xfrm>
            <a:off x="650239" y="7152640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771" name="Shape 2771"/>
          <p:cNvSpPr/>
          <p:nvPr/>
        </p:nvSpPr>
        <p:spPr>
          <a:xfrm>
            <a:off x="650239" y="7694507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2774" name="Group 2774"/>
          <p:cNvGrpSpPr/>
          <p:nvPr/>
        </p:nvGrpSpPr>
        <p:grpSpPr>
          <a:xfrm>
            <a:off x="650239" y="7933012"/>
            <a:ext cx="3251201" cy="498349"/>
            <a:chOff x="0" y="14534"/>
            <a:chExt cx="3251200" cy="498347"/>
          </a:xfrm>
        </p:grpSpPr>
        <p:sp>
          <p:nvSpPr>
            <p:cNvPr id="2772" name="Shape 2772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773" name="Shape 2773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Yue, sid = 4)</a:t>
              </a:r>
            </a:p>
          </p:txBody>
        </p:sp>
      </p:grpSp>
      <p:sp>
        <p:nvSpPr>
          <p:cNvPr id="2775" name="Shape 2775"/>
          <p:cNvSpPr/>
          <p:nvPr/>
        </p:nvSpPr>
        <p:spPr>
          <a:xfrm>
            <a:off x="650239" y="8344746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776" name="Shape 2776"/>
          <p:cNvSpPr/>
          <p:nvPr/>
        </p:nvSpPr>
        <p:spPr>
          <a:xfrm>
            <a:off x="650239" y="8669866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777" name="Shape 2777"/>
          <p:cNvSpPr/>
          <p:nvPr/>
        </p:nvSpPr>
        <p:spPr>
          <a:xfrm>
            <a:off x="650239" y="8994986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</p:spTree>
  </p:cSld>
  <p:clrMapOvr>
    <a:masterClrMapping/>
  </p:clrMapOvr>
  <p:transition spd="med" advClick="1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9" name="Shape 2779"/>
          <p:cNvSpPr/>
          <p:nvPr>
            <p:ph type="title"/>
          </p:nvPr>
        </p:nvSpPr>
        <p:spPr>
          <a:xfrm>
            <a:off x="650239" y="390596"/>
            <a:ext cx="11704322" cy="16256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Hash-Join</a:t>
            </a:r>
          </a:p>
        </p:txBody>
      </p:sp>
      <p:sp>
        <p:nvSpPr>
          <p:cNvPr id="2780" name="Shape 2780"/>
          <p:cNvSpPr/>
          <p:nvPr/>
        </p:nvSpPr>
        <p:spPr>
          <a:xfrm>
            <a:off x="325119" y="1950719"/>
            <a:ext cx="3901442" cy="7586135"/>
          </a:xfrm>
          <a:prstGeom prst="rect">
            <a:avLst/>
          </a:prstGeom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781" name="Shape 2781"/>
          <p:cNvSpPr/>
          <p:nvPr/>
        </p:nvSpPr>
        <p:spPr>
          <a:xfrm>
            <a:off x="650239" y="2167466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782" name="Shape 2782"/>
          <p:cNvSpPr/>
          <p:nvPr/>
        </p:nvSpPr>
        <p:spPr>
          <a:xfrm>
            <a:off x="650239" y="4009813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783" name="Shape 2783"/>
          <p:cNvSpPr/>
          <p:nvPr/>
        </p:nvSpPr>
        <p:spPr>
          <a:xfrm>
            <a:off x="650239" y="5852159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784" name="Shape 2784"/>
          <p:cNvSpPr/>
          <p:nvPr/>
        </p:nvSpPr>
        <p:spPr>
          <a:xfrm>
            <a:off x="650239" y="7694507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785" name="Shape 2785"/>
          <p:cNvSpPr/>
          <p:nvPr/>
        </p:nvSpPr>
        <p:spPr>
          <a:xfrm>
            <a:off x="4551679" y="1950719"/>
            <a:ext cx="3901442" cy="7586135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786" name="Shape 2786"/>
          <p:cNvSpPr/>
          <p:nvPr/>
        </p:nvSpPr>
        <p:spPr>
          <a:xfrm>
            <a:off x="4876800" y="2167466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787" name="Shape 2787"/>
          <p:cNvSpPr/>
          <p:nvPr/>
        </p:nvSpPr>
        <p:spPr>
          <a:xfrm>
            <a:off x="4876800" y="4009813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788" name="Shape 2788"/>
          <p:cNvSpPr/>
          <p:nvPr/>
        </p:nvSpPr>
        <p:spPr>
          <a:xfrm>
            <a:off x="4876800" y="5852159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789" name="Shape 2789"/>
          <p:cNvSpPr/>
          <p:nvPr/>
        </p:nvSpPr>
        <p:spPr>
          <a:xfrm>
            <a:off x="4876800" y="7694507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790" name="Shape 2790"/>
          <p:cNvSpPr/>
          <p:nvPr>
            <p:ph type="body" idx="1"/>
          </p:nvPr>
        </p:nvSpPr>
        <p:spPr>
          <a:xfrm>
            <a:off x="8561493" y="1950720"/>
            <a:ext cx="4443308" cy="6436926"/>
          </a:xfrm>
          <a:prstGeom prst="rect">
            <a:avLst/>
          </a:prstGeom>
        </p:spPr>
        <p:txBody>
          <a:bodyPr/>
          <a:lstStyle/>
          <a:p>
            <a:pPr lvl="0" marL="342900" indent="-342900">
              <a:spcBef>
                <a:spcPts val="600"/>
              </a:spcBef>
              <a:buSzTx/>
              <a:buNone/>
              <a:defRPr sz="1800"/>
            </a:pPr>
            <a:r>
              <a:rPr b="1" sz="3800"/>
              <a:t>Key idea:</a:t>
            </a:r>
            <a:br>
              <a:rPr b="1" sz="3800"/>
            </a:br>
            <a:r>
              <a:rPr sz="3800"/>
              <a:t>Partition S and R using same hash fn, then collect same partitions</a:t>
            </a:r>
            <a:endParaRPr sz="3800"/>
          </a:p>
          <a:p>
            <a:pPr lvl="0" marL="342900" indent="-342900">
              <a:spcBef>
                <a:spcPts val="600"/>
              </a:spcBef>
              <a:buSzTx/>
              <a:buNone/>
              <a:defRPr sz="1800"/>
            </a:pPr>
            <a:r>
              <a:rPr b="1" sz="3800"/>
              <a:t>Steps:</a:t>
            </a:r>
            <a:endParaRPr b="1" sz="3800"/>
          </a:p>
          <a:p>
            <a:pPr lvl="0" marL="610790" indent="-610790">
              <a:spcBef>
                <a:spcPts val="600"/>
              </a:spcBef>
              <a:buClr>
                <a:srgbClr val="8064A2"/>
              </a:buClr>
              <a:buFontTx/>
              <a:buAutoNum type="arabicPeriod" startAt="1"/>
              <a:defRPr sz="1800"/>
            </a:pPr>
            <a:r>
              <a:rPr sz="3800">
                <a:solidFill>
                  <a:srgbClr val="8064A2"/>
                </a:solidFill>
              </a:rPr>
              <a:t>Partition S and R</a:t>
            </a:r>
            <a:endParaRPr sz="3800">
              <a:solidFill>
                <a:srgbClr val="8064A2"/>
              </a:solidFill>
            </a:endParaRPr>
          </a:p>
          <a:p>
            <a:pPr lvl="0" marL="610790" indent="-610790">
              <a:spcBef>
                <a:spcPts val="600"/>
              </a:spcBef>
              <a:buFontTx/>
              <a:buAutoNum type="arabicPeriod" startAt="2"/>
              <a:defRPr sz="1800"/>
            </a:pPr>
            <a:r>
              <a:rPr sz="3800"/>
              <a:t>Re-Hash, collect</a:t>
            </a:r>
          </a:p>
        </p:txBody>
      </p:sp>
      <p:sp>
        <p:nvSpPr>
          <p:cNvPr id="2791" name="Shape 2791"/>
          <p:cNvSpPr/>
          <p:nvPr/>
        </p:nvSpPr>
        <p:spPr>
          <a:xfrm>
            <a:off x="1806701" y="1425447"/>
            <a:ext cx="949695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F497D"/>
                </a:solidFill>
              </a:rPr>
              <a:t>Sailors</a:t>
            </a:r>
          </a:p>
        </p:txBody>
      </p:sp>
      <p:sp>
        <p:nvSpPr>
          <p:cNvPr id="2792" name="Shape 2792"/>
          <p:cNvSpPr/>
          <p:nvPr/>
        </p:nvSpPr>
        <p:spPr>
          <a:xfrm>
            <a:off x="5816515" y="1425447"/>
            <a:ext cx="1240058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C0504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C0504D"/>
                </a:solidFill>
              </a:rPr>
              <a:t>Reserves</a:t>
            </a:r>
          </a:p>
        </p:txBody>
      </p:sp>
      <p:grpSp>
        <p:nvGrpSpPr>
          <p:cNvPr id="2795" name="Group 2795"/>
          <p:cNvGrpSpPr/>
          <p:nvPr/>
        </p:nvGrpSpPr>
        <p:grpSpPr>
          <a:xfrm>
            <a:off x="650239" y="2080852"/>
            <a:ext cx="3251201" cy="498349"/>
            <a:chOff x="0" y="14534"/>
            <a:chExt cx="3251200" cy="498347"/>
          </a:xfrm>
        </p:grpSpPr>
        <p:sp>
          <p:nvSpPr>
            <p:cNvPr id="2793" name="Shape 2793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794" name="Shape 2794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Joe, sid = 12)</a:t>
              </a:r>
            </a:p>
          </p:txBody>
        </p:sp>
      </p:grpSp>
      <p:grpSp>
        <p:nvGrpSpPr>
          <p:cNvPr id="2798" name="Group 2798"/>
          <p:cNvGrpSpPr/>
          <p:nvPr/>
        </p:nvGrpSpPr>
        <p:grpSpPr>
          <a:xfrm>
            <a:off x="650239" y="2405972"/>
            <a:ext cx="3251201" cy="498349"/>
            <a:chOff x="0" y="14534"/>
            <a:chExt cx="3251200" cy="498347"/>
          </a:xfrm>
        </p:grpSpPr>
        <p:sp>
          <p:nvSpPr>
            <p:cNvPr id="2796" name="Shape 2796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797" name="Shape 2797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Sue, sid = 8)</a:t>
              </a:r>
            </a:p>
          </p:txBody>
        </p:sp>
      </p:grpSp>
      <p:grpSp>
        <p:nvGrpSpPr>
          <p:cNvPr id="2801" name="Group 2801"/>
          <p:cNvGrpSpPr/>
          <p:nvPr/>
        </p:nvGrpSpPr>
        <p:grpSpPr>
          <a:xfrm>
            <a:off x="650239" y="2731092"/>
            <a:ext cx="3251201" cy="498349"/>
            <a:chOff x="0" y="14534"/>
            <a:chExt cx="3251200" cy="498347"/>
          </a:xfrm>
        </p:grpSpPr>
        <p:sp>
          <p:nvSpPr>
            <p:cNvPr id="2799" name="Shape 2799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800" name="Shape 2800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Yue, sid = 4)</a:t>
              </a:r>
            </a:p>
          </p:txBody>
        </p:sp>
      </p:grpSp>
      <p:grpSp>
        <p:nvGrpSpPr>
          <p:cNvPr id="2804" name="Group 2804"/>
          <p:cNvGrpSpPr/>
          <p:nvPr/>
        </p:nvGrpSpPr>
        <p:grpSpPr>
          <a:xfrm>
            <a:off x="650239" y="3056212"/>
            <a:ext cx="3251201" cy="498349"/>
            <a:chOff x="0" y="14534"/>
            <a:chExt cx="3251200" cy="498347"/>
          </a:xfrm>
        </p:grpSpPr>
        <p:sp>
          <p:nvSpPr>
            <p:cNvPr id="2802" name="Shape 2802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803" name="Shape 2803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. . .</a:t>
              </a:r>
            </a:p>
          </p:txBody>
        </p:sp>
      </p:grpSp>
      <p:sp>
        <p:nvSpPr>
          <p:cNvPr id="2805" name="Shape 2805"/>
          <p:cNvSpPr/>
          <p:nvPr/>
        </p:nvSpPr>
        <p:spPr>
          <a:xfrm>
            <a:off x="650239" y="3467946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2808" name="Group 2808"/>
          <p:cNvGrpSpPr/>
          <p:nvPr/>
        </p:nvGrpSpPr>
        <p:grpSpPr>
          <a:xfrm>
            <a:off x="650239" y="3923199"/>
            <a:ext cx="3251201" cy="498349"/>
            <a:chOff x="0" y="14534"/>
            <a:chExt cx="3251200" cy="498347"/>
          </a:xfrm>
        </p:grpSpPr>
        <p:sp>
          <p:nvSpPr>
            <p:cNvPr id="2806" name="Shape 2806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807" name="Shape 2807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Bob, sid = 1)</a:t>
              </a:r>
            </a:p>
          </p:txBody>
        </p:sp>
      </p:grpSp>
      <p:grpSp>
        <p:nvGrpSpPr>
          <p:cNvPr id="2811" name="Group 2811"/>
          <p:cNvGrpSpPr/>
          <p:nvPr/>
        </p:nvGrpSpPr>
        <p:grpSpPr>
          <a:xfrm>
            <a:off x="650239" y="4248319"/>
            <a:ext cx="3251201" cy="498349"/>
            <a:chOff x="0" y="14534"/>
            <a:chExt cx="3251200" cy="498347"/>
          </a:xfrm>
        </p:grpSpPr>
        <p:sp>
          <p:nvSpPr>
            <p:cNvPr id="2809" name="Shape 2809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810" name="Shape 2810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. . .</a:t>
              </a:r>
            </a:p>
          </p:txBody>
        </p:sp>
      </p:grpSp>
      <p:sp>
        <p:nvSpPr>
          <p:cNvPr id="2812" name="Shape 2812"/>
          <p:cNvSpPr/>
          <p:nvPr/>
        </p:nvSpPr>
        <p:spPr>
          <a:xfrm>
            <a:off x="650239" y="4660053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813" name="Shape 2813"/>
          <p:cNvSpPr/>
          <p:nvPr/>
        </p:nvSpPr>
        <p:spPr>
          <a:xfrm>
            <a:off x="650239" y="4985173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814" name="Shape 2814"/>
          <p:cNvSpPr/>
          <p:nvPr/>
        </p:nvSpPr>
        <p:spPr>
          <a:xfrm>
            <a:off x="650239" y="5310293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2817" name="Group 2817"/>
          <p:cNvGrpSpPr/>
          <p:nvPr/>
        </p:nvGrpSpPr>
        <p:grpSpPr>
          <a:xfrm>
            <a:off x="650239" y="5765545"/>
            <a:ext cx="3251201" cy="498349"/>
            <a:chOff x="0" y="14534"/>
            <a:chExt cx="3251200" cy="498347"/>
          </a:xfrm>
        </p:grpSpPr>
        <p:sp>
          <p:nvSpPr>
            <p:cNvPr id="2815" name="Shape 2815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816" name="Shape 2816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Jill, sid = 2)</a:t>
              </a:r>
            </a:p>
          </p:txBody>
        </p:sp>
      </p:grpSp>
      <p:grpSp>
        <p:nvGrpSpPr>
          <p:cNvPr id="2820" name="Group 2820"/>
          <p:cNvGrpSpPr/>
          <p:nvPr/>
        </p:nvGrpSpPr>
        <p:grpSpPr>
          <a:xfrm>
            <a:off x="650239" y="6090665"/>
            <a:ext cx="3251201" cy="498349"/>
            <a:chOff x="0" y="14534"/>
            <a:chExt cx="3251200" cy="498347"/>
          </a:xfrm>
        </p:grpSpPr>
        <p:sp>
          <p:nvSpPr>
            <p:cNvPr id="2818" name="Shape 2818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819" name="Shape 2819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. . .</a:t>
              </a:r>
            </a:p>
          </p:txBody>
        </p:sp>
      </p:grpSp>
      <p:sp>
        <p:nvSpPr>
          <p:cNvPr id="2821" name="Shape 2821"/>
          <p:cNvSpPr/>
          <p:nvPr/>
        </p:nvSpPr>
        <p:spPr>
          <a:xfrm>
            <a:off x="650239" y="6502400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822" name="Shape 2822"/>
          <p:cNvSpPr/>
          <p:nvPr/>
        </p:nvSpPr>
        <p:spPr>
          <a:xfrm>
            <a:off x="650239" y="6827519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823" name="Shape 2823"/>
          <p:cNvSpPr/>
          <p:nvPr/>
        </p:nvSpPr>
        <p:spPr>
          <a:xfrm>
            <a:off x="650239" y="7152640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2826" name="Group 2826"/>
          <p:cNvGrpSpPr/>
          <p:nvPr/>
        </p:nvGrpSpPr>
        <p:grpSpPr>
          <a:xfrm>
            <a:off x="650239" y="7607892"/>
            <a:ext cx="3251201" cy="498349"/>
            <a:chOff x="0" y="14534"/>
            <a:chExt cx="3251200" cy="498347"/>
          </a:xfrm>
        </p:grpSpPr>
        <p:sp>
          <p:nvSpPr>
            <p:cNvPr id="2824" name="Shape 2824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825" name="Shape 2825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Sue, sid = 7)</a:t>
              </a:r>
            </a:p>
          </p:txBody>
        </p:sp>
      </p:grpSp>
      <p:grpSp>
        <p:nvGrpSpPr>
          <p:cNvPr id="2829" name="Group 2829"/>
          <p:cNvGrpSpPr/>
          <p:nvPr/>
        </p:nvGrpSpPr>
        <p:grpSpPr>
          <a:xfrm>
            <a:off x="650239" y="7933012"/>
            <a:ext cx="3251201" cy="498349"/>
            <a:chOff x="0" y="14534"/>
            <a:chExt cx="3251200" cy="498347"/>
          </a:xfrm>
        </p:grpSpPr>
        <p:sp>
          <p:nvSpPr>
            <p:cNvPr id="2827" name="Shape 2827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828" name="Shape 2828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Sam, sid = 3)</a:t>
              </a:r>
            </a:p>
          </p:txBody>
        </p:sp>
      </p:grpSp>
      <p:grpSp>
        <p:nvGrpSpPr>
          <p:cNvPr id="2832" name="Group 2832"/>
          <p:cNvGrpSpPr/>
          <p:nvPr/>
        </p:nvGrpSpPr>
        <p:grpSpPr>
          <a:xfrm>
            <a:off x="650239" y="8258132"/>
            <a:ext cx="3251201" cy="498349"/>
            <a:chOff x="0" y="14534"/>
            <a:chExt cx="3251200" cy="498347"/>
          </a:xfrm>
        </p:grpSpPr>
        <p:sp>
          <p:nvSpPr>
            <p:cNvPr id="2830" name="Shape 2830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831" name="Shape 2831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. . .</a:t>
              </a:r>
            </a:p>
          </p:txBody>
        </p:sp>
      </p:grpSp>
      <p:sp>
        <p:nvSpPr>
          <p:cNvPr id="2833" name="Shape 2833"/>
          <p:cNvSpPr/>
          <p:nvPr/>
        </p:nvSpPr>
        <p:spPr>
          <a:xfrm>
            <a:off x="650239" y="8669866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834" name="Shape 2834"/>
          <p:cNvSpPr/>
          <p:nvPr/>
        </p:nvSpPr>
        <p:spPr>
          <a:xfrm>
            <a:off x="650239" y="8994986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2837" name="Group 2837"/>
          <p:cNvGrpSpPr/>
          <p:nvPr/>
        </p:nvGrpSpPr>
        <p:grpSpPr>
          <a:xfrm>
            <a:off x="325119" y="433493"/>
            <a:ext cx="4985175" cy="1492947"/>
            <a:chOff x="0" y="0"/>
            <a:chExt cx="4985173" cy="1492946"/>
          </a:xfrm>
        </p:grpSpPr>
        <p:sp>
          <p:nvSpPr>
            <p:cNvPr id="2835" name="Shape 2835"/>
            <p:cNvSpPr/>
            <p:nvPr/>
          </p:nvSpPr>
          <p:spPr>
            <a:xfrm>
              <a:off x="0" y="0"/>
              <a:ext cx="4985174" cy="14929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7247"/>
                  </a:lnTo>
                  <a:lnTo>
                    <a:pt x="18000" y="17247"/>
                  </a:lnTo>
                  <a:lnTo>
                    <a:pt x="15383" y="21600"/>
                  </a:lnTo>
                  <a:lnTo>
                    <a:pt x="12600" y="17247"/>
                  </a:lnTo>
                  <a:lnTo>
                    <a:pt x="0" y="17247"/>
                  </a:lnTo>
                  <a:lnTo>
                    <a:pt x="0" y="10061"/>
                  </a:lnTo>
                  <a:close/>
                </a:path>
              </a:pathLst>
            </a:cu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b="1" sz="3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836" name="Shape 2836"/>
            <p:cNvSpPr/>
            <p:nvPr/>
          </p:nvSpPr>
          <p:spPr>
            <a:xfrm>
              <a:off x="0" y="270679"/>
              <a:ext cx="4985174" cy="6507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/>
            <a:p>
              <a:pPr lvl="0" defTabSz="914400">
                <a:defRPr sz="1800"/>
              </a:pPr>
              <a:r>
                <a:rPr sz="3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Hash function: </a:t>
              </a:r>
              <a:r>
                <a:rPr b="1" sz="3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sid mod 4</a:t>
              </a:r>
            </a:p>
          </p:txBody>
        </p:sp>
      </p:grpSp>
      <p:grpSp>
        <p:nvGrpSpPr>
          <p:cNvPr id="2840" name="Group 2840"/>
          <p:cNvGrpSpPr/>
          <p:nvPr/>
        </p:nvGrpSpPr>
        <p:grpSpPr>
          <a:xfrm>
            <a:off x="4876800" y="2080852"/>
            <a:ext cx="3251200" cy="498349"/>
            <a:chOff x="0" y="14534"/>
            <a:chExt cx="3251200" cy="498347"/>
          </a:xfrm>
        </p:grpSpPr>
        <p:sp>
          <p:nvSpPr>
            <p:cNvPr id="2838" name="Shape 2838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839" name="Shape 2839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12, bid = 1)</a:t>
              </a:r>
            </a:p>
          </p:txBody>
        </p:sp>
      </p:grpSp>
      <p:grpSp>
        <p:nvGrpSpPr>
          <p:cNvPr id="2843" name="Group 2843"/>
          <p:cNvGrpSpPr/>
          <p:nvPr/>
        </p:nvGrpSpPr>
        <p:grpSpPr>
          <a:xfrm>
            <a:off x="4876800" y="2405972"/>
            <a:ext cx="3251200" cy="498349"/>
            <a:chOff x="0" y="14534"/>
            <a:chExt cx="3251200" cy="498347"/>
          </a:xfrm>
        </p:grpSpPr>
        <p:sp>
          <p:nvSpPr>
            <p:cNvPr id="2841" name="Shape 2841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842" name="Shape 2842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8, bid = 13)</a:t>
              </a:r>
            </a:p>
          </p:txBody>
        </p:sp>
      </p:grpSp>
      <p:grpSp>
        <p:nvGrpSpPr>
          <p:cNvPr id="2846" name="Group 2846"/>
          <p:cNvGrpSpPr/>
          <p:nvPr/>
        </p:nvGrpSpPr>
        <p:grpSpPr>
          <a:xfrm>
            <a:off x="4876800" y="2731092"/>
            <a:ext cx="3251200" cy="498349"/>
            <a:chOff x="0" y="14534"/>
            <a:chExt cx="3251200" cy="498347"/>
          </a:xfrm>
        </p:grpSpPr>
        <p:sp>
          <p:nvSpPr>
            <p:cNvPr id="2844" name="Shape 2844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845" name="Shape 2845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8, bid = 15)</a:t>
              </a:r>
            </a:p>
          </p:txBody>
        </p:sp>
      </p:grpSp>
      <p:grpSp>
        <p:nvGrpSpPr>
          <p:cNvPr id="2849" name="Group 2849"/>
          <p:cNvGrpSpPr/>
          <p:nvPr/>
        </p:nvGrpSpPr>
        <p:grpSpPr>
          <a:xfrm>
            <a:off x="4876800" y="3056212"/>
            <a:ext cx="3251200" cy="498349"/>
            <a:chOff x="0" y="14534"/>
            <a:chExt cx="3251200" cy="498347"/>
          </a:xfrm>
        </p:grpSpPr>
        <p:sp>
          <p:nvSpPr>
            <p:cNvPr id="2847" name="Shape 2847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848" name="Shape 2848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4, bid = 3)</a:t>
              </a:r>
            </a:p>
          </p:txBody>
        </p:sp>
      </p:grpSp>
      <p:grpSp>
        <p:nvGrpSpPr>
          <p:cNvPr id="2852" name="Group 2852"/>
          <p:cNvGrpSpPr/>
          <p:nvPr/>
        </p:nvGrpSpPr>
        <p:grpSpPr>
          <a:xfrm>
            <a:off x="4876800" y="3381332"/>
            <a:ext cx="3251200" cy="498349"/>
            <a:chOff x="0" y="14534"/>
            <a:chExt cx="3251200" cy="498347"/>
          </a:xfrm>
        </p:grpSpPr>
        <p:sp>
          <p:nvSpPr>
            <p:cNvPr id="2850" name="Shape 2850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851" name="Shape 2851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8, bid = 1)</a:t>
              </a:r>
            </a:p>
          </p:txBody>
        </p:sp>
      </p:grpSp>
      <p:grpSp>
        <p:nvGrpSpPr>
          <p:cNvPr id="2855" name="Group 2855"/>
          <p:cNvGrpSpPr/>
          <p:nvPr/>
        </p:nvGrpSpPr>
        <p:grpSpPr>
          <a:xfrm>
            <a:off x="4876800" y="3923199"/>
            <a:ext cx="3251200" cy="498349"/>
            <a:chOff x="0" y="14534"/>
            <a:chExt cx="3251200" cy="498347"/>
          </a:xfrm>
        </p:grpSpPr>
        <p:sp>
          <p:nvSpPr>
            <p:cNvPr id="2853" name="Shape 2853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854" name="Shape 2854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1, bid = 4)</a:t>
              </a:r>
            </a:p>
          </p:txBody>
        </p:sp>
      </p:grpSp>
      <p:grpSp>
        <p:nvGrpSpPr>
          <p:cNvPr id="2858" name="Group 2858"/>
          <p:cNvGrpSpPr/>
          <p:nvPr/>
        </p:nvGrpSpPr>
        <p:grpSpPr>
          <a:xfrm>
            <a:off x="4876800" y="4248319"/>
            <a:ext cx="3251200" cy="498349"/>
            <a:chOff x="0" y="14534"/>
            <a:chExt cx="3251200" cy="498347"/>
          </a:xfrm>
        </p:grpSpPr>
        <p:sp>
          <p:nvSpPr>
            <p:cNvPr id="2856" name="Shape 2856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857" name="Shape 2857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1, bid = 7)</a:t>
              </a:r>
            </a:p>
          </p:txBody>
        </p:sp>
      </p:grpSp>
      <p:grpSp>
        <p:nvGrpSpPr>
          <p:cNvPr id="2861" name="Group 2861"/>
          <p:cNvGrpSpPr/>
          <p:nvPr/>
        </p:nvGrpSpPr>
        <p:grpSpPr>
          <a:xfrm>
            <a:off x="4876800" y="4573439"/>
            <a:ext cx="3251200" cy="498349"/>
            <a:chOff x="0" y="14534"/>
            <a:chExt cx="3251200" cy="498347"/>
          </a:xfrm>
        </p:grpSpPr>
        <p:sp>
          <p:nvSpPr>
            <p:cNvPr id="2859" name="Shape 2859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860" name="Shape 2860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. . .</a:t>
              </a:r>
            </a:p>
          </p:txBody>
        </p:sp>
      </p:grpSp>
      <p:sp>
        <p:nvSpPr>
          <p:cNvPr id="2862" name="Shape 2862"/>
          <p:cNvSpPr/>
          <p:nvPr/>
        </p:nvSpPr>
        <p:spPr>
          <a:xfrm>
            <a:off x="4876800" y="4985173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863" name="Shape 2863"/>
          <p:cNvSpPr/>
          <p:nvPr/>
        </p:nvSpPr>
        <p:spPr>
          <a:xfrm>
            <a:off x="4876800" y="5310293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2866" name="Group 2866"/>
          <p:cNvGrpSpPr/>
          <p:nvPr/>
        </p:nvGrpSpPr>
        <p:grpSpPr>
          <a:xfrm>
            <a:off x="4876800" y="5765545"/>
            <a:ext cx="3251200" cy="498349"/>
            <a:chOff x="0" y="14534"/>
            <a:chExt cx="3251200" cy="498347"/>
          </a:xfrm>
        </p:grpSpPr>
        <p:sp>
          <p:nvSpPr>
            <p:cNvPr id="2864" name="Shape 2864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865" name="Shape 2865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3, bid = 6)</a:t>
              </a:r>
            </a:p>
          </p:txBody>
        </p:sp>
      </p:grpSp>
      <p:grpSp>
        <p:nvGrpSpPr>
          <p:cNvPr id="2869" name="Group 2869"/>
          <p:cNvGrpSpPr/>
          <p:nvPr/>
        </p:nvGrpSpPr>
        <p:grpSpPr>
          <a:xfrm>
            <a:off x="4876800" y="6090665"/>
            <a:ext cx="3251200" cy="498349"/>
            <a:chOff x="0" y="14534"/>
            <a:chExt cx="3251200" cy="498347"/>
          </a:xfrm>
        </p:grpSpPr>
        <p:sp>
          <p:nvSpPr>
            <p:cNvPr id="2867" name="Shape 2867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868" name="Shape 2868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. . .</a:t>
              </a:r>
            </a:p>
          </p:txBody>
        </p:sp>
      </p:grpSp>
      <p:sp>
        <p:nvSpPr>
          <p:cNvPr id="2870" name="Shape 2870"/>
          <p:cNvSpPr/>
          <p:nvPr/>
        </p:nvSpPr>
        <p:spPr>
          <a:xfrm>
            <a:off x="4876800" y="6502400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871" name="Shape 2871"/>
          <p:cNvSpPr/>
          <p:nvPr/>
        </p:nvSpPr>
        <p:spPr>
          <a:xfrm>
            <a:off x="4876800" y="6827519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872" name="Shape 2872"/>
          <p:cNvSpPr/>
          <p:nvPr/>
        </p:nvSpPr>
        <p:spPr>
          <a:xfrm>
            <a:off x="4876800" y="7152640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2875" name="Group 2875"/>
          <p:cNvGrpSpPr/>
          <p:nvPr/>
        </p:nvGrpSpPr>
        <p:grpSpPr>
          <a:xfrm>
            <a:off x="4876800" y="7607892"/>
            <a:ext cx="3251200" cy="498349"/>
            <a:chOff x="0" y="14534"/>
            <a:chExt cx="3251200" cy="498347"/>
          </a:xfrm>
        </p:grpSpPr>
        <p:sp>
          <p:nvSpPr>
            <p:cNvPr id="2873" name="Shape 2873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874" name="Shape 2874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. . .</a:t>
              </a:r>
            </a:p>
          </p:txBody>
        </p:sp>
      </p:grpSp>
      <p:sp>
        <p:nvSpPr>
          <p:cNvPr id="2876" name="Shape 2876"/>
          <p:cNvSpPr/>
          <p:nvPr/>
        </p:nvSpPr>
        <p:spPr>
          <a:xfrm>
            <a:off x="4876800" y="8019626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877" name="Shape 2877"/>
          <p:cNvSpPr/>
          <p:nvPr/>
        </p:nvSpPr>
        <p:spPr>
          <a:xfrm>
            <a:off x="4876800" y="8344746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878" name="Shape 2878"/>
          <p:cNvSpPr/>
          <p:nvPr/>
        </p:nvSpPr>
        <p:spPr>
          <a:xfrm>
            <a:off x="4876800" y="8669866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879" name="Shape 2879"/>
          <p:cNvSpPr/>
          <p:nvPr/>
        </p:nvSpPr>
        <p:spPr>
          <a:xfrm>
            <a:off x="4876800" y="8994986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</p:spTree>
  </p:cSld>
  <p:clrMapOvr>
    <a:masterClrMapping/>
  </p:clrMapOvr>
  <p:transition spd="med" advClick="1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1" name="Shape 2881"/>
          <p:cNvSpPr/>
          <p:nvPr>
            <p:ph type="title"/>
          </p:nvPr>
        </p:nvSpPr>
        <p:spPr>
          <a:xfrm>
            <a:off x="650239" y="390596"/>
            <a:ext cx="11704322" cy="16256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Hash-Join</a:t>
            </a:r>
          </a:p>
        </p:txBody>
      </p:sp>
      <p:sp>
        <p:nvSpPr>
          <p:cNvPr id="2882" name="Shape 2882"/>
          <p:cNvSpPr/>
          <p:nvPr/>
        </p:nvSpPr>
        <p:spPr>
          <a:xfrm>
            <a:off x="325119" y="1950719"/>
            <a:ext cx="3901442" cy="7586135"/>
          </a:xfrm>
          <a:prstGeom prst="rect">
            <a:avLst/>
          </a:prstGeom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883" name="Shape 2883"/>
          <p:cNvSpPr/>
          <p:nvPr/>
        </p:nvSpPr>
        <p:spPr>
          <a:xfrm>
            <a:off x="650239" y="2167466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884" name="Shape 2884"/>
          <p:cNvSpPr/>
          <p:nvPr/>
        </p:nvSpPr>
        <p:spPr>
          <a:xfrm>
            <a:off x="650239" y="4009813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885" name="Shape 2885"/>
          <p:cNvSpPr/>
          <p:nvPr/>
        </p:nvSpPr>
        <p:spPr>
          <a:xfrm>
            <a:off x="650239" y="5852159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886" name="Shape 2886"/>
          <p:cNvSpPr/>
          <p:nvPr/>
        </p:nvSpPr>
        <p:spPr>
          <a:xfrm>
            <a:off x="650239" y="7694507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887" name="Shape 2887"/>
          <p:cNvSpPr/>
          <p:nvPr/>
        </p:nvSpPr>
        <p:spPr>
          <a:xfrm>
            <a:off x="4551679" y="1950719"/>
            <a:ext cx="3901442" cy="7586135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888" name="Shape 2888"/>
          <p:cNvSpPr/>
          <p:nvPr/>
        </p:nvSpPr>
        <p:spPr>
          <a:xfrm>
            <a:off x="4876800" y="2167466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889" name="Shape 2889"/>
          <p:cNvSpPr/>
          <p:nvPr/>
        </p:nvSpPr>
        <p:spPr>
          <a:xfrm>
            <a:off x="4876800" y="4009813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890" name="Shape 2890"/>
          <p:cNvSpPr/>
          <p:nvPr/>
        </p:nvSpPr>
        <p:spPr>
          <a:xfrm>
            <a:off x="4876800" y="5852159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891" name="Shape 2891"/>
          <p:cNvSpPr/>
          <p:nvPr/>
        </p:nvSpPr>
        <p:spPr>
          <a:xfrm>
            <a:off x="4876800" y="7694507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892" name="Shape 2892"/>
          <p:cNvSpPr/>
          <p:nvPr>
            <p:ph type="body" idx="1"/>
          </p:nvPr>
        </p:nvSpPr>
        <p:spPr>
          <a:xfrm>
            <a:off x="8561493" y="1950720"/>
            <a:ext cx="4443308" cy="6436926"/>
          </a:xfrm>
          <a:prstGeom prst="rect">
            <a:avLst/>
          </a:prstGeom>
        </p:spPr>
        <p:txBody>
          <a:bodyPr/>
          <a:lstStyle/>
          <a:p>
            <a:pPr lvl="0" marL="342900" indent="-342900">
              <a:spcBef>
                <a:spcPts val="600"/>
              </a:spcBef>
              <a:buSzTx/>
              <a:buNone/>
              <a:defRPr sz="1800"/>
            </a:pPr>
            <a:r>
              <a:rPr b="1" sz="3800"/>
              <a:t>Key idea:</a:t>
            </a:r>
            <a:br>
              <a:rPr b="1" sz="3800"/>
            </a:br>
            <a:r>
              <a:rPr sz="3800"/>
              <a:t>Partition S and R using same hash fn, then collect same partitions</a:t>
            </a:r>
            <a:endParaRPr sz="3800"/>
          </a:p>
          <a:p>
            <a:pPr lvl="0" marL="342900" indent="-342900">
              <a:spcBef>
                <a:spcPts val="600"/>
              </a:spcBef>
              <a:buSzTx/>
              <a:buNone/>
              <a:defRPr sz="1800"/>
            </a:pPr>
            <a:r>
              <a:rPr b="1" sz="3800"/>
              <a:t>Steps:</a:t>
            </a:r>
            <a:endParaRPr b="1" sz="3800"/>
          </a:p>
          <a:p>
            <a:pPr lvl="0" marL="610790" indent="-610790"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800"/>
              <a:t>Partition S and R</a:t>
            </a:r>
            <a:endParaRPr sz="3800"/>
          </a:p>
          <a:p>
            <a:pPr lvl="0" marL="610790" indent="-610790">
              <a:spcBef>
                <a:spcPts val="600"/>
              </a:spcBef>
              <a:buClr>
                <a:srgbClr val="8064A2"/>
              </a:buClr>
              <a:buFontTx/>
              <a:buAutoNum type="arabicPeriod" startAt="2"/>
              <a:defRPr sz="1800"/>
            </a:pPr>
            <a:r>
              <a:rPr sz="3800">
                <a:solidFill>
                  <a:srgbClr val="8064A2"/>
                </a:solidFill>
              </a:rPr>
              <a:t>Re-Hash, collect</a:t>
            </a:r>
          </a:p>
        </p:txBody>
      </p:sp>
      <p:sp>
        <p:nvSpPr>
          <p:cNvPr id="2893" name="Shape 2893"/>
          <p:cNvSpPr/>
          <p:nvPr/>
        </p:nvSpPr>
        <p:spPr>
          <a:xfrm>
            <a:off x="1806701" y="1425447"/>
            <a:ext cx="949695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F497D"/>
                </a:solidFill>
              </a:rPr>
              <a:t>Sailors</a:t>
            </a:r>
          </a:p>
        </p:txBody>
      </p:sp>
      <p:sp>
        <p:nvSpPr>
          <p:cNvPr id="2894" name="Shape 2894"/>
          <p:cNvSpPr/>
          <p:nvPr/>
        </p:nvSpPr>
        <p:spPr>
          <a:xfrm>
            <a:off x="5816515" y="1425447"/>
            <a:ext cx="1240058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C0504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C0504D"/>
                </a:solidFill>
              </a:rPr>
              <a:t>Reserves</a:t>
            </a:r>
          </a:p>
        </p:txBody>
      </p:sp>
      <p:grpSp>
        <p:nvGrpSpPr>
          <p:cNvPr id="2897" name="Group 2897"/>
          <p:cNvGrpSpPr/>
          <p:nvPr/>
        </p:nvGrpSpPr>
        <p:grpSpPr>
          <a:xfrm>
            <a:off x="650239" y="2080852"/>
            <a:ext cx="3251201" cy="498349"/>
            <a:chOff x="0" y="14534"/>
            <a:chExt cx="3251200" cy="498347"/>
          </a:xfrm>
        </p:grpSpPr>
        <p:sp>
          <p:nvSpPr>
            <p:cNvPr id="2895" name="Shape 2895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896" name="Shape 2896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Joe, sid = 12)</a:t>
              </a:r>
            </a:p>
          </p:txBody>
        </p:sp>
      </p:grpSp>
      <p:grpSp>
        <p:nvGrpSpPr>
          <p:cNvPr id="2900" name="Group 2900"/>
          <p:cNvGrpSpPr/>
          <p:nvPr/>
        </p:nvGrpSpPr>
        <p:grpSpPr>
          <a:xfrm>
            <a:off x="650239" y="2405972"/>
            <a:ext cx="3251201" cy="498349"/>
            <a:chOff x="0" y="14534"/>
            <a:chExt cx="3251200" cy="498347"/>
          </a:xfrm>
        </p:grpSpPr>
        <p:sp>
          <p:nvSpPr>
            <p:cNvPr id="2898" name="Shape 2898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899" name="Shape 2899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Sue, sid = 8)</a:t>
              </a:r>
            </a:p>
          </p:txBody>
        </p:sp>
      </p:grpSp>
      <p:grpSp>
        <p:nvGrpSpPr>
          <p:cNvPr id="2903" name="Group 2903"/>
          <p:cNvGrpSpPr/>
          <p:nvPr/>
        </p:nvGrpSpPr>
        <p:grpSpPr>
          <a:xfrm>
            <a:off x="650239" y="2731092"/>
            <a:ext cx="3251201" cy="498349"/>
            <a:chOff x="0" y="14534"/>
            <a:chExt cx="3251200" cy="498347"/>
          </a:xfrm>
        </p:grpSpPr>
        <p:sp>
          <p:nvSpPr>
            <p:cNvPr id="2901" name="Shape 2901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902" name="Shape 2902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Yue, sid = 4)</a:t>
              </a:r>
            </a:p>
          </p:txBody>
        </p:sp>
      </p:grpSp>
      <p:grpSp>
        <p:nvGrpSpPr>
          <p:cNvPr id="2906" name="Group 2906"/>
          <p:cNvGrpSpPr/>
          <p:nvPr/>
        </p:nvGrpSpPr>
        <p:grpSpPr>
          <a:xfrm>
            <a:off x="650239" y="3056212"/>
            <a:ext cx="3251201" cy="498349"/>
            <a:chOff x="0" y="14534"/>
            <a:chExt cx="3251200" cy="498347"/>
          </a:xfrm>
        </p:grpSpPr>
        <p:sp>
          <p:nvSpPr>
            <p:cNvPr id="2904" name="Shape 2904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905" name="Shape 2905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. . .</a:t>
              </a:r>
            </a:p>
          </p:txBody>
        </p:sp>
      </p:grpSp>
      <p:sp>
        <p:nvSpPr>
          <p:cNvPr id="2907" name="Shape 2907"/>
          <p:cNvSpPr/>
          <p:nvPr/>
        </p:nvSpPr>
        <p:spPr>
          <a:xfrm>
            <a:off x="650239" y="3467946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2910" name="Group 2910"/>
          <p:cNvGrpSpPr/>
          <p:nvPr/>
        </p:nvGrpSpPr>
        <p:grpSpPr>
          <a:xfrm>
            <a:off x="650239" y="3923199"/>
            <a:ext cx="3251201" cy="498349"/>
            <a:chOff x="0" y="14534"/>
            <a:chExt cx="3251200" cy="498347"/>
          </a:xfrm>
        </p:grpSpPr>
        <p:sp>
          <p:nvSpPr>
            <p:cNvPr id="2908" name="Shape 2908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909" name="Shape 2909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Bob, sid = 1)</a:t>
              </a:r>
            </a:p>
          </p:txBody>
        </p:sp>
      </p:grpSp>
      <p:grpSp>
        <p:nvGrpSpPr>
          <p:cNvPr id="2913" name="Group 2913"/>
          <p:cNvGrpSpPr/>
          <p:nvPr/>
        </p:nvGrpSpPr>
        <p:grpSpPr>
          <a:xfrm>
            <a:off x="650239" y="4248319"/>
            <a:ext cx="3251201" cy="498349"/>
            <a:chOff x="0" y="14534"/>
            <a:chExt cx="3251200" cy="498347"/>
          </a:xfrm>
        </p:grpSpPr>
        <p:sp>
          <p:nvSpPr>
            <p:cNvPr id="2911" name="Shape 2911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912" name="Shape 2912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. . .</a:t>
              </a:r>
            </a:p>
          </p:txBody>
        </p:sp>
      </p:grpSp>
      <p:sp>
        <p:nvSpPr>
          <p:cNvPr id="2914" name="Shape 2914"/>
          <p:cNvSpPr/>
          <p:nvPr/>
        </p:nvSpPr>
        <p:spPr>
          <a:xfrm>
            <a:off x="650239" y="4660053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915" name="Shape 2915"/>
          <p:cNvSpPr/>
          <p:nvPr/>
        </p:nvSpPr>
        <p:spPr>
          <a:xfrm>
            <a:off x="650239" y="4985173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916" name="Shape 2916"/>
          <p:cNvSpPr/>
          <p:nvPr/>
        </p:nvSpPr>
        <p:spPr>
          <a:xfrm>
            <a:off x="650239" y="5310293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2919" name="Group 2919"/>
          <p:cNvGrpSpPr/>
          <p:nvPr/>
        </p:nvGrpSpPr>
        <p:grpSpPr>
          <a:xfrm>
            <a:off x="650239" y="5765545"/>
            <a:ext cx="3251201" cy="498349"/>
            <a:chOff x="0" y="14534"/>
            <a:chExt cx="3251200" cy="498347"/>
          </a:xfrm>
        </p:grpSpPr>
        <p:sp>
          <p:nvSpPr>
            <p:cNvPr id="2917" name="Shape 2917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918" name="Shape 2918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Jill, sid = 2)</a:t>
              </a:r>
            </a:p>
          </p:txBody>
        </p:sp>
      </p:grpSp>
      <p:grpSp>
        <p:nvGrpSpPr>
          <p:cNvPr id="2922" name="Group 2922"/>
          <p:cNvGrpSpPr/>
          <p:nvPr/>
        </p:nvGrpSpPr>
        <p:grpSpPr>
          <a:xfrm>
            <a:off x="650239" y="6090665"/>
            <a:ext cx="3251201" cy="498349"/>
            <a:chOff x="0" y="14534"/>
            <a:chExt cx="3251200" cy="498347"/>
          </a:xfrm>
        </p:grpSpPr>
        <p:sp>
          <p:nvSpPr>
            <p:cNvPr id="2920" name="Shape 2920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921" name="Shape 2921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. . .</a:t>
              </a:r>
            </a:p>
          </p:txBody>
        </p:sp>
      </p:grpSp>
      <p:sp>
        <p:nvSpPr>
          <p:cNvPr id="2923" name="Shape 2923"/>
          <p:cNvSpPr/>
          <p:nvPr/>
        </p:nvSpPr>
        <p:spPr>
          <a:xfrm>
            <a:off x="650239" y="6502400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924" name="Shape 2924"/>
          <p:cNvSpPr/>
          <p:nvPr/>
        </p:nvSpPr>
        <p:spPr>
          <a:xfrm>
            <a:off x="650239" y="6827519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925" name="Shape 2925"/>
          <p:cNvSpPr/>
          <p:nvPr/>
        </p:nvSpPr>
        <p:spPr>
          <a:xfrm>
            <a:off x="650239" y="7152640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2928" name="Group 2928"/>
          <p:cNvGrpSpPr/>
          <p:nvPr/>
        </p:nvGrpSpPr>
        <p:grpSpPr>
          <a:xfrm>
            <a:off x="650239" y="7607892"/>
            <a:ext cx="3251201" cy="498349"/>
            <a:chOff x="0" y="14534"/>
            <a:chExt cx="3251200" cy="498347"/>
          </a:xfrm>
        </p:grpSpPr>
        <p:sp>
          <p:nvSpPr>
            <p:cNvPr id="2926" name="Shape 2926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927" name="Shape 2927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Sue, sid = 7)</a:t>
              </a:r>
            </a:p>
          </p:txBody>
        </p:sp>
      </p:grpSp>
      <p:grpSp>
        <p:nvGrpSpPr>
          <p:cNvPr id="2931" name="Group 2931"/>
          <p:cNvGrpSpPr/>
          <p:nvPr/>
        </p:nvGrpSpPr>
        <p:grpSpPr>
          <a:xfrm>
            <a:off x="650239" y="7933012"/>
            <a:ext cx="3251201" cy="498349"/>
            <a:chOff x="0" y="14534"/>
            <a:chExt cx="3251200" cy="498347"/>
          </a:xfrm>
        </p:grpSpPr>
        <p:sp>
          <p:nvSpPr>
            <p:cNvPr id="2929" name="Shape 2929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930" name="Shape 2930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Sam, sid = 3)</a:t>
              </a:r>
            </a:p>
          </p:txBody>
        </p:sp>
      </p:grpSp>
      <p:grpSp>
        <p:nvGrpSpPr>
          <p:cNvPr id="2934" name="Group 2934"/>
          <p:cNvGrpSpPr/>
          <p:nvPr/>
        </p:nvGrpSpPr>
        <p:grpSpPr>
          <a:xfrm>
            <a:off x="650239" y="8258132"/>
            <a:ext cx="3251201" cy="498349"/>
            <a:chOff x="0" y="14534"/>
            <a:chExt cx="3251200" cy="498347"/>
          </a:xfrm>
        </p:grpSpPr>
        <p:sp>
          <p:nvSpPr>
            <p:cNvPr id="2932" name="Shape 2932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933" name="Shape 2933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. . .</a:t>
              </a:r>
            </a:p>
          </p:txBody>
        </p:sp>
      </p:grpSp>
      <p:sp>
        <p:nvSpPr>
          <p:cNvPr id="2935" name="Shape 2935"/>
          <p:cNvSpPr/>
          <p:nvPr/>
        </p:nvSpPr>
        <p:spPr>
          <a:xfrm>
            <a:off x="650239" y="8669866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936" name="Shape 2936"/>
          <p:cNvSpPr/>
          <p:nvPr/>
        </p:nvSpPr>
        <p:spPr>
          <a:xfrm>
            <a:off x="650239" y="8994986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2939" name="Group 2939"/>
          <p:cNvGrpSpPr/>
          <p:nvPr/>
        </p:nvGrpSpPr>
        <p:grpSpPr>
          <a:xfrm>
            <a:off x="4876800" y="2080852"/>
            <a:ext cx="3251200" cy="498349"/>
            <a:chOff x="0" y="14534"/>
            <a:chExt cx="3251200" cy="498347"/>
          </a:xfrm>
        </p:grpSpPr>
        <p:sp>
          <p:nvSpPr>
            <p:cNvPr id="2937" name="Shape 2937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938" name="Shape 2938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12, bid = 1)</a:t>
              </a:r>
            </a:p>
          </p:txBody>
        </p:sp>
      </p:grpSp>
      <p:grpSp>
        <p:nvGrpSpPr>
          <p:cNvPr id="2942" name="Group 2942"/>
          <p:cNvGrpSpPr/>
          <p:nvPr/>
        </p:nvGrpSpPr>
        <p:grpSpPr>
          <a:xfrm>
            <a:off x="4876800" y="2405972"/>
            <a:ext cx="3251200" cy="498349"/>
            <a:chOff x="0" y="14534"/>
            <a:chExt cx="3251200" cy="498347"/>
          </a:xfrm>
        </p:grpSpPr>
        <p:sp>
          <p:nvSpPr>
            <p:cNvPr id="2940" name="Shape 2940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941" name="Shape 2941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8, bid = 13)</a:t>
              </a:r>
            </a:p>
          </p:txBody>
        </p:sp>
      </p:grpSp>
      <p:grpSp>
        <p:nvGrpSpPr>
          <p:cNvPr id="2945" name="Group 2945"/>
          <p:cNvGrpSpPr/>
          <p:nvPr/>
        </p:nvGrpSpPr>
        <p:grpSpPr>
          <a:xfrm>
            <a:off x="4876800" y="2731092"/>
            <a:ext cx="3251200" cy="498349"/>
            <a:chOff x="0" y="14534"/>
            <a:chExt cx="3251200" cy="498347"/>
          </a:xfrm>
        </p:grpSpPr>
        <p:sp>
          <p:nvSpPr>
            <p:cNvPr id="2943" name="Shape 2943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944" name="Shape 2944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8, bid = 15)</a:t>
              </a:r>
            </a:p>
          </p:txBody>
        </p:sp>
      </p:grpSp>
      <p:grpSp>
        <p:nvGrpSpPr>
          <p:cNvPr id="2948" name="Group 2948"/>
          <p:cNvGrpSpPr/>
          <p:nvPr/>
        </p:nvGrpSpPr>
        <p:grpSpPr>
          <a:xfrm>
            <a:off x="4876800" y="3056212"/>
            <a:ext cx="3251200" cy="498349"/>
            <a:chOff x="0" y="14534"/>
            <a:chExt cx="3251200" cy="498347"/>
          </a:xfrm>
        </p:grpSpPr>
        <p:sp>
          <p:nvSpPr>
            <p:cNvPr id="2946" name="Shape 2946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947" name="Shape 2947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4, bid = 3)</a:t>
              </a:r>
            </a:p>
          </p:txBody>
        </p:sp>
      </p:grpSp>
      <p:grpSp>
        <p:nvGrpSpPr>
          <p:cNvPr id="2951" name="Group 2951"/>
          <p:cNvGrpSpPr/>
          <p:nvPr/>
        </p:nvGrpSpPr>
        <p:grpSpPr>
          <a:xfrm>
            <a:off x="4876800" y="3381332"/>
            <a:ext cx="3251200" cy="498349"/>
            <a:chOff x="0" y="14534"/>
            <a:chExt cx="3251200" cy="498347"/>
          </a:xfrm>
        </p:grpSpPr>
        <p:sp>
          <p:nvSpPr>
            <p:cNvPr id="2949" name="Shape 2949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950" name="Shape 2950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8, bid = 1)</a:t>
              </a:r>
            </a:p>
          </p:txBody>
        </p:sp>
      </p:grpSp>
      <p:grpSp>
        <p:nvGrpSpPr>
          <p:cNvPr id="2954" name="Group 2954"/>
          <p:cNvGrpSpPr/>
          <p:nvPr/>
        </p:nvGrpSpPr>
        <p:grpSpPr>
          <a:xfrm>
            <a:off x="4876800" y="3923199"/>
            <a:ext cx="3251200" cy="498349"/>
            <a:chOff x="0" y="14534"/>
            <a:chExt cx="3251200" cy="498347"/>
          </a:xfrm>
        </p:grpSpPr>
        <p:sp>
          <p:nvSpPr>
            <p:cNvPr id="2952" name="Shape 2952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953" name="Shape 2953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1, bid = 4)</a:t>
              </a:r>
            </a:p>
          </p:txBody>
        </p:sp>
      </p:grpSp>
      <p:grpSp>
        <p:nvGrpSpPr>
          <p:cNvPr id="2957" name="Group 2957"/>
          <p:cNvGrpSpPr/>
          <p:nvPr/>
        </p:nvGrpSpPr>
        <p:grpSpPr>
          <a:xfrm>
            <a:off x="4876800" y="4248319"/>
            <a:ext cx="3251200" cy="498349"/>
            <a:chOff x="0" y="14534"/>
            <a:chExt cx="3251200" cy="498347"/>
          </a:xfrm>
        </p:grpSpPr>
        <p:sp>
          <p:nvSpPr>
            <p:cNvPr id="2955" name="Shape 2955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956" name="Shape 2956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1, bid = 7)</a:t>
              </a:r>
            </a:p>
          </p:txBody>
        </p:sp>
      </p:grpSp>
      <p:grpSp>
        <p:nvGrpSpPr>
          <p:cNvPr id="2960" name="Group 2960"/>
          <p:cNvGrpSpPr/>
          <p:nvPr/>
        </p:nvGrpSpPr>
        <p:grpSpPr>
          <a:xfrm>
            <a:off x="4876800" y="4573439"/>
            <a:ext cx="3251200" cy="498349"/>
            <a:chOff x="0" y="14534"/>
            <a:chExt cx="3251200" cy="498347"/>
          </a:xfrm>
        </p:grpSpPr>
        <p:sp>
          <p:nvSpPr>
            <p:cNvPr id="2958" name="Shape 2958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959" name="Shape 2959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. . .</a:t>
              </a:r>
            </a:p>
          </p:txBody>
        </p:sp>
      </p:grpSp>
      <p:sp>
        <p:nvSpPr>
          <p:cNvPr id="2961" name="Shape 2961"/>
          <p:cNvSpPr/>
          <p:nvPr/>
        </p:nvSpPr>
        <p:spPr>
          <a:xfrm>
            <a:off x="4876800" y="4985173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962" name="Shape 2962"/>
          <p:cNvSpPr/>
          <p:nvPr/>
        </p:nvSpPr>
        <p:spPr>
          <a:xfrm>
            <a:off x="4876800" y="5310293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2965" name="Group 2965"/>
          <p:cNvGrpSpPr/>
          <p:nvPr/>
        </p:nvGrpSpPr>
        <p:grpSpPr>
          <a:xfrm>
            <a:off x="4876800" y="5765545"/>
            <a:ext cx="3251200" cy="498349"/>
            <a:chOff x="0" y="14534"/>
            <a:chExt cx="3251200" cy="498347"/>
          </a:xfrm>
        </p:grpSpPr>
        <p:sp>
          <p:nvSpPr>
            <p:cNvPr id="2963" name="Shape 2963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964" name="Shape 2964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3, bid = 6)</a:t>
              </a:r>
            </a:p>
          </p:txBody>
        </p:sp>
      </p:grpSp>
      <p:grpSp>
        <p:nvGrpSpPr>
          <p:cNvPr id="2968" name="Group 2968"/>
          <p:cNvGrpSpPr/>
          <p:nvPr/>
        </p:nvGrpSpPr>
        <p:grpSpPr>
          <a:xfrm>
            <a:off x="4876800" y="6090665"/>
            <a:ext cx="3251200" cy="498349"/>
            <a:chOff x="0" y="14534"/>
            <a:chExt cx="3251200" cy="498347"/>
          </a:xfrm>
        </p:grpSpPr>
        <p:sp>
          <p:nvSpPr>
            <p:cNvPr id="2966" name="Shape 2966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967" name="Shape 2967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. . .</a:t>
              </a:r>
            </a:p>
          </p:txBody>
        </p:sp>
      </p:grpSp>
      <p:sp>
        <p:nvSpPr>
          <p:cNvPr id="2969" name="Shape 2969"/>
          <p:cNvSpPr/>
          <p:nvPr/>
        </p:nvSpPr>
        <p:spPr>
          <a:xfrm>
            <a:off x="4876800" y="6502400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970" name="Shape 2970"/>
          <p:cNvSpPr/>
          <p:nvPr/>
        </p:nvSpPr>
        <p:spPr>
          <a:xfrm>
            <a:off x="4876800" y="6827519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971" name="Shape 2971"/>
          <p:cNvSpPr/>
          <p:nvPr/>
        </p:nvSpPr>
        <p:spPr>
          <a:xfrm>
            <a:off x="4876800" y="7152640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2974" name="Group 2974"/>
          <p:cNvGrpSpPr/>
          <p:nvPr/>
        </p:nvGrpSpPr>
        <p:grpSpPr>
          <a:xfrm>
            <a:off x="4876800" y="7607892"/>
            <a:ext cx="3251200" cy="498349"/>
            <a:chOff x="0" y="14534"/>
            <a:chExt cx="3251200" cy="498347"/>
          </a:xfrm>
        </p:grpSpPr>
        <p:sp>
          <p:nvSpPr>
            <p:cNvPr id="2972" name="Shape 2972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973" name="Shape 2973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. . .</a:t>
              </a:r>
            </a:p>
          </p:txBody>
        </p:sp>
      </p:grpSp>
      <p:sp>
        <p:nvSpPr>
          <p:cNvPr id="2975" name="Shape 2975"/>
          <p:cNvSpPr/>
          <p:nvPr/>
        </p:nvSpPr>
        <p:spPr>
          <a:xfrm>
            <a:off x="4876800" y="8019626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976" name="Shape 2976"/>
          <p:cNvSpPr/>
          <p:nvPr/>
        </p:nvSpPr>
        <p:spPr>
          <a:xfrm>
            <a:off x="4876800" y="8344746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977" name="Shape 2977"/>
          <p:cNvSpPr/>
          <p:nvPr/>
        </p:nvSpPr>
        <p:spPr>
          <a:xfrm>
            <a:off x="4876800" y="8669866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978" name="Shape 2978"/>
          <p:cNvSpPr/>
          <p:nvPr/>
        </p:nvSpPr>
        <p:spPr>
          <a:xfrm>
            <a:off x="4876800" y="8994986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983" name="Shape 2983"/>
          <p:cNvSpPr/>
          <p:nvPr/>
        </p:nvSpPr>
        <p:spPr>
          <a:xfrm>
            <a:off x="3914139" y="2980266"/>
            <a:ext cx="949961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7200" y="0"/>
                  <a:pt x="14400" y="0"/>
                  <a:pt x="21600" y="0"/>
                </a:cubicBezTo>
              </a:path>
            </a:pathLst>
          </a:custGeom>
          <a:ln w="50800">
            <a:solidFill/>
            <a:headEnd type="triangle"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2980" name="Shape 2980"/>
          <p:cNvSpPr/>
          <p:nvPr/>
        </p:nvSpPr>
        <p:spPr>
          <a:xfrm>
            <a:off x="3901439" y="4768426"/>
            <a:ext cx="975361" cy="1"/>
          </a:xfrm>
          <a:prstGeom prst="line">
            <a:avLst/>
          </a:prstGeom>
          <a:ln w="50800">
            <a:solidFill/>
            <a:headEnd type="triangle"/>
            <a:tailEnd type="triangle"/>
          </a:ln>
        </p:spPr>
        <p:txBody>
          <a:bodyPr lIns="65023" tIns="65023" rIns="65023" bIns="65023"/>
          <a:lstStyle/>
          <a:p>
            <a:pPr lvl="0"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981" name="Shape 2981"/>
          <p:cNvSpPr/>
          <p:nvPr/>
        </p:nvSpPr>
        <p:spPr>
          <a:xfrm>
            <a:off x="3901439" y="6610773"/>
            <a:ext cx="975361" cy="1"/>
          </a:xfrm>
          <a:prstGeom prst="line">
            <a:avLst/>
          </a:prstGeom>
          <a:ln w="50800">
            <a:solidFill/>
            <a:headEnd type="triangle"/>
            <a:tailEnd type="triangle"/>
          </a:ln>
        </p:spPr>
        <p:txBody>
          <a:bodyPr lIns="65023" tIns="65023" rIns="65023" bIns="65023"/>
          <a:lstStyle/>
          <a:p>
            <a:pPr lvl="0"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982" name="Shape 2982"/>
          <p:cNvSpPr/>
          <p:nvPr/>
        </p:nvSpPr>
        <p:spPr>
          <a:xfrm>
            <a:off x="3901439" y="8453120"/>
            <a:ext cx="975361" cy="1"/>
          </a:xfrm>
          <a:prstGeom prst="line">
            <a:avLst/>
          </a:prstGeom>
          <a:ln w="50800">
            <a:solidFill/>
            <a:headEnd type="triangle"/>
            <a:tailEnd type="triangle"/>
          </a:ln>
        </p:spPr>
        <p:txBody>
          <a:bodyPr lIns="65023" tIns="65023" rIns="65023" bIns="65023"/>
          <a:lstStyle/>
          <a:p>
            <a:pPr lvl="0"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presetClass="entr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presetClass="entr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981" grpId="3"/>
      <p:bldP build="whole" bldLvl="1" animBg="1" rev="0" advAuto="0" spid="2980" grpId="2"/>
      <p:bldP build="whole" bldLvl="1" animBg="1" rev="0" advAuto="0" spid="2983" grpId="1"/>
      <p:bldP build="whole" bldLvl="1" animBg="1" rev="0" advAuto="0" spid="2982" grpId="4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5" name="Shape 2985"/>
          <p:cNvSpPr/>
          <p:nvPr>
            <p:ph type="title"/>
          </p:nvPr>
        </p:nvSpPr>
        <p:spPr>
          <a:xfrm>
            <a:off x="650239" y="390596"/>
            <a:ext cx="11704322" cy="16256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Hash-Join</a:t>
            </a:r>
          </a:p>
        </p:txBody>
      </p:sp>
      <p:sp>
        <p:nvSpPr>
          <p:cNvPr id="2986" name="Shape 2986"/>
          <p:cNvSpPr/>
          <p:nvPr/>
        </p:nvSpPr>
        <p:spPr>
          <a:xfrm>
            <a:off x="325119" y="1950719"/>
            <a:ext cx="3901442" cy="7586135"/>
          </a:xfrm>
          <a:prstGeom prst="rect">
            <a:avLst/>
          </a:prstGeom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987" name="Shape 2987"/>
          <p:cNvSpPr/>
          <p:nvPr/>
        </p:nvSpPr>
        <p:spPr>
          <a:xfrm>
            <a:off x="650239" y="2167466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988" name="Shape 2988"/>
          <p:cNvSpPr/>
          <p:nvPr/>
        </p:nvSpPr>
        <p:spPr>
          <a:xfrm>
            <a:off x="650239" y="4009813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989" name="Shape 2989"/>
          <p:cNvSpPr/>
          <p:nvPr/>
        </p:nvSpPr>
        <p:spPr>
          <a:xfrm>
            <a:off x="650239" y="5852159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990" name="Shape 2990"/>
          <p:cNvSpPr/>
          <p:nvPr/>
        </p:nvSpPr>
        <p:spPr>
          <a:xfrm>
            <a:off x="650239" y="7694507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991" name="Shape 2991"/>
          <p:cNvSpPr/>
          <p:nvPr/>
        </p:nvSpPr>
        <p:spPr>
          <a:xfrm>
            <a:off x="4551679" y="1950719"/>
            <a:ext cx="3901442" cy="7586135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992" name="Shape 2992"/>
          <p:cNvSpPr/>
          <p:nvPr/>
        </p:nvSpPr>
        <p:spPr>
          <a:xfrm>
            <a:off x="4876800" y="2167466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993" name="Shape 2993"/>
          <p:cNvSpPr/>
          <p:nvPr/>
        </p:nvSpPr>
        <p:spPr>
          <a:xfrm>
            <a:off x="4876800" y="4009813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994" name="Shape 2994"/>
          <p:cNvSpPr/>
          <p:nvPr/>
        </p:nvSpPr>
        <p:spPr>
          <a:xfrm>
            <a:off x="4876800" y="5852159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995" name="Shape 2995"/>
          <p:cNvSpPr/>
          <p:nvPr/>
        </p:nvSpPr>
        <p:spPr>
          <a:xfrm>
            <a:off x="4876800" y="7694507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996" name="Shape 2996"/>
          <p:cNvSpPr/>
          <p:nvPr>
            <p:ph type="body" idx="1"/>
          </p:nvPr>
        </p:nvSpPr>
        <p:spPr>
          <a:xfrm>
            <a:off x="8561493" y="1950719"/>
            <a:ext cx="4443308" cy="7477761"/>
          </a:xfrm>
          <a:prstGeom prst="rect">
            <a:avLst/>
          </a:prstGeom>
        </p:spPr>
        <p:txBody>
          <a:bodyPr/>
          <a:lstStyle/>
          <a:p>
            <a:pPr lvl="0" marL="342900" indent="-342900">
              <a:lnSpc>
                <a:spcPct val="90000"/>
              </a:lnSpc>
              <a:spcBef>
                <a:spcPts val="600"/>
              </a:spcBef>
              <a:buSzTx/>
              <a:buNone/>
              <a:defRPr sz="1800"/>
            </a:pPr>
            <a:r>
              <a:rPr b="1" sz="3800"/>
              <a:t>Key idea:</a:t>
            </a:r>
            <a:br>
              <a:rPr b="1" sz="3800"/>
            </a:br>
            <a:r>
              <a:rPr sz="3800"/>
              <a:t>Partition S and R using same hash fn, then collect same partitions</a:t>
            </a:r>
            <a:endParaRPr sz="3800"/>
          </a:p>
          <a:p>
            <a:pPr lvl="0" marL="342900" indent="-342900">
              <a:lnSpc>
                <a:spcPct val="90000"/>
              </a:lnSpc>
              <a:spcBef>
                <a:spcPts val="600"/>
              </a:spcBef>
              <a:buSzTx/>
              <a:buNone/>
              <a:defRPr sz="1800"/>
            </a:pPr>
            <a:r>
              <a:rPr b="1" sz="3800"/>
              <a:t>Steps:</a:t>
            </a:r>
            <a:endParaRPr b="1" sz="3800"/>
          </a:p>
          <a:p>
            <a:pPr lvl="0" marL="610790" indent="-610790">
              <a:lnSpc>
                <a:spcPct val="90000"/>
              </a:lnSpc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800"/>
              <a:t>Partition S and R</a:t>
            </a:r>
            <a:endParaRPr sz="3800"/>
          </a:p>
          <a:p>
            <a:pPr lvl="0" marL="610790" indent="-610790">
              <a:lnSpc>
                <a:spcPct val="90000"/>
              </a:lnSpc>
              <a:spcBef>
                <a:spcPts val="600"/>
              </a:spcBef>
              <a:buClr>
                <a:srgbClr val="8064A2"/>
              </a:buClr>
              <a:buFontTx/>
              <a:buAutoNum type="arabicPeriod" startAt="2"/>
              <a:defRPr sz="1800"/>
            </a:pPr>
            <a:r>
              <a:rPr sz="3800">
                <a:solidFill>
                  <a:srgbClr val="8064A2"/>
                </a:solidFill>
              </a:rPr>
              <a:t>Re-Hash, collect</a:t>
            </a:r>
            <a:endParaRPr sz="3800">
              <a:solidFill>
                <a:srgbClr val="8064A2"/>
              </a:solidFill>
            </a:endParaRPr>
          </a:p>
          <a:p>
            <a:pPr lvl="0" marL="514350" indent="-514350">
              <a:lnSpc>
                <a:spcPct val="90000"/>
              </a:lnSpc>
              <a:spcBef>
                <a:spcPts val="600"/>
              </a:spcBef>
              <a:buSzTx/>
              <a:buNone/>
              <a:defRPr sz="1800"/>
            </a:pPr>
            <a:r>
              <a:rPr b="1" sz="3600"/>
              <a:t>I/Os:</a:t>
            </a:r>
            <a:br>
              <a:rPr b="1" sz="3600"/>
            </a:br>
            <a:r>
              <a:rPr sz="3600">
                <a:solidFill>
                  <a:srgbClr val="1F497D"/>
                </a:solidFill>
              </a:rPr>
              <a:t>~3([S] + [R])</a:t>
            </a:r>
            <a:br>
              <a:rPr sz="3600">
                <a:solidFill>
                  <a:srgbClr val="1F497D"/>
                </a:solidFill>
              </a:rPr>
            </a:br>
            <a:r>
              <a:rPr sz="3600">
                <a:solidFill>
                  <a:srgbClr val="1F497D"/>
                </a:solidFill>
              </a:rPr>
              <a:t>Partition: </a:t>
            </a:r>
            <a:r>
              <a:rPr sz="3000">
                <a:solidFill>
                  <a:srgbClr val="1F497D"/>
                </a:solidFill>
              </a:rPr>
              <a:t>2([S]+[R])</a:t>
            </a:r>
            <a:br>
              <a:rPr sz="3000">
                <a:solidFill>
                  <a:srgbClr val="1F497D"/>
                </a:solidFill>
              </a:rPr>
            </a:br>
            <a:r>
              <a:rPr sz="3600">
                <a:solidFill>
                  <a:srgbClr val="1F497D"/>
                </a:solidFill>
              </a:rPr>
              <a:t>Re-Hash: [S]+[R]</a:t>
            </a:r>
          </a:p>
        </p:txBody>
      </p:sp>
      <p:sp>
        <p:nvSpPr>
          <p:cNvPr id="2997" name="Shape 2997"/>
          <p:cNvSpPr/>
          <p:nvPr/>
        </p:nvSpPr>
        <p:spPr>
          <a:xfrm>
            <a:off x="1806701" y="1425447"/>
            <a:ext cx="949695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F497D"/>
                </a:solidFill>
              </a:rPr>
              <a:t>Sailors</a:t>
            </a:r>
          </a:p>
        </p:txBody>
      </p:sp>
      <p:sp>
        <p:nvSpPr>
          <p:cNvPr id="2998" name="Shape 2998"/>
          <p:cNvSpPr/>
          <p:nvPr/>
        </p:nvSpPr>
        <p:spPr>
          <a:xfrm>
            <a:off x="5816515" y="1425447"/>
            <a:ext cx="1240058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C0504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C0504D"/>
                </a:solidFill>
              </a:rPr>
              <a:t>Reserves</a:t>
            </a:r>
          </a:p>
        </p:txBody>
      </p:sp>
      <p:grpSp>
        <p:nvGrpSpPr>
          <p:cNvPr id="3001" name="Group 3001"/>
          <p:cNvGrpSpPr/>
          <p:nvPr/>
        </p:nvGrpSpPr>
        <p:grpSpPr>
          <a:xfrm>
            <a:off x="650239" y="2080852"/>
            <a:ext cx="3251201" cy="498349"/>
            <a:chOff x="0" y="14534"/>
            <a:chExt cx="3251200" cy="498347"/>
          </a:xfrm>
        </p:grpSpPr>
        <p:sp>
          <p:nvSpPr>
            <p:cNvPr id="2999" name="Shape 2999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000" name="Shape 3000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Joe, sid = 12)</a:t>
              </a:r>
            </a:p>
          </p:txBody>
        </p:sp>
      </p:grpSp>
      <p:grpSp>
        <p:nvGrpSpPr>
          <p:cNvPr id="3004" name="Group 3004"/>
          <p:cNvGrpSpPr/>
          <p:nvPr/>
        </p:nvGrpSpPr>
        <p:grpSpPr>
          <a:xfrm>
            <a:off x="650239" y="2405972"/>
            <a:ext cx="3251201" cy="498349"/>
            <a:chOff x="0" y="14534"/>
            <a:chExt cx="3251200" cy="498347"/>
          </a:xfrm>
        </p:grpSpPr>
        <p:sp>
          <p:nvSpPr>
            <p:cNvPr id="3002" name="Shape 3002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003" name="Shape 3003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Sue, sid = 8)</a:t>
              </a:r>
            </a:p>
          </p:txBody>
        </p:sp>
      </p:grpSp>
      <p:grpSp>
        <p:nvGrpSpPr>
          <p:cNvPr id="3007" name="Group 3007"/>
          <p:cNvGrpSpPr/>
          <p:nvPr/>
        </p:nvGrpSpPr>
        <p:grpSpPr>
          <a:xfrm>
            <a:off x="650239" y="2731092"/>
            <a:ext cx="3251201" cy="498349"/>
            <a:chOff x="0" y="14534"/>
            <a:chExt cx="3251200" cy="498347"/>
          </a:xfrm>
        </p:grpSpPr>
        <p:sp>
          <p:nvSpPr>
            <p:cNvPr id="3005" name="Shape 3005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006" name="Shape 3006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Yue, sid = 4)</a:t>
              </a:r>
            </a:p>
          </p:txBody>
        </p:sp>
      </p:grpSp>
      <p:grpSp>
        <p:nvGrpSpPr>
          <p:cNvPr id="3010" name="Group 3010"/>
          <p:cNvGrpSpPr/>
          <p:nvPr/>
        </p:nvGrpSpPr>
        <p:grpSpPr>
          <a:xfrm>
            <a:off x="650239" y="3056212"/>
            <a:ext cx="3251201" cy="498349"/>
            <a:chOff x="0" y="14534"/>
            <a:chExt cx="3251200" cy="498347"/>
          </a:xfrm>
        </p:grpSpPr>
        <p:sp>
          <p:nvSpPr>
            <p:cNvPr id="3008" name="Shape 3008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009" name="Shape 3009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. . .</a:t>
              </a:r>
            </a:p>
          </p:txBody>
        </p:sp>
      </p:grpSp>
      <p:sp>
        <p:nvSpPr>
          <p:cNvPr id="3011" name="Shape 3011"/>
          <p:cNvSpPr/>
          <p:nvPr/>
        </p:nvSpPr>
        <p:spPr>
          <a:xfrm>
            <a:off x="650239" y="3467946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3014" name="Group 3014"/>
          <p:cNvGrpSpPr/>
          <p:nvPr/>
        </p:nvGrpSpPr>
        <p:grpSpPr>
          <a:xfrm>
            <a:off x="650239" y="3923199"/>
            <a:ext cx="3251201" cy="498349"/>
            <a:chOff x="0" y="14534"/>
            <a:chExt cx="3251200" cy="498347"/>
          </a:xfrm>
        </p:grpSpPr>
        <p:sp>
          <p:nvSpPr>
            <p:cNvPr id="3012" name="Shape 3012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013" name="Shape 3013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Bob, sid = 1)</a:t>
              </a:r>
            </a:p>
          </p:txBody>
        </p:sp>
      </p:grpSp>
      <p:grpSp>
        <p:nvGrpSpPr>
          <p:cNvPr id="3017" name="Group 3017"/>
          <p:cNvGrpSpPr/>
          <p:nvPr/>
        </p:nvGrpSpPr>
        <p:grpSpPr>
          <a:xfrm>
            <a:off x="650239" y="4248319"/>
            <a:ext cx="3251201" cy="498349"/>
            <a:chOff x="0" y="14534"/>
            <a:chExt cx="3251200" cy="498347"/>
          </a:xfrm>
        </p:grpSpPr>
        <p:sp>
          <p:nvSpPr>
            <p:cNvPr id="3015" name="Shape 3015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016" name="Shape 3016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. . .</a:t>
              </a:r>
            </a:p>
          </p:txBody>
        </p:sp>
      </p:grpSp>
      <p:sp>
        <p:nvSpPr>
          <p:cNvPr id="3018" name="Shape 3018"/>
          <p:cNvSpPr/>
          <p:nvPr/>
        </p:nvSpPr>
        <p:spPr>
          <a:xfrm>
            <a:off x="650239" y="4660053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019" name="Shape 3019"/>
          <p:cNvSpPr/>
          <p:nvPr/>
        </p:nvSpPr>
        <p:spPr>
          <a:xfrm>
            <a:off x="650239" y="4985173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020" name="Shape 3020"/>
          <p:cNvSpPr/>
          <p:nvPr/>
        </p:nvSpPr>
        <p:spPr>
          <a:xfrm>
            <a:off x="650239" y="5310293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3023" name="Group 3023"/>
          <p:cNvGrpSpPr/>
          <p:nvPr/>
        </p:nvGrpSpPr>
        <p:grpSpPr>
          <a:xfrm>
            <a:off x="650239" y="5765545"/>
            <a:ext cx="3251201" cy="498349"/>
            <a:chOff x="0" y="14534"/>
            <a:chExt cx="3251200" cy="498347"/>
          </a:xfrm>
        </p:grpSpPr>
        <p:sp>
          <p:nvSpPr>
            <p:cNvPr id="3021" name="Shape 3021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022" name="Shape 3022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Jill, sid = 2)</a:t>
              </a:r>
            </a:p>
          </p:txBody>
        </p:sp>
      </p:grpSp>
      <p:grpSp>
        <p:nvGrpSpPr>
          <p:cNvPr id="3026" name="Group 3026"/>
          <p:cNvGrpSpPr/>
          <p:nvPr/>
        </p:nvGrpSpPr>
        <p:grpSpPr>
          <a:xfrm>
            <a:off x="650239" y="6090665"/>
            <a:ext cx="3251201" cy="498349"/>
            <a:chOff x="0" y="14534"/>
            <a:chExt cx="3251200" cy="498347"/>
          </a:xfrm>
        </p:grpSpPr>
        <p:sp>
          <p:nvSpPr>
            <p:cNvPr id="3024" name="Shape 3024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025" name="Shape 3025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. . .</a:t>
              </a:r>
            </a:p>
          </p:txBody>
        </p:sp>
      </p:grpSp>
      <p:sp>
        <p:nvSpPr>
          <p:cNvPr id="3027" name="Shape 3027"/>
          <p:cNvSpPr/>
          <p:nvPr/>
        </p:nvSpPr>
        <p:spPr>
          <a:xfrm>
            <a:off x="650239" y="6502400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028" name="Shape 3028"/>
          <p:cNvSpPr/>
          <p:nvPr/>
        </p:nvSpPr>
        <p:spPr>
          <a:xfrm>
            <a:off x="650239" y="6827519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029" name="Shape 3029"/>
          <p:cNvSpPr/>
          <p:nvPr/>
        </p:nvSpPr>
        <p:spPr>
          <a:xfrm>
            <a:off x="650239" y="7152640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3032" name="Group 3032"/>
          <p:cNvGrpSpPr/>
          <p:nvPr/>
        </p:nvGrpSpPr>
        <p:grpSpPr>
          <a:xfrm>
            <a:off x="650239" y="7607892"/>
            <a:ext cx="3251201" cy="498349"/>
            <a:chOff x="0" y="14534"/>
            <a:chExt cx="3251200" cy="498347"/>
          </a:xfrm>
        </p:grpSpPr>
        <p:sp>
          <p:nvSpPr>
            <p:cNvPr id="3030" name="Shape 3030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031" name="Shape 3031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Sue, sid = 7)</a:t>
              </a:r>
            </a:p>
          </p:txBody>
        </p:sp>
      </p:grpSp>
      <p:grpSp>
        <p:nvGrpSpPr>
          <p:cNvPr id="3035" name="Group 3035"/>
          <p:cNvGrpSpPr/>
          <p:nvPr/>
        </p:nvGrpSpPr>
        <p:grpSpPr>
          <a:xfrm>
            <a:off x="650239" y="7933012"/>
            <a:ext cx="3251201" cy="498349"/>
            <a:chOff x="0" y="14534"/>
            <a:chExt cx="3251200" cy="498347"/>
          </a:xfrm>
        </p:grpSpPr>
        <p:sp>
          <p:nvSpPr>
            <p:cNvPr id="3033" name="Shape 3033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034" name="Shape 3034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Sam, sid = 3)</a:t>
              </a:r>
            </a:p>
          </p:txBody>
        </p:sp>
      </p:grpSp>
      <p:grpSp>
        <p:nvGrpSpPr>
          <p:cNvPr id="3038" name="Group 3038"/>
          <p:cNvGrpSpPr/>
          <p:nvPr/>
        </p:nvGrpSpPr>
        <p:grpSpPr>
          <a:xfrm>
            <a:off x="650239" y="8258132"/>
            <a:ext cx="3251201" cy="498349"/>
            <a:chOff x="0" y="14534"/>
            <a:chExt cx="3251200" cy="498347"/>
          </a:xfrm>
        </p:grpSpPr>
        <p:sp>
          <p:nvSpPr>
            <p:cNvPr id="3036" name="Shape 3036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037" name="Shape 3037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. . .</a:t>
              </a:r>
            </a:p>
          </p:txBody>
        </p:sp>
      </p:grpSp>
      <p:sp>
        <p:nvSpPr>
          <p:cNvPr id="3039" name="Shape 3039"/>
          <p:cNvSpPr/>
          <p:nvPr/>
        </p:nvSpPr>
        <p:spPr>
          <a:xfrm>
            <a:off x="650239" y="8669866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040" name="Shape 3040"/>
          <p:cNvSpPr/>
          <p:nvPr/>
        </p:nvSpPr>
        <p:spPr>
          <a:xfrm>
            <a:off x="650239" y="8994986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3043" name="Group 3043"/>
          <p:cNvGrpSpPr/>
          <p:nvPr/>
        </p:nvGrpSpPr>
        <p:grpSpPr>
          <a:xfrm>
            <a:off x="4876800" y="2080852"/>
            <a:ext cx="3251200" cy="498349"/>
            <a:chOff x="0" y="14534"/>
            <a:chExt cx="3251200" cy="498347"/>
          </a:xfrm>
        </p:grpSpPr>
        <p:sp>
          <p:nvSpPr>
            <p:cNvPr id="3041" name="Shape 3041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042" name="Shape 3042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12, bid = 1)</a:t>
              </a:r>
            </a:p>
          </p:txBody>
        </p:sp>
      </p:grpSp>
      <p:grpSp>
        <p:nvGrpSpPr>
          <p:cNvPr id="3046" name="Group 3046"/>
          <p:cNvGrpSpPr/>
          <p:nvPr/>
        </p:nvGrpSpPr>
        <p:grpSpPr>
          <a:xfrm>
            <a:off x="4876800" y="2405972"/>
            <a:ext cx="3251200" cy="498349"/>
            <a:chOff x="0" y="14534"/>
            <a:chExt cx="3251200" cy="498347"/>
          </a:xfrm>
        </p:grpSpPr>
        <p:sp>
          <p:nvSpPr>
            <p:cNvPr id="3044" name="Shape 3044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045" name="Shape 3045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8, bid = 13)</a:t>
              </a:r>
            </a:p>
          </p:txBody>
        </p:sp>
      </p:grpSp>
      <p:grpSp>
        <p:nvGrpSpPr>
          <p:cNvPr id="3049" name="Group 3049"/>
          <p:cNvGrpSpPr/>
          <p:nvPr/>
        </p:nvGrpSpPr>
        <p:grpSpPr>
          <a:xfrm>
            <a:off x="4876800" y="2731092"/>
            <a:ext cx="3251200" cy="498349"/>
            <a:chOff x="0" y="14534"/>
            <a:chExt cx="3251200" cy="498347"/>
          </a:xfrm>
        </p:grpSpPr>
        <p:sp>
          <p:nvSpPr>
            <p:cNvPr id="3047" name="Shape 3047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048" name="Shape 3048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8, bid = 15)</a:t>
              </a:r>
            </a:p>
          </p:txBody>
        </p:sp>
      </p:grpSp>
      <p:grpSp>
        <p:nvGrpSpPr>
          <p:cNvPr id="3052" name="Group 3052"/>
          <p:cNvGrpSpPr/>
          <p:nvPr/>
        </p:nvGrpSpPr>
        <p:grpSpPr>
          <a:xfrm>
            <a:off x="4876800" y="3056212"/>
            <a:ext cx="3251200" cy="498349"/>
            <a:chOff x="0" y="14534"/>
            <a:chExt cx="3251200" cy="498347"/>
          </a:xfrm>
        </p:grpSpPr>
        <p:sp>
          <p:nvSpPr>
            <p:cNvPr id="3050" name="Shape 3050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051" name="Shape 3051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4, bid = 3)</a:t>
              </a:r>
            </a:p>
          </p:txBody>
        </p:sp>
      </p:grpSp>
      <p:grpSp>
        <p:nvGrpSpPr>
          <p:cNvPr id="3055" name="Group 3055"/>
          <p:cNvGrpSpPr/>
          <p:nvPr/>
        </p:nvGrpSpPr>
        <p:grpSpPr>
          <a:xfrm>
            <a:off x="4876800" y="3381332"/>
            <a:ext cx="3251200" cy="498349"/>
            <a:chOff x="0" y="14534"/>
            <a:chExt cx="3251200" cy="498347"/>
          </a:xfrm>
        </p:grpSpPr>
        <p:sp>
          <p:nvSpPr>
            <p:cNvPr id="3053" name="Shape 3053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054" name="Shape 3054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8, bid = 1)</a:t>
              </a:r>
            </a:p>
          </p:txBody>
        </p:sp>
      </p:grpSp>
      <p:grpSp>
        <p:nvGrpSpPr>
          <p:cNvPr id="3058" name="Group 3058"/>
          <p:cNvGrpSpPr/>
          <p:nvPr/>
        </p:nvGrpSpPr>
        <p:grpSpPr>
          <a:xfrm>
            <a:off x="4876800" y="3923199"/>
            <a:ext cx="3251200" cy="498349"/>
            <a:chOff x="0" y="14534"/>
            <a:chExt cx="3251200" cy="498347"/>
          </a:xfrm>
        </p:grpSpPr>
        <p:sp>
          <p:nvSpPr>
            <p:cNvPr id="3056" name="Shape 3056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057" name="Shape 3057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1, bid = 4)</a:t>
              </a:r>
            </a:p>
          </p:txBody>
        </p:sp>
      </p:grpSp>
      <p:grpSp>
        <p:nvGrpSpPr>
          <p:cNvPr id="3061" name="Group 3061"/>
          <p:cNvGrpSpPr/>
          <p:nvPr/>
        </p:nvGrpSpPr>
        <p:grpSpPr>
          <a:xfrm>
            <a:off x="4876800" y="4248319"/>
            <a:ext cx="3251200" cy="498349"/>
            <a:chOff x="0" y="14534"/>
            <a:chExt cx="3251200" cy="498347"/>
          </a:xfrm>
        </p:grpSpPr>
        <p:sp>
          <p:nvSpPr>
            <p:cNvPr id="3059" name="Shape 3059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060" name="Shape 3060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1, bid = 7)</a:t>
              </a:r>
            </a:p>
          </p:txBody>
        </p:sp>
      </p:grpSp>
      <p:grpSp>
        <p:nvGrpSpPr>
          <p:cNvPr id="3064" name="Group 3064"/>
          <p:cNvGrpSpPr/>
          <p:nvPr/>
        </p:nvGrpSpPr>
        <p:grpSpPr>
          <a:xfrm>
            <a:off x="4876800" y="4573439"/>
            <a:ext cx="3251200" cy="498349"/>
            <a:chOff x="0" y="14534"/>
            <a:chExt cx="3251200" cy="498347"/>
          </a:xfrm>
        </p:grpSpPr>
        <p:sp>
          <p:nvSpPr>
            <p:cNvPr id="3062" name="Shape 3062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063" name="Shape 3063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. . .</a:t>
              </a:r>
            </a:p>
          </p:txBody>
        </p:sp>
      </p:grpSp>
      <p:sp>
        <p:nvSpPr>
          <p:cNvPr id="3065" name="Shape 3065"/>
          <p:cNvSpPr/>
          <p:nvPr/>
        </p:nvSpPr>
        <p:spPr>
          <a:xfrm>
            <a:off x="4876800" y="4985173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066" name="Shape 3066"/>
          <p:cNvSpPr/>
          <p:nvPr/>
        </p:nvSpPr>
        <p:spPr>
          <a:xfrm>
            <a:off x="4876800" y="5310293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3069" name="Group 3069"/>
          <p:cNvGrpSpPr/>
          <p:nvPr/>
        </p:nvGrpSpPr>
        <p:grpSpPr>
          <a:xfrm>
            <a:off x="4876800" y="5765545"/>
            <a:ext cx="3251200" cy="498349"/>
            <a:chOff x="0" y="14534"/>
            <a:chExt cx="3251200" cy="498347"/>
          </a:xfrm>
        </p:grpSpPr>
        <p:sp>
          <p:nvSpPr>
            <p:cNvPr id="3067" name="Shape 3067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068" name="Shape 3068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3, bid = 6)</a:t>
              </a:r>
            </a:p>
          </p:txBody>
        </p:sp>
      </p:grpSp>
      <p:grpSp>
        <p:nvGrpSpPr>
          <p:cNvPr id="3072" name="Group 3072"/>
          <p:cNvGrpSpPr/>
          <p:nvPr/>
        </p:nvGrpSpPr>
        <p:grpSpPr>
          <a:xfrm>
            <a:off x="4876800" y="6090665"/>
            <a:ext cx="3251200" cy="498349"/>
            <a:chOff x="0" y="14534"/>
            <a:chExt cx="3251200" cy="498347"/>
          </a:xfrm>
        </p:grpSpPr>
        <p:sp>
          <p:nvSpPr>
            <p:cNvPr id="3070" name="Shape 3070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071" name="Shape 3071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. . .</a:t>
              </a:r>
            </a:p>
          </p:txBody>
        </p:sp>
      </p:grpSp>
      <p:sp>
        <p:nvSpPr>
          <p:cNvPr id="3073" name="Shape 3073"/>
          <p:cNvSpPr/>
          <p:nvPr/>
        </p:nvSpPr>
        <p:spPr>
          <a:xfrm>
            <a:off x="4876800" y="6502400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074" name="Shape 3074"/>
          <p:cNvSpPr/>
          <p:nvPr/>
        </p:nvSpPr>
        <p:spPr>
          <a:xfrm>
            <a:off x="4876800" y="6827519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075" name="Shape 3075"/>
          <p:cNvSpPr/>
          <p:nvPr/>
        </p:nvSpPr>
        <p:spPr>
          <a:xfrm>
            <a:off x="4876800" y="7152640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3078" name="Group 3078"/>
          <p:cNvGrpSpPr/>
          <p:nvPr/>
        </p:nvGrpSpPr>
        <p:grpSpPr>
          <a:xfrm>
            <a:off x="4876800" y="7607892"/>
            <a:ext cx="3251200" cy="498349"/>
            <a:chOff x="0" y="14534"/>
            <a:chExt cx="3251200" cy="498347"/>
          </a:xfrm>
        </p:grpSpPr>
        <p:sp>
          <p:nvSpPr>
            <p:cNvPr id="3076" name="Shape 3076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077" name="Shape 3077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. . .</a:t>
              </a:r>
            </a:p>
          </p:txBody>
        </p:sp>
      </p:grpSp>
      <p:sp>
        <p:nvSpPr>
          <p:cNvPr id="3079" name="Shape 3079"/>
          <p:cNvSpPr/>
          <p:nvPr/>
        </p:nvSpPr>
        <p:spPr>
          <a:xfrm>
            <a:off x="4876800" y="8019626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080" name="Shape 3080"/>
          <p:cNvSpPr/>
          <p:nvPr/>
        </p:nvSpPr>
        <p:spPr>
          <a:xfrm>
            <a:off x="4876800" y="8344746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081" name="Shape 3081"/>
          <p:cNvSpPr/>
          <p:nvPr/>
        </p:nvSpPr>
        <p:spPr>
          <a:xfrm>
            <a:off x="4876800" y="8669866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082" name="Shape 3082"/>
          <p:cNvSpPr/>
          <p:nvPr/>
        </p:nvSpPr>
        <p:spPr>
          <a:xfrm>
            <a:off x="4876800" y="8994986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094" name="Shape 3094"/>
          <p:cNvSpPr/>
          <p:nvPr/>
        </p:nvSpPr>
        <p:spPr>
          <a:xfrm>
            <a:off x="3914139" y="2980266"/>
            <a:ext cx="949961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7200" y="0"/>
                  <a:pt x="14400" y="0"/>
                  <a:pt x="21600" y="0"/>
                </a:cubicBezTo>
              </a:path>
            </a:pathLst>
          </a:custGeom>
          <a:ln w="50800">
            <a:solidFill/>
            <a:headEnd type="triangle"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3084" name="Shape 3084"/>
          <p:cNvSpPr/>
          <p:nvPr/>
        </p:nvSpPr>
        <p:spPr>
          <a:xfrm>
            <a:off x="3901439" y="4768426"/>
            <a:ext cx="975361" cy="1"/>
          </a:xfrm>
          <a:prstGeom prst="line">
            <a:avLst/>
          </a:prstGeom>
          <a:ln w="50800">
            <a:solidFill/>
            <a:headEnd type="triangle"/>
            <a:tailEnd type="triangle"/>
          </a:ln>
        </p:spPr>
        <p:txBody>
          <a:bodyPr lIns="65023" tIns="65023" rIns="65023" bIns="65023"/>
          <a:lstStyle/>
          <a:p>
            <a:pPr lvl="0"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085" name="Shape 3085"/>
          <p:cNvSpPr/>
          <p:nvPr/>
        </p:nvSpPr>
        <p:spPr>
          <a:xfrm>
            <a:off x="3901439" y="6610773"/>
            <a:ext cx="975361" cy="1"/>
          </a:xfrm>
          <a:prstGeom prst="line">
            <a:avLst/>
          </a:prstGeom>
          <a:ln w="50800">
            <a:solidFill/>
            <a:headEnd type="triangle"/>
            <a:tailEnd type="triangle"/>
          </a:ln>
        </p:spPr>
        <p:txBody>
          <a:bodyPr lIns="65023" tIns="65023" rIns="65023" bIns="65023"/>
          <a:lstStyle/>
          <a:p>
            <a:pPr lvl="0"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086" name="Shape 3086"/>
          <p:cNvSpPr/>
          <p:nvPr/>
        </p:nvSpPr>
        <p:spPr>
          <a:xfrm>
            <a:off x="3901439" y="8453120"/>
            <a:ext cx="975361" cy="1"/>
          </a:xfrm>
          <a:prstGeom prst="line">
            <a:avLst/>
          </a:prstGeom>
          <a:ln w="50800">
            <a:solidFill/>
            <a:headEnd type="triangle"/>
            <a:tailEnd type="triangle"/>
          </a:ln>
        </p:spPr>
        <p:txBody>
          <a:bodyPr lIns="65023" tIns="65023" rIns="65023" bIns="65023"/>
          <a:lstStyle/>
          <a:p>
            <a:pPr lvl="0"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grpSp>
        <p:nvGrpSpPr>
          <p:cNvPr id="3089" name="Group 3089"/>
          <p:cNvGrpSpPr/>
          <p:nvPr/>
        </p:nvGrpSpPr>
        <p:grpSpPr>
          <a:xfrm>
            <a:off x="4985173" y="5602139"/>
            <a:ext cx="4985174" cy="2088521"/>
            <a:chOff x="0" y="4656"/>
            <a:chExt cx="4985173" cy="2088520"/>
          </a:xfrm>
        </p:grpSpPr>
        <p:sp>
          <p:nvSpPr>
            <p:cNvPr id="3087" name="Shape 3087"/>
            <p:cNvSpPr/>
            <p:nvPr/>
          </p:nvSpPr>
          <p:spPr>
            <a:xfrm>
              <a:off x="0" y="37930"/>
              <a:ext cx="4985174" cy="20552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7085"/>
                  </a:lnTo>
                  <a:lnTo>
                    <a:pt x="18000" y="17085"/>
                  </a:lnTo>
                  <a:lnTo>
                    <a:pt x="19083" y="21600"/>
                  </a:lnTo>
                  <a:lnTo>
                    <a:pt x="12600" y="17085"/>
                  </a:lnTo>
                  <a:lnTo>
                    <a:pt x="0" y="17085"/>
                  </a:lnTo>
                  <a:lnTo>
                    <a:pt x="0" y="9966"/>
                  </a:lnTo>
                  <a:close/>
                </a:path>
              </a:pathLst>
            </a:cu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3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088" name="Shape 3088"/>
            <p:cNvSpPr/>
            <p:nvPr/>
          </p:nvSpPr>
          <p:spPr>
            <a:xfrm>
              <a:off x="0" y="4656"/>
              <a:ext cx="4985174" cy="16921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3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400">
                  <a:solidFill>
                    <a:srgbClr val="FFFFFF"/>
                  </a:solidFill>
                </a:rPr>
                <a:t>NOTE: What are we assuming about the size of partitions?</a:t>
              </a:r>
            </a:p>
          </p:txBody>
        </p:sp>
      </p:grpSp>
      <p:grpSp>
        <p:nvGrpSpPr>
          <p:cNvPr id="3092" name="Group 3092"/>
          <p:cNvGrpSpPr/>
          <p:nvPr/>
        </p:nvGrpSpPr>
        <p:grpSpPr>
          <a:xfrm>
            <a:off x="2709333" y="3651419"/>
            <a:ext cx="4985174" cy="2088521"/>
            <a:chOff x="0" y="4656"/>
            <a:chExt cx="4985173" cy="2088520"/>
          </a:xfrm>
        </p:grpSpPr>
        <p:sp>
          <p:nvSpPr>
            <p:cNvPr id="3090" name="Shape 3090"/>
            <p:cNvSpPr/>
            <p:nvPr/>
          </p:nvSpPr>
          <p:spPr>
            <a:xfrm>
              <a:off x="0" y="37930"/>
              <a:ext cx="4985174" cy="20552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7085"/>
                  </a:lnTo>
                  <a:lnTo>
                    <a:pt x="18000" y="17085"/>
                  </a:lnTo>
                  <a:lnTo>
                    <a:pt x="19083" y="21600"/>
                  </a:lnTo>
                  <a:lnTo>
                    <a:pt x="12600" y="17085"/>
                  </a:lnTo>
                  <a:lnTo>
                    <a:pt x="0" y="17085"/>
                  </a:lnTo>
                  <a:lnTo>
                    <a:pt x="0" y="9966"/>
                  </a:lnTo>
                  <a:close/>
                </a:path>
              </a:pathLst>
            </a:custGeom>
            <a:solidFill>
              <a:srgbClr val="4BACC6"/>
            </a:solidFill>
            <a:ln w="25400" cap="flat">
              <a:solidFill>
                <a:srgbClr val="377E90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3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091" name="Shape 3091"/>
            <p:cNvSpPr/>
            <p:nvPr/>
          </p:nvSpPr>
          <p:spPr>
            <a:xfrm>
              <a:off x="0" y="4656"/>
              <a:ext cx="4985174" cy="16921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3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400">
                  <a:solidFill>
                    <a:srgbClr val="FFFFFF"/>
                  </a:solidFill>
                </a:rPr>
                <a:t>NOTE: This is no different from what we previously assumed about hashing.</a:t>
              </a:r>
            </a:p>
          </p:txBody>
        </p:sp>
      </p:grpSp>
      <p:sp>
        <p:nvSpPr>
          <p:cNvPr id="3093" name="Shape 3093"/>
          <p:cNvSpPr/>
          <p:nvPr/>
        </p:nvSpPr>
        <p:spPr>
          <a:xfrm>
            <a:off x="482005" y="216746"/>
            <a:ext cx="12571308" cy="8669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normAutofit fontScale="100000" lnSpcReduction="0"/>
          </a:bodyPr>
          <a:lstStyle>
            <a:lvl1pPr marL="342900" indent="-342900" algn="l" defTabSz="914400">
              <a:spcBef>
                <a:spcPts val="600"/>
              </a:spcBef>
              <a:defRPr b="1" sz="3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800">
                <a:solidFill>
                  <a:srgbClr val="FF0000"/>
                </a:solidFill>
              </a:rPr>
              <a:t>Notation: [S] == “# pages in S” ; |S| == “# tuples in S”   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089" grpId="1"/>
      <p:bldP build="whole" bldLvl="1" animBg="1" rev="0" advAuto="0" spid="3092" grpId="2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6" name="Shape 3096"/>
          <p:cNvSpPr/>
          <p:nvPr>
            <p:ph type="title"/>
          </p:nvPr>
        </p:nvSpPr>
        <p:spPr>
          <a:xfrm>
            <a:off x="650239" y="390596"/>
            <a:ext cx="11704322" cy="16256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Join Cheatsheet</a:t>
            </a:r>
          </a:p>
        </p:txBody>
      </p:sp>
      <p:sp>
        <p:nvSpPr>
          <p:cNvPr id="3097" name="Shape 3097"/>
          <p:cNvSpPr/>
          <p:nvPr>
            <p:ph type="body" idx="1"/>
          </p:nvPr>
        </p:nvSpPr>
        <p:spPr>
          <a:xfrm>
            <a:off x="650239" y="2607739"/>
            <a:ext cx="11704322" cy="7152641"/>
          </a:xfrm>
          <a:prstGeom prst="rect">
            <a:avLst/>
          </a:prstGeom>
        </p:spPr>
        <p:txBody>
          <a:bodyPr/>
          <a:lstStyle/>
          <a:p>
            <a:pPr lvl="0" marL="472965" indent="-472965">
              <a:lnSpc>
                <a:spcPct val="80000"/>
              </a:lnSpc>
              <a:spcBef>
                <a:spcPts val="600"/>
              </a:spcBef>
              <a:defRPr sz="1800"/>
            </a:pPr>
            <a:endParaRPr sz="4000"/>
          </a:p>
          <a:p>
            <a:pPr lvl="0" marL="472965" indent="-472965"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4000"/>
              <a:t>Chunk nested loop join</a:t>
            </a:r>
            <a:endParaRPr sz="4000"/>
          </a:p>
          <a:p>
            <a:pPr lvl="1" marL="800100" indent="-342900">
              <a:lnSpc>
                <a:spcPct val="80000"/>
              </a:lnSpc>
              <a:spcBef>
                <a:spcPts val="500"/>
              </a:spcBef>
              <a:defRPr sz="1800"/>
            </a:pPr>
            <a:r>
              <a:rPr sz="3000"/>
              <a:t>Take </a:t>
            </a:r>
            <a:r>
              <a:rPr b="1" sz="3000"/>
              <a:t>k pages </a:t>
            </a:r>
            <a:r>
              <a:rPr sz="3000"/>
              <a:t>of S and match with each page of R.</a:t>
            </a:r>
            <a:endParaRPr sz="3400"/>
          </a:p>
          <a:p>
            <a:pPr lvl="1" marL="800100" indent="-342900">
              <a:lnSpc>
                <a:spcPct val="80000"/>
              </a:lnSpc>
              <a:spcBef>
                <a:spcPts val="500"/>
              </a:spcBef>
              <a:defRPr sz="1800"/>
            </a:pPr>
            <a:r>
              <a:rPr sz="3000"/>
              <a:t>Total Cost: </a:t>
            </a:r>
            <a:r>
              <a:rPr sz="3000">
                <a:solidFill>
                  <a:srgbClr val="1F497D"/>
                </a:solidFill>
              </a:rPr>
              <a:t>[S] </a:t>
            </a:r>
            <a:r>
              <a:rPr sz="3000"/>
              <a:t>+ </a:t>
            </a:r>
            <a:r>
              <a:rPr sz="3000">
                <a:solidFill>
                  <a:srgbClr val="C0504D"/>
                </a:solidFill>
              </a:rPr>
              <a:t>([S] / k)*[R]</a:t>
            </a:r>
            <a:endParaRPr sz="3400"/>
          </a:p>
          <a:p>
            <a:pPr lvl="0" marL="472965" indent="-472965"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4000"/>
              <a:t>Sort merge join</a:t>
            </a:r>
            <a:endParaRPr sz="4000"/>
          </a:p>
          <a:p>
            <a:pPr lvl="1" marL="845819" indent="-388619"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3400"/>
              <a:t>Sort S and R </a:t>
            </a:r>
            <a:r>
              <a:rPr b="1" sz="3400"/>
              <a:t>on join column</a:t>
            </a:r>
            <a:r>
              <a:rPr sz="3400"/>
              <a:t>, then merge them!</a:t>
            </a:r>
            <a:endParaRPr sz="3400"/>
          </a:p>
          <a:p>
            <a:pPr lvl="1" marL="845819" indent="-388619"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3400"/>
              <a:t>Total Cost: </a:t>
            </a:r>
            <a:r>
              <a:rPr sz="3400">
                <a:solidFill>
                  <a:srgbClr val="1F497D"/>
                </a:solidFill>
              </a:rPr>
              <a:t>~5([S] + [R])</a:t>
            </a:r>
            <a:endParaRPr sz="3400"/>
          </a:p>
          <a:p>
            <a:pPr lvl="0" marL="472965" indent="-472965"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4000"/>
              <a:t>Hash join</a:t>
            </a:r>
            <a:endParaRPr sz="4000"/>
          </a:p>
          <a:p>
            <a:pPr lvl="1" marL="845819" indent="-388619"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3400"/>
              <a:t>Partition S and R using same hash fn, then collect same partitions</a:t>
            </a:r>
            <a:endParaRPr sz="3400"/>
          </a:p>
          <a:p>
            <a:pPr lvl="1" marL="845819" indent="-388619"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3400"/>
              <a:t>Total Cost: </a:t>
            </a:r>
            <a:r>
              <a:rPr sz="3400">
                <a:solidFill>
                  <a:srgbClr val="1F497D"/>
                </a:solidFill>
              </a:rPr>
              <a:t>~3([S] + [R])</a:t>
            </a:r>
            <a:endParaRPr sz="3400"/>
          </a:p>
          <a:p>
            <a:pPr lvl="2" marL="1226127" indent="-311727">
              <a:lnSpc>
                <a:spcPct val="80000"/>
              </a:lnSpc>
              <a:spcBef>
                <a:spcPts val="500"/>
              </a:spcBef>
              <a:buClr>
                <a:srgbClr val="1F497D"/>
              </a:buClr>
              <a:defRPr sz="1800"/>
            </a:pPr>
            <a:r>
              <a:rPr sz="3000">
                <a:solidFill>
                  <a:srgbClr val="1F497D"/>
                </a:solidFill>
              </a:rPr>
              <a:t>Assuming len(partition) ≤ B pages</a:t>
            </a:r>
          </a:p>
        </p:txBody>
      </p:sp>
      <p:sp>
        <p:nvSpPr>
          <p:cNvPr id="3098" name="Shape 3098"/>
          <p:cNvSpPr/>
          <p:nvPr/>
        </p:nvSpPr>
        <p:spPr>
          <a:xfrm>
            <a:off x="650239" y="1842346"/>
            <a:ext cx="12571308" cy="1300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normAutofit fontScale="100000" lnSpcReduction="0"/>
          </a:bodyPr>
          <a:lstStyle/>
          <a:p>
            <a:pPr lvl="0" marL="342900" indent="-342900" algn="l" defTabSz="914400">
              <a:lnSpc>
                <a:spcPct val="90000"/>
              </a:lnSpc>
              <a:spcBef>
                <a:spcPts val="600"/>
              </a:spcBef>
              <a:defRPr sz="1800"/>
            </a:pPr>
            <a:r>
              <a:rPr b="1" sz="3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Notation: [S] == “# pages in S” ; 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  <a:p>
            <a:pPr lvl="0" marL="342900" indent="-342900" algn="l" defTabSz="914400">
              <a:lnSpc>
                <a:spcPct val="90000"/>
              </a:lnSpc>
              <a:spcBef>
                <a:spcPts val="600"/>
              </a:spcBef>
              <a:defRPr sz="1800"/>
            </a:pPr>
            <a:r>
              <a:rPr b="1" sz="3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|S| == “# tuples in S”   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/>
        </p:nvSpPr>
        <p:spPr>
          <a:xfrm>
            <a:off x="-304800" y="-165100"/>
            <a:ext cx="13614400" cy="2620566"/>
          </a:xfrm>
          <a:prstGeom prst="rect">
            <a:avLst/>
          </a:prstGeom>
          <a:solidFill>
            <a:srgbClr val="DCDEE0">
              <a:alpha val="78496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69" name="Shape 6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algn="l" defTabSz="297941">
              <a:defRPr sz="1800"/>
            </a:pPr>
            <a:r>
              <a:rPr b="1" sz="2703">
                <a:latin typeface="Courier New"/>
                <a:ea typeface="Courier New"/>
                <a:cs typeface="Courier New"/>
                <a:sym typeface="Courier New"/>
              </a:rPr>
              <a:t>Songs</a:t>
            </a:r>
            <a:r>
              <a:rPr sz="2703">
                <a:latin typeface="Courier New"/>
                <a:ea typeface="Courier New"/>
                <a:cs typeface="Courier New"/>
                <a:sym typeface="Courier New"/>
              </a:rPr>
              <a:t>(song_id, song_name, album_num, weeks_in_top_40)</a:t>
            </a:r>
            <a:endParaRPr sz="2703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297941">
              <a:defRPr sz="1800"/>
            </a:pPr>
            <a:r>
              <a:rPr b="1" sz="2703">
                <a:latin typeface="Courier New"/>
                <a:ea typeface="Courier New"/>
                <a:cs typeface="Courier New"/>
                <a:sym typeface="Courier New"/>
              </a:rPr>
              <a:t>Artists</a:t>
            </a:r>
            <a:r>
              <a:rPr sz="2703">
                <a:latin typeface="Courier New"/>
                <a:ea typeface="Courier New"/>
                <a:cs typeface="Courier New"/>
                <a:sym typeface="Courier New"/>
              </a:rPr>
              <a:t>(artist_id, artist_name, first_year_active)</a:t>
            </a:r>
            <a:endParaRPr sz="2703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297941">
              <a:defRPr sz="1800"/>
            </a:pPr>
            <a:r>
              <a:rPr b="1" sz="2703">
                <a:latin typeface="Courier New"/>
                <a:ea typeface="Courier New"/>
                <a:cs typeface="Courier New"/>
                <a:sym typeface="Courier New"/>
              </a:rPr>
              <a:t>Albums</a:t>
            </a:r>
            <a:r>
              <a:rPr sz="2703">
                <a:latin typeface="Courier New"/>
                <a:ea typeface="Courier New"/>
                <a:cs typeface="Courier New"/>
                <a:sym typeface="Courier New"/>
              </a:rPr>
              <a:t>(album_id, album_name, artist_num, </a:t>
            </a:r>
            <a:endParaRPr sz="2703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297941">
              <a:defRPr sz="1800"/>
            </a:pPr>
            <a:r>
              <a:rPr sz="2703">
                <a:latin typeface="Courier New"/>
                <a:ea typeface="Courier New"/>
                <a:cs typeface="Courier New"/>
                <a:sym typeface="Courier New"/>
              </a:rPr>
              <a:t>       year_released, genre)</a:t>
            </a:r>
            <a:endParaRPr sz="2703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0" name="Shape 7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 marL="0" indent="0">
              <a:buSzTx/>
              <a:buNone/>
              <a:defRPr sz="1800"/>
            </a:pPr>
            <a:r>
              <a:rPr b="1" sz="3600"/>
              <a:t>Write a SQL expression for the following query:</a:t>
            </a:r>
            <a:endParaRPr b="1" sz="3600"/>
          </a:p>
          <a:p>
            <a:pPr lvl="0" marL="0" indent="0">
              <a:buSzTx/>
              <a:buNone/>
              <a:defRPr sz="1800"/>
            </a:pPr>
            <a:r>
              <a:rPr sz="3600"/>
              <a:t>The name of all songs with the genre “country” which have spent more than 2 weeks in the top 40.</a:t>
            </a:r>
            <a:endParaRPr sz="3600"/>
          </a:p>
          <a:p>
            <a:pPr lvl="0" marL="0" indent="0">
              <a:buSzTx/>
              <a:buNone/>
              <a:defRPr sz="1800"/>
            </a:pPr>
            <a:r>
              <a:rPr sz="3600">
                <a:solidFill>
                  <a:srgbClr val="53585F"/>
                </a:solidFill>
                <a:latin typeface="Courier New"/>
                <a:ea typeface="Courier New"/>
                <a:cs typeface="Courier New"/>
                <a:sym typeface="Courier New"/>
              </a:rPr>
              <a:t>SELECT Songs.song_name FROM Albums, Songs WHERE Songs.album_num = Albums.album_id AND Albums.genre = 'country' AND Songs.weeks_in_top_40 &gt; 2;</a:t>
            </a:r>
            <a:endParaRPr sz="3600">
              <a:solidFill>
                <a:srgbClr val="53585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med" advClick="1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0" name="Shape 310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32993">
              <a:defRPr sz="4560"/>
            </a:lvl1pPr>
          </a:lstStyle>
          <a:p>
            <a:pPr lvl="0">
              <a:defRPr sz="1800"/>
            </a:pPr>
            <a:r>
              <a:rPr sz="4560"/>
              <a:t>When is a chunk-nested loops join the best?</a:t>
            </a:r>
            <a:endParaRPr sz="4560"/>
          </a:p>
        </p:txBody>
      </p:sp>
      <p:sp>
        <p:nvSpPr>
          <p:cNvPr id="3101" name="Shape 310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 marL="0" indent="0">
              <a:buSzTx/>
              <a:buNone/>
            </a:pPr>
          </a:p>
        </p:txBody>
      </p:sp>
    </p:spTree>
  </p:cSld>
  <p:clrMapOvr>
    <a:masterClrMapping/>
  </p:clrMapOvr>
  <p:transition spd="med" advClick="1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3" name="Shape 310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32993">
              <a:defRPr sz="4560"/>
            </a:lvl1pPr>
          </a:lstStyle>
          <a:p>
            <a:pPr lvl="0">
              <a:defRPr sz="1800"/>
            </a:pPr>
            <a:r>
              <a:rPr sz="4560"/>
              <a:t>When is a chunk-nested loops join the best?</a:t>
            </a:r>
            <a:endParaRPr sz="4560"/>
          </a:p>
        </p:txBody>
      </p:sp>
      <p:sp>
        <p:nvSpPr>
          <p:cNvPr id="3104" name="Shape 310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defRPr sz="1800"/>
            </a:pPr>
            <a:r>
              <a:rPr sz="3600"/>
              <a:t>Not using an equality predicate</a:t>
            </a:r>
            <a:endParaRPr sz="3600"/>
          </a:p>
          <a:p>
            <a:pPr lvl="0">
              <a:defRPr sz="1800"/>
            </a:pPr>
            <a:r>
              <a:rPr sz="3600"/>
              <a:t>Join is just a cross product</a:t>
            </a:r>
          </a:p>
        </p:txBody>
      </p:sp>
    </p:spTree>
  </p:cSld>
  <p:clrMapOvr>
    <a:masterClrMapping/>
  </p:clrMapOvr>
  <p:transition spd="med" advClick="1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6" name="Shape 310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97256">
              <a:defRPr sz="5440"/>
            </a:lvl1pPr>
          </a:lstStyle>
          <a:p>
            <a:pPr lvl="0">
              <a:defRPr sz="1800"/>
            </a:pPr>
            <a:r>
              <a:rPr sz="5440"/>
              <a:t>When is a sort-merge join the best?</a:t>
            </a:r>
            <a:endParaRPr sz="5440"/>
          </a:p>
        </p:txBody>
      </p:sp>
      <p:sp>
        <p:nvSpPr>
          <p:cNvPr id="3107" name="Shape 310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 marL="0" indent="0">
              <a:buSzTx/>
              <a:buNone/>
            </a:pPr>
          </a:p>
        </p:txBody>
      </p:sp>
    </p:spTree>
  </p:cSld>
  <p:clrMapOvr>
    <a:masterClrMapping/>
  </p:clrMapOvr>
  <p:transition spd="med" advClick="1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9" name="Shape 310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97256">
              <a:defRPr sz="5440"/>
            </a:lvl1pPr>
          </a:lstStyle>
          <a:p>
            <a:pPr lvl="0">
              <a:defRPr sz="1800"/>
            </a:pPr>
            <a:r>
              <a:rPr sz="5440"/>
              <a:t>When is a sort-merge join the best?</a:t>
            </a:r>
            <a:endParaRPr sz="5440"/>
          </a:p>
        </p:txBody>
      </p:sp>
      <p:sp>
        <p:nvSpPr>
          <p:cNvPr id="3110" name="Shape 311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defRPr sz="1800"/>
            </a:pPr>
            <a:r>
              <a:rPr sz="3600"/>
              <a:t>Skewed input data</a:t>
            </a:r>
            <a:endParaRPr sz="3600"/>
          </a:p>
          <a:p>
            <a:pPr lvl="0">
              <a:defRPr sz="1800"/>
            </a:pPr>
            <a:r>
              <a:rPr sz="3600"/>
              <a:t>Small memory size</a:t>
            </a:r>
            <a:endParaRPr sz="3600"/>
          </a:p>
          <a:p>
            <a:pPr lvl="0">
              <a:defRPr sz="1800"/>
            </a:pPr>
            <a:r>
              <a:rPr sz="3600"/>
              <a:t>Want sorted output/have sorted input</a:t>
            </a:r>
          </a:p>
        </p:txBody>
      </p:sp>
    </p:spTree>
  </p:cSld>
  <p:clrMapOvr>
    <a:masterClrMapping/>
  </p:clrMapOvr>
  <p:transition spd="med" advClick="1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" name="Shape 311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9044">
              <a:defRPr sz="6560"/>
            </a:lvl1pPr>
          </a:lstStyle>
          <a:p>
            <a:pPr lvl="0">
              <a:defRPr sz="1800"/>
            </a:pPr>
            <a:r>
              <a:rPr sz="6560"/>
              <a:t>When is a hash-join the best?</a:t>
            </a:r>
            <a:endParaRPr sz="6560"/>
          </a:p>
        </p:txBody>
      </p:sp>
    </p:spTree>
  </p:cSld>
  <p:clrMapOvr>
    <a:masterClrMapping/>
  </p:clrMapOvr>
  <p:transition spd="med" advClick="1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4" name="Shape 311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9044">
              <a:defRPr sz="6560"/>
            </a:lvl1pPr>
          </a:lstStyle>
          <a:p>
            <a:pPr lvl="0">
              <a:defRPr sz="1800"/>
            </a:pPr>
            <a:r>
              <a:rPr sz="6560"/>
              <a:t>When is a hash-join the best?</a:t>
            </a:r>
            <a:endParaRPr sz="6560"/>
          </a:p>
        </p:txBody>
      </p:sp>
      <p:sp>
        <p:nvSpPr>
          <p:cNvPr id="3115" name="Shape 311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defRPr sz="1800"/>
            </a:pPr>
            <a:r>
              <a:rPr sz="3600"/>
              <a:t>One partition large, the other small (can keep in memory)</a:t>
            </a:r>
          </a:p>
        </p:txBody>
      </p:sp>
    </p:spTree>
  </p:cSld>
  <p:clrMapOvr>
    <a:masterClrMapping/>
  </p:clrMapOvr>
  <p:transition spd="med" advClick="1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7" name="Shape 3117"/>
          <p:cNvSpPr/>
          <p:nvPr/>
        </p:nvSpPr>
        <p:spPr>
          <a:xfrm>
            <a:off x="-304800" y="-165100"/>
            <a:ext cx="13614400" cy="2620566"/>
          </a:xfrm>
          <a:prstGeom prst="rect">
            <a:avLst/>
          </a:prstGeom>
          <a:solidFill>
            <a:srgbClr val="DCDEE0">
              <a:alpha val="78496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118" name="Shape 3118"/>
          <p:cNvSpPr/>
          <p:nvPr>
            <p:ph type="title"/>
          </p:nvPr>
        </p:nvSpPr>
        <p:spPr>
          <a:xfrm>
            <a:off x="952500" y="203200"/>
            <a:ext cx="11099800" cy="2159000"/>
          </a:xfrm>
          <a:prstGeom prst="rect">
            <a:avLst/>
          </a:prstGeom>
        </p:spPr>
        <p:txBody>
          <a:bodyPr/>
          <a:lstStyle>
            <a:lvl1pPr defTabSz="332993">
              <a:defRPr sz="4560"/>
            </a:lvl1pPr>
          </a:lstStyle>
          <a:p>
            <a:pPr lvl="0">
              <a:defRPr sz="1800"/>
            </a:pPr>
            <a:r>
              <a:rPr sz="4560"/>
              <a:t>We have 12 pages of memory, and we want to join two tables [R] and [S] where [R] is 100 pages and [S] is 50 pages. </a:t>
            </a:r>
          </a:p>
        </p:txBody>
      </p:sp>
      <p:sp>
        <p:nvSpPr>
          <p:cNvPr id="3119" name="Shape 31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</a:lvl1pPr>
          </a:lstStyle>
          <a:p>
            <a:pPr lvl="0">
              <a:defRPr sz="1800"/>
            </a:pPr>
            <a:r>
              <a:rPr sz="3600"/>
              <a:t>How many disk reads are needed to perform Chunk Nested Loops Join?</a:t>
            </a:r>
            <a:endParaRPr sz="3600"/>
          </a:p>
        </p:txBody>
      </p:sp>
    </p:spTree>
  </p:cSld>
  <p:clrMapOvr>
    <a:masterClrMapping/>
  </p:clrMapOvr>
  <p:transition spd="med" advClick="1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1" name="Shape 3121"/>
          <p:cNvSpPr/>
          <p:nvPr/>
        </p:nvSpPr>
        <p:spPr>
          <a:xfrm>
            <a:off x="-304800" y="-165100"/>
            <a:ext cx="13614400" cy="2620566"/>
          </a:xfrm>
          <a:prstGeom prst="rect">
            <a:avLst/>
          </a:prstGeom>
          <a:solidFill>
            <a:srgbClr val="DCDEE0">
              <a:alpha val="78496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122" name="Shape 3122"/>
          <p:cNvSpPr/>
          <p:nvPr>
            <p:ph type="title"/>
          </p:nvPr>
        </p:nvSpPr>
        <p:spPr>
          <a:xfrm>
            <a:off x="952500" y="203200"/>
            <a:ext cx="11099800" cy="2159000"/>
          </a:xfrm>
          <a:prstGeom prst="rect">
            <a:avLst/>
          </a:prstGeom>
        </p:spPr>
        <p:txBody>
          <a:bodyPr/>
          <a:lstStyle>
            <a:lvl1pPr defTabSz="332993">
              <a:defRPr sz="4560"/>
            </a:lvl1pPr>
          </a:lstStyle>
          <a:p>
            <a:pPr lvl="0">
              <a:defRPr sz="1800"/>
            </a:pPr>
            <a:r>
              <a:rPr sz="4560"/>
              <a:t>We have 12 pages of memory, and we want to join two tables [R] and [S] where [R] is 100 pages and [S] is 50 pages. </a:t>
            </a:r>
          </a:p>
        </p:txBody>
      </p:sp>
      <p:sp>
        <p:nvSpPr>
          <p:cNvPr id="3123" name="Shape 312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 marL="0" indent="0">
              <a:buSzTx/>
              <a:buNone/>
              <a:defRPr sz="1800"/>
            </a:pPr>
            <a:r>
              <a:rPr sz="3600"/>
              <a:t>How many disk reads are needed to perform Chunk Nested Loops Join?</a:t>
            </a:r>
            <a:endParaRPr sz="3600"/>
          </a:p>
          <a:p>
            <a:pPr lvl="0" marL="0" indent="0">
              <a:buSzTx/>
              <a:buNone/>
              <a:defRPr sz="1800"/>
            </a:pPr>
            <a:r>
              <a:rPr sz="3600">
                <a:solidFill>
                  <a:srgbClr val="53585F"/>
                </a:solidFill>
              </a:rPr>
              <a:t>(# of pages in smaller relation) + ((# of pages in smaller relation) / (# of pages in memory - 2 for I/O)) * (# of pages in larger relation) </a:t>
            </a:r>
            <a:endParaRPr sz="3600">
              <a:solidFill>
                <a:srgbClr val="53585F"/>
              </a:solidFill>
            </a:endParaRPr>
          </a:p>
          <a:p>
            <a:pPr lvl="0" marL="0" indent="0">
              <a:buSzTx/>
              <a:buNone/>
              <a:defRPr sz="1800"/>
            </a:pPr>
            <a:r>
              <a:rPr sz="3600">
                <a:solidFill>
                  <a:srgbClr val="53585F"/>
                </a:solidFill>
              </a:rPr>
              <a:t>= 50 + (50/10) * (100) = 550</a:t>
            </a:r>
          </a:p>
        </p:txBody>
      </p:sp>
    </p:spTree>
  </p:cSld>
  <p:clrMapOvr>
    <a:masterClrMapping/>
  </p:clrMapOvr>
  <p:transition spd="med" advClick="1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5" name="Shape 3125"/>
          <p:cNvSpPr/>
          <p:nvPr/>
        </p:nvSpPr>
        <p:spPr>
          <a:xfrm>
            <a:off x="-304800" y="-165100"/>
            <a:ext cx="13614400" cy="2620566"/>
          </a:xfrm>
          <a:prstGeom prst="rect">
            <a:avLst/>
          </a:prstGeom>
          <a:solidFill>
            <a:srgbClr val="DCDEE0">
              <a:alpha val="78496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126" name="Shape 3126"/>
          <p:cNvSpPr/>
          <p:nvPr>
            <p:ph type="title"/>
          </p:nvPr>
        </p:nvSpPr>
        <p:spPr>
          <a:xfrm>
            <a:off x="952500" y="203200"/>
            <a:ext cx="11099800" cy="2159000"/>
          </a:xfrm>
          <a:prstGeom prst="rect">
            <a:avLst/>
          </a:prstGeom>
        </p:spPr>
        <p:txBody>
          <a:bodyPr/>
          <a:lstStyle>
            <a:lvl1pPr defTabSz="332993">
              <a:defRPr sz="4560"/>
            </a:lvl1pPr>
          </a:lstStyle>
          <a:p>
            <a:pPr lvl="0">
              <a:defRPr sz="1800"/>
            </a:pPr>
            <a:r>
              <a:rPr sz="4560"/>
              <a:t>We have 12 pages of memory, and we want to join two tables [R] and [S] where [R] is 100 pages and [S] is 50 pages. </a:t>
            </a:r>
          </a:p>
        </p:txBody>
      </p:sp>
      <p:sp>
        <p:nvSpPr>
          <p:cNvPr id="3127" name="Shape 312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</a:lvl1pPr>
          </a:lstStyle>
          <a:p>
            <a:pPr lvl="0">
              <a:defRPr sz="1800"/>
            </a:pPr>
            <a:r>
              <a:rPr sz="3600"/>
              <a:t>How about a Hash Join? (Assume no recursive partitioning)</a:t>
            </a:r>
            <a:endParaRPr sz="3600"/>
          </a:p>
        </p:txBody>
      </p:sp>
    </p:spTree>
  </p:cSld>
  <p:clrMapOvr>
    <a:masterClrMapping/>
  </p:clrMapOvr>
  <p:transition spd="med" advClick="1"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9" name="Shape 3129"/>
          <p:cNvSpPr/>
          <p:nvPr/>
        </p:nvSpPr>
        <p:spPr>
          <a:xfrm>
            <a:off x="-304800" y="-165100"/>
            <a:ext cx="13614400" cy="2620566"/>
          </a:xfrm>
          <a:prstGeom prst="rect">
            <a:avLst/>
          </a:prstGeom>
          <a:solidFill>
            <a:srgbClr val="DCDEE0">
              <a:alpha val="78496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130" name="Shape 3130"/>
          <p:cNvSpPr/>
          <p:nvPr>
            <p:ph type="title"/>
          </p:nvPr>
        </p:nvSpPr>
        <p:spPr>
          <a:xfrm>
            <a:off x="952500" y="203200"/>
            <a:ext cx="11099800" cy="2159000"/>
          </a:xfrm>
          <a:prstGeom prst="rect">
            <a:avLst/>
          </a:prstGeom>
        </p:spPr>
        <p:txBody>
          <a:bodyPr/>
          <a:lstStyle>
            <a:lvl1pPr defTabSz="332993">
              <a:defRPr sz="4560"/>
            </a:lvl1pPr>
          </a:lstStyle>
          <a:p>
            <a:pPr lvl="0">
              <a:defRPr sz="1800"/>
            </a:pPr>
            <a:r>
              <a:rPr sz="4560"/>
              <a:t>We have 12 pages of memory, and we want to join two tables [R] and [S] where [R] is 100 pages and [S] is 50 pages. </a:t>
            </a:r>
          </a:p>
        </p:txBody>
      </p:sp>
      <p:sp>
        <p:nvSpPr>
          <p:cNvPr id="3131" name="Shape 313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 marL="0" indent="0">
              <a:buSzTx/>
              <a:buNone/>
              <a:defRPr sz="1800"/>
            </a:pPr>
            <a:r>
              <a:rPr sz="3600"/>
              <a:t>How about a Hash Join? (Assume no recursive partitioning)</a:t>
            </a:r>
            <a:endParaRPr sz="3600"/>
          </a:p>
          <a:p>
            <a:pPr lvl="0" marL="0" indent="0">
              <a:buSzTx/>
              <a:buNone/>
              <a:defRPr sz="1800"/>
            </a:pPr>
            <a:r>
              <a:rPr sz="3600">
                <a:solidFill>
                  <a:srgbClr val="53585F"/>
                </a:solidFill>
              </a:rPr>
              <a:t>(# of pages in both relations)  * (1 read before hashing + 1 read after hashing) </a:t>
            </a:r>
            <a:endParaRPr sz="3600">
              <a:solidFill>
                <a:srgbClr val="53585F"/>
              </a:solidFill>
            </a:endParaRPr>
          </a:p>
          <a:p>
            <a:pPr lvl="0" marL="0" indent="0">
              <a:buSzTx/>
              <a:buNone/>
              <a:defRPr sz="1800"/>
            </a:pPr>
            <a:r>
              <a:rPr sz="3600">
                <a:solidFill>
                  <a:srgbClr val="53585F"/>
                </a:solidFill>
              </a:rPr>
              <a:t>=(100+50) * 2</a:t>
            </a:r>
            <a:endParaRPr sz="3600">
              <a:solidFill>
                <a:srgbClr val="53585F"/>
              </a:solidFill>
            </a:endParaRPr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3600">
                <a:solidFill>
                  <a:srgbClr val="53585F"/>
                </a:solidFill>
              </a:rPr>
              <a:t>= 300</a:t>
            </a:r>
            <a:endParaRPr sz="3600">
              <a:solidFill>
                <a:srgbClr val="53585F"/>
              </a:solidFill>
            </a:endParaRP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/>
        </p:nvSpPr>
        <p:spPr>
          <a:xfrm>
            <a:off x="-304800" y="-165100"/>
            <a:ext cx="13614400" cy="2620566"/>
          </a:xfrm>
          <a:prstGeom prst="rect">
            <a:avLst/>
          </a:prstGeom>
          <a:solidFill>
            <a:srgbClr val="DCDEE0">
              <a:alpha val="78496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73" name="Shape 7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algn="l" defTabSz="297941">
              <a:defRPr sz="1800"/>
            </a:pPr>
            <a:r>
              <a:rPr b="1" sz="2703">
                <a:latin typeface="Courier New"/>
                <a:ea typeface="Courier New"/>
                <a:cs typeface="Courier New"/>
                <a:sym typeface="Courier New"/>
              </a:rPr>
              <a:t>Songs</a:t>
            </a:r>
            <a:r>
              <a:rPr sz="2703">
                <a:latin typeface="Courier New"/>
                <a:ea typeface="Courier New"/>
                <a:cs typeface="Courier New"/>
                <a:sym typeface="Courier New"/>
              </a:rPr>
              <a:t>(song_id, song_name, album_num, weeks_in_top_40)</a:t>
            </a:r>
            <a:endParaRPr sz="2703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297941">
              <a:defRPr sz="1800"/>
            </a:pPr>
            <a:r>
              <a:rPr b="1" sz="2703">
                <a:latin typeface="Courier New"/>
                <a:ea typeface="Courier New"/>
                <a:cs typeface="Courier New"/>
                <a:sym typeface="Courier New"/>
              </a:rPr>
              <a:t>Artists</a:t>
            </a:r>
            <a:r>
              <a:rPr sz="2703">
                <a:latin typeface="Courier New"/>
                <a:ea typeface="Courier New"/>
                <a:cs typeface="Courier New"/>
                <a:sym typeface="Courier New"/>
              </a:rPr>
              <a:t>(artist_id, artist_name, first_year_active)</a:t>
            </a:r>
            <a:endParaRPr sz="2703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297941">
              <a:defRPr sz="1800"/>
            </a:pPr>
            <a:r>
              <a:rPr b="1" sz="2703">
                <a:latin typeface="Courier New"/>
                <a:ea typeface="Courier New"/>
                <a:cs typeface="Courier New"/>
                <a:sym typeface="Courier New"/>
              </a:rPr>
              <a:t>Albums</a:t>
            </a:r>
            <a:r>
              <a:rPr sz="2703">
                <a:latin typeface="Courier New"/>
                <a:ea typeface="Courier New"/>
                <a:cs typeface="Courier New"/>
                <a:sym typeface="Courier New"/>
              </a:rPr>
              <a:t>(album_id, album_name, artist_num, </a:t>
            </a:r>
            <a:endParaRPr sz="2703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297941">
              <a:defRPr sz="1800"/>
            </a:pPr>
            <a:r>
              <a:rPr sz="2703">
                <a:latin typeface="Courier New"/>
                <a:ea typeface="Courier New"/>
                <a:cs typeface="Courier New"/>
                <a:sym typeface="Courier New"/>
              </a:rPr>
              <a:t>       year_released, genre)</a:t>
            </a:r>
            <a:endParaRPr sz="2703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4" name="Shape 7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 marL="0" indent="0">
              <a:buSzTx/>
              <a:buNone/>
              <a:defRPr sz="1800"/>
            </a:pPr>
            <a:r>
              <a:rPr b="1" sz="3600"/>
              <a:t>Write a SQL expression for the following query:</a:t>
            </a:r>
            <a:endParaRPr b="1" sz="3600"/>
          </a:p>
          <a:p>
            <a:pPr lvl="0" marL="0" indent="0">
              <a:buSzTx/>
              <a:buNone/>
              <a:defRPr sz="1800"/>
            </a:pPr>
            <a:r>
              <a:rPr sz="3600"/>
              <a:t>The number of albums released by each artist.</a:t>
            </a:r>
            <a:endParaRPr sz="3600"/>
          </a:p>
        </p:txBody>
      </p:sp>
    </p:spTree>
  </p:cSld>
  <p:clrMapOvr>
    <a:masterClrMapping/>
  </p:clrMapOvr>
  <p:transition spd="med" advClick="1"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" name="Shape 313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Heap Files</a:t>
            </a:r>
          </a:p>
        </p:txBody>
      </p:sp>
      <p:sp>
        <p:nvSpPr>
          <p:cNvPr id="3134" name="Shape 313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100">
                <a:solidFill>
                  <a:srgbClr val="A6AAA9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100">
                <a:solidFill>
                  <a:srgbClr val="A6AAA9"/>
                </a:solidFill>
              </a:rPr>
              <a:t>(Page Formats)</a:t>
            </a:r>
          </a:p>
        </p:txBody>
      </p:sp>
    </p:spTree>
  </p:cSld>
  <p:clrMapOvr>
    <a:masterClrMapping/>
  </p:clrMapOvr>
  <p:transition spd="med" advClick="1"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6" name="Shape 313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Fixed-Length Records</a:t>
            </a:r>
          </a:p>
        </p:txBody>
      </p:sp>
      <p:sp>
        <p:nvSpPr>
          <p:cNvPr id="3137" name="Shape 3137"/>
          <p:cNvSpPr/>
          <p:nvPr/>
        </p:nvSpPr>
        <p:spPr>
          <a:xfrm>
            <a:off x="4099049" y="2844799"/>
            <a:ext cx="4806702" cy="5803901"/>
          </a:xfrm>
          <a:prstGeom prst="rect">
            <a:avLst/>
          </a:prstGeom>
          <a:solidFill>
            <a:srgbClr val="70BF41">
              <a:alpha val="33659"/>
            </a:srgbClr>
          </a:solidFill>
          <a:ln w="25400">
            <a:solidFill>
              <a:srgbClr val="000000">
                <a:alpha val="33659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138" name="Shape 3138"/>
          <p:cNvSpPr/>
          <p:nvPr/>
        </p:nvSpPr>
        <p:spPr>
          <a:xfrm>
            <a:off x="4108450" y="2857500"/>
            <a:ext cx="4787900" cy="794098"/>
          </a:xfrm>
          <a:prstGeom prst="rect">
            <a:avLst/>
          </a:prstGeom>
          <a:solidFill>
            <a:srgbClr val="70BF41">
              <a:alpha val="41428"/>
            </a:srgbClr>
          </a:solidFill>
          <a:ln w="25400">
            <a:solidFill>
              <a:srgbClr val="000000">
                <a:alpha val="4142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139" name="Shape 3139"/>
          <p:cNvSpPr/>
          <p:nvPr/>
        </p:nvSpPr>
        <p:spPr>
          <a:xfrm>
            <a:off x="4108450" y="3644900"/>
            <a:ext cx="4787900" cy="794098"/>
          </a:xfrm>
          <a:prstGeom prst="rect">
            <a:avLst/>
          </a:prstGeom>
          <a:solidFill>
            <a:srgbClr val="70BF41">
              <a:alpha val="41428"/>
            </a:srgbClr>
          </a:solidFill>
          <a:ln w="25400">
            <a:solidFill>
              <a:srgbClr val="000000">
                <a:alpha val="4142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140" name="Shape 3140"/>
          <p:cNvSpPr/>
          <p:nvPr/>
        </p:nvSpPr>
        <p:spPr>
          <a:xfrm>
            <a:off x="4108450" y="4445000"/>
            <a:ext cx="4787900" cy="1119486"/>
          </a:xfrm>
          <a:prstGeom prst="rect">
            <a:avLst/>
          </a:prstGeom>
          <a:solidFill>
            <a:srgbClr val="70BF41">
              <a:alpha val="41428"/>
            </a:srgbClr>
          </a:solidFill>
          <a:ln w="25400">
            <a:solidFill>
              <a:srgbClr val="000000">
                <a:alpha val="4142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900"/>
            </a:pPr>
          </a:p>
        </p:txBody>
      </p:sp>
      <p:sp>
        <p:nvSpPr>
          <p:cNvPr id="3141" name="Shape 3141"/>
          <p:cNvSpPr/>
          <p:nvPr/>
        </p:nvSpPr>
        <p:spPr>
          <a:xfrm rot="16200000">
            <a:off x="6013450" y="4604692"/>
            <a:ext cx="698501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600"/>
            </a:lvl1pPr>
          </a:lstStyle>
          <a:p>
            <a:pPr lvl="0">
              <a:defRPr sz="1800"/>
            </a:pPr>
            <a:r>
              <a:rPr sz="4600"/>
              <a:t>…</a:t>
            </a:r>
          </a:p>
        </p:txBody>
      </p:sp>
      <p:sp>
        <p:nvSpPr>
          <p:cNvPr id="3142" name="Shape 3142"/>
          <p:cNvSpPr/>
          <p:nvPr/>
        </p:nvSpPr>
        <p:spPr>
          <a:xfrm>
            <a:off x="4108450" y="5570487"/>
            <a:ext cx="4787900" cy="794099"/>
          </a:xfrm>
          <a:prstGeom prst="rect">
            <a:avLst/>
          </a:prstGeom>
          <a:solidFill>
            <a:srgbClr val="70BF41">
              <a:alpha val="41428"/>
            </a:srgbClr>
          </a:solidFill>
          <a:ln w="25400">
            <a:solidFill>
              <a:srgbClr val="000000">
                <a:alpha val="4142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143" name="Shape 3143"/>
          <p:cNvSpPr/>
          <p:nvPr/>
        </p:nvSpPr>
        <p:spPr>
          <a:xfrm>
            <a:off x="2247671" y="2930698"/>
            <a:ext cx="125775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Slot 1</a:t>
            </a:r>
          </a:p>
        </p:txBody>
      </p:sp>
      <p:sp>
        <p:nvSpPr>
          <p:cNvPr id="3144" name="Shape 3144"/>
          <p:cNvSpPr/>
          <p:nvPr/>
        </p:nvSpPr>
        <p:spPr>
          <a:xfrm>
            <a:off x="2247671" y="3718098"/>
            <a:ext cx="125775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Slot 2</a:t>
            </a:r>
          </a:p>
        </p:txBody>
      </p:sp>
      <p:sp>
        <p:nvSpPr>
          <p:cNvPr id="3145" name="Shape 3145"/>
          <p:cNvSpPr/>
          <p:nvPr/>
        </p:nvSpPr>
        <p:spPr>
          <a:xfrm>
            <a:off x="2209723" y="5643686"/>
            <a:ext cx="133365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Slot N</a:t>
            </a:r>
          </a:p>
        </p:txBody>
      </p:sp>
      <p:sp>
        <p:nvSpPr>
          <p:cNvPr id="3146" name="Shape 3146"/>
          <p:cNvSpPr/>
          <p:nvPr/>
        </p:nvSpPr>
        <p:spPr>
          <a:xfrm>
            <a:off x="4095750" y="6345187"/>
            <a:ext cx="4813300" cy="1561705"/>
          </a:xfrm>
          <a:prstGeom prst="rect">
            <a:avLst/>
          </a:prstGeom>
          <a:solidFill>
            <a:srgbClr val="53585F">
              <a:alpha val="49948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Free Space</a:t>
            </a:r>
          </a:p>
        </p:txBody>
      </p:sp>
      <p:sp>
        <p:nvSpPr>
          <p:cNvPr id="3147" name="Shape 3147"/>
          <p:cNvSpPr/>
          <p:nvPr/>
        </p:nvSpPr>
        <p:spPr>
          <a:xfrm>
            <a:off x="8013104" y="7913141"/>
            <a:ext cx="894409" cy="741165"/>
          </a:xfrm>
          <a:prstGeom prst="rect">
            <a:avLst/>
          </a:prstGeom>
          <a:solidFill>
            <a:srgbClr val="70BF41">
              <a:alpha val="41428"/>
            </a:srgbClr>
          </a:solidFill>
          <a:ln w="25400">
            <a:solidFill>
              <a:srgbClr val="000000">
                <a:alpha val="41428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N</a:t>
            </a:r>
          </a:p>
        </p:txBody>
      </p:sp>
      <p:sp>
        <p:nvSpPr>
          <p:cNvPr id="3148" name="Shape 3148"/>
          <p:cNvSpPr/>
          <p:nvPr/>
        </p:nvSpPr>
        <p:spPr>
          <a:xfrm>
            <a:off x="9114566" y="7693719"/>
            <a:ext cx="2464228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Number of Records</a:t>
            </a:r>
          </a:p>
        </p:txBody>
      </p:sp>
      <p:sp>
        <p:nvSpPr>
          <p:cNvPr id="3149" name="Shape 3149"/>
          <p:cNvSpPr/>
          <p:nvPr/>
        </p:nvSpPr>
        <p:spPr>
          <a:xfrm>
            <a:off x="5670295" y="8898086"/>
            <a:ext cx="166420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Packed</a:t>
            </a:r>
          </a:p>
        </p:txBody>
      </p:sp>
      <p:sp>
        <p:nvSpPr>
          <p:cNvPr id="3150" name="Shape 3150"/>
          <p:cNvSpPr/>
          <p:nvPr/>
        </p:nvSpPr>
        <p:spPr>
          <a:xfrm>
            <a:off x="9181871" y="3704431"/>
            <a:ext cx="3639770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Record id:</a:t>
            </a:r>
            <a:endParaRPr sz="3600"/>
          </a:p>
          <a:p>
            <a:pPr lvl="0">
              <a:defRPr sz="1800"/>
            </a:pPr>
            <a:r>
              <a:rPr sz="3600"/>
              <a:t>&lt;Page id, slot #&gt;</a:t>
            </a:r>
          </a:p>
        </p:txBody>
      </p:sp>
    </p:spTree>
  </p:cSld>
  <p:clrMapOvr>
    <a:masterClrMapping/>
  </p:clrMapOvr>
  <p:transition spd="med" advClick="1"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2" name="Shape 315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Fixed-Length Records</a:t>
            </a:r>
          </a:p>
        </p:txBody>
      </p:sp>
      <p:sp>
        <p:nvSpPr>
          <p:cNvPr id="3153" name="Shape 3153"/>
          <p:cNvSpPr/>
          <p:nvPr/>
        </p:nvSpPr>
        <p:spPr>
          <a:xfrm>
            <a:off x="4099049" y="2844799"/>
            <a:ext cx="4806702" cy="5803901"/>
          </a:xfrm>
          <a:prstGeom prst="rect">
            <a:avLst/>
          </a:prstGeom>
          <a:solidFill>
            <a:srgbClr val="51A7F9">
              <a:alpha val="33659"/>
            </a:srgbClr>
          </a:solidFill>
          <a:ln w="25400">
            <a:solidFill>
              <a:srgbClr val="000000">
                <a:alpha val="33659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154" name="Shape 3154"/>
          <p:cNvSpPr/>
          <p:nvPr/>
        </p:nvSpPr>
        <p:spPr>
          <a:xfrm>
            <a:off x="4108450" y="2857500"/>
            <a:ext cx="4787900" cy="794098"/>
          </a:xfrm>
          <a:prstGeom prst="rect">
            <a:avLst/>
          </a:prstGeom>
          <a:solidFill>
            <a:srgbClr val="51A7F9">
              <a:alpha val="41428"/>
            </a:srgbClr>
          </a:solidFill>
          <a:ln w="25400">
            <a:solidFill>
              <a:srgbClr val="000000">
                <a:alpha val="4142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155" name="Shape 3155"/>
          <p:cNvSpPr/>
          <p:nvPr/>
        </p:nvSpPr>
        <p:spPr>
          <a:xfrm>
            <a:off x="4108450" y="3644900"/>
            <a:ext cx="4787900" cy="794098"/>
          </a:xfrm>
          <a:prstGeom prst="rect">
            <a:avLst/>
          </a:prstGeom>
          <a:solidFill>
            <a:srgbClr val="51A7F9">
              <a:alpha val="41428"/>
            </a:srgbClr>
          </a:solidFill>
          <a:ln w="25400">
            <a:solidFill>
              <a:srgbClr val="000000">
                <a:alpha val="4142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156" name="Shape 3156"/>
          <p:cNvSpPr/>
          <p:nvPr/>
        </p:nvSpPr>
        <p:spPr>
          <a:xfrm>
            <a:off x="4108450" y="5232400"/>
            <a:ext cx="4787900" cy="1119486"/>
          </a:xfrm>
          <a:prstGeom prst="rect">
            <a:avLst/>
          </a:prstGeom>
          <a:solidFill>
            <a:srgbClr val="51A7F9">
              <a:alpha val="41428"/>
            </a:srgbClr>
          </a:solidFill>
          <a:ln w="25400">
            <a:solidFill>
              <a:srgbClr val="000000">
                <a:alpha val="4142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900"/>
            </a:pPr>
          </a:p>
        </p:txBody>
      </p:sp>
      <p:sp>
        <p:nvSpPr>
          <p:cNvPr id="3157" name="Shape 3157"/>
          <p:cNvSpPr/>
          <p:nvPr/>
        </p:nvSpPr>
        <p:spPr>
          <a:xfrm rot="16200000">
            <a:off x="6000750" y="5396036"/>
            <a:ext cx="698501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600"/>
            </a:lvl1pPr>
          </a:lstStyle>
          <a:p>
            <a:pPr lvl="0">
              <a:defRPr sz="1800"/>
            </a:pPr>
            <a:r>
              <a:rPr sz="4600"/>
              <a:t>…</a:t>
            </a:r>
          </a:p>
        </p:txBody>
      </p:sp>
      <p:sp>
        <p:nvSpPr>
          <p:cNvPr id="3158" name="Shape 3158"/>
          <p:cNvSpPr/>
          <p:nvPr/>
        </p:nvSpPr>
        <p:spPr>
          <a:xfrm>
            <a:off x="4108450" y="7140475"/>
            <a:ext cx="4787900" cy="794099"/>
          </a:xfrm>
          <a:prstGeom prst="rect">
            <a:avLst/>
          </a:prstGeom>
          <a:solidFill>
            <a:srgbClr val="51A7F9">
              <a:alpha val="41428"/>
            </a:srgbClr>
          </a:solidFill>
          <a:ln w="25400">
            <a:solidFill>
              <a:srgbClr val="000000">
                <a:alpha val="4142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159" name="Shape 3159"/>
          <p:cNvSpPr/>
          <p:nvPr/>
        </p:nvSpPr>
        <p:spPr>
          <a:xfrm>
            <a:off x="2247671" y="2930698"/>
            <a:ext cx="125775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Slot 1</a:t>
            </a:r>
          </a:p>
        </p:txBody>
      </p:sp>
      <p:sp>
        <p:nvSpPr>
          <p:cNvPr id="3160" name="Shape 3160"/>
          <p:cNvSpPr/>
          <p:nvPr/>
        </p:nvSpPr>
        <p:spPr>
          <a:xfrm>
            <a:off x="2247671" y="3718098"/>
            <a:ext cx="125775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Slot 2</a:t>
            </a:r>
          </a:p>
        </p:txBody>
      </p:sp>
      <p:sp>
        <p:nvSpPr>
          <p:cNvPr id="3161" name="Shape 3161"/>
          <p:cNvSpPr/>
          <p:nvPr/>
        </p:nvSpPr>
        <p:spPr>
          <a:xfrm>
            <a:off x="2209723" y="5643686"/>
            <a:ext cx="133365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Slot N</a:t>
            </a:r>
          </a:p>
        </p:txBody>
      </p:sp>
      <p:sp>
        <p:nvSpPr>
          <p:cNvPr id="3162" name="Shape 3162"/>
          <p:cNvSpPr/>
          <p:nvPr/>
        </p:nvSpPr>
        <p:spPr>
          <a:xfrm>
            <a:off x="8225566" y="7943279"/>
            <a:ext cx="681947" cy="700808"/>
          </a:xfrm>
          <a:prstGeom prst="rect">
            <a:avLst/>
          </a:prstGeom>
          <a:solidFill>
            <a:srgbClr val="51A7F9">
              <a:alpha val="41428"/>
            </a:srgbClr>
          </a:solidFill>
          <a:ln w="25400">
            <a:solidFill>
              <a:srgbClr val="000000">
                <a:alpha val="41428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M</a:t>
            </a:r>
          </a:p>
        </p:txBody>
      </p:sp>
      <p:sp>
        <p:nvSpPr>
          <p:cNvPr id="3163" name="Shape 3163"/>
          <p:cNvSpPr/>
          <p:nvPr/>
        </p:nvSpPr>
        <p:spPr>
          <a:xfrm>
            <a:off x="9122585" y="7696782"/>
            <a:ext cx="2464228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Number of Slots</a:t>
            </a:r>
          </a:p>
        </p:txBody>
      </p:sp>
      <p:sp>
        <p:nvSpPr>
          <p:cNvPr id="3164" name="Shape 3164"/>
          <p:cNvSpPr/>
          <p:nvPr/>
        </p:nvSpPr>
        <p:spPr>
          <a:xfrm>
            <a:off x="4438370" y="8898086"/>
            <a:ext cx="412806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Unpacked (Bitmap)</a:t>
            </a:r>
          </a:p>
        </p:txBody>
      </p:sp>
      <p:sp>
        <p:nvSpPr>
          <p:cNvPr id="3165" name="Shape 3165"/>
          <p:cNvSpPr/>
          <p:nvPr/>
        </p:nvSpPr>
        <p:spPr>
          <a:xfrm>
            <a:off x="9181871" y="3704431"/>
            <a:ext cx="3639770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Record id:</a:t>
            </a:r>
            <a:endParaRPr sz="3600"/>
          </a:p>
          <a:p>
            <a:pPr lvl="0">
              <a:defRPr sz="1800"/>
            </a:pPr>
            <a:r>
              <a:rPr sz="3600"/>
              <a:t>&lt;Page id, slot #&gt;</a:t>
            </a:r>
          </a:p>
        </p:txBody>
      </p:sp>
      <p:sp>
        <p:nvSpPr>
          <p:cNvPr id="3166" name="Shape 3166"/>
          <p:cNvSpPr/>
          <p:nvPr/>
        </p:nvSpPr>
        <p:spPr>
          <a:xfrm>
            <a:off x="4108450" y="4440187"/>
            <a:ext cx="4787900" cy="794099"/>
          </a:xfrm>
          <a:prstGeom prst="rect">
            <a:avLst/>
          </a:prstGeom>
          <a:solidFill>
            <a:srgbClr val="53585F">
              <a:alpha val="50000"/>
            </a:srgbClr>
          </a:solidFill>
          <a:ln w="25400">
            <a:solidFill>
              <a:srgbClr val="000000">
                <a:alpha val="50000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Free Space</a:t>
            </a:r>
          </a:p>
        </p:txBody>
      </p:sp>
      <p:sp>
        <p:nvSpPr>
          <p:cNvPr id="3167" name="Shape 3167"/>
          <p:cNvSpPr/>
          <p:nvPr/>
        </p:nvSpPr>
        <p:spPr>
          <a:xfrm>
            <a:off x="4108450" y="6357887"/>
            <a:ext cx="4787900" cy="794099"/>
          </a:xfrm>
          <a:prstGeom prst="rect">
            <a:avLst/>
          </a:prstGeom>
          <a:solidFill>
            <a:srgbClr val="53585F">
              <a:alpha val="50000"/>
            </a:srgbClr>
          </a:solidFill>
          <a:ln w="25400">
            <a:solidFill>
              <a:srgbClr val="000000">
                <a:alpha val="50000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Free Space</a:t>
            </a:r>
          </a:p>
        </p:txBody>
      </p:sp>
      <p:sp>
        <p:nvSpPr>
          <p:cNvPr id="3168" name="Shape 3168"/>
          <p:cNvSpPr/>
          <p:nvPr/>
        </p:nvSpPr>
        <p:spPr>
          <a:xfrm>
            <a:off x="2184349" y="7213674"/>
            <a:ext cx="138440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Slot M</a:t>
            </a:r>
          </a:p>
        </p:txBody>
      </p:sp>
      <p:sp>
        <p:nvSpPr>
          <p:cNvPr id="3169" name="Shape 3169"/>
          <p:cNvSpPr/>
          <p:nvPr/>
        </p:nvSpPr>
        <p:spPr>
          <a:xfrm>
            <a:off x="7527066" y="7943279"/>
            <a:ext cx="681947" cy="700808"/>
          </a:xfrm>
          <a:prstGeom prst="rect">
            <a:avLst/>
          </a:prstGeom>
          <a:solidFill>
            <a:srgbClr val="51A7F9">
              <a:alpha val="41428"/>
            </a:srgbClr>
          </a:solidFill>
          <a:ln w="25400">
            <a:solidFill>
              <a:srgbClr val="000000">
                <a:alpha val="41428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1</a:t>
            </a:r>
          </a:p>
        </p:txBody>
      </p:sp>
      <p:sp>
        <p:nvSpPr>
          <p:cNvPr id="3170" name="Shape 3170"/>
          <p:cNvSpPr/>
          <p:nvPr/>
        </p:nvSpPr>
        <p:spPr>
          <a:xfrm>
            <a:off x="6853966" y="7943279"/>
            <a:ext cx="681947" cy="700808"/>
          </a:xfrm>
          <a:prstGeom prst="rect">
            <a:avLst/>
          </a:prstGeom>
          <a:solidFill>
            <a:srgbClr val="51A7F9">
              <a:alpha val="41428"/>
            </a:srgbClr>
          </a:solidFill>
          <a:ln w="25400">
            <a:solidFill>
              <a:srgbClr val="000000">
                <a:alpha val="41428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1</a:t>
            </a:r>
          </a:p>
        </p:txBody>
      </p:sp>
      <p:sp>
        <p:nvSpPr>
          <p:cNvPr id="3171" name="Shape 3171"/>
          <p:cNvSpPr/>
          <p:nvPr/>
        </p:nvSpPr>
        <p:spPr>
          <a:xfrm>
            <a:off x="6161427" y="7943279"/>
            <a:ext cx="681946" cy="700808"/>
          </a:xfrm>
          <a:prstGeom prst="rect">
            <a:avLst/>
          </a:prstGeom>
          <a:solidFill>
            <a:srgbClr val="51A7F9">
              <a:alpha val="41428"/>
            </a:srgbClr>
          </a:solidFill>
          <a:ln w="25400">
            <a:solidFill>
              <a:srgbClr val="000000">
                <a:alpha val="41428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0</a:t>
            </a:r>
          </a:p>
        </p:txBody>
      </p:sp>
      <p:sp>
        <p:nvSpPr>
          <p:cNvPr id="3172" name="Shape 3172"/>
          <p:cNvSpPr/>
          <p:nvPr/>
        </p:nvSpPr>
        <p:spPr>
          <a:xfrm>
            <a:off x="5482366" y="7945387"/>
            <a:ext cx="681947" cy="700808"/>
          </a:xfrm>
          <a:prstGeom prst="rect">
            <a:avLst/>
          </a:prstGeom>
          <a:solidFill>
            <a:srgbClr val="51A7F9">
              <a:alpha val="41428"/>
            </a:srgbClr>
          </a:solidFill>
          <a:ln w="25400">
            <a:solidFill>
              <a:srgbClr val="000000">
                <a:alpha val="41428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…</a:t>
            </a:r>
          </a:p>
        </p:txBody>
      </p:sp>
      <p:sp>
        <p:nvSpPr>
          <p:cNvPr id="3173" name="Shape 3173"/>
          <p:cNvSpPr/>
          <p:nvPr/>
        </p:nvSpPr>
        <p:spPr>
          <a:xfrm>
            <a:off x="4789827" y="7943279"/>
            <a:ext cx="681946" cy="700808"/>
          </a:xfrm>
          <a:prstGeom prst="rect">
            <a:avLst/>
          </a:prstGeom>
          <a:solidFill>
            <a:srgbClr val="51A7F9">
              <a:alpha val="41428"/>
            </a:srgbClr>
          </a:solidFill>
          <a:ln w="25400">
            <a:solidFill>
              <a:srgbClr val="000000">
                <a:alpha val="41428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1</a:t>
            </a:r>
          </a:p>
        </p:txBody>
      </p:sp>
      <p:sp>
        <p:nvSpPr>
          <p:cNvPr id="3174" name="Shape 3174"/>
          <p:cNvSpPr/>
          <p:nvPr/>
        </p:nvSpPr>
        <p:spPr>
          <a:xfrm>
            <a:off x="4097287" y="7943279"/>
            <a:ext cx="681947" cy="700808"/>
          </a:xfrm>
          <a:prstGeom prst="rect">
            <a:avLst/>
          </a:prstGeom>
          <a:solidFill>
            <a:srgbClr val="51A7F9">
              <a:alpha val="41428"/>
            </a:srgbClr>
          </a:solidFill>
          <a:ln w="25400">
            <a:solidFill>
              <a:srgbClr val="000000">
                <a:alpha val="4142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3175" name="Shape 3175"/>
          <p:cNvSpPr/>
          <p:nvPr/>
        </p:nvSpPr>
        <p:spPr>
          <a:xfrm>
            <a:off x="7757930" y="8713167"/>
            <a:ext cx="220219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/>
            </a:lvl1pPr>
          </a:lstStyle>
          <a:p>
            <a:pPr lvl="0">
              <a:defRPr sz="1800"/>
            </a:pPr>
            <a:r>
              <a:rPr sz="1500"/>
              <a:t>1</a:t>
            </a:r>
          </a:p>
        </p:txBody>
      </p:sp>
      <p:sp>
        <p:nvSpPr>
          <p:cNvPr id="3176" name="Shape 3176"/>
          <p:cNvSpPr/>
          <p:nvPr/>
        </p:nvSpPr>
        <p:spPr>
          <a:xfrm>
            <a:off x="7084830" y="8713167"/>
            <a:ext cx="220219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/>
            </a:lvl1pPr>
          </a:lstStyle>
          <a:p>
            <a:pPr lvl="0">
              <a:defRPr sz="1800"/>
            </a:pPr>
            <a:r>
              <a:rPr sz="1500"/>
              <a:t>2</a:t>
            </a:r>
          </a:p>
        </p:txBody>
      </p:sp>
      <p:sp>
        <p:nvSpPr>
          <p:cNvPr id="3177" name="Shape 3177"/>
          <p:cNvSpPr/>
          <p:nvPr/>
        </p:nvSpPr>
        <p:spPr>
          <a:xfrm>
            <a:off x="6411730" y="8720087"/>
            <a:ext cx="220219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/>
            </a:lvl1pPr>
          </a:lstStyle>
          <a:p>
            <a:pPr lvl="0">
              <a:defRPr sz="1800"/>
            </a:pPr>
            <a:r>
              <a:rPr sz="1500"/>
              <a:t>3</a:t>
            </a:r>
          </a:p>
        </p:txBody>
      </p:sp>
      <p:sp>
        <p:nvSpPr>
          <p:cNvPr id="3178" name="Shape 3178"/>
          <p:cNvSpPr/>
          <p:nvPr/>
        </p:nvSpPr>
        <p:spPr>
          <a:xfrm>
            <a:off x="4994306" y="8713167"/>
            <a:ext cx="272988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/>
            </a:lvl1pPr>
          </a:lstStyle>
          <a:p>
            <a:pPr lvl="0">
              <a:defRPr sz="1800"/>
            </a:pPr>
            <a:r>
              <a:rPr sz="1500"/>
              <a:t>M</a:t>
            </a:r>
          </a:p>
        </p:txBody>
      </p:sp>
      <p:sp>
        <p:nvSpPr>
          <p:cNvPr id="3179" name="Shape 3179"/>
          <p:cNvSpPr/>
          <p:nvPr/>
        </p:nvSpPr>
        <p:spPr>
          <a:xfrm>
            <a:off x="5687111" y="8724900"/>
            <a:ext cx="304801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/>
            </a:lvl1pPr>
          </a:lstStyle>
          <a:p>
            <a:pPr lvl="0">
              <a:defRPr sz="1800"/>
            </a:pPr>
            <a:r>
              <a:rPr sz="1500"/>
              <a:t>…</a:t>
            </a:r>
          </a:p>
        </p:txBody>
      </p:sp>
      <p:sp>
        <p:nvSpPr>
          <p:cNvPr id="3180" name="Shape 3180"/>
          <p:cNvSpPr/>
          <p:nvPr/>
        </p:nvSpPr>
        <p:spPr>
          <a:xfrm>
            <a:off x="2247671" y="4505498"/>
            <a:ext cx="125775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Slot 3</a:t>
            </a:r>
          </a:p>
        </p:txBody>
      </p:sp>
    </p:spTree>
  </p:cSld>
  <p:clrMapOvr>
    <a:masterClrMapping/>
  </p:clrMapOvr>
  <p:transition spd="med" advClick="1"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2" name="Shape 318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72516">
              <a:defRPr sz="7840"/>
            </a:lvl1pPr>
          </a:lstStyle>
          <a:p>
            <a:pPr lvl="0">
              <a:defRPr sz="1800"/>
            </a:pPr>
            <a:r>
              <a:rPr sz="7840"/>
              <a:t>Variable Length Records</a:t>
            </a:r>
          </a:p>
        </p:txBody>
      </p:sp>
      <p:sp>
        <p:nvSpPr>
          <p:cNvPr id="3183" name="Shape 3183"/>
          <p:cNvSpPr/>
          <p:nvPr/>
        </p:nvSpPr>
        <p:spPr>
          <a:xfrm>
            <a:off x="5136743" y="8898086"/>
            <a:ext cx="273131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Slotted Page</a:t>
            </a:r>
          </a:p>
        </p:txBody>
      </p:sp>
      <p:sp>
        <p:nvSpPr>
          <p:cNvPr id="3184" name="Shape 3184"/>
          <p:cNvSpPr/>
          <p:nvPr/>
        </p:nvSpPr>
        <p:spPr>
          <a:xfrm>
            <a:off x="9181871" y="3704431"/>
            <a:ext cx="3639770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Record id:</a:t>
            </a:r>
            <a:endParaRPr sz="3600"/>
          </a:p>
          <a:p>
            <a:pPr lvl="0">
              <a:defRPr sz="1800"/>
            </a:pPr>
            <a:r>
              <a:rPr sz="3600"/>
              <a:t>&lt;Page id, slot #&gt;</a:t>
            </a:r>
          </a:p>
        </p:txBody>
      </p:sp>
      <p:sp>
        <p:nvSpPr>
          <p:cNvPr id="3185" name="Shape 3185"/>
          <p:cNvSpPr/>
          <p:nvPr/>
        </p:nvSpPr>
        <p:spPr>
          <a:xfrm>
            <a:off x="984250" y="3138041"/>
            <a:ext cx="7846418" cy="4825405"/>
          </a:xfrm>
          <a:prstGeom prst="rect">
            <a:avLst/>
          </a:prstGeom>
          <a:solidFill>
            <a:srgbClr val="EC5D57">
              <a:alpha val="25857"/>
            </a:srgbClr>
          </a:solidFill>
          <a:ln w="25400">
            <a:solidFill>
              <a:srgbClr val="000000">
                <a:alpha val="25857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186" name="Shape 3186"/>
          <p:cNvSpPr/>
          <p:nvPr/>
        </p:nvSpPr>
        <p:spPr>
          <a:xfrm>
            <a:off x="971550" y="6000750"/>
            <a:ext cx="7871818" cy="1975396"/>
          </a:xfrm>
          <a:prstGeom prst="rect">
            <a:avLst/>
          </a:prstGeom>
          <a:solidFill>
            <a:srgbClr val="A6AAA9">
              <a:alpha val="69408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0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Free space</a:t>
            </a:r>
          </a:p>
        </p:txBody>
      </p:sp>
      <p:sp>
        <p:nvSpPr>
          <p:cNvPr id="3187" name="Shape 3187"/>
          <p:cNvSpPr/>
          <p:nvPr/>
        </p:nvSpPr>
        <p:spPr>
          <a:xfrm>
            <a:off x="7317206" y="3441700"/>
            <a:ext cx="1050088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 lvl="0">
              <a:defRPr sz="1800"/>
            </a:pPr>
            <a:r>
              <a:rPr sz="2600"/>
              <a:t>Page i</a:t>
            </a:r>
          </a:p>
        </p:txBody>
      </p:sp>
      <p:sp>
        <p:nvSpPr>
          <p:cNvPr id="3188" name="Shape 3188"/>
          <p:cNvSpPr/>
          <p:nvPr/>
        </p:nvSpPr>
        <p:spPr>
          <a:xfrm>
            <a:off x="1276350" y="3590925"/>
            <a:ext cx="3206254" cy="495300"/>
          </a:xfrm>
          <a:prstGeom prst="rect">
            <a:avLst/>
          </a:prstGeom>
          <a:solidFill>
            <a:srgbClr val="EC5D57">
              <a:alpha val="67722"/>
            </a:srgbClr>
          </a:solidFill>
          <a:ln w="25400">
            <a:solidFill>
              <a:srgbClr val="000000">
                <a:alpha val="67722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189" name="Shape 3189"/>
          <p:cNvSpPr/>
          <p:nvPr/>
        </p:nvSpPr>
        <p:spPr>
          <a:xfrm>
            <a:off x="2140311" y="3181349"/>
            <a:ext cx="1478332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/>
            </a:lvl1pPr>
          </a:lstStyle>
          <a:p>
            <a:pPr lvl="0">
              <a:defRPr sz="1800"/>
            </a:pPr>
            <a:r>
              <a:rPr sz="2200"/>
              <a:t>Rid = (i, N)</a:t>
            </a:r>
          </a:p>
        </p:txBody>
      </p:sp>
      <p:sp>
        <p:nvSpPr>
          <p:cNvPr id="3190" name="Shape 3190"/>
          <p:cNvSpPr/>
          <p:nvPr/>
        </p:nvSpPr>
        <p:spPr>
          <a:xfrm>
            <a:off x="3672631" y="4570809"/>
            <a:ext cx="1452932" cy="495301"/>
          </a:xfrm>
          <a:prstGeom prst="rect">
            <a:avLst/>
          </a:prstGeom>
          <a:solidFill>
            <a:srgbClr val="EC5D57">
              <a:alpha val="67722"/>
            </a:srgbClr>
          </a:solidFill>
          <a:ln w="25400">
            <a:solidFill>
              <a:srgbClr val="000000">
                <a:alpha val="67722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191" name="Shape 3191"/>
          <p:cNvSpPr/>
          <p:nvPr/>
        </p:nvSpPr>
        <p:spPr>
          <a:xfrm>
            <a:off x="3683121" y="4112617"/>
            <a:ext cx="1431952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/>
            </a:lvl1pPr>
          </a:lstStyle>
          <a:p>
            <a:pPr lvl="0">
              <a:defRPr sz="1800"/>
            </a:pPr>
            <a:r>
              <a:rPr sz="2200"/>
              <a:t>Rid = (i, 2)</a:t>
            </a:r>
          </a:p>
        </p:txBody>
      </p:sp>
      <p:sp>
        <p:nvSpPr>
          <p:cNvPr id="3192" name="Shape 3192"/>
          <p:cNvSpPr/>
          <p:nvPr/>
        </p:nvSpPr>
        <p:spPr>
          <a:xfrm>
            <a:off x="3967063" y="5503143"/>
            <a:ext cx="4854448" cy="495301"/>
          </a:xfrm>
          <a:prstGeom prst="rect">
            <a:avLst/>
          </a:prstGeom>
          <a:solidFill>
            <a:srgbClr val="EC5D57">
              <a:alpha val="67722"/>
            </a:srgbClr>
          </a:solidFill>
          <a:ln w="25400">
            <a:solidFill>
              <a:srgbClr val="000000">
                <a:alpha val="67722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193" name="Shape 3193"/>
          <p:cNvSpPr/>
          <p:nvPr/>
        </p:nvSpPr>
        <p:spPr>
          <a:xfrm>
            <a:off x="5678311" y="5090517"/>
            <a:ext cx="1431952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/>
            </a:lvl1pPr>
          </a:lstStyle>
          <a:p>
            <a:pPr lvl="0">
              <a:defRPr sz="1800"/>
            </a:pPr>
            <a:r>
              <a:rPr sz="2200"/>
              <a:t>Rid = (i, 1)</a:t>
            </a:r>
          </a:p>
        </p:txBody>
      </p:sp>
      <p:sp>
        <p:nvSpPr>
          <p:cNvPr id="3194" name="Shape 3194"/>
          <p:cNvSpPr/>
          <p:nvPr/>
        </p:nvSpPr>
        <p:spPr>
          <a:xfrm>
            <a:off x="8259762" y="7468145"/>
            <a:ext cx="561749" cy="495301"/>
          </a:xfrm>
          <a:prstGeom prst="rect">
            <a:avLst/>
          </a:prstGeom>
          <a:solidFill>
            <a:srgbClr val="EC5D57">
              <a:alpha val="67722"/>
            </a:srgbClr>
          </a:solidFill>
          <a:ln w="25400">
            <a:solidFill>
              <a:srgbClr val="000000">
                <a:alpha val="67722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195" name="Shape 3195"/>
          <p:cNvSpPr/>
          <p:nvPr/>
        </p:nvSpPr>
        <p:spPr>
          <a:xfrm>
            <a:off x="7688262" y="7468145"/>
            <a:ext cx="561749" cy="495301"/>
          </a:xfrm>
          <a:prstGeom prst="rect">
            <a:avLst/>
          </a:prstGeom>
          <a:solidFill>
            <a:srgbClr val="EC5D57">
              <a:alpha val="67722"/>
            </a:srgbClr>
          </a:solidFill>
          <a:ln w="25400">
            <a:solidFill>
              <a:srgbClr val="000000">
                <a:alpha val="67722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196" name="Shape 3196"/>
          <p:cNvSpPr/>
          <p:nvPr/>
        </p:nvSpPr>
        <p:spPr>
          <a:xfrm>
            <a:off x="7129462" y="7468145"/>
            <a:ext cx="561749" cy="495301"/>
          </a:xfrm>
          <a:prstGeom prst="rect">
            <a:avLst/>
          </a:prstGeom>
          <a:solidFill>
            <a:srgbClr val="EC5D57">
              <a:alpha val="67722"/>
            </a:srgbClr>
          </a:solidFill>
          <a:ln w="25400">
            <a:solidFill>
              <a:srgbClr val="000000">
                <a:alpha val="67722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24</a:t>
            </a:r>
          </a:p>
        </p:txBody>
      </p:sp>
      <p:sp>
        <p:nvSpPr>
          <p:cNvPr id="3197" name="Shape 3197"/>
          <p:cNvSpPr/>
          <p:nvPr/>
        </p:nvSpPr>
        <p:spPr>
          <a:xfrm>
            <a:off x="4693294" y="7468145"/>
            <a:ext cx="1867617" cy="495301"/>
          </a:xfrm>
          <a:prstGeom prst="rect">
            <a:avLst/>
          </a:prstGeom>
          <a:solidFill>
            <a:srgbClr val="EC5D57">
              <a:alpha val="67722"/>
            </a:srgbClr>
          </a:solidFill>
          <a:ln w="25400">
            <a:solidFill>
              <a:srgbClr val="000000">
                <a:alpha val="67722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198" name="Shape 3198"/>
          <p:cNvSpPr/>
          <p:nvPr/>
        </p:nvSpPr>
        <p:spPr>
          <a:xfrm>
            <a:off x="4118223" y="7468145"/>
            <a:ext cx="561748" cy="495301"/>
          </a:xfrm>
          <a:prstGeom prst="rect">
            <a:avLst/>
          </a:prstGeom>
          <a:solidFill>
            <a:srgbClr val="EC5D57">
              <a:alpha val="67722"/>
            </a:srgbClr>
          </a:solidFill>
          <a:ln w="25400">
            <a:solidFill>
              <a:srgbClr val="000000">
                <a:alpha val="67722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30</a:t>
            </a:r>
          </a:p>
        </p:txBody>
      </p:sp>
      <p:sp>
        <p:nvSpPr>
          <p:cNvPr id="3199" name="Shape 3199"/>
          <p:cNvSpPr/>
          <p:nvPr/>
        </p:nvSpPr>
        <p:spPr>
          <a:xfrm>
            <a:off x="7570420" y="7935962"/>
            <a:ext cx="797434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2200"/>
              <a:t>#  </a:t>
            </a:r>
            <a:endParaRPr sz="2200"/>
          </a:p>
          <a:p>
            <a:pPr lvl="0">
              <a:defRPr sz="1800"/>
            </a:pPr>
            <a:r>
              <a:rPr sz="2200"/>
              <a:t> Slots</a:t>
            </a:r>
          </a:p>
        </p:txBody>
      </p:sp>
      <p:sp>
        <p:nvSpPr>
          <p:cNvPr id="3200" name="Shape 3200"/>
          <p:cNvSpPr/>
          <p:nvPr/>
        </p:nvSpPr>
        <p:spPr>
          <a:xfrm>
            <a:off x="7275513" y="8005316"/>
            <a:ext cx="269648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/>
            </a:lvl1pPr>
          </a:lstStyle>
          <a:p>
            <a:pPr lvl="0">
              <a:defRPr sz="1800"/>
            </a:pPr>
            <a:r>
              <a:rPr sz="2200"/>
              <a:t>1</a:t>
            </a:r>
          </a:p>
        </p:txBody>
      </p:sp>
      <p:sp>
        <p:nvSpPr>
          <p:cNvPr id="3201" name="Shape 3201"/>
          <p:cNvSpPr/>
          <p:nvPr/>
        </p:nvSpPr>
        <p:spPr>
          <a:xfrm>
            <a:off x="6557962" y="7468145"/>
            <a:ext cx="561749" cy="495301"/>
          </a:xfrm>
          <a:prstGeom prst="rect">
            <a:avLst/>
          </a:prstGeom>
          <a:solidFill>
            <a:srgbClr val="EC5D57">
              <a:alpha val="67722"/>
            </a:srgbClr>
          </a:solidFill>
          <a:ln w="25400">
            <a:solidFill>
              <a:srgbClr val="000000">
                <a:alpha val="67722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3202" name="Shape 3202"/>
          <p:cNvSpPr/>
          <p:nvPr/>
        </p:nvSpPr>
        <p:spPr>
          <a:xfrm>
            <a:off x="6703764" y="8009334"/>
            <a:ext cx="269647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/>
            </a:lvl1pPr>
          </a:lstStyle>
          <a:p>
            <a:pPr lvl="0">
              <a:defRPr sz="1800"/>
            </a:pPr>
            <a:r>
              <a:rPr sz="2200"/>
              <a:t>2</a:t>
            </a:r>
          </a:p>
        </p:txBody>
      </p:sp>
      <p:sp>
        <p:nvSpPr>
          <p:cNvPr id="3203" name="Shape 3203"/>
          <p:cNvSpPr/>
          <p:nvPr/>
        </p:nvSpPr>
        <p:spPr>
          <a:xfrm>
            <a:off x="5430252" y="7998370"/>
            <a:ext cx="39370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/>
            </a:lvl1pPr>
          </a:lstStyle>
          <a:p>
            <a:pPr lvl="0">
              <a:defRPr sz="1800"/>
            </a:pPr>
            <a:r>
              <a:rPr sz="2200"/>
              <a:t>…</a:t>
            </a:r>
          </a:p>
        </p:txBody>
      </p:sp>
      <p:sp>
        <p:nvSpPr>
          <p:cNvPr id="3204" name="Shape 3204"/>
          <p:cNvSpPr/>
          <p:nvPr/>
        </p:nvSpPr>
        <p:spPr>
          <a:xfrm>
            <a:off x="4241083" y="7944271"/>
            <a:ext cx="316028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/>
            </a:lvl1pPr>
          </a:lstStyle>
          <a:p>
            <a:pPr lvl="0">
              <a:defRPr sz="1800"/>
            </a:pPr>
            <a:r>
              <a:rPr sz="2200"/>
              <a:t>N</a:t>
            </a:r>
          </a:p>
        </p:txBody>
      </p:sp>
      <p:sp>
        <p:nvSpPr>
          <p:cNvPr id="3210" name="Shape 3210"/>
          <p:cNvSpPr/>
          <p:nvPr/>
        </p:nvSpPr>
        <p:spPr>
          <a:xfrm>
            <a:off x="994710" y="6000544"/>
            <a:ext cx="7556260" cy="17316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12090" y="405"/>
                  <a:pt x="19290" y="7605"/>
                  <a:pt x="21600" y="21600"/>
                </a:cubicBezTo>
              </a:path>
            </a:pathLst>
          </a:custGeom>
          <a:ln w="25400">
            <a:solidFill/>
            <a:miter lim="400000"/>
            <a:headEnd type="triangle"/>
          </a:ln>
        </p:spPr>
        <p:txBody>
          <a:bodyPr/>
          <a:lstStyle/>
          <a:p>
            <a:pPr lvl="0"/>
          </a:p>
        </p:txBody>
      </p:sp>
      <p:sp>
        <p:nvSpPr>
          <p:cNvPr id="3206" name="Shape 3206"/>
          <p:cNvSpPr/>
          <p:nvPr/>
        </p:nvSpPr>
        <p:spPr>
          <a:xfrm>
            <a:off x="8805862" y="7258595"/>
            <a:ext cx="2464227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700"/>
            </a:lvl1pPr>
          </a:lstStyle>
          <a:p>
            <a:pPr lvl="0">
              <a:defRPr sz="1800"/>
            </a:pPr>
            <a:r>
              <a:rPr sz="2700"/>
              <a:t>Pointer to start of free space</a:t>
            </a:r>
          </a:p>
        </p:txBody>
      </p:sp>
      <p:sp>
        <p:nvSpPr>
          <p:cNvPr id="3211" name="Shape 3211"/>
          <p:cNvSpPr/>
          <p:nvPr/>
        </p:nvSpPr>
        <p:spPr>
          <a:xfrm>
            <a:off x="3899873" y="5654171"/>
            <a:ext cx="3554062" cy="19557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92" h="21600" fill="norm" stroke="1" extrusionOk="0">
                <a:moveTo>
                  <a:pt x="19692" y="21600"/>
                </a:moveTo>
                <a:cubicBezTo>
                  <a:pt x="4493" y="14599"/>
                  <a:pt x="-1908" y="7399"/>
                  <a:pt x="490" y="0"/>
                </a:cubicBezTo>
              </a:path>
            </a:pathLst>
          </a:custGeom>
          <a:ln w="25400">
            <a:solidFill/>
            <a:miter lim="400000"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3212" name="Shape 3212"/>
          <p:cNvSpPr/>
          <p:nvPr/>
        </p:nvSpPr>
        <p:spPr>
          <a:xfrm>
            <a:off x="2751191" y="4836902"/>
            <a:ext cx="4001743" cy="27691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358" h="21600" fill="norm" stroke="1" extrusionOk="0">
                <a:moveTo>
                  <a:pt x="17358" y="21600"/>
                </a:moveTo>
                <a:cubicBezTo>
                  <a:pt x="192" y="13331"/>
                  <a:pt x="-4242" y="6131"/>
                  <a:pt x="4056" y="0"/>
                </a:cubicBezTo>
              </a:path>
            </a:pathLst>
          </a:custGeom>
          <a:ln w="25400">
            <a:solidFill/>
            <a:miter lim="400000"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3213" name="Shape 3213"/>
          <p:cNvSpPr/>
          <p:nvPr/>
        </p:nvSpPr>
        <p:spPr>
          <a:xfrm>
            <a:off x="912334" y="3783409"/>
            <a:ext cx="3290401" cy="38226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334" h="21600" fill="norm" stroke="1" extrusionOk="0">
                <a:moveTo>
                  <a:pt x="18334" y="21600"/>
                </a:moveTo>
                <a:cubicBezTo>
                  <a:pt x="2229" y="12314"/>
                  <a:pt x="-3266" y="5114"/>
                  <a:pt x="1850" y="0"/>
                </a:cubicBezTo>
              </a:path>
            </a:pathLst>
          </a:custGeom>
          <a:ln w="25400">
            <a:solidFill/>
            <a:miter lim="400000"/>
            <a:tailEnd type="triangle"/>
          </a:ln>
        </p:spPr>
        <p:txBody>
          <a:bodyPr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" name="Shape 321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defTabSz="233679">
              <a:defRPr sz="1800"/>
            </a:pPr>
            <a:r>
              <a:rPr sz="4200"/>
              <a:t>What are the advantages and disadvantages of using slotted pages or bitmaps over just tightly packing records together?</a:t>
            </a:r>
            <a:endParaRPr sz="4200"/>
          </a:p>
          <a:p>
            <a:pPr lvl="0" defTabSz="233679">
              <a:defRPr sz="1800"/>
            </a:pPr>
            <a:endParaRPr sz="3200"/>
          </a:p>
        </p:txBody>
      </p:sp>
      <p:sp>
        <p:nvSpPr>
          <p:cNvPr id="3216" name="Shape 321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 marL="0" indent="0">
              <a:buSzTx/>
              <a:buNone/>
              <a:defRPr>
                <a:solidFill>
                  <a:srgbClr val="53585F"/>
                </a:solidFill>
              </a:defRPr>
            </a:pPr>
          </a:p>
        </p:txBody>
      </p:sp>
    </p:spTree>
  </p:cSld>
  <p:clrMapOvr>
    <a:masterClrMapping/>
  </p:clrMapOvr>
  <p:transition spd="med" advClick="1"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8" name="Shape 32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defTabSz="233679">
              <a:defRPr sz="1800"/>
            </a:pPr>
            <a:r>
              <a:rPr sz="4200"/>
              <a:t>What are the advantages and disadvantages of using slotted pages or bitmaps over just tightly packing records together?</a:t>
            </a:r>
            <a:endParaRPr sz="4200"/>
          </a:p>
          <a:p>
            <a:pPr lvl="0" defTabSz="233679">
              <a:defRPr sz="1800"/>
            </a:pPr>
            <a:endParaRPr sz="3200"/>
          </a:p>
        </p:txBody>
      </p:sp>
      <p:sp>
        <p:nvSpPr>
          <p:cNvPr id="3219" name="Shape 32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defRPr sz="1800"/>
            </a:pPr>
            <a:endParaRPr sz="3600">
              <a:solidFill>
                <a:srgbClr val="53585F"/>
              </a:solidFill>
            </a:endParaRPr>
          </a:p>
          <a:p>
            <a:pPr lvl="0">
              <a:defRPr sz="1800"/>
            </a:pPr>
            <a:r>
              <a:rPr sz="3600">
                <a:solidFill>
                  <a:srgbClr val="53585F"/>
                </a:solidFill>
              </a:rPr>
              <a:t>Allow movement of records without changing record ID</a:t>
            </a:r>
            <a:endParaRPr sz="3600">
              <a:solidFill>
                <a:srgbClr val="53585F"/>
              </a:solidFill>
            </a:endParaRPr>
          </a:p>
          <a:p>
            <a:pPr lvl="0">
              <a:defRPr sz="1800"/>
            </a:pPr>
            <a:r>
              <a:rPr sz="3600">
                <a:solidFill>
                  <a:srgbClr val="53585F"/>
                </a:solidFill>
              </a:rPr>
              <a:t>Slotted pages support variable-length records</a:t>
            </a:r>
          </a:p>
        </p:txBody>
      </p:sp>
    </p:spTree>
  </p:cSld>
  <p:clrMapOvr>
    <a:masterClrMapping/>
  </p:clrMapOvr>
  <p:transition spd="med" advClick="1"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1" name="Shape 3221"/>
          <p:cNvSpPr/>
          <p:nvPr/>
        </p:nvSpPr>
        <p:spPr>
          <a:xfrm>
            <a:off x="-304800" y="-165100"/>
            <a:ext cx="13614400" cy="2620566"/>
          </a:xfrm>
          <a:prstGeom prst="rect">
            <a:avLst/>
          </a:prstGeom>
          <a:solidFill>
            <a:srgbClr val="DCDEE0">
              <a:alpha val="78496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222" name="Shape 3222"/>
          <p:cNvSpPr/>
          <p:nvPr>
            <p:ph type="title"/>
          </p:nvPr>
        </p:nvSpPr>
        <p:spPr>
          <a:xfrm>
            <a:off x="952500" y="203200"/>
            <a:ext cx="11099800" cy="2159000"/>
          </a:xfrm>
          <a:prstGeom prst="rect">
            <a:avLst/>
          </a:prstGeom>
        </p:spPr>
        <p:txBody>
          <a:bodyPr/>
          <a:lstStyle>
            <a:lvl1pPr defTabSz="332993">
              <a:defRPr sz="4560"/>
            </a:lvl1pPr>
          </a:lstStyle>
          <a:p>
            <a:pPr lvl="0">
              <a:defRPr sz="1800"/>
            </a:pPr>
            <a:r>
              <a:rPr sz="4560"/>
              <a:t>You have a slotted page with 80 bytes of free space, and it costs 4 bytes to store a directory entry. </a:t>
            </a:r>
          </a:p>
        </p:txBody>
      </p:sp>
      <p:sp>
        <p:nvSpPr>
          <p:cNvPr id="3223" name="Shape 322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</a:lvl1pPr>
          </a:lstStyle>
          <a:p>
            <a:pPr lvl="0">
              <a:defRPr sz="1800"/>
            </a:pPr>
            <a:r>
              <a:rPr sz="3600"/>
              <a:t>What’s the size of the largest record you can insert?</a:t>
            </a:r>
            <a:endParaRPr sz="3600"/>
          </a:p>
        </p:txBody>
      </p:sp>
    </p:spTree>
  </p:cSld>
  <p:clrMapOvr>
    <a:masterClrMapping/>
  </p:clrMapOvr>
  <p:transition spd="med" advClick="1"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" name="Shape 3225"/>
          <p:cNvSpPr/>
          <p:nvPr/>
        </p:nvSpPr>
        <p:spPr>
          <a:xfrm>
            <a:off x="-304800" y="-165100"/>
            <a:ext cx="13614400" cy="2620566"/>
          </a:xfrm>
          <a:prstGeom prst="rect">
            <a:avLst/>
          </a:prstGeom>
          <a:solidFill>
            <a:srgbClr val="DCDEE0">
              <a:alpha val="78496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226" name="Shape 3226"/>
          <p:cNvSpPr/>
          <p:nvPr>
            <p:ph type="title"/>
          </p:nvPr>
        </p:nvSpPr>
        <p:spPr>
          <a:xfrm>
            <a:off x="952500" y="203200"/>
            <a:ext cx="11099800" cy="2159000"/>
          </a:xfrm>
          <a:prstGeom prst="rect">
            <a:avLst/>
          </a:prstGeom>
        </p:spPr>
        <p:txBody>
          <a:bodyPr/>
          <a:lstStyle>
            <a:lvl1pPr defTabSz="332993">
              <a:defRPr sz="4560"/>
            </a:lvl1pPr>
          </a:lstStyle>
          <a:p>
            <a:pPr lvl="0">
              <a:defRPr sz="1800"/>
            </a:pPr>
            <a:r>
              <a:rPr sz="4560"/>
              <a:t>You have a slotted page with 80 bytes of free space, and it costs 4 bytes to store a directory entry. </a:t>
            </a:r>
          </a:p>
        </p:txBody>
      </p:sp>
      <p:sp>
        <p:nvSpPr>
          <p:cNvPr id="3227" name="Shape 322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 marL="0" indent="0">
              <a:buSzTx/>
              <a:buNone/>
              <a:defRPr sz="1800"/>
            </a:pPr>
            <a:r>
              <a:rPr sz="3600"/>
              <a:t>What’s the size of the largest record you can insert?</a:t>
            </a:r>
            <a:endParaRPr sz="3600"/>
          </a:p>
          <a:p>
            <a:pPr lvl="0" marL="0" indent="0">
              <a:buSzTx/>
              <a:buNone/>
              <a:defRPr sz="1800"/>
            </a:pPr>
            <a:r>
              <a:rPr sz="3600">
                <a:solidFill>
                  <a:srgbClr val="53585F"/>
                </a:solidFill>
              </a:rPr>
              <a:t>Need 4 bytes for the entry, so (80 - 4) = 76 bytes</a:t>
            </a:r>
          </a:p>
        </p:txBody>
      </p:sp>
    </p:spTree>
  </p:cSld>
  <p:clrMapOvr>
    <a:masterClrMapping/>
  </p:clrMapOvr>
  <p:transition spd="med" advClick="1"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9" name="Shape 3229"/>
          <p:cNvSpPr/>
          <p:nvPr/>
        </p:nvSpPr>
        <p:spPr>
          <a:xfrm>
            <a:off x="-304800" y="-165100"/>
            <a:ext cx="13614400" cy="2620566"/>
          </a:xfrm>
          <a:prstGeom prst="rect">
            <a:avLst/>
          </a:prstGeom>
          <a:solidFill>
            <a:srgbClr val="DCDEE0">
              <a:alpha val="78496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230" name="Shape 3230"/>
          <p:cNvSpPr/>
          <p:nvPr>
            <p:ph type="title"/>
          </p:nvPr>
        </p:nvSpPr>
        <p:spPr>
          <a:xfrm>
            <a:off x="952500" y="203200"/>
            <a:ext cx="11099800" cy="2159000"/>
          </a:xfrm>
          <a:prstGeom prst="rect">
            <a:avLst/>
          </a:prstGeom>
        </p:spPr>
        <p:txBody>
          <a:bodyPr/>
          <a:lstStyle>
            <a:lvl1pPr defTabSz="332993">
              <a:defRPr sz="4560"/>
            </a:lvl1pPr>
          </a:lstStyle>
          <a:p>
            <a:pPr lvl="0">
              <a:defRPr sz="1800"/>
            </a:pPr>
            <a:r>
              <a:rPr sz="4560"/>
              <a:t>You have a slotted page with 80 bytes of free space, and it costs 4 bytes to store a directory entry. </a:t>
            </a:r>
          </a:p>
        </p:txBody>
      </p:sp>
      <p:sp>
        <p:nvSpPr>
          <p:cNvPr id="3231" name="Shape 323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 marL="0" indent="0">
              <a:buSzTx/>
              <a:buNone/>
              <a:defRPr sz="1800"/>
            </a:pPr>
            <a:r>
              <a:rPr sz="3600"/>
              <a:t>At most, how many 1-byte large records can you insert?</a:t>
            </a:r>
            <a:endParaRPr sz="3600"/>
          </a:p>
          <a:p>
            <a:pPr lvl="0" marL="0" indent="0">
              <a:buSzTx/>
              <a:buNone/>
              <a:defRPr sz="1800"/>
            </a:pPr>
            <a:endParaRPr sz="3600"/>
          </a:p>
        </p:txBody>
      </p:sp>
    </p:spTree>
  </p:cSld>
  <p:clrMapOvr>
    <a:masterClrMapping/>
  </p:clrMapOvr>
  <p:transition spd="med" advClick="1"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3" name="Shape 3233"/>
          <p:cNvSpPr/>
          <p:nvPr/>
        </p:nvSpPr>
        <p:spPr>
          <a:xfrm>
            <a:off x="-304800" y="-165100"/>
            <a:ext cx="13614400" cy="2620566"/>
          </a:xfrm>
          <a:prstGeom prst="rect">
            <a:avLst/>
          </a:prstGeom>
          <a:solidFill>
            <a:srgbClr val="DCDEE0">
              <a:alpha val="78496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234" name="Shape 3234"/>
          <p:cNvSpPr/>
          <p:nvPr>
            <p:ph type="title"/>
          </p:nvPr>
        </p:nvSpPr>
        <p:spPr>
          <a:xfrm>
            <a:off x="952500" y="203200"/>
            <a:ext cx="11099800" cy="2159000"/>
          </a:xfrm>
          <a:prstGeom prst="rect">
            <a:avLst/>
          </a:prstGeom>
        </p:spPr>
        <p:txBody>
          <a:bodyPr/>
          <a:lstStyle>
            <a:lvl1pPr defTabSz="332993">
              <a:defRPr sz="4560"/>
            </a:lvl1pPr>
          </a:lstStyle>
          <a:p>
            <a:pPr lvl="0">
              <a:defRPr sz="1800"/>
            </a:pPr>
            <a:r>
              <a:rPr sz="4560"/>
              <a:t>You have a slotted page with 80 bytes of free space, and it costs 4 bytes to store a directory entry. </a:t>
            </a:r>
          </a:p>
        </p:txBody>
      </p:sp>
      <p:sp>
        <p:nvSpPr>
          <p:cNvPr id="3235" name="Shape 323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 marL="0" indent="0">
              <a:buSzTx/>
              <a:buNone/>
              <a:defRPr sz="1800"/>
            </a:pPr>
            <a:r>
              <a:rPr sz="3600"/>
              <a:t>At most, how many 1-byte large records can you insert?</a:t>
            </a:r>
            <a:endParaRPr sz="3600"/>
          </a:p>
          <a:p>
            <a:pPr lvl="0">
              <a:defRPr sz="1800"/>
            </a:pPr>
            <a:r>
              <a:rPr sz="3600">
                <a:solidFill>
                  <a:srgbClr val="53585F"/>
                </a:solidFill>
              </a:rPr>
              <a:t>Amount of space taken up by x 1-byte records </a:t>
            </a:r>
            <a:endParaRPr sz="3600">
              <a:solidFill>
                <a:srgbClr val="53585F"/>
              </a:solidFill>
            </a:endParaRPr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3600">
                <a:solidFill>
                  <a:srgbClr val="53585F"/>
                </a:solidFill>
              </a:rPr>
              <a:t>= (1 byte for record + 4 for directory entry)</a:t>
            </a:r>
            <a:endParaRPr sz="3600">
              <a:solidFill>
                <a:srgbClr val="53585F"/>
              </a:solidFill>
            </a:endParaRPr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3600">
                <a:solidFill>
                  <a:srgbClr val="53585F"/>
                </a:solidFill>
              </a:rPr>
              <a:t>= (5 bytes / record)</a:t>
            </a:r>
            <a:endParaRPr sz="3600">
              <a:solidFill>
                <a:srgbClr val="53585F"/>
              </a:solidFill>
            </a:endParaRPr>
          </a:p>
          <a:p>
            <a:pPr lvl="0">
              <a:defRPr sz="1800"/>
            </a:pPr>
            <a:r>
              <a:rPr sz="3600">
                <a:solidFill>
                  <a:srgbClr val="53585F"/>
                </a:solidFill>
              </a:rPr>
              <a:t>Free space / (amount of space per record) </a:t>
            </a:r>
            <a:endParaRPr sz="3600">
              <a:solidFill>
                <a:srgbClr val="53585F"/>
              </a:solidFill>
            </a:endParaRPr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3600">
                <a:solidFill>
                  <a:srgbClr val="53585F"/>
                </a:solidFill>
              </a:rPr>
              <a:t>= 80 / 5 = 16 records</a:t>
            </a:r>
            <a:endParaRPr sz="3600">
              <a:solidFill>
                <a:srgbClr val="53585F"/>
              </a:solidFill>
            </a:endParaRP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/>
        </p:nvSpPr>
        <p:spPr>
          <a:xfrm>
            <a:off x="-304800" y="-165100"/>
            <a:ext cx="13614400" cy="2620566"/>
          </a:xfrm>
          <a:prstGeom prst="rect">
            <a:avLst/>
          </a:prstGeom>
          <a:solidFill>
            <a:srgbClr val="DCDEE0">
              <a:alpha val="78496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77" name="Shape 7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algn="l" defTabSz="297941">
              <a:defRPr sz="1800"/>
            </a:pPr>
            <a:r>
              <a:rPr b="1" sz="2703">
                <a:latin typeface="Courier New"/>
                <a:ea typeface="Courier New"/>
                <a:cs typeface="Courier New"/>
                <a:sym typeface="Courier New"/>
              </a:rPr>
              <a:t>Songs</a:t>
            </a:r>
            <a:r>
              <a:rPr sz="2703">
                <a:latin typeface="Courier New"/>
                <a:ea typeface="Courier New"/>
                <a:cs typeface="Courier New"/>
                <a:sym typeface="Courier New"/>
              </a:rPr>
              <a:t>(song_id, song_name, album_num, weeks_in_top_40)</a:t>
            </a:r>
            <a:endParaRPr sz="2703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297941">
              <a:defRPr sz="1800"/>
            </a:pPr>
            <a:r>
              <a:rPr b="1" sz="2703">
                <a:latin typeface="Courier New"/>
                <a:ea typeface="Courier New"/>
                <a:cs typeface="Courier New"/>
                <a:sym typeface="Courier New"/>
              </a:rPr>
              <a:t>Artists</a:t>
            </a:r>
            <a:r>
              <a:rPr sz="2703">
                <a:latin typeface="Courier New"/>
                <a:ea typeface="Courier New"/>
                <a:cs typeface="Courier New"/>
                <a:sym typeface="Courier New"/>
              </a:rPr>
              <a:t>(artist_id, artist_name, first_year_active)</a:t>
            </a:r>
            <a:endParaRPr sz="2703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297941">
              <a:defRPr sz="1800"/>
            </a:pPr>
            <a:r>
              <a:rPr b="1" sz="2703">
                <a:latin typeface="Courier New"/>
                <a:ea typeface="Courier New"/>
                <a:cs typeface="Courier New"/>
                <a:sym typeface="Courier New"/>
              </a:rPr>
              <a:t>Albums</a:t>
            </a:r>
            <a:r>
              <a:rPr sz="2703">
                <a:latin typeface="Courier New"/>
                <a:ea typeface="Courier New"/>
                <a:cs typeface="Courier New"/>
                <a:sym typeface="Courier New"/>
              </a:rPr>
              <a:t>(album_id, album_name, artist_num, </a:t>
            </a:r>
            <a:endParaRPr sz="2703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297941">
              <a:defRPr sz="1800"/>
            </a:pPr>
            <a:r>
              <a:rPr sz="2703">
                <a:latin typeface="Courier New"/>
                <a:ea typeface="Courier New"/>
                <a:cs typeface="Courier New"/>
                <a:sym typeface="Courier New"/>
              </a:rPr>
              <a:t>       year_released, genre)</a:t>
            </a:r>
            <a:endParaRPr sz="2703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8" name="Shape 7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 marL="0" indent="0">
              <a:buSzTx/>
              <a:buNone/>
              <a:defRPr sz="1800"/>
            </a:pPr>
            <a:r>
              <a:rPr b="1" sz="3600"/>
              <a:t>Write a SQL expression for the following query:</a:t>
            </a:r>
            <a:endParaRPr b="1" sz="3600"/>
          </a:p>
          <a:p>
            <a:pPr lvl="0" marL="0" indent="0">
              <a:buSzTx/>
              <a:buNone/>
              <a:defRPr sz="1800"/>
            </a:pPr>
            <a:r>
              <a:rPr sz="3600"/>
              <a:t>The number of albums released by each artist.</a:t>
            </a:r>
            <a:endParaRPr sz="3600"/>
          </a:p>
          <a:p>
            <a:pPr lvl="0" marL="0" indent="0">
              <a:buSzTx/>
              <a:buNone/>
              <a:defRPr sz="1800"/>
            </a:pPr>
            <a:r>
              <a:rPr sz="3600">
                <a:solidFill>
                  <a:srgbClr val="53585F"/>
                </a:solidFill>
                <a:latin typeface="Courier New"/>
                <a:ea typeface="Courier New"/>
                <a:cs typeface="Courier New"/>
                <a:sym typeface="Courier New"/>
              </a:rPr>
              <a:t>SELECT count(*) FROM Artists, Albums WHERE Artists.artist_id = Albums.artist_num GROUP BY Artists.artist_id;</a:t>
            </a:r>
            <a:endParaRPr sz="3600">
              <a:solidFill>
                <a:srgbClr val="53585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