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CS186 Discussion #10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A6AAA9"/>
                </a:solidFill>
              </a:rPr>
              <a:t>(Text Search &amp; Ranking)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952499" y="3797300"/>
            <a:ext cx="11099801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 Page #1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Which of the following terms would appear in our bag of words if we are “stemming and stopping”?</a:t>
            </a:r>
          </a:p>
        </p:txBody>
      </p:sp>
      <p:sp>
        <p:nvSpPr>
          <p:cNvPr id="67" name="Shape 67"/>
          <p:cNvSpPr/>
          <p:nvPr/>
        </p:nvSpPr>
        <p:spPr>
          <a:xfrm>
            <a:off x="1044363" y="3787423"/>
            <a:ext cx="230825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&lt;head&gt;</a:t>
            </a:r>
          </a:p>
        </p:txBody>
      </p:sp>
      <p:sp>
        <p:nvSpPr>
          <p:cNvPr id="68" name="Shape 68"/>
          <p:cNvSpPr/>
          <p:nvPr/>
        </p:nvSpPr>
        <p:spPr>
          <a:xfrm>
            <a:off x="1387848" y="7457896"/>
            <a:ext cx="23503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headers</a:t>
            </a:r>
          </a:p>
        </p:txBody>
      </p:sp>
      <p:sp>
        <p:nvSpPr>
          <p:cNvPr id="69" name="Shape 69"/>
          <p:cNvSpPr/>
          <p:nvPr/>
        </p:nvSpPr>
        <p:spPr>
          <a:xfrm>
            <a:off x="3030903" y="5521286"/>
            <a:ext cx="299344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lugubrious</a:t>
            </a:r>
          </a:p>
        </p:txBody>
      </p:sp>
      <p:sp>
        <p:nvSpPr>
          <p:cNvPr id="70" name="Shape 70"/>
          <p:cNvSpPr/>
          <p:nvPr/>
        </p:nvSpPr>
        <p:spPr>
          <a:xfrm>
            <a:off x="6378911" y="3453397"/>
            <a:ext cx="62270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of</a:t>
            </a:r>
          </a:p>
        </p:txBody>
      </p:sp>
      <p:sp>
        <p:nvSpPr>
          <p:cNvPr id="71" name="Shape 71"/>
          <p:cNvSpPr/>
          <p:nvPr/>
        </p:nvSpPr>
        <p:spPr>
          <a:xfrm>
            <a:off x="7697453" y="7179128"/>
            <a:ext cx="353598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nincompoop</a:t>
            </a:r>
          </a:p>
        </p:txBody>
      </p:sp>
      <p:sp>
        <p:nvSpPr>
          <p:cNvPr id="72" name="Shape 72"/>
          <p:cNvSpPr/>
          <p:nvPr/>
        </p:nvSpPr>
        <p:spPr>
          <a:xfrm>
            <a:off x="9312703" y="4955975"/>
            <a:ext cx="190957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&amp;amp;</a:t>
            </a:r>
          </a:p>
        </p:txBody>
      </p:sp>
      <p:sp>
        <p:nvSpPr>
          <p:cNvPr id="73" name="Shape 73"/>
          <p:cNvSpPr/>
          <p:nvPr/>
        </p:nvSpPr>
        <p:spPr>
          <a:xfrm>
            <a:off x="11168260" y="3453397"/>
            <a:ext cx="7921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an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Which of the following terms would appear in our bag of words if we are “stemming and stopping”?</a:t>
            </a:r>
          </a:p>
        </p:txBody>
      </p:sp>
      <p:sp>
        <p:nvSpPr>
          <p:cNvPr id="76" name="Shape 76"/>
          <p:cNvSpPr/>
          <p:nvPr/>
        </p:nvSpPr>
        <p:spPr>
          <a:xfrm>
            <a:off x="1044364" y="3787423"/>
            <a:ext cx="230825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trike="sngStrike" sz="4800"/>
            </a:lvl1pPr>
          </a:lstStyle>
          <a:p>
            <a:pPr lvl="0">
              <a:defRPr strike="noStrike" sz="1800"/>
            </a:pPr>
            <a:r>
              <a:rPr strike="sngStrike" sz="4800"/>
              <a:t>&lt;head&gt;</a:t>
            </a:r>
          </a:p>
        </p:txBody>
      </p:sp>
      <p:sp>
        <p:nvSpPr>
          <p:cNvPr id="77" name="Shape 77"/>
          <p:cNvSpPr/>
          <p:nvPr/>
        </p:nvSpPr>
        <p:spPr>
          <a:xfrm>
            <a:off x="1387848" y="7457896"/>
            <a:ext cx="23503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trike="sngStrike" sz="4800"/>
            </a:lvl1pPr>
          </a:lstStyle>
          <a:p>
            <a:pPr lvl="0">
              <a:defRPr strike="noStrike" sz="1800"/>
            </a:pPr>
            <a:r>
              <a:rPr strike="sngStrike" sz="4800"/>
              <a:t>headers</a:t>
            </a:r>
          </a:p>
        </p:txBody>
      </p:sp>
      <p:sp>
        <p:nvSpPr>
          <p:cNvPr id="78" name="Shape 78"/>
          <p:cNvSpPr/>
          <p:nvPr/>
        </p:nvSpPr>
        <p:spPr>
          <a:xfrm>
            <a:off x="3030903" y="5521286"/>
            <a:ext cx="299344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lugubrious</a:t>
            </a:r>
          </a:p>
        </p:txBody>
      </p:sp>
      <p:sp>
        <p:nvSpPr>
          <p:cNvPr id="79" name="Shape 79"/>
          <p:cNvSpPr/>
          <p:nvPr/>
        </p:nvSpPr>
        <p:spPr>
          <a:xfrm>
            <a:off x="6378912" y="3453397"/>
            <a:ext cx="62270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trike="sngStrike" sz="4800"/>
            </a:lvl1pPr>
          </a:lstStyle>
          <a:p>
            <a:pPr lvl="0">
              <a:defRPr strike="noStrike" sz="1800"/>
            </a:pPr>
            <a:r>
              <a:rPr strike="sngStrike" sz="4800"/>
              <a:t>of</a:t>
            </a:r>
          </a:p>
        </p:txBody>
      </p:sp>
      <p:sp>
        <p:nvSpPr>
          <p:cNvPr id="80" name="Shape 80"/>
          <p:cNvSpPr/>
          <p:nvPr/>
        </p:nvSpPr>
        <p:spPr>
          <a:xfrm>
            <a:off x="7697453" y="7179128"/>
            <a:ext cx="353598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nincompoop</a:t>
            </a:r>
          </a:p>
        </p:txBody>
      </p:sp>
      <p:sp>
        <p:nvSpPr>
          <p:cNvPr id="81" name="Shape 81"/>
          <p:cNvSpPr/>
          <p:nvPr/>
        </p:nvSpPr>
        <p:spPr>
          <a:xfrm>
            <a:off x="9312702" y="4955974"/>
            <a:ext cx="190957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trike="sngStrike" sz="4800"/>
            </a:lvl1pPr>
          </a:lstStyle>
          <a:p>
            <a:pPr lvl="0">
              <a:defRPr strike="noStrike" sz="1800"/>
            </a:pPr>
            <a:r>
              <a:rPr strike="sngStrike" sz="4800"/>
              <a:t>&amp;amp;</a:t>
            </a:r>
          </a:p>
        </p:txBody>
      </p:sp>
      <p:sp>
        <p:nvSpPr>
          <p:cNvPr id="82" name="Shape 82"/>
          <p:cNvSpPr/>
          <p:nvPr/>
        </p:nvSpPr>
        <p:spPr>
          <a:xfrm>
            <a:off x="11168260" y="3453397"/>
            <a:ext cx="79217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trike="sngStrike" sz="4800"/>
            </a:lvl1pPr>
          </a:lstStyle>
          <a:p>
            <a:pPr lvl="0">
              <a:defRPr strike="noStrike" sz="1800"/>
            </a:pPr>
            <a:r>
              <a:rPr strike="sngStrike" sz="4800"/>
              <a:t>an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15468">
              <a:defRPr sz="4320"/>
            </a:lvl1pPr>
          </a:lstStyle>
          <a:p>
            <a:pPr lvl="0">
              <a:defRPr sz="1800"/>
            </a:pPr>
            <a:r>
              <a:rPr sz="4320"/>
              <a:t>Which of following are true about query plans for a conjunctive boolean text search?</a:t>
            </a:r>
            <a:endParaRPr sz="4320"/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A. It can only be expressed using inner joins.</a:t>
            </a:r>
            <a:endParaRPr sz="3600"/>
          </a:p>
          <a:p>
            <a:pPr lvl="0">
              <a:defRPr sz="1800"/>
            </a:pPr>
            <a:r>
              <a:rPr sz="3600"/>
              <a:t>B. It must be a left deep query plan.</a:t>
            </a:r>
            <a:endParaRPr sz="3600"/>
          </a:p>
          <a:p>
            <a:pPr lvl="0">
              <a:defRPr sz="1800"/>
            </a:pPr>
            <a:r>
              <a:rPr sz="3600"/>
              <a:t>C. It can be expressed using only unions.</a:t>
            </a:r>
            <a:endParaRPr sz="3600"/>
          </a:p>
          <a:p>
            <a:pPr lvl="0">
              <a:defRPr sz="1800"/>
            </a:pPr>
            <a:r>
              <a:rPr sz="3600"/>
              <a:t>D. It must be either right-deep or left-deep.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15468">
              <a:defRPr sz="4320"/>
            </a:lvl1pPr>
          </a:lstStyle>
          <a:p>
            <a:pPr lvl="0">
              <a:defRPr sz="1800"/>
            </a:pPr>
            <a:r>
              <a:rPr sz="4320"/>
              <a:t>Which of following are true about query plans for a conjunctive boolean text search?</a:t>
            </a:r>
            <a:endParaRPr sz="4320"/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>
                <a:solidFill>
                  <a:srgbClr val="51A7F9"/>
                </a:solidFill>
              </a:rPr>
              <a:t>A. It can only be expressed using inner joins.</a:t>
            </a:r>
            <a:endParaRPr sz="3600">
              <a:solidFill>
                <a:srgbClr val="51A7F9"/>
              </a:solidFill>
            </a:endParaRPr>
          </a:p>
          <a:p>
            <a:pPr lvl="0">
              <a:defRPr sz="1800"/>
            </a:pPr>
            <a:r>
              <a:rPr sz="3600"/>
              <a:t>B. It must be a left deep query plan.</a:t>
            </a:r>
            <a:endParaRPr sz="3600"/>
          </a:p>
          <a:p>
            <a:pPr lvl="0">
              <a:defRPr sz="1800"/>
            </a:pPr>
            <a:r>
              <a:rPr sz="3600"/>
              <a:t>C. It can be expressed using only unions.</a:t>
            </a:r>
            <a:endParaRPr sz="3600"/>
          </a:p>
          <a:p>
            <a:pPr lvl="0">
              <a:defRPr sz="1800"/>
            </a:pPr>
            <a:r>
              <a:rPr sz="3600"/>
              <a:t>D. It must be either right-deep or left-deep.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249281" y="106978"/>
            <a:ext cx="12506239" cy="523962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TermInfo(term string, numDocs int)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InvertedFile(term string, docID int, DocTermRank float)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800"/>
              <a:t>Assume that ints and floats both require 4 bytes, and strings require 20 bytes. </a:t>
            </a:r>
            <a:endParaRPr sz="2800"/>
          </a:p>
          <a:p>
            <a:pPr lvl="0">
              <a:defRPr sz="1800"/>
            </a:pPr>
            <a:r>
              <a:rPr sz="2800"/>
              <a:t>Assume that there are 100,000 documents in the collection, 250,000 unique words, and that the average word appears in 100 documents.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How big would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TermInfo</a:t>
            </a:r>
            <a:r>
              <a:rPr sz="3600"/>
              <a:t> be, in bytes?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249281" y="106978"/>
            <a:ext cx="12506239" cy="523962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TermInfo(term string, numDocs int)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InvertedFile(term string, docID int, DocTermRank float)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800"/>
              <a:t>Assume that ints and floats both require 4 bytes, and strings require 20 bytes. </a:t>
            </a:r>
            <a:endParaRPr sz="2800"/>
          </a:p>
          <a:p>
            <a:pPr lvl="0">
              <a:defRPr sz="1800"/>
            </a:pPr>
            <a:r>
              <a:rPr sz="2800"/>
              <a:t>Assume that there are 100,000 documents in the collection, 250,000 unique words, and that the average word appears in 100 documents.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How big would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TermInfo</a:t>
            </a:r>
            <a:r>
              <a:rPr sz="3600"/>
              <a:t> be, in bytes?</a:t>
            </a:r>
            <a:endParaRPr sz="3600"/>
          </a:p>
          <a:p>
            <a:pPr lvl="1">
              <a:spcBef>
                <a:spcPts val="500"/>
              </a:spcBef>
              <a:defRPr sz="1800"/>
            </a:pPr>
            <a:r>
              <a:rPr sz="3600"/>
              <a:t>250,000 unique words * (20 bytes for term + 4 bytes for numDocs) = 6,000,000 bytes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249281" y="106978"/>
            <a:ext cx="12506239" cy="523962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TermInfo(term string, numDocs int)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InvertedFile(term string, docID int, DocTermRank float)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800"/>
              <a:t>Assume that ints and floats both require 4 bytes, and strings require 20 bytes. </a:t>
            </a:r>
            <a:endParaRPr sz="2800"/>
          </a:p>
          <a:p>
            <a:pPr lvl="0">
              <a:defRPr sz="1800"/>
            </a:pPr>
            <a:r>
              <a:rPr sz="2800"/>
              <a:t>Assume that there are 100,000 documents in the collection, 250,000 unique words, and that the average word appears in 100 documents.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How big would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InvertedFile</a:t>
            </a:r>
            <a:r>
              <a:rPr sz="3600"/>
              <a:t> be, in bytes?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249281" y="106978"/>
            <a:ext cx="12506239" cy="523962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TermInfo(term string, numDocs int)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InvertedFile(term string, docID int, DocTermRank float)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800"/>
              <a:t>Assume that ints and floats both require 4 bytes, and strings require 20 bytes. </a:t>
            </a:r>
            <a:endParaRPr sz="2800"/>
          </a:p>
          <a:p>
            <a:pPr lvl="0">
              <a:defRPr sz="1800"/>
            </a:pPr>
            <a:r>
              <a:rPr sz="2800"/>
              <a:t>Assume that there are 100,000 documents in the collection, 250,000 unique words, and that the average word appears in 100 documents.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How big would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InvertedFile</a:t>
            </a:r>
            <a:r>
              <a:rPr sz="3600"/>
              <a:t> be, in bytes?</a:t>
            </a:r>
            <a:endParaRPr sz="3600"/>
          </a:p>
          <a:p>
            <a:pPr lvl="1">
              <a:spcBef>
                <a:spcPts val="500"/>
              </a:spcBef>
              <a:defRPr sz="1800"/>
            </a:pPr>
            <a:r>
              <a:rPr sz="3600"/>
              <a:t>Number of rows: 250,000 words * 100 docs per word = 25e6</a:t>
            </a:r>
            <a:endParaRPr sz="3600"/>
          </a:p>
          <a:p>
            <a:pPr lvl="1">
              <a:spcBef>
                <a:spcPts val="500"/>
              </a:spcBef>
              <a:defRPr sz="1800"/>
            </a:pPr>
            <a:r>
              <a:rPr sz="3600"/>
              <a:t>Number of bytes per row: 20 + 4 + 4 = 28</a:t>
            </a:r>
            <a:endParaRPr sz="3600"/>
          </a:p>
          <a:p>
            <a:pPr lvl="1">
              <a:spcBef>
                <a:spcPts val="500"/>
              </a:spcBef>
              <a:defRPr sz="1800"/>
            </a:pPr>
            <a:r>
              <a:rPr sz="3600"/>
              <a:t>Total bytes : 25e6*28 = 7e8 bytes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Ranking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How to order output from text search</a:t>
            </a:r>
            <a:endParaRPr sz="3600"/>
          </a:p>
          <a:p>
            <a:pPr lvl="0">
              <a:defRPr sz="1800"/>
            </a:pPr>
            <a:r>
              <a:rPr sz="3600"/>
              <a:t>What makes search engines different</a:t>
            </a:r>
            <a:endParaRPr sz="3600"/>
          </a:p>
          <a:p>
            <a:pPr lvl="0">
              <a:defRPr sz="1800"/>
            </a:pPr>
            <a:r>
              <a:rPr sz="3600"/>
              <a:t>Combination of statistics, linguistics, graph theory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Boolean Text Search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How do you find documents that contain some given words?</a:t>
            </a:r>
            <a:endParaRPr sz="3600"/>
          </a:p>
          <a:p>
            <a:pPr lvl="0">
              <a:defRPr sz="1800"/>
            </a:pPr>
            <a:r>
              <a:rPr sz="3600"/>
              <a:t>Find all docs matching a Boolean expression:</a:t>
            </a:r>
            <a:endParaRPr sz="3600"/>
          </a:p>
          <a:p>
            <a:pPr lvl="1">
              <a:defRPr sz="1800"/>
            </a:pPr>
            <a:r>
              <a:rPr sz="3600"/>
              <a:t>“Database” AND (“Relational” OR “NoSQL”)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Vector Space Model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Each document and query is a vector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For 100,000 words in dictionary, use 100,000 dimensional vector/array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Each index represents one word, and is the count for that word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Similarity between two documents is distance between vectors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Vector Space Model</a:t>
            </a:r>
          </a:p>
        </p:txBody>
      </p:sp>
      <p:sp>
        <p:nvSpPr>
          <p:cNvPr id="109" name="Shape 109"/>
          <p:cNvSpPr/>
          <p:nvPr/>
        </p:nvSpPr>
        <p:spPr>
          <a:xfrm>
            <a:off x="890099" y="3346509"/>
            <a:ext cx="2979389" cy="2875720"/>
          </a:xfrm>
          <a:prstGeom prst="rect">
            <a:avLst/>
          </a:prstGeom>
          <a:solidFill>
            <a:srgbClr val="51A7F9">
              <a:alpha val="50286"/>
            </a:srgbClr>
          </a:solidFill>
          <a:ln w="25400">
            <a:solidFill>
              <a:srgbClr val="000000">
                <a:alpha val="502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0" name="Shape 110"/>
          <p:cNvSpPr/>
          <p:nvPr/>
        </p:nvSpPr>
        <p:spPr>
          <a:xfrm>
            <a:off x="1174817" y="2525837"/>
            <a:ext cx="240995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Dictionary</a:t>
            </a:r>
          </a:p>
        </p:txBody>
      </p:sp>
      <p:sp>
        <p:nvSpPr>
          <p:cNvPr id="111" name="Shape 111"/>
          <p:cNvSpPr/>
          <p:nvPr/>
        </p:nvSpPr>
        <p:spPr>
          <a:xfrm>
            <a:off x="1357037" y="3368319"/>
            <a:ext cx="2045513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quick</a:t>
            </a:r>
            <a:endParaRPr sz="3600"/>
          </a:p>
          <a:p>
            <a:pPr lvl="0">
              <a:defRPr sz="1800"/>
            </a:pPr>
            <a:r>
              <a:rPr sz="3600"/>
              <a:t>fox</a:t>
            </a:r>
            <a:endParaRPr sz="3600"/>
          </a:p>
          <a:p>
            <a:pPr lvl="0">
              <a:defRPr sz="1800"/>
            </a:pPr>
            <a:r>
              <a:rPr sz="3600"/>
              <a:t>jump</a:t>
            </a:r>
            <a:endParaRPr sz="3600"/>
          </a:p>
          <a:p>
            <a:pPr lvl="0">
              <a:defRPr sz="1800"/>
            </a:pPr>
            <a:r>
              <a:rPr sz="3600"/>
              <a:t>dog</a:t>
            </a:r>
            <a:endParaRPr sz="3600"/>
          </a:p>
          <a:p>
            <a:pPr lvl="0">
              <a:defRPr sz="1800"/>
            </a:pPr>
            <a:r>
              <a:rPr sz="3600"/>
              <a:t>database</a:t>
            </a:r>
          </a:p>
        </p:txBody>
      </p:sp>
      <p:sp>
        <p:nvSpPr>
          <p:cNvPr id="112" name="Shape 112"/>
          <p:cNvSpPr/>
          <p:nvPr/>
        </p:nvSpPr>
        <p:spPr>
          <a:xfrm>
            <a:off x="4234206" y="3320137"/>
            <a:ext cx="86264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The quick fox jumped over the quick dog.</a:t>
            </a:r>
          </a:p>
        </p:txBody>
      </p:sp>
      <p:sp>
        <p:nvSpPr>
          <p:cNvPr id="113" name="Shape 113"/>
          <p:cNvSpPr/>
          <p:nvPr/>
        </p:nvSpPr>
        <p:spPr>
          <a:xfrm>
            <a:off x="7614997" y="2525837"/>
            <a:ext cx="18648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Context</a:t>
            </a:r>
          </a:p>
        </p:txBody>
      </p:sp>
      <p:sp>
        <p:nvSpPr>
          <p:cNvPr id="114" name="Shape 114"/>
          <p:cNvSpPr/>
          <p:nvPr/>
        </p:nvSpPr>
        <p:spPr>
          <a:xfrm>
            <a:off x="6946723" y="4428769"/>
            <a:ext cx="320141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Bag of Words</a:t>
            </a:r>
          </a:p>
        </p:txBody>
      </p:sp>
      <p:sp>
        <p:nvSpPr>
          <p:cNvPr id="115" name="Shape 115"/>
          <p:cNvSpPr/>
          <p:nvPr/>
        </p:nvSpPr>
        <p:spPr>
          <a:xfrm>
            <a:off x="5644668" y="5304241"/>
            <a:ext cx="58055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quick, fox, jump, quick, dog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Vector Space Model</a:t>
            </a:r>
          </a:p>
        </p:txBody>
      </p:sp>
      <p:sp>
        <p:nvSpPr>
          <p:cNvPr id="118" name="Shape 118"/>
          <p:cNvSpPr/>
          <p:nvPr/>
        </p:nvSpPr>
        <p:spPr>
          <a:xfrm>
            <a:off x="890099" y="3346509"/>
            <a:ext cx="2979389" cy="2875721"/>
          </a:xfrm>
          <a:prstGeom prst="rect">
            <a:avLst/>
          </a:prstGeom>
          <a:solidFill>
            <a:srgbClr val="51A7F9">
              <a:alpha val="50286"/>
            </a:srgbClr>
          </a:solidFill>
          <a:ln w="25400">
            <a:solidFill>
              <a:srgbClr val="000000">
                <a:alpha val="502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9" name="Shape 119"/>
          <p:cNvSpPr/>
          <p:nvPr/>
        </p:nvSpPr>
        <p:spPr>
          <a:xfrm>
            <a:off x="1174817" y="2525837"/>
            <a:ext cx="240995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Dictionary</a:t>
            </a:r>
          </a:p>
        </p:txBody>
      </p:sp>
      <p:sp>
        <p:nvSpPr>
          <p:cNvPr id="120" name="Shape 120"/>
          <p:cNvSpPr/>
          <p:nvPr/>
        </p:nvSpPr>
        <p:spPr>
          <a:xfrm>
            <a:off x="1357037" y="3368319"/>
            <a:ext cx="2045514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quick</a:t>
            </a:r>
            <a:endParaRPr sz="3600"/>
          </a:p>
          <a:p>
            <a:pPr lvl="0">
              <a:defRPr sz="1800"/>
            </a:pPr>
            <a:r>
              <a:rPr sz="3600"/>
              <a:t>fox</a:t>
            </a:r>
            <a:endParaRPr sz="3600"/>
          </a:p>
          <a:p>
            <a:pPr lvl="0">
              <a:defRPr sz="1800"/>
            </a:pPr>
            <a:r>
              <a:rPr sz="3600"/>
              <a:t>jump</a:t>
            </a:r>
            <a:endParaRPr sz="3600"/>
          </a:p>
          <a:p>
            <a:pPr lvl="0">
              <a:defRPr sz="1800"/>
            </a:pPr>
            <a:r>
              <a:rPr sz="3600"/>
              <a:t>dog</a:t>
            </a:r>
            <a:endParaRPr sz="3600"/>
          </a:p>
          <a:p>
            <a:pPr lvl="0">
              <a:defRPr sz="1800"/>
            </a:pPr>
            <a:r>
              <a:rPr sz="3600"/>
              <a:t>database</a:t>
            </a:r>
          </a:p>
        </p:txBody>
      </p:sp>
      <p:sp>
        <p:nvSpPr>
          <p:cNvPr id="121" name="Shape 121"/>
          <p:cNvSpPr/>
          <p:nvPr/>
        </p:nvSpPr>
        <p:spPr>
          <a:xfrm>
            <a:off x="4234206" y="3320137"/>
            <a:ext cx="86264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The quick fox jumped over the quick dog.</a:t>
            </a:r>
          </a:p>
        </p:txBody>
      </p:sp>
      <p:sp>
        <p:nvSpPr>
          <p:cNvPr id="122" name="Shape 122"/>
          <p:cNvSpPr/>
          <p:nvPr/>
        </p:nvSpPr>
        <p:spPr>
          <a:xfrm>
            <a:off x="7614996" y="2525837"/>
            <a:ext cx="18648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Context</a:t>
            </a:r>
          </a:p>
        </p:txBody>
      </p:sp>
      <p:sp>
        <p:nvSpPr>
          <p:cNvPr id="123" name="Shape 123"/>
          <p:cNvSpPr/>
          <p:nvPr/>
        </p:nvSpPr>
        <p:spPr>
          <a:xfrm>
            <a:off x="6946722" y="4428769"/>
            <a:ext cx="320141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Bag of Words</a:t>
            </a:r>
          </a:p>
        </p:txBody>
      </p:sp>
      <p:sp>
        <p:nvSpPr>
          <p:cNvPr id="124" name="Shape 124"/>
          <p:cNvSpPr/>
          <p:nvPr/>
        </p:nvSpPr>
        <p:spPr>
          <a:xfrm>
            <a:off x="5644668" y="5304241"/>
            <a:ext cx="58055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quick, fox, jump, quick, dog</a:t>
            </a:r>
          </a:p>
        </p:txBody>
      </p:sp>
      <p:sp>
        <p:nvSpPr>
          <p:cNvPr id="125" name="Shape 125"/>
          <p:cNvSpPr/>
          <p:nvPr/>
        </p:nvSpPr>
        <p:spPr>
          <a:xfrm>
            <a:off x="4517694" y="7099838"/>
            <a:ext cx="39694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&lt;2, 1, 1, 1, 0&gt;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Vector Space Model</a:t>
            </a:r>
          </a:p>
        </p:txBody>
      </p:sp>
      <p:sp>
        <p:nvSpPr>
          <p:cNvPr id="128" name="Shape 128"/>
          <p:cNvSpPr/>
          <p:nvPr/>
        </p:nvSpPr>
        <p:spPr>
          <a:xfrm>
            <a:off x="890099" y="3346509"/>
            <a:ext cx="2979389" cy="2875721"/>
          </a:xfrm>
          <a:prstGeom prst="rect">
            <a:avLst/>
          </a:prstGeom>
          <a:solidFill>
            <a:srgbClr val="51A7F9">
              <a:alpha val="50286"/>
            </a:srgbClr>
          </a:solidFill>
          <a:ln w="25400">
            <a:solidFill>
              <a:srgbClr val="000000">
                <a:alpha val="502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9" name="Shape 129"/>
          <p:cNvSpPr/>
          <p:nvPr/>
        </p:nvSpPr>
        <p:spPr>
          <a:xfrm>
            <a:off x="1174817" y="2525837"/>
            <a:ext cx="240995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Dictionary</a:t>
            </a:r>
          </a:p>
        </p:txBody>
      </p:sp>
      <p:sp>
        <p:nvSpPr>
          <p:cNvPr id="130" name="Shape 130"/>
          <p:cNvSpPr/>
          <p:nvPr/>
        </p:nvSpPr>
        <p:spPr>
          <a:xfrm>
            <a:off x="1357037" y="3368319"/>
            <a:ext cx="2045514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quick</a:t>
            </a:r>
            <a:endParaRPr sz="3600"/>
          </a:p>
          <a:p>
            <a:pPr lvl="0">
              <a:defRPr sz="1800"/>
            </a:pPr>
            <a:r>
              <a:rPr sz="3600"/>
              <a:t>fox</a:t>
            </a:r>
            <a:endParaRPr sz="3600"/>
          </a:p>
          <a:p>
            <a:pPr lvl="0">
              <a:defRPr sz="1800"/>
            </a:pPr>
            <a:r>
              <a:rPr sz="3600"/>
              <a:t>jump</a:t>
            </a:r>
            <a:endParaRPr sz="3600"/>
          </a:p>
          <a:p>
            <a:pPr lvl="0">
              <a:defRPr sz="1800"/>
            </a:pPr>
            <a:r>
              <a:rPr sz="3600"/>
              <a:t>dog</a:t>
            </a:r>
            <a:endParaRPr sz="3600"/>
          </a:p>
          <a:p>
            <a:pPr lvl="0">
              <a:defRPr sz="1800"/>
            </a:pPr>
            <a:r>
              <a:rPr sz="3600"/>
              <a:t>database</a:t>
            </a:r>
          </a:p>
        </p:txBody>
      </p:sp>
      <p:sp>
        <p:nvSpPr>
          <p:cNvPr id="131" name="Shape 131"/>
          <p:cNvSpPr/>
          <p:nvPr/>
        </p:nvSpPr>
        <p:spPr>
          <a:xfrm>
            <a:off x="7384999" y="3320137"/>
            <a:ext cx="23248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“quick fox”</a:t>
            </a:r>
          </a:p>
        </p:txBody>
      </p:sp>
      <p:sp>
        <p:nvSpPr>
          <p:cNvPr id="132" name="Shape 132"/>
          <p:cNvSpPr/>
          <p:nvPr/>
        </p:nvSpPr>
        <p:spPr>
          <a:xfrm>
            <a:off x="7794066" y="2525837"/>
            <a:ext cx="150672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Query</a:t>
            </a:r>
          </a:p>
        </p:txBody>
      </p:sp>
      <p:sp>
        <p:nvSpPr>
          <p:cNvPr id="133" name="Shape 133"/>
          <p:cNvSpPr/>
          <p:nvPr/>
        </p:nvSpPr>
        <p:spPr>
          <a:xfrm>
            <a:off x="5187438" y="4428769"/>
            <a:ext cx="14696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Doc 1</a:t>
            </a:r>
          </a:p>
        </p:txBody>
      </p:sp>
      <p:sp>
        <p:nvSpPr>
          <p:cNvPr id="134" name="Shape 134"/>
          <p:cNvSpPr/>
          <p:nvPr/>
        </p:nvSpPr>
        <p:spPr>
          <a:xfrm>
            <a:off x="4289418" y="5156200"/>
            <a:ext cx="371913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“quick fox fox quick quick fox” </a:t>
            </a:r>
          </a:p>
        </p:txBody>
      </p:sp>
      <p:sp>
        <p:nvSpPr>
          <p:cNvPr id="135" name="Shape 135"/>
          <p:cNvSpPr/>
          <p:nvPr/>
        </p:nvSpPr>
        <p:spPr>
          <a:xfrm>
            <a:off x="10195171" y="4428769"/>
            <a:ext cx="14696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Doc 2</a:t>
            </a:r>
          </a:p>
        </p:txBody>
      </p:sp>
      <p:sp>
        <p:nvSpPr>
          <p:cNvPr id="136" name="Shape 136"/>
          <p:cNvSpPr/>
          <p:nvPr/>
        </p:nvSpPr>
        <p:spPr>
          <a:xfrm>
            <a:off x="9070428" y="5429250"/>
            <a:ext cx="371913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“database” </a:t>
            </a:r>
          </a:p>
        </p:txBody>
      </p:sp>
      <p:sp>
        <p:nvSpPr>
          <p:cNvPr id="137" name="Shape 137"/>
          <p:cNvSpPr/>
          <p:nvPr/>
        </p:nvSpPr>
        <p:spPr>
          <a:xfrm>
            <a:off x="7044614" y="4009293"/>
            <a:ext cx="30056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&lt;1, 1, 0, 0, 0&gt;</a:t>
            </a:r>
          </a:p>
        </p:txBody>
      </p:sp>
      <p:sp>
        <p:nvSpPr>
          <p:cNvPr id="138" name="Shape 138"/>
          <p:cNvSpPr/>
          <p:nvPr/>
        </p:nvSpPr>
        <p:spPr>
          <a:xfrm>
            <a:off x="4419443" y="6366230"/>
            <a:ext cx="30056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&lt;3, 3, 0, 0, 0&gt;</a:t>
            </a:r>
          </a:p>
        </p:txBody>
      </p:sp>
      <p:sp>
        <p:nvSpPr>
          <p:cNvPr id="139" name="Shape 139"/>
          <p:cNvSpPr/>
          <p:nvPr/>
        </p:nvSpPr>
        <p:spPr>
          <a:xfrm>
            <a:off x="9427177" y="6358115"/>
            <a:ext cx="30056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&lt;0, 0, 0, 0, 1&gt;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Vector Space Model</a:t>
            </a:r>
          </a:p>
        </p:txBody>
      </p:sp>
      <p:sp>
        <p:nvSpPr>
          <p:cNvPr id="142" name="Shape 142"/>
          <p:cNvSpPr/>
          <p:nvPr/>
        </p:nvSpPr>
        <p:spPr>
          <a:xfrm>
            <a:off x="890099" y="3346509"/>
            <a:ext cx="2979389" cy="2875721"/>
          </a:xfrm>
          <a:prstGeom prst="rect">
            <a:avLst/>
          </a:prstGeom>
          <a:solidFill>
            <a:srgbClr val="51A7F9">
              <a:alpha val="50286"/>
            </a:srgbClr>
          </a:solidFill>
          <a:ln w="25400">
            <a:solidFill>
              <a:srgbClr val="000000">
                <a:alpha val="502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>
            <a:off x="1174817" y="2525837"/>
            <a:ext cx="240995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Dictionary</a:t>
            </a:r>
          </a:p>
        </p:txBody>
      </p:sp>
      <p:sp>
        <p:nvSpPr>
          <p:cNvPr id="144" name="Shape 144"/>
          <p:cNvSpPr/>
          <p:nvPr/>
        </p:nvSpPr>
        <p:spPr>
          <a:xfrm>
            <a:off x="1357037" y="3368319"/>
            <a:ext cx="2045514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quick</a:t>
            </a:r>
            <a:endParaRPr sz="3600"/>
          </a:p>
          <a:p>
            <a:pPr lvl="0">
              <a:defRPr sz="1800"/>
            </a:pPr>
            <a:r>
              <a:rPr sz="3600"/>
              <a:t>fox</a:t>
            </a:r>
            <a:endParaRPr sz="3600"/>
          </a:p>
          <a:p>
            <a:pPr lvl="0">
              <a:defRPr sz="1800"/>
            </a:pPr>
            <a:r>
              <a:rPr sz="3600"/>
              <a:t>jump</a:t>
            </a:r>
            <a:endParaRPr sz="3600"/>
          </a:p>
          <a:p>
            <a:pPr lvl="0">
              <a:defRPr sz="1800"/>
            </a:pPr>
            <a:r>
              <a:rPr sz="3600"/>
              <a:t>dog</a:t>
            </a:r>
            <a:endParaRPr sz="3600"/>
          </a:p>
          <a:p>
            <a:pPr lvl="0">
              <a:defRPr sz="1800"/>
            </a:pPr>
            <a:r>
              <a:rPr sz="3600"/>
              <a:t>database</a:t>
            </a:r>
          </a:p>
        </p:txBody>
      </p:sp>
      <p:sp>
        <p:nvSpPr>
          <p:cNvPr id="145" name="Shape 145"/>
          <p:cNvSpPr/>
          <p:nvPr/>
        </p:nvSpPr>
        <p:spPr>
          <a:xfrm>
            <a:off x="7384999" y="3320137"/>
            <a:ext cx="23248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“quick fox”</a:t>
            </a:r>
          </a:p>
        </p:txBody>
      </p:sp>
      <p:sp>
        <p:nvSpPr>
          <p:cNvPr id="146" name="Shape 146"/>
          <p:cNvSpPr/>
          <p:nvPr/>
        </p:nvSpPr>
        <p:spPr>
          <a:xfrm>
            <a:off x="7794066" y="2525837"/>
            <a:ext cx="150672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Query</a:t>
            </a:r>
          </a:p>
        </p:txBody>
      </p:sp>
      <p:sp>
        <p:nvSpPr>
          <p:cNvPr id="147" name="Shape 147"/>
          <p:cNvSpPr/>
          <p:nvPr/>
        </p:nvSpPr>
        <p:spPr>
          <a:xfrm>
            <a:off x="5187438" y="4428769"/>
            <a:ext cx="14696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Doc 1</a:t>
            </a:r>
          </a:p>
        </p:txBody>
      </p:sp>
      <p:sp>
        <p:nvSpPr>
          <p:cNvPr id="148" name="Shape 148"/>
          <p:cNvSpPr/>
          <p:nvPr/>
        </p:nvSpPr>
        <p:spPr>
          <a:xfrm>
            <a:off x="4289418" y="5156200"/>
            <a:ext cx="371913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“quick fox fox quick quick fox” </a:t>
            </a:r>
          </a:p>
        </p:txBody>
      </p:sp>
      <p:sp>
        <p:nvSpPr>
          <p:cNvPr id="149" name="Shape 149"/>
          <p:cNvSpPr/>
          <p:nvPr/>
        </p:nvSpPr>
        <p:spPr>
          <a:xfrm>
            <a:off x="10195172" y="4428769"/>
            <a:ext cx="14696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Doc 2</a:t>
            </a:r>
          </a:p>
        </p:txBody>
      </p:sp>
      <p:sp>
        <p:nvSpPr>
          <p:cNvPr id="150" name="Shape 150"/>
          <p:cNvSpPr/>
          <p:nvPr/>
        </p:nvSpPr>
        <p:spPr>
          <a:xfrm>
            <a:off x="9070429" y="5429250"/>
            <a:ext cx="371913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“database” </a:t>
            </a:r>
          </a:p>
        </p:txBody>
      </p:sp>
      <p:sp>
        <p:nvSpPr>
          <p:cNvPr id="151" name="Shape 151"/>
          <p:cNvSpPr/>
          <p:nvPr/>
        </p:nvSpPr>
        <p:spPr>
          <a:xfrm>
            <a:off x="7044614" y="4009293"/>
            <a:ext cx="30056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&lt;1, 1, 0, 0, 0&gt;</a:t>
            </a:r>
          </a:p>
        </p:txBody>
      </p:sp>
      <p:sp>
        <p:nvSpPr>
          <p:cNvPr id="152" name="Shape 152"/>
          <p:cNvSpPr/>
          <p:nvPr/>
        </p:nvSpPr>
        <p:spPr>
          <a:xfrm>
            <a:off x="4419443" y="6366230"/>
            <a:ext cx="30056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&lt;3, 3, 0, 0, 0&gt;</a:t>
            </a:r>
          </a:p>
        </p:txBody>
      </p:sp>
      <p:sp>
        <p:nvSpPr>
          <p:cNvPr id="153" name="Shape 153"/>
          <p:cNvSpPr/>
          <p:nvPr/>
        </p:nvSpPr>
        <p:spPr>
          <a:xfrm>
            <a:off x="9427177" y="6358115"/>
            <a:ext cx="30056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&lt;0, 0, 0, 0, 1&gt;</a:t>
            </a:r>
          </a:p>
        </p:txBody>
      </p:sp>
      <p:sp>
        <p:nvSpPr>
          <p:cNvPr id="154" name="Shape 154"/>
          <p:cNvSpPr/>
          <p:nvPr/>
        </p:nvSpPr>
        <p:spPr>
          <a:xfrm>
            <a:off x="2041270" y="7838382"/>
            <a:ext cx="892225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Distance between query and doc1: sqrt(8)</a:t>
            </a:r>
            <a:endParaRPr sz="3600"/>
          </a:p>
          <a:p>
            <a:pPr lvl="0">
              <a:defRPr sz="1800"/>
            </a:pPr>
            <a:r>
              <a:rPr sz="3600"/>
              <a:t>Distance between query and doc2: sqrt(3)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Cosine Similarity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Normalize each dimension/index by vector’s length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Finding Euclidean distance of normalized vector is same as finding A · B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A · B = ||A|| ||B|| cos θ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Angle between two similar documents small if many tokens in common, because vectors pointing in same direction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small θ -&gt; larger cos θ, larger similarity ranking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TF-IDF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/>
              <a:t>Want to favor repeated terms in the document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Want to favor unusual/uncommon words 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“ISBN-13: 978-0072465631”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Term frequency (TF): occurrences of term t in document d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Inverse doc frequency (IDF): </a:t>
            </a:r>
            <a:endParaRPr sz="3600"/>
          </a:p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sz="3600"/>
              <a:t>   log(total # docs/# of docs with term t)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DocTermRank: TF * IDF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TF-IDF</a:t>
            </a:r>
          </a:p>
        </p:txBody>
      </p:sp>
      <p:sp>
        <p:nvSpPr>
          <p:cNvPr id="163" name="Shape 163"/>
          <p:cNvSpPr/>
          <p:nvPr/>
        </p:nvSpPr>
        <p:spPr>
          <a:xfrm>
            <a:off x="890099" y="3346509"/>
            <a:ext cx="2979389" cy="2875721"/>
          </a:xfrm>
          <a:prstGeom prst="rect">
            <a:avLst/>
          </a:prstGeom>
          <a:solidFill>
            <a:srgbClr val="51A7F9">
              <a:alpha val="50286"/>
            </a:srgbClr>
          </a:solidFill>
          <a:ln w="25400">
            <a:solidFill>
              <a:srgbClr val="000000">
                <a:alpha val="502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64" name="Shape 164"/>
          <p:cNvSpPr/>
          <p:nvPr/>
        </p:nvSpPr>
        <p:spPr>
          <a:xfrm>
            <a:off x="1174817" y="2525837"/>
            <a:ext cx="240995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Dictionary</a:t>
            </a:r>
          </a:p>
        </p:txBody>
      </p:sp>
      <p:sp>
        <p:nvSpPr>
          <p:cNvPr id="165" name="Shape 165"/>
          <p:cNvSpPr/>
          <p:nvPr/>
        </p:nvSpPr>
        <p:spPr>
          <a:xfrm>
            <a:off x="1357037" y="3368319"/>
            <a:ext cx="2045514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quick</a:t>
            </a:r>
            <a:endParaRPr sz="3600"/>
          </a:p>
          <a:p>
            <a:pPr lvl="0">
              <a:defRPr sz="1800"/>
            </a:pPr>
            <a:r>
              <a:rPr sz="3600"/>
              <a:t>fox</a:t>
            </a:r>
            <a:endParaRPr sz="3600"/>
          </a:p>
          <a:p>
            <a:pPr lvl="0">
              <a:defRPr sz="1800"/>
            </a:pPr>
            <a:r>
              <a:rPr sz="3600"/>
              <a:t>jump</a:t>
            </a:r>
            <a:endParaRPr sz="3600"/>
          </a:p>
          <a:p>
            <a:pPr lvl="0">
              <a:defRPr sz="1800"/>
            </a:pPr>
            <a:r>
              <a:rPr sz="3600"/>
              <a:t>dog</a:t>
            </a:r>
            <a:endParaRPr sz="3600"/>
          </a:p>
          <a:p>
            <a:pPr lvl="0">
              <a:defRPr sz="1800"/>
            </a:pPr>
            <a:r>
              <a:rPr sz="3600"/>
              <a:t>database</a:t>
            </a:r>
          </a:p>
        </p:txBody>
      </p:sp>
      <p:sp>
        <p:nvSpPr>
          <p:cNvPr id="166" name="Shape 166"/>
          <p:cNvSpPr/>
          <p:nvPr/>
        </p:nvSpPr>
        <p:spPr>
          <a:xfrm>
            <a:off x="5187438" y="3491788"/>
            <a:ext cx="14696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Doc 1</a:t>
            </a:r>
          </a:p>
        </p:txBody>
      </p:sp>
      <p:sp>
        <p:nvSpPr>
          <p:cNvPr id="167" name="Shape 167"/>
          <p:cNvSpPr/>
          <p:nvPr/>
        </p:nvSpPr>
        <p:spPr>
          <a:xfrm>
            <a:off x="4289418" y="4219219"/>
            <a:ext cx="371913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“quick fox fox quick quick fox” </a:t>
            </a:r>
          </a:p>
        </p:txBody>
      </p:sp>
      <p:sp>
        <p:nvSpPr>
          <p:cNvPr id="168" name="Shape 168"/>
          <p:cNvSpPr/>
          <p:nvPr/>
        </p:nvSpPr>
        <p:spPr>
          <a:xfrm>
            <a:off x="10195172" y="3491788"/>
            <a:ext cx="14696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Doc 2</a:t>
            </a:r>
          </a:p>
        </p:txBody>
      </p:sp>
      <p:sp>
        <p:nvSpPr>
          <p:cNvPr id="169" name="Shape 169"/>
          <p:cNvSpPr/>
          <p:nvPr/>
        </p:nvSpPr>
        <p:spPr>
          <a:xfrm>
            <a:off x="9070429" y="4492269"/>
            <a:ext cx="371913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“database” </a:t>
            </a:r>
          </a:p>
        </p:txBody>
      </p:sp>
      <p:sp>
        <p:nvSpPr>
          <p:cNvPr id="170" name="Shape 170"/>
          <p:cNvSpPr/>
          <p:nvPr/>
        </p:nvSpPr>
        <p:spPr>
          <a:xfrm>
            <a:off x="4419443" y="5429250"/>
            <a:ext cx="30056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&lt;3, 3, 0, 0, 0&gt;</a:t>
            </a:r>
          </a:p>
        </p:txBody>
      </p:sp>
      <p:sp>
        <p:nvSpPr>
          <p:cNvPr id="171" name="Shape 171"/>
          <p:cNvSpPr/>
          <p:nvPr/>
        </p:nvSpPr>
        <p:spPr>
          <a:xfrm>
            <a:off x="9427177" y="5421134"/>
            <a:ext cx="30056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&lt;0, 0, 0, 0, 1&gt;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3167126" y="7238288"/>
            <a:ext cx="66705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TF and IDF of “quick” for doc 1?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TF-IDF</a:t>
            </a:r>
          </a:p>
        </p:txBody>
      </p:sp>
      <p:sp>
        <p:nvSpPr>
          <p:cNvPr id="175" name="Shape 175"/>
          <p:cNvSpPr/>
          <p:nvPr/>
        </p:nvSpPr>
        <p:spPr>
          <a:xfrm>
            <a:off x="890099" y="3346509"/>
            <a:ext cx="2979389" cy="2875721"/>
          </a:xfrm>
          <a:prstGeom prst="rect">
            <a:avLst/>
          </a:prstGeom>
          <a:solidFill>
            <a:srgbClr val="51A7F9">
              <a:alpha val="50286"/>
            </a:srgbClr>
          </a:solidFill>
          <a:ln w="25400">
            <a:solidFill>
              <a:srgbClr val="000000">
                <a:alpha val="502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76" name="Shape 176"/>
          <p:cNvSpPr/>
          <p:nvPr/>
        </p:nvSpPr>
        <p:spPr>
          <a:xfrm>
            <a:off x="1174817" y="2525837"/>
            <a:ext cx="240995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Dictionary</a:t>
            </a:r>
          </a:p>
        </p:txBody>
      </p:sp>
      <p:sp>
        <p:nvSpPr>
          <p:cNvPr id="177" name="Shape 177"/>
          <p:cNvSpPr/>
          <p:nvPr/>
        </p:nvSpPr>
        <p:spPr>
          <a:xfrm>
            <a:off x="1357037" y="3368319"/>
            <a:ext cx="2045514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quick</a:t>
            </a:r>
            <a:endParaRPr sz="3600"/>
          </a:p>
          <a:p>
            <a:pPr lvl="0">
              <a:defRPr sz="1800"/>
            </a:pPr>
            <a:r>
              <a:rPr sz="3600"/>
              <a:t>fox</a:t>
            </a:r>
            <a:endParaRPr sz="3600"/>
          </a:p>
          <a:p>
            <a:pPr lvl="0">
              <a:defRPr sz="1800"/>
            </a:pPr>
            <a:r>
              <a:rPr sz="3600"/>
              <a:t>jump</a:t>
            </a:r>
            <a:endParaRPr sz="3600"/>
          </a:p>
          <a:p>
            <a:pPr lvl="0">
              <a:defRPr sz="1800"/>
            </a:pPr>
            <a:r>
              <a:rPr sz="3600"/>
              <a:t>dog</a:t>
            </a:r>
            <a:endParaRPr sz="3600"/>
          </a:p>
          <a:p>
            <a:pPr lvl="0">
              <a:defRPr sz="1800"/>
            </a:pPr>
            <a:r>
              <a:rPr sz="3600"/>
              <a:t>database</a:t>
            </a:r>
          </a:p>
        </p:txBody>
      </p:sp>
      <p:sp>
        <p:nvSpPr>
          <p:cNvPr id="178" name="Shape 178"/>
          <p:cNvSpPr/>
          <p:nvPr/>
        </p:nvSpPr>
        <p:spPr>
          <a:xfrm>
            <a:off x="5187438" y="3491788"/>
            <a:ext cx="14696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Doc 1</a:t>
            </a:r>
          </a:p>
        </p:txBody>
      </p:sp>
      <p:sp>
        <p:nvSpPr>
          <p:cNvPr id="179" name="Shape 179"/>
          <p:cNvSpPr/>
          <p:nvPr/>
        </p:nvSpPr>
        <p:spPr>
          <a:xfrm>
            <a:off x="4289418" y="4219219"/>
            <a:ext cx="371913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“quick fox fox quick quick fox” </a:t>
            </a:r>
          </a:p>
        </p:txBody>
      </p:sp>
      <p:sp>
        <p:nvSpPr>
          <p:cNvPr id="180" name="Shape 180"/>
          <p:cNvSpPr/>
          <p:nvPr/>
        </p:nvSpPr>
        <p:spPr>
          <a:xfrm>
            <a:off x="10195172" y="3491788"/>
            <a:ext cx="14696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Doc 2</a:t>
            </a:r>
          </a:p>
        </p:txBody>
      </p:sp>
      <p:sp>
        <p:nvSpPr>
          <p:cNvPr id="181" name="Shape 181"/>
          <p:cNvSpPr/>
          <p:nvPr/>
        </p:nvSpPr>
        <p:spPr>
          <a:xfrm>
            <a:off x="9070429" y="4492269"/>
            <a:ext cx="371913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“database” </a:t>
            </a:r>
          </a:p>
        </p:txBody>
      </p:sp>
      <p:sp>
        <p:nvSpPr>
          <p:cNvPr id="182" name="Shape 182"/>
          <p:cNvSpPr/>
          <p:nvPr/>
        </p:nvSpPr>
        <p:spPr>
          <a:xfrm>
            <a:off x="4419443" y="5429250"/>
            <a:ext cx="30056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&lt;3, 3, 0, 0, 0&gt;</a:t>
            </a:r>
          </a:p>
        </p:txBody>
      </p:sp>
      <p:sp>
        <p:nvSpPr>
          <p:cNvPr id="183" name="Shape 183"/>
          <p:cNvSpPr/>
          <p:nvPr/>
        </p:nvSpPr>
        <p:spPr>
          <a:xfrm>
            <a:off x="9427177" y="5421134"/>
            <a:ext cx="30056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&lt;0, 0, 0, 0, 1&gt;</a:t>
            </a:r>
          </a:p>
        </p:txBody>
      </p:sp>
      <p:sp>
        <p:nvSpPr>
          <p:cNvPr id="184" name="Shape 184"/>
          <p:cNvSpPr/>
          <p:nvPr/>
        </p:nvSpPr>
        <p:spPr>
          <a:xfrm>
            <a:off x="3103575" y="6692188"/>
            <a:ext cx="679765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TF and IDF of “quick” for doc 1?</a:t>
            </a:r>
            <a:endParaRPr sz="3600"/>
          </a:p>
          <a:p>
            <a:pPr lvl="0">
              <a:defRPr sz="1800"/>
            </a:pPr>
            <a:r>
              <a:rPr sz="3600"/>
              <a:t>TF: 3</a:t>
            </a:r>
            <a:endParaRPr sz="3600"/>
          </a:p>
          <a:p>
            <a:pPr lvl="0">
              <a:defRPr sz="1800"/>
            </a:pPr>
            <a:r>
              <a:rPr sz="3600"/>
              <a:t>IDF: log(2/1)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 Pages #2, 3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Bag of Words Model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Each document is a multiset of words</a:t>
            </a:r>
            <a:endParaRPr sz="3600"/>
          </a:p>
          <a:p>
            <a:pPr lvl="1">
              <a:defRPr sz="1800"/>
            </a:pPr>
            <a:r>
              <a:rPr sz="3600"/>
              <a:t>No stop words (“the”, “to”, “is”, “a”, “&lt;div&gt;”)</a:t>
            </a:r>
            <a:endParaRPr sz="3600"/>
          </a:p>
          <a:p>
            <a:pPr lvl="1">
              <a:defRPr sz="1800"/>
            </a:pPr>
            <a:r>
              <a:rPr sz="3600"/>
              <a:t>Stemmed</a:t>
            </a:r>
            <a:endParaRPr sz="3600"/>
          </a:p>
          <a:p>
            <a:pPr lvl="2">
              <a:defRPr sz="1800"/>
            </a:pPr>
            <a:r>
              <a:rPr sz="3600"/>
              <a:t>Convert “coded”, “coding”, “coder” to “code”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2222980" y="427549"/>
            <a:ext cx="1947362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2228976" y="1002745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2222980" y="1577942"/>
            <a:ext cx="1947362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2224231" y="2147143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2224231" y="2716343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4181493" y="420126"/>
            <a:ext cx="1947361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4187488" y="995322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4181493" y="1570519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4182743" y="2139720"/>
            <a:ext cx="1947362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4182743" y="2708921"/>
            <a:ext cx="1947362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6875946" y="1009454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6869951" y="1584651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6871202" y="2153852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6871202" y="2723053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8834458" y="1002032"/>
            <a:ext cx="1947362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8828463" y="1577228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8829714" y="2146429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8829714" y="2715630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4283476" y="474816"/>
            <a:ext cx="174339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 Count</a:t>
            </a:r>
          </a:p>
        </p:txBody>
      </p:sp>
      <p:sp>
        <p:nvSpPr>
          <p:cNvPr id="207" name="Shape 207"/>
          <p:cNvSpPr/>
          <p:nvPr/>
        </p:nvSpPr>
        <p:spPr>
          <a:xfrm>
            <a:off x="2792642" y="474816"/>
            <a:ext cx="80803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</a:t>
            </a:r>
          </a:p>
        </p:txBody>
      </p:sp>
      <p:sp>
        <p:nvSpPr>
          <p:cNvPr id="208" name="Shape 208"/>
          <p:cNvSpPr/>
          <p:nvPr/>
        </p:nvSpPr>
        <p:spPr>
          <a:xfrm>
            <a:off x="6875946" y="420126"/>
            <a:ext cx="1947361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8834458" y="412703"/>
            <a:ext cx="1947362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8936442" y="467393"/>
            <a:ext cx="174339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 Count</a:t>
            </a:r>
          </a:p>
        </p:txBody>
      </p:sp>
      <p:sp>
        <p:nvSpPr>
          <p:cNvPr id="211" name="Shape 211"/>
          <p:cNvSpPr/>
          <p:nvPr/>
        </p:nvSpPr>
        <p:spPr>
          <a:xfrm>
            <a:off x="7445607" y="467393"/>
            <a:ext cx="80803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</a:t>
            </a:r>
          </a:p>
        </p:txBody>
      </p:sp>
      <p:sp>
        <p:nvSpPr>
          <p:cNvPr id="212" name="Shape 212"/>
          <p:cNvSpPr/>
          <p:nvPr/>
        </p:nvSpPr>
        <p:spPr>
          <a:xfrm>
            <a:off x="2892495" y="1020029"/>
            <a:ext cx="6083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this</a:t>
            </a:r>
          </a:p>
        </p:txBody>
      </p:sp>
      <p:sp>
        <p:nvSpPr>
          <p:cNvPr id="213" name="Shape 213"/>
          <p:cNvSpPr/>
          <p:nvPr/>
        </p:nvSpPr>
        <p:spPr>
          <a:xfrm>
            <a:off x="3024893" y="1631204"/>
            <a:ext cx="34353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is</a:t>
            </a:r>
          </a:p>
        </p:txBody>
      </p:sp>
      <p:sp>
        <p:nvSpPr>
          <p:cNvPr id="214" name="Shape 214"/>
          <p:cNvSpPr/>
          <p:nvPr/>
        </p:nvSpPr>
        <p:spPr>
          <a:xfrm>
            <a:off x="3051245" y="2190698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a</a:t>
            </a:r>
          </a:p>
        </p:txBody>
      </p:sp>
      <p:sp>
        <p:nvSpPr>
          <p:cNvPr id="215" name="Shape 215"/>
          <p:cNvSpPr/>
          <p:nvPr/>
        </p:nvSpPr>
        <p:spPr>
          <a:xfrm>
            <a:off x="2619128" y="2775601"/>
            <a:ext cx="11550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sample</a:t>
            </a:r>
          </a:p>
        </p:txBody>
      </p:sp>
      <p:sp>
        <p:nvSpPr>
          <p:cNvPr id="216" name="Shape 216"/>
          <p:cNvSpPr/>
          <p:nvPr/>
        </p:nvSpPr>
        <p:spPr>
          <a:xfrm>
            <a:off x="7545461" y="1046301"/>
            <a:ext cx="6083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this</a:t>
            </a:r>
          </a:p>
        </p:txBody>
      </p:sp>
      <p:sp>
        <p:nvSpPr>
          <p:cNvPr id="217" name="Shape 217"/>
          <p:cNvSpPr/>
          <p:nvPr/>
        </p:nvSpPr>
        <p:spPr>
          <a:xfrm>
            <a:off x="7677859" y="1646049"/>
            <a:ext cx="34353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is</a:t>
            </a:r>
          </a:p>
        </p:txBody>
      </p:sp>
      <p:sp>
        <p:nvSpPr>
          <p:cNvPr id="218" name="Shape 218"/>
          <p:cNvSpPr/>
          <p:nvPr/>
        </p:nvSpPr>
        <p:spPr>
          <a:xfrm>
            <a:off x="7254155" y="2190698"/>
            <a:ext cx="119094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another</a:t>
            </a:r>
          </a:p>
        </p:txBody>
      </p:sp>
      <p:sp>
        <p:nvSpPr>
          <p:cNvPr id="219" name="Shape 219"/>
          <p:cNvSpPr/>
          <p:nvPr/>
        </p:nvSpPr>
        <p:spPr>
          <a:xfrm>
            <a:off x="7183829" y="2756187"/>
            <a:ext cx="133159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example</a:t>
            </a:r>
          </a:p>
        </p:txBody>
      </p:sp>
      <p:sp>
        <p:nvSpPr>
          <p:cNvPr id="220" name="Shape 220"/>
          <p:cNvSpPr/>
          <p:nvPr/>
        </p:nvSpPr>
        <p:spPr>
          <a:xfrm>
            <a:off x="5009758" y="1050012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221" name="Shape 221"/>
          <p:cNvSpPr/>
          <p:nvPr/>
        </p:nvSpPr>
        <p:spPr>
          <a:xfrm>
            <a:off x="5009758" y="1619213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222" name="Shape 222"/>
          <p:cNvSpPr/>
          <p:nvPr/>
        </p:nvSpPr>
        <p:spPr>
          <a:xfrm>
            <a:off x="5009758" y="2194409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2</a:t>
            </a:r>
          </a:p>
        </p:txBody>
      </p:sp>
      <p:sp>
        <p:nvSpPr>
          <p:cNvPr id="223" name="Shape 223"/>
          <p:cNvSpPr/>
          <p:nvPr/>
        </p:nvSpPr>
        <p:spPr>
          <a:xfrm>
            <a:off x="5009758" y="2775601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224" name="Shape 224"/>
          <p:cNvSpPr/>
          <p:nvPr/>
        </p:nvSpPr>
        <p:spPr>
          <a:xfrm>
            <a:off x="9662723" y="1020029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225" name="Shape 225"/>
          <p:cNvSpPr/>
          <p:nvPr/>
        </p:nvSpPr>
        <p:spPr>
          <a:xfrm>
            <a:off x="9662723" y="1655192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226" name="Shape 226"/>
          <p:cNvSpPr/>
          <p:nvPr/>
        </p:nvSpPr>
        <p:spPr>
          <a:xfrm>
            <a:off x="9662723" y="2190698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2</a:t>
            </a:r>
          </a:p>
        </p:txBody>
      </p:sp>
      <p:sp>
        <p:nvSpPr>
          <p:cNvPr id="227" name="Shape 227"/>
          <p:cNvSpPr/>
          <p:nvPr/>
        </p:nvSpPr>
        <p:spPr>
          <a:xfrm>
            <a:off x="9662723" y="2756187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3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xfrm>
            <a:off x="952500" y="3616135"/>
            <a:ext cx="11099800" cy="5273865"/>
          </a:xfrm>
          <a:prstGeom prst="rect">
            <a:avLst/>
          </a:prstGeom>
        </p:spPr>
        <p:txBody>
          <a:bodyPr anchor="t"/>
          <a:lstStyle>
            <a:lvl1pPr>
              <a:spcBef>
                <a:spcPts val="1000"/>
              </a:spcBef>
            </a:lvl1pPr>
          </a:lstStyle>
          <a:p>
            <a:pPr lvl="0">
              <a:defRPr sz="1800"/>
            </a:pPr>
            <a:r>
              <a:rPr sz="3600"/>
              <a:t>What is the TF-IDF of “this” in document 1?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2222980" y="427549"/>
            <a:ext cx="1947362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2228976" y="1002745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2222980" y="1577942"/>
            <a:ext cx="1947362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2224231" y="2147142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2224231" y="2716343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4181493" y="420126"/>
            <a:ext cx="1947361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4187488" y="995322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4181493" y="1570519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4182743" y="2139720"/>
            <a:ext cx="1947362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4182743" y="2708921"/>
            <a:ext cx="1947362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6875946" y="1009454"/>
            <a:ext cx="1947362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6869951" y="1584651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6871202" y="2153852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6871202" y="2723052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8834459" y="1002032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8828463" y="1577228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8829714" y="2146429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8829714" y="2715630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4283477" y="474816"/>
            <a:ext cx="17433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 Count</a:t>
            </a:r>
          </a:p>
        </p:txBody>
      </p:sp>
      <p:sp>
        <p:nvSpPr>
          <p:cNvPr id="249" name="Shape 249"/>
          <p:cNvSpPr/>
          <p:nvPr/>
        </p:nvSpPr>
        <p:spPr>
          <a:xfrm>
            <a:off x="2792642" y="474816"/>
            <a:ext cx="80803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</a:t>
            </a:r>
          </a:p>
        </p:txBody>
      </p:sp>
      <p:sp>
        <p:nvSpPr>
          <p:cNvPr id="250" name="Shape 250"/>
          <p:cNvSpPr/>
          <p:nvPr/>
        </p:nvSpPr>
        <p:spPr>
          <a:xfrm>
            <a:off x="6875946" y="420126"/>
            <a:ext cx="1947362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8834459" y="412703"/>
            <a:ext cx="1947361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8936443" y="467393"/>
            <a:ext cx="17433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 Count</a:t>
            </a:r>
          </a:p>
        </p:txBody>
      </p:sp>
      <p:sp>
        <p:nvSpPr>
          <p:cNvPr id="253" name="Shape 253"/>
          <p:cNvSpPr/>
          <p:nvPr/>
        </p:nvSpPr>
        <p:spPr>
          <a:xfrm>
            <a:off x="7445607" y="467393"/>
            <a:ext cx="80803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</a:t>
            </a:r>
          </a:p>
        </p:txBody>
      </p:sp>
      <p:sp>
        <p:nvSpPr>
          <p:cNvPr id="254" name="Shape 254"/>
          <p:cNvSpPr/>
          <p:nvPr/>
        </p:nvSpPr>
        <p:spPr>
          <a:xfrm>
            <a:off x="2892495" y="1020029"/>
            <a:ext cx="6083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this</a:t>
            </a:r>
          </a:p>
        </p:txBody>
      </p:sp>
      <p:sp>
        <p:nvSpPr>
          <p:cNvPr id="255" name="Shape 255"/>
          <p:cNvSpPr/>
          <p:nvPr/>
        </p:nvSpPr>
        <p:spPr>
          <a:xfrm>
            <a:off x="3024893" y="1631203"/>
            <a:ext cx="34353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is</a:t>
            </a:r>
          </a:p>
        </p:txBody>
      </p:sp>
      <p:sp>
        <p:nvSpPr>
          <p:cNvPr id="256" name="Shape 256"/>
          <p:cNvSpPr/>
          <p:nvPr/>
        </p:nvSpPr>
        <p:spPr>
          <a:xfrm>
            <a:off x="3051245" y="2190698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a</a:t>
            </a:r>
          </a:p>
        </p:txBody>
      </p:sp>
      <p:sp>
        <p:nvSpPr>
          <p:cNvPr id="257" name="Shape 257"/>
          <p:cNvSpPr/>
          <p:nvPr/>
        </p:nvSpPr>
        <p:spPr>
          <a:xfrm>
            <a:off x="2619128" y="2775601"/>
            <a:ext cx="11550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sample</a:t>
            </a:r>
          </a:p>
        </p:txBody>
      </p:sp>
      <p:sp>
        <p:nvSpPr>
          <p:cNvPr id="258" name="Shape 258"/>
          <p:cNvSpPr/>
          <p:nvPr/>
        </p:nvSpPr>
        <p:spPr>
          <a:xfrm>
            <a:off x="7545462" y="1046301"/>
            <a:ext cx="6083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this</a:t>
            </a:r>
          </a:p>
        </p:txBody>
      </p:sp>
      <p:sp>
        <p:nvSpPr>
          <p:cNvPr id="259" name="Shape 259"/>
          <p:cNvSpPr/>
          <p:nvPr/>
        </p:nvSpPr>
        <p:spPr>
          <a:xfrm>
            <a:off x="7677859" y="1646049"/>
            <a:ext cx="34353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is</a:t>
            </a:r>
          </a:p>
        </p:txBody>
      </p:sp>
      <p:sp>
        <p:nvSpPr>
          <p:cNvPr id="260" name="Shape 260"/>
          <p:cNvSpPr/>
          <p:nvPr/>
        </p:nvSpPr>
        <p:spPr>
          <a:xfrm>
            <a:off x="7254155" y="2190698"/>
            <a:ext cx="119094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another</a:t>
            </a:r>
          </a:p>
        </p:txBody>
      </p:sp>
      <p:sp>
        <p:nvSpPr>
          <p:cNvPr id="261" name="Shape 261"/>
          <p:cNvSpPr/>
          <p:nvPr/>
        </p:nvSpPr>
        <p:spPr>
          <a:xfrm>
            <a:off x="7183829" y="2756187"/>
            <a:ext cx="133159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example</a:t>
            </a:r>
          </a:p>
        </p:txBody>
      </p:sp>
      <p:sp>
        <p:nvSpPr>
          <p:cNvPr id="262" name="Shape 262"/>
          <p:cNvSpPr/>
          <p:nvPr/>
        </p:nvSpPr>
        <p:spPr>
          <a:xfrm>
            <a:off x="5009758" y="1050012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263" name="Shape 263"/>
          <p:cNvSpPr/>
          <p:nvPr/>
        </p:nvSpPr>
        <p:spPr>
          <a:xfrm>
            <a:off x="5009757" y="1619213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264" name="Shape 264"/>
          <p:cNvSpPr/>
          <p:nvPr/>
        </p:nvSpPr>
        <p:spPr>
          <a:xfrm>
            <a:off x="5009758" y="2194409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2</a:t>
            </a:r>
          </a:p>
        </p:txBody>
      </p:sp>
      <p:sp>
        <p:nvSpPr>
          <p:cNvPr id="265" name="Shape 265"/>
          <p:cNvSpPr/>
          <p:nvPr/>
        </p:nvSpPr>
        <p:spPr>
          <a:xfrm>
            <a:off x="5009757" y="2775601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266" name="Shape 266"/>
          <p:cNvSpPr/>
          <p:nvPr/>
        </p:nvSpPr>
        <p:spPr>
          <a:xfrm>
            <a:off x="9662724" y="1020029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267" name="Shape 267"/>
          <p:cNvSpPr/>
          <p:nvPr/>
        </p:nvSpPr>
        <p:spPr>
          <a:xfrm>
            <a:off x="9662724" y="1655191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268" name="Shape 268"/>
          <p:cNvSpPr/>
          <p:nvPr/>
        </p:nvSpPr>
        <p:spPr>
          <a:xfrm>
            <a:off x="9662724" y="2190698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2</a:t>
            </a:r>
          </a:p>
        </p:txBody>
      </p:sp>
      <p:sp>
        <p:nvSpPr>
          <p:cNvPr id="269" name="Shape 269"/>
          <p:cNvSpPr/>
          <p:nvPr/>
        </p:nvSpPr>
        <p:spPr>
          <a:xfrm>
            <a:off x="9662724" y="2756187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3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xfrm>
            <a:off x="952500" y="3616135"/>
            <a:ext cx="11099800" cy="5273865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/>
              <a:t>What is the TF-IDF of “this” in document 1?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TF(“this”, doc1) = 1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IDF(“this”, doc1) = log(2/2) = 0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TF-IDF(“this”, doc1) = 1*0 = 0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2222980" y="427549"/>
            <a:ext cx="1947362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2228976" y="1002745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2222980" y="1577942"/>
            <a:ext cx="1947362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2224231" y="2147142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2224231" y="2716343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4181493" y="420126"/>
            <a:ext cx="1947361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4187488" y="995322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4181493" y="1570519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4182743" y="2139720"/>
            <a:ext cx="1947362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4182743" y="2708921"/>
            <a:ext cx="1947362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6875946" y="1009454"/>
            <a:ext cx="1947362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6869951" y="1584651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6871202" y="2153852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6871202" y="2723052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8834459" y="1002032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8828463" y="1577228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8829714" y="2146429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8829714" y="2715630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4283477" y="474816"/>
            <a:ext cx="17433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 Count</a:t>
            </a:r>
          </a:p>
        </p:txBody>
      </p:sp>
      <p:sp>
        <p:nvSpPr>
          <p:cNvPr id="291" name="Shape 291"/>
          <p:cNvSpPr/>
          <p:nvPr/>
        </p:nvSpPr>
        <p:spPr>
          <a:xfrm>
            <a:off x="2792642" y="474816"/>
            <a:ext cx="80803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</a:t>
            </a:r>
          </a:p>
        </p:txBody>
      </p:sp>
      <p:sp>
        <p:nvSpPr>
          <p:cNvPr id="292" name="Shape 292"/>
          <p:cNvSpPr/>
          <p:nvPr/>
        </p:nvSpPr>
        <p:spPr>
          <a:xfrm>
            <a:off x="6875946" y="420126"/>
            <a:ext cx="1947362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8834459" y="412703"/>
            <a:ext cx="1947361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8936443" y="467393"/>
            <a:ext cx="17433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 Count</a:t>
            </a:r>
          </a:p>
        </p:txBody>
      </p:sp>
      <p:sp>
        <p:nvSpPr>
          <p:cNvPr id="295" name="Shape 295"/>
          <p:cNvSpPr/>
          <p:nvPr/>
        </p:nvSpPr>
        <p:spPr>
          <a:xfrm>
            <a:off x="7445607" y="467393"/>
            <a:ext cx="80803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</a:t>
            </a:r>
          </a:p>
        </p:txBody>
      </p:sp>
      <p:sp>
        <p:nvSpPr>
          <p:cNvPr id="296" name="Shape 296"/>
          <p:cNvSpPr/>
          <p:nvPr/>
        </p:nvSpPr>
        <p:spPr>
          <a:xfrm>
            <a:off x="2892495" y="1020029"/>
            <a:ext cx="6083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this</a:t>
            </a:r>
          </a:p>
        </p:txBody>
      </p:sp>
      <p:sp>
        <p:nvSpPr>
          <p:cNvPr id="297" name="Shape 297"/>
          <p:cNvSpPr/>
          <p:nvPr/>
        </p:nvSpPr>
        <p:spPr>
          <a:xfrm>
            <a:off x="3024893" y="1631203"/>
            <a:ext cx="34353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is</a:t>
            </a:r>
          </a:p>
        </p:txBody>
      </p:sp>
      <p:sp>
        <p:nvSpPr>
          <p:cNvPr id="298" name="Shape 298"/>
          <p:cNvSpPr/>
          <p:nvPr/>
        </p:nvSpPr>
        <p:spPr>
          <a:xfrm>
            <a:off x="3051245" y="2190698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a</a:t>
            </a:r>
          </a:p>
        </p:txBody>
      </p:sp>
      <p:sp>
        <p:nvSpPr>
          <p:cNvPr id="299" name="Shape 299"/>
          <p:cNvSpPr/>
          <p:nvPr/>
        </p:nvSpPr>
        <p:spPr>
          <a:xfrm>
            <a:off x="2619128" y="2775601"/>
            <a:ext cx="11550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sample</a:t>
            </a:r>
          </a:p>
        </p:txBody>
      </p:sp>
      <p:sp>
        <p:nvSpPr>
          <p:cNvPr id="300" name="Shape 300"/>
          <p:cNvSpPr/>
          <p:nvPr/>
        </p:nvSpPr>
        <p:spPr>
          <a:xfrm>
            <a:off x="7545462" y="1046301"/>
            <a:ext cx="6083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this</a:t>
            </a:r>
          </a:p>
        </p:txBody>
      </p:sp>
      <p:sp>
        <p:nvSpPr>
          <p:cNvPr id="301" name="Shape 301"/>
          <p:cNvSpPr/>
          <p:nvPr/>
        </p:nvSpPr>
        <p:spPr>
          <a:xfrm>
            <a:off x="7677859" y="1646049"/>
            <a:ext cx="34353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is</a:t>
            </a:r>
          </a:p>
        </p:txBody>
      </p:sp>
      <p:sp>
        <p:nvSpPr>
          <p:cNvPr id="302" name="Shape 302"/>
          <p:cNvSpPr/>
          <p:nvPr/>
        </p:nvSpPr>
        <p:spPr>
          <a:xfrm>
            <a:off x="7254155" y="2190698"/>
            <a:ext cx="119094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another</a:t>
            </a:r>
          </a:p>
        </p:txBody>
      </p:sp>
      <p:sp>
        <p:nvSpPr>
          <p:cNvPr id="303" name="Shape 303"/>
          <p:cNvSpPr/>
          <p:nvPr/>
        </p:nvSpPr>
        <p:spPr>
          <a:xfrm>
            <a:off x="7183829" y="2756187"/>
            <a:ext cx="133159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example</a:t>
            </a:r>
          </a:p>
        </p:txBody>
      </p:sp>
      <p:sp>
        <p:nvSpPr>
          <p:cNvPr id="304" name="Shape 304"/>
          <p:cNvSpPr/>
          <p:nvPr/>
        </p:nvSpPr>
        <p:spPr>
          <a:xfrm>
            <a:off x="5009758" y="1050012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305" name="Shape 305"/>
          <p:cNvSpPr/>
          <p:nvPr/>
        </p:nvSpPr>
        <p:spPr>
          <a:xfrm>
            <a:off x="5009757" y="1619213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306" name="Shape 306"/>
          <p:cNvSpPr/>
          <p:nvPr/>
        </p:nvSpPr>
        <p:spPr>
          <a:xfrm>
            <a:off x="5009758" y="2194409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2</a:t>
            </a:r>
          </a:p>
        </p:txBody>
      </p:sp>
      <p:sp>
        <p:nvSpPr>
          <p:cNvPr id="307" name="Shape 307"/>
          <p:cNvSpPr/>
          <p:nvPr/>
        </p:nvSpPr>
        <p:spPr>
          <a:xfrm>
            <a:off x="5009757" y="2775601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308" name="Shape 308"/>
          <p:cNvSpPr/>
          <p:nvPr/>
        </p:nvSpPr>
        <p:spPr>
          <a:xfrm>
            <a:off x="9662724" y="1020029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309" name="Shape 309"/>
          <p:cNvSpPr/>
          <p:nvPr/>
        </p:nvSpPr>
        <p:spPr>
          <a:xfrm>
            <a:off x="9662724" y="1655191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9662724" y="2190698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2</a:t>
            </a:r>
          </a:p>
        </p:txBody>
      </p:sp>
      <p:sp>
        <p:nvSpPr>
          <p:cNvPr id="311" name="Shape 311"/>
          <p:cNvSpPr/>
          <p:nvPr/>
        </p:nvSpPr>
        <p:spPr>
          <a:xfrm>
            <a:off x="9662724" y="2756187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3</a:t>
            </a:r>
          </a:p>
        </p:txBody>
      </p:sp>
      <p:sp>
        <p:nvSpPr>
          <p:cNvPr id="312" name="Shape 312"/>
          <p:cNvSpPr/>
          <p:nvPr>
            <p:ph type="body" idx="1"/>
          </p:nvPr>
        </p:nvSpPr>
        <p:spPr>
          <a:xfrm>
            <a:off x="952500" y="3616135"/>
            <a:ext cx="11099800" cy="5273865"/>
          </a:xfrm>
          <a:prstGeom prst="rect">
            <a:avLst/>
          </a:prstGeom>
        </p:spPr>
        <p:txBody>
          <a:bodyPr anchor="t"/>
          <a:lstStyle>
            <a:lvl1pPr>
              <a:spcBef>
                <a:spcPts val="1000"/>
              </a:spcBef>
            </a:lvl1pPr>
          </a:lstStyle>
          <a:p>
            <a:pPr lvl="0">
              <a:defRPr sz="1800"/>
            </a:pPr>
            <a:r>
              <a:rPr sz="3600"/>
              <a:t>What is the TF-IDF of “example” in document 2?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2222980" y="427549"/>
            <a:ext cx="1947362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2228976" y="1002745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2222980" y="1577942"/>
            <a:ext cx="1947362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2224231" y="2147142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2224231" y="2716343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4181493" y="420126"/>
            <a:ext cx="1947361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4187488" y="995322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4181493" y="1570519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4182743" y="2139720"/>
            <a:ext cx="1947362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4182743" y="2708921"/>
            <a:ext cx="1947362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6875946" y="1009454"/>
            <a:ext cx="1947362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6869951" y="1584651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6871202" y="2153852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6871202" y="2723052"/>
            <a:ext cx="1947361" cy="577135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8834459" y="1002032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8828463" y="1577228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8829714" y="2146429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8829714" y="2715630"/>
            <a:ext cx="1947361" cy="577134"/>
          </a:xfrm>
          <a:prstGeom prst="rect">
            <a:avLst/>
          </a:prstGeom>
          <a:solidFill>
            <a:srgbClr val="70BF41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2" name="Shape 332"/>
          <p:cNvSpPr/>
          <p:nvPr/>
        </p:nvSpPr>
        <p:spPr>
          <a:xfrm>
            <a:off x="4283477" y="474816"/>
            <a:ext cx="17433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 Count</a:t>
            </a:r>
          </a:p>
        </p:txBody>
      </p:sp>
      <p:sp>
        <p:nvSpPr>
          <p:cNvPr id="333" name="Shape 333"/>
          <p:cNvSpPr/>
          <p:nvPr/>
        </p:nvSpPr>
        <p:spPr>
          <a:xfrm>
            <a:off x="2792642" y="474816"/>
            <a:ext cx="80803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</a:t>
            </a:r>
          </a:p>
        </p:txBody>
      </p:sp>
      <p:sp>
        <p:nvSpPr>
          <p:cNvPr id="334" name="Shape 334"/>
          <p:cNvSpPr/>
          <p:nvPr/>
        </p:nvSpPr>
        <p:spPr>
          <a:xfrm>
            <a:off x="6875946" y="420126"/>
            <a:ext cx="1947362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8834459" y="412703"/>
            <a:ext cx="1947361" cy="577135"/>
          </a:xfrm>
          <a:prstGeom prst="rect">
            <a:avLst/>
          </a:prstGeom>
          <a:solidFill>
            <a:srgbClr val="00882B">
              <a:alpha val="45678"/>
            </a:srgbClr>
          </a:solidFill>
          <a:ln w="25400">
            <a:solidFill>
              <a:srgbClr val="000000">
                <a:alpha val="4567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8936443" y="467393"/>
            <a:ext cx="17433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 Count</a:t>
            </a:r>
          </a:p>
        </p:txBody>
      </p:sp>
      <p:sp>
        <p:nvSpPr>
          <p:cNvPr id="337" name="Shape 337"/>
          <p:cNvSpPr/>
          <p:nvPr/>
        </p:nvSpPr>
        <p:spPr>
          <a:xfrm>
            <a:off x="7445607" y="467393"/>
            <a:ext cx="80803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Term</a:t>
            </a:r>
          </a:p>
        </p:txBody>
      </p:sp>
      <p:sp>
        <p:nvSpPr>
          <p:cNvPr id="338" name="Shape 338"/>
          <p:cNvSpPr/>
          <p:nvPr/>
        </p:nvSpPr>
        <p:spPr>
          <a:xfrm>
            <a:off x="2892495" y="1020029"/>
            <a:ext cx="6083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this</a:t>
            </a:r>
          </a:p>
        </p:txBody>
      </p:sp>
      <p:sp>
        <p:nvSpPr>
          <p:cNvPr id="339" name="Shape 339"/>
          <p:cNvSpPr/>
          <p:nvPr/>
        </p:nvSpPr>
        <p:spPr>
          <a:xfrm>
            <a:off x="3024893" y="1631203"/>
            <a:ext cx="34353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is</a:t>
            </a:r>
          </a:p>
        </p:txBody>
      </p:sp>
      <p:sp>
        <p:nvSpPr>
          <p:cNvPr id="340" name="Shape 340"/>
          <p:cNvSpPr/>
          <p:nvPr/>
        </p:nvSpPr>
        <p:spPr>
          <a:xfrm>
            <a:off x="3051245" y="2190698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a</a:t>
            </a:r>
          </a:p>
        </p:txBody>
      </p:sp>
      <p:sp>
        <p:nvSpPr>
          <p:cNvPr id="341" name="Shape 341"/>
          <p:cNvSpPr/>
          <p:nvPr/>
        </p:nvSpPr>
        <p:spPr>
          <a:xfrm>
            <a:off x="2619128" y="2775601"/>
            <a:ext cx="11550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sample</a:t>
            </a:r>
          </a:p>
        </p:txBody>
      </p:sp>
      <p:sp>
        <p:nvSpPr>
          <p:cNvPr id="342" name="Shape 342"/>
          <p:cNvSpPr/>
          <p:nvPr/>
        </p:nvSpPr>
        <p:spPr>
          <a:xfrm>
            <a:off x="7545462" y="1046301"/>
            <a:ext cx="6083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this</a:t>
            </a:r>
          </a:p>
        </p:txBody>
      </p:sp>
      <p:sp>
        <p:nvSpPr>
          <p:cNvPr id="343" name="Shape 343"/>
          <p:cNvSpPr/>
          <p:nvPr/>
        </p:nvSpPr>
        <p:spPr>
          <a:xfrm>
            <a:off x="7677859" y="1646049"/>
            <a:ext cx="34353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is</a:t>
            </a:r>
          </a:p>
        </p:txBody>
      </p:sp>
      <p:sp>
        <p:nvSpPr>
          <p:cNvPr id="344" name="Shape 344"/>
          <p:cNvSpPr/>
          <p:nvPr/>
        </p:nvSpPr>
        <p:spPr>
          <a:xfrm>
            <a:off x="7254155" y="2190698"/>
            <a:ext cx="119094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another</a:t>
            </a:r>
          </a:p>
        </p:txBody>
      </p:sp>
      <p:sp>
        <p:nvSpPr>
          <p:cNvPr id="345" name="Shape 345"/>
          <p:cNvSpPr/>
          <p:nvPr/>
        </p:nvSpPr>
        <p:spPr>
          <a:xfrm>
            <a:off x="7183829" y="2756187"/>
            <a:ext cx="133159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example</a:t>
            </a:r>
          </a:p>
        </p:txBody>
      </p:sp>
      <p:sp>
        <p:nvSpPr>
          <p:cNvPr id="346" name="Shape 346"/>
          <p:cNvSpPr/>
          <p:nvPr/>
        </p:nvSpPr>
        <p:spPr>
          <a:xfrm>
            <a:off x="5009758" y="1050012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347" name="Shape 347"/>
          <p:cNvSpPr/>
          <p:nvPr/>
        </p:nvSpPr>
        <p:spPr>
          <a:xfrm>
            <a:off x="5009757" y="1619213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348" name="Shape 348"/>
          <p:cNvSpPr/>
          <p:nvPr/>
        </p:nvSpPr>
        <p:spPr>
          <a:xfrm>
            <a:off x="5009758" y="2194409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2</a:t>
            </a:r>
          </a:p>
        </p:txBody>
      </p:sp>
      <p:sp>
        <p:nvSpPr>
          <p:cNvPr id="349" name="Shape 349"/>
          <p:cNvSpPr/>
          <p:nvPr/>
        </p:nvSpPr>
        <p:spPr>
          <a:xfrm>
            <a:off x="5009757" y="2775601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350" name="Shape 350"/>
          <p:cNvSpPr/>
          <p:nvPr/>
        </p:nvSpPr>
        <p:spPr>
          <a:xfrm>
            <a:off x="9662724" y="1020029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351" name="Shape 351"/>
          <p:cNvSpPr/>
          <p:nvPr/>
        </p:nvSpPr>
        <p:spPr>
          <a:xfrm>
            <a:off x="9662724" y="1655191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</a:t>
            </a:r>
          </a:p>
        </p:txBody>
      </p:sp>
      <p:sp>
        <p:nvSpPr>
          <p:cNvPr id="352" name="Shape 352"/>
          <p:cNvSpPr/>
          <p:nvPr/>
        </p:nvSpPr>
        <p:spPr>
          <a:xfrm>
            <a:off x="9662724" y="2190698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2</a:t>
            </a:r>
          </a:p>
        </p:txBody>
      </p:sp>
      <p:sp>
        <p:nvSpPr>
          <p:cNvPr id="353" name="Shape 353"/>
          <p:cNvSpPr/>
          <p:nvPr/>
        </p:nvSpPr>
        <p:spPr>
          <a:xfrm>
            <a:off x="9662724" y="2756187"/>
            <a:ext cx="290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3</a:t>
            </a:r>
          </a:p>
        </p:txBody>
      </p:sp>
      <p:sp>
        <p:nvSpPr>
          <p:cNvPr id="354" name="Shape 354"/>
          <p:cNvSpPr/>
          <p:nvPr>
            <p:ph type="body" idx="1"/>
          </p:nvPr>
        </p:nvSpPr>
        <p:spPr>
          <a:xfrm>
            <a:off x="952500" y="3616135"/>
            <a:ext cx="11099800" cy="5273865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/>
              <a:t>What is the TF-IDF of “example” in document 2?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TF(“example”, doc2) = 3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IDF(“example”, doc2) = log(2/1) = 0.30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TF-IDF(“example”, doc2) = 3*0.30 = 0.90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 lvl="0">
              <a:defRPr sz="1800"/>
            </a:pPr>
            <a:r>
              <a:rPr sz="5440"/>
              <a:t>In general, what is characteristic of (term, doc) which have TF-IDF = 0?</a:t>
            </a:r>
          </a:p>
        </p:txBody>
      </p:sp>
      <p:sp>
        <p:nvSpPr>
          <p:cNvPr id="357" name="Shape 3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 lvl="0">
              <a:defRPr sz="1800"/>
            </a:pPr>
            <a:r>
              <a:rPr sz="5440"/>
              <a:t>In general, what is characteristic of (term, doc) which have TF-IDF = 0?</a:t>
            </a:r>
          </a:p>
        </p:txBody>
      </p:sp>
      <p:sp>
        <p:nvSpPr>
          <p:cNvPr id="360" name="Shape 3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They appear in all documents, so IDF = 0, and thus TF-IDF = 0.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9522">
              <a:defRPr sz="1800"/>
            </a:pPr>
            <a:r>
              <a:rPr sz="3280"/>
              <a:t>We want to join with the Docs table to return the actual contents of the pages.</a:t>
            </a:r>
            <a:endParaRPr sz="3280"/>
          </a:p>
          <a:p>
            <a:pPr lvl="0" defTabSz="239522">
              <a:defRPr sz="1800"/>
            </a:pPr>
            <a:r>
              <a:rPr sz="3280"/>
              <a:t>Which of the following join techniques is best for this join?</a:t>
            </a:r>
            <a:endParaRPr sz="3280"/>
          </a:p>
        </p:txBody>
      </p:sp>
      <p:sp>
        <p:nvSpPr>
          <p:cNvPr id="363" name="Shape 3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A. Sort Merge Join</a:t>
            </a:r>
            <a:endParaRPr sz="3600"/>
          </a:p>
          <a:p>
            <a:pPr lvl="0">
              <a:defRPr sz="1800"/>
            </a:pPr>
            <a:r>
              <a:rPr sz="3600"/>
              <a:t>B. Nested Loops Join</a:t>
            </a:r>
            <a:endParaRPr sz="3600"/>
          </a:p>
          <a:p>
            <a:pPr lvl="0">
              <a:defRPr sz="1800"/>
            </a:pPr>
            <a:r>
              <a:rPr sz="3600"/>
              <a:t>C. Hash Join</a:t>
            </a:r>
            <a:endParaRPr sz="3600"/>
          </a:p>
          <a:p>
            <a:pPr lvl="0">
              <a:defRPr sz="1800"/>
            </a:pPr>
            <a:r>
              <a:rPr sz="3600"/>
              <a:t>D. Index Nested Loops Join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9522">
              <a:defRPr sz="1800"/>
            </a:pPr>
            <a:r>
              <a:rPr sz="3280"/>
              <a:t>We want to join with the Docs table to return the actual contents of the pages.</a:t>
            </a:r>
            <a:endParaRPr sz="3280"/>
          </a:p>
          <a:p>
            <a:pPr lvl="0" defTabSz="239522">
              <a:defRPr sz="1800"/>
            </a:pPr>
            <a:r>
              <a:rPr sz="3280"/>
              <a:t>Which of the following join techniques is best for this join?</a:t>
            </a:r>
            <a:endParaRPr sz="3280"/>
          </a:p>
        </p:txBody>
      </p:sp>
      <p:sp>
        <p:nvSpPr>
          <p:cNvPr id="366" name="Shape 3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A. Sort Merge Join</a:t>
            </a:r>
            <a:endParaRPr sz="3600"/>
          </a:p>
          <a:p>
            <a:pPr lvl="0">
              <a:defRPr sz="1800"/>
            </a:pPr>
            <a:r>
              <a:rPr sz="3600"/>
              <a:t>B. Nested Loops Join</a:t>
            </a:r>
            <a:endParaRPr sz="3600"/>
          </a:p>
          <a:p>
            <a:pPr lvl="0">
              <a:defRPr sz="1800"/>
            </a:pPr>
            <a:r>
              <a:rPr sz="3600"/>
              <a:t>C. Hash Join</a:t>
            </a:r>
            <a:endParaRPr sz="3600"/>
          </a:p>
          <a:p>
            <a:pPr lvl="0">
              <a:defRPr sz="1800"/>
            </a:pPr>
            <a:r>
              <a:rPr sz="3600">
                <a:solidFill>
                  <a:srgbClr val="51A7F9"/>
                </a:solidFill>
              </a:rPr>
              <a:t>D. Index Nested Loops Join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9522">
              <a:defRPr sz="1800"/>
            </a:pPr>
            <a:r>
              <a:rPr sz="3280"/>
              <a:t>We want to join with the Docs table to return the actual contents of the pages.</a:t>
            </a:r>
            <a:endParaRPr sz="3280"/>
          </a:p>
          <a:p>
            <a:pPr lvl="0" defTabSz="239522">
              <a:defRPr sz="1800"/>
            </a:pPr>
            <a:r>
              <a:rPr sz="3280"/>
              <a:t>Which of the following join techniques is best for this join?</a:t>
            </a:r>
            <a:endParaRPr sz="3280"/>
          </a:p>
        </p:txBody>
      </p:sp>
      <p:sp>
        <p:nvSpPr>
          <p:cNvPr id="369" name="Shape 3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D. Index Nested Loops Join</a:t>
            </a:r>
            <a:endParaRPr sz="3600"/>
          </a:p>
          <a:p>
            <a:pPr lvl="0">
              <a:defRPr sz="1800"/>
            </a:pPr>
            <a:r>
              <a:rPr sz="3600"/>
              <a:t>INLJ is streaming, so we aren’t reading required to read the entire Docs file</a:t>
            </a:r>
            <a:endParaRPr sz="3600"/>
          </a:p>
          <a:p>
            <a:pPr lvl="0">
              <a:defRPr sz="1800"/>
            </a:pPr>
            <a:r>
              <a:rPr sz="3600"/>
              <a:t>INLJ is lazy so we can return results as they are requested (good for paginated web search)</a:t>
            </a:r>
            <a:endParaRPr sz="3600"/>
          </a:p>
          <a:p>
            <a:pPr lvl="0">
              <a:defRPr sz="1800"/>
            </a:pPr>
            <a:r>
              <a:rPr sz="3600"/>
              <a:t>INLJ is easy to parallelize: issue multiple requests for documents at once (given the DocIDs) 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9522">
              <a:defRPr sz="1800"/>
            </a:pPr>
            <a:r>
              <a:rPr sz="3280"/>
              <a:t>Given the following documents: Document 1: &lt;6, 8, 0, 0&gt;, Document 2: &lt;0, 0, 24, 10&gt;, Document 3: &lt;0, 0, 3, 4&gt;</a:t>
            </a:r>
            <a:endParaRPr sz="3280"/>
          </a:p>
          <a:p>
            <a:pPr lvl="0" defTabSz="239522">
              <a:defRPr sz="1800"/>
            </a:pPr>
            <a:r>
              <a:rPr sz="3280"/>
              <a:t>Why is it important to normalize our document vectors?</a:t>
            </a:r>
            <a:endParaRPr sz="3280"/>
          </a:p>
        </p:txBody>
      </p:sp>
      <p:sp>
        <p:nvSpPr>
          <p:cNvPr id="372" name="Shape 3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Bag of Words Model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832546" y="2609849"/>
            <a:ext cx="11339708" cy="6286501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5800"/>
            </a:lvl1pPr>
          </a:lstStyle>
          <a:p>
            <a:pPr lvl="0">
              <a:defRPr sz="1800"/>
            </a:pPr>
            <a:r>
              <a:rPr sz="5800"/>
              <a:t>“&lt;b&gt;The quick brown fox jumps over the lazy dog.&lt;/b&gt;”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9522">
              <a:defRPr sz="1800"/>
            </a:pPr>
            <a:r>
              <a:rPr sz="3280"/>
              <a:t>Given the following documents: Document 1: &lt;6, 8, 0, 0&gt;, Document 2: &lt;0, 0, 24, 10&gt;, Document 3: &lt;0, 0, 3, 4&gt;</a:t>
            </a:r>
            <a:endParaRPr sz="3280"/>
          </a:p>
          <a:p>
            <a:pPr lvl="0" defTabSz="239522">
              <a:defRPr sz="1800"/>
            </a:pPr>
            <a:r>
              <a:rPr sz="3280"/>
              <a:t>Why is it important to normalize our document vectors?</a:t>
            </a:r>
            <a:endParaRPr sz="3280"/>
          </a:p>
        </p:txBody>
      </p:sp>
      <p:sp>
        <p:nvSpPr>
          <p:cNvPr id="375" name="Shape 3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Ranking becomes biased by document length without normalization -- long documents are more similar to each other than short documents.</a:t>
            </a:r>
            <a:endParaRPr sz="3600"/>
          </a:p>
          <a:p>
            <a:pPr lvl="0">
              <a:defRPr sz="1800"/>
            </a:pPr>
            <a:r>
              <a:rPr sz="3600"/>
              <a:t>Plus, cosine similarity is easier to compute.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xfrm>
            <a:off x="952500" y="444500"/>
            <a:ext cx="11099800" cy="2543168"/>
          </a:xfrm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3200"/>
              <a:t>Given the following documents: Document 1: &lt;6, 8, 0, 0&gt;, Document 2: &lt;0, 0, 24, 10&gt;, Document 3: &lt;0, 0, 3, 4&gt;</a:t>
            </a:r>
            <a:endParaRPr sz="3200"/>
          </a:p>
          <a:p>
            <a:pPr lvl="0" defTabSz="233679">
              <a:defRPr sz="1800"/>
            </a:pPr>
            <a:r>
              <a:rPr sz="3200"/>
              <a:t>We send the query described by the vector &lt;1, 0, 2, 2&gt; to our search engine. In what order will these documents be ranked?</a:t>
            </a:r>
            <a:endParaRPr sz="3200"/>
          </a:p>
        </p:txBody>
      </p:sp>
      <p:sp>
        <p:nvSpPr>
          <p:cNvPr id="378" name="Shape 3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xfrm>
            <a:off x="952500" y="444500"/>
            <a:ext cx="11099800" cy="2543168"/>
          </a:xfrm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3200"/>
              <a:t>Given the following documents: Document 1: &lt;6, 8, 0, 0&gt;, Document 2: &lt;0, 0, 24, 10&gt;, Document 3: &lt;0, 0, 3, 4&gt;</a:t>
            </a:r>
            <a:endParaRPr sz="3200"/>
          </a:p>
          <a:p>
            <a:pPr lvl="0" defTabSz="233679">
              <a:defRPr sz="1800"/>
            </a:pPr>
            <a:r>
              <a:rPr sz="3200"/>
              <a:t>We send the query described by the vector &lt;1, 0, 2, 2&gt; to our search engine. In what order will these documents be ranked?</a:t>
            </a:r>
            <a:endParaRPr sz="3200"/>
          </a:p>
        </p:txBody>
      </p:sp>
      <p:sp>
        <p:nvSpPr>
          <p:cNvPr id="381" name="Shape 3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Normalize: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Document 1: &lt;⅗, ⅘, 0, 0&gt;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Document 2: &lt;0, 0, 12/13, 5/13&gt;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Document 3: &lt;0, 0, ⅗, ⅘&gt;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Query: &lt;⅓, 0, ⅔, ⅔&gt;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After computing dot products, ranking is Doc 3, 2, 1.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 lvl="0">
              <a:defRPr sz="1800"/>
            </a:pPr>
            <a:r>
              <a:rPr sz="5119"/>
              <a:t>What are the pros and cons of partitioning our inverted files by term?</a:t>
            </a:r>
          </a:p>
        </p:txBody>
      </p:sp>
      <p:sp>
        <p:nvSpPr>
          <p:cNvPr id="384" name="Shape 3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</a:pP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 lvl="0">
              <a:defRPr sz="1800"/>
            </a:pPr>
            <a:r>
              <a:rPr sz="5119"/>
              <a:t>What are the pros and cons of partitioning our inverted files by term?</a:t>
            </a:r>
          </a:p>
        </p:txBody>
      </p:sp>
      <p:sp>
        <p:nvSpPr>
          <p:cNvPr id="387" name="Shape 3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/>
              <a:t>Pros: Not all machines must work on every query -- only need results from a few machines.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Cons: Load balancing: 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(1) terms are nonuniformly distributed, so may be difficult to partition them up evenly per machine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(2) a query will only have a few terms associated with it, which means only a few machines work at a time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What are the pros and cons of partitioning our inverted files by document?</a:t>
            </a:r>
          </a:p>
        </p:txBody>
      </p:sp>
      <p:sp>
        <p:nvSpPr>
          <p:cNvPr id="390" name="Shape 3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</a:pP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What are the pros and cons of partitioning our inverted files by document?</a:t>
            </a:r>
          </a:p>
        </p:txBody>
      </p:sp>
      <p:sp>
        <p:nvSpPr>
          <p:cNvPr id="393" name="Shape 3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/>
              <a:t>Pros: Easy to uniformly distribute all documents and load balance.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Cons: All machines must work on every query -- must wait for results from every machine before answering query.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Bag of Words Model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832545" y="2609850"/>
            <a:ext cx="11339709" cy="6286500"/>
          </a:xfrm>
          <a:prstGeom prst="rect">
            <a:avLst/>
          </a:prstGeom>
        </p:spPr>
        <p:txBody>
          <a:bodyPr anchor="t"/>
          <a:lstStyle/>
          <a:p>
            <a:pPr lvl="0" marL="0" indent="0" algn="ctr">
              <a:buSzTx/>
              <a:buNone/>
              <a:defRPr sz="1800"/>
            </a:pPr>
            <a:r>
              <a:rPr sz="5800"/>
              <a:t>“</a:t>
            </a:r>
            <a:r>
              <a:rPr strike="sngStrike" sz="5800"/>
              <a:t>&lt;b&gt;The</a:t>
            </a:r>
            <a:r>
              <a:rPr sz="5800"/>
              <a:t> quick brown fox jump</a:t>
            </a:r>
            <a:r>
              <a:rPr strike="sngStrike" sz="5800"/>
              <a:t>s</a:t>
            </a:r>
            <a:r>
              <a:rPr sz="5800"/>
              <a:t> </a:t>
            </a:r>
            <a:r>
              <a:rPr strike="sngStrike" sz="5800"/>
              <a:t>over</a:t>
            </a:r>
            <a:r>
              <a:rPr sz="5800"/>
              <a:t> </a:t>
            </a:r>
            <a:r>
              <a:rPr strike="sngStrike" sz="5800"/>
              <a:t>the</a:t>
            </a:r>
            <a:r>
              <a:rPr sz="5800"/>
              <a:t> lazy dog</a:t>
            </a:r>
            <a:r>
              <a:rPr strike="sngStrike" sz="5800"/>
              <a:t>.&lt;/b&gt;</a:t>
            </a:r>
            <a:r>
              <a:rPr sz="5800"/>
              <a:t>”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Inverted Files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952500" y="2451100"/>
            <a:ext cx="6627928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Given a corpus of text files: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Files(</a:t>
            </a:r>
            <a:r>
              <a:rPr sz="3600" u="sng">
                <a:latin typeface="Courier New"/>
                <a:ea typeface="Courier New"/>
                <a:cs typeface="Courier New"/>
                <a:sym typeface="Courier New"/>
              </a:rPr>
              <a:t>doc_id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string, context string) 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600"/>
              <a:t>Create: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InvertedFile(term string, doc_id string)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600"/>
              <a:t>Build B+ tree or hash index on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InvertedFile</a:t>
            </a:r>
            <a:r>
              <a:rPr sz="3600"/>
              <a:t> with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term</a:t>
            </a:r>
            <a:r>
              <a:rPr sz="3600"/>
              <a:t> as search key</a:t>
            </a:r>
          </a:p>
        </p:txBody>
      </p:sp>
      <p:sp>
        <p:nvSpPr>
          <p:cNvPr id="49" name="Shape 49"/>
          <p:cNvSpPr/>
          <p:nvPr/>
        </p:nvSpPr>
        <p:spPr>
          <a:xfrm>
            <a:off x="9021878" y="2627712"/>
            <a:ext cx="3044530" cy="2515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0BF41">
              <a:alpha val="63382"/>
            </a:srgbClr>
          </a:solidFill>
          <a:ln w="25400">
            <a:solidFill>
              <a:srgbClr val="000000">
                <a:alpha val="6338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/>
        </p:nvSpPr>
        <p:spPr>
          <a:xfrm flipH="1">
            <a:off x="9286637" y="5157541"/>
            <a:ext cx="7672" cy="144733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1" name="Shape 51"/>
          <p:cNvSpPr/>
          <p:nvPr/>
        </p:nvSpPr>
        <p:spPr>
          <a:xfrm>
            <a:off x="8455189" y="6602971"/>
            <a:ext cx="1795426" cy="2237886"/>
          </a:xfrm>
          <a:prstGeom prst="rect">
            <a:avLst/>
          </a:prstGeom>
          <a:solidFill>
            <a:srgbClr val="00882B">
              <a:alpha val="48453"/>
            </a:srgbClr>
          </a:solidFill>
          <a:ln w="25400">
            <a:solidFill>
              <a:srgbClr val="000000">
                <a:alpha val="48453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berkeley: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42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59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60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52" name="Shape 52"/>
          <p:cNvSpPr/>
          <p:nvPr/>
        </p:nvSpPr>
        <p:spPr>
          <a:xfrm>
            <a:off x="9469748" y="5148849"/>
            <a:ext cx="1358630" cy="144298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3" name="Shape 53"/>
          <p:cNvSpPr/>
          <p:nvPr/>
        </p:nvSpPr>
        <p:spPr>
          <a:xfrm>
            <a:off x="10594820" y="6602971"/>
            <a:ext cx="1795426" cy="2237886"/>
          </a:xfrm>
          <a:prstGeom prst="rect">
            <a:avLst/>
          </a:prstGeom>
          <a:solidFill>
            <a:srgbClr val="00882B">
              <a:alpha val="48453"/>
            </a:srgbClr>
          </a:solidFill>
          <a:ln w="25400">
            <a:solidFill>
              <a:srgbClr val="000000">
                <a:alpha val="48453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best: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1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42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47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2400">
                <a:solidFill>
                  <a:srgbClr val="FFFFFF"/>
                </a:solidFill>
              </a:rPr>
              <a:t>…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Boolean Search in SQL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sz="3600">
                <a:solidFill>
                  <a:srgbClr val="51A7F9"/>
                </a:solidFill>
                <a:latin typeface="Courier New"/>
                <a:ea typeface="Courier New"/>
                <a:cs typeface="Courier New"/>
                <a:sym typeface="Courier New"/>
              </a:rPr>
              <a:t>IB.docID</a:t>
            </a:r>
            <a:endParaRPr sz="3600">
              <a:solidFill>
                <a:srgbClr val="51A7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FROM </a:t>
            </a:r>
            <a:r>
              <a:rPr sz="3600">
                <a:solidFill>
                  <a:srgbClr val="51A7F9"/>
                </a:solidFill>
                <a:latin typeface="Courier New"/>
                <a:ea typeface="Courier New"/>
                <a:cs typeface="Courier New"/>
                <a:sym typeface="Courier New"/>
              </a:rPr>
              <a:t>InvertedFile IB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3600">
                <a:solidFill>
                  <a:srgbClr val="70BF41"/>
                </a:solidFill>
                <a:latin typeface="Courier New"/>
                <a:ea typeface="Courier New"/>
                <a:cs typeface="Courier New"/>
                <a:sym typeface="Courier New"/>
              </a:rPr>
              <a:t>InvertedFile ID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,      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36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InvertedFile IR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WHERE </a:t>
            </a:r>
            <a:r>
              <a:rPr sz="3600">
                <a:solidFill>
                  <a:srgbClr val="51A7F9"/>
                </a:solidFill>
                <a:latin typeface="Courier New"/>
                <a:ea typeface="Courier New"/>
                <a:cs typeface="Courier New"/>
                <a:sym typeface="Courier New"/>
              </a:rPr>
              <a:t>IB.docID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3600">
                <a:solidFill>
                  <a:srgbClr val="70BF41"/>
                </a:solidFill>
                <a:latin typeface="Courier New"/>
                <a:ea typeface="Courier New"/>
                <a:cs typeface="Courier New"/>
                <a:sym typeface="Courier New"/>
              </a:rPr>
              <a:t>ID.docID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AND    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3600">
                <a:solidFill>
                  <a:srgbClr val="70BF41"/>
                </a:solidFill>
                <a:latin typeface="Courier New"/>
                <a:ea typeface="Courier New"/>
                <a:cs typeface="Courier New"/>
                <a:sym typeface="Courier New"/>
              </a:rPr>
              <a:t>ID.docID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36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IR.docID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AND </a:t>
            </a:r>
            <a:r>
              <a:rPr sz="3600">
                <a:solidFill>
                  <a:srgbClr val="51A7F9"/>
                </a:solidFill>
                <a:latin typeface="Courier New"/>
                <a:ea typeface="Courier New"/>
                <a:cs typeface="Courier New"/>
                <a:sym typeface="Courier New"/>
              </a:rPr>
              <a:t>IB.term = “Berkeley”</a:t>
            </a:r>
            <a:endParaRPr sz="3600">
              <a:solidFill>
                <a:srgbClr val="51A7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solidFill>
                  <a:srgbClr val="51A7F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sz="3600">
                <a:solidFill>
                  <a:srgbClr val="70BF41"/>
                </a:solidFill>
                <a:latin typeface="Courier New"/>
                <a:ea typeface="Courier New"/>
                <a:cs typeface="Courier New"/>
                <a:sym typeface="Courier New"/>
              </a:rPr>
              <a:t>ID.term = “Database”</a:t>
            </a:r>
            <a:endParaRPr sz="3600">
              <a:solidFill>
                <a:srgbClr val="70B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AND </a:t>
            </a:r>
            <a:r>
              <a:rPr sz="36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IR.term = “Research”</a:t>
            </a:r>
            <a:endParaRPr sz="3600">
              <a:solidFill>
                <a:srgbClr val="EC5D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ORDER BY magic_rank()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Searching Phrases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0"/>
              </a:spcBef>
              <a:defRPr sz="1800"/>
            </a:pPr>
            <a:r>
              <a:rPr sz="3600"/>
              <a:t>Example: Looking for “John Smith”</a:t>
            </a:r>
            <a:endParaRPr sz="3600"/>
          </a:p>
          <a:p>
            <a:pPr lvl="1">
              <a:spcBef>
                <a:spcPts val="500"/>
              </a:spcBef>
              <a:defRPr sz="1800"/>
            </a:pPr>
            <a:r>
              <a:rPr sz="3600"/>
              <a:t>Don’t want a document about “John Doe” and “Bob Smith”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Store position: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InvertedFile(term string, doc_id string, position int)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Keep results that are off by 1 position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Boolean Search in SQL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sz="3600">
                <a:solidFill>
                  <a:srgbClr val="51A7F9"/>
                </a:solidFill>
                <a:latin typeface="Courier New"/>
                <a:ea typeface="Courier New"/>
                <a:cs typeface="Courier New"/>
                <a:sym typeface="Courier New"/>
              </a:rPr>
              <a:t>IB.docID</a:t>
            </a:r>
            <a:endParaRPr sz="3600">
              <a:solidFill>
                <a:srgbClr val="51A7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FROM </a:t>
            </a:r>
            <a:r>
              <a:rPr sz="3600">
                <a:solidFill>
                  <a:srgbClr val="51A7F9"/>
                </a:solidFill>
                <a:latin typeface="Courier New"/>
                <a:ea typeface="Courier New"/>
                <a:cs typeface="Courier New"/>
                <a:sym typeface="Courier New"/>
              </a:rPr>
              <a:t>InvertedFile IB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3600">
                <a:solidFill>
                  <a:srgbClr val="70BF41"/>
                </a:solidFill>
                <a:latin typeface="Courier New"/>
                <a:ea typeface="Courier New"/>
                <a:cs typeface="Courier New"/>
                <a:sym typeface="Courier New"/>
              </a:rPr>
              <a:t>InvertedFile ID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WHERE </a:t>
            </a:r>
            <a:r>
              <a:rPr sz="3600">
                <a:solidFill>
                  <a:srgbClr val="51A7F9"/>
                </a:solidFill>
                <a:latin typeface="Courier New"/>
                <a:ea typeface="Courier New"/>
                <a:cs typeface="Courier New"/>
                <a:sym typeface="Courier New"/>
              </a:rPr>
              <a:t>IB.docID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3600">
                <a:solidFill>
                  <a:srgbClr val="70BF41"/>
                </a:solidFill>
                <a:latin typeface="Courier New"/>
                <a:ea typeface="Courier New"/>
                <a:cs typeface="Courier New"/>
                <a:sym typeface="Courier New"/>
              </a:rPr>
              <a:t>ID.docID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AND </a:t>
            </a:r>
            <a:r>
              <a:rPr sz="3600">
                <a:solidFill>
                  <a:srgbClr val="51A7F9"/>
                </a:solidFill>
                <a:latin typeface="Courier New"/>
                <a:ea typeface="Courier New"/>
                <a:cs typeface="Courier New"/>
                <a:sym typeface="Courier New"/>
              </a:rPr>
              <a:t>IB.term = “John”</a:t>
            </a:r>
            <a:endParaRPr sz="3600">
              <a:solidFill>
                <a:srgbClr val="51A7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solidFill>
                  <a:srgbClr val="51A7F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sz="3600">
                <a:solidFill>
                  <a:srgbClr val="70BF41"/>
                </a:solidFill>
                <a:latin typeface="Courier New"/>
                <a:ea typeface="Courier New"/>
                <a:cs typeface="Courier New"/>
                <a:sym typeface="Courier New"/>
              </a:rPr>
              <a:t>ID.term = “Smith”</a:t>
            </a:r>
            <a:endParaRPr sz="3600">
              <a:solidFill>
                <a:srgbClr val="70B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AND (ABS(</a:t>
            </a:r>
            <a:r>
              <a:rPr sz="3600">
                <a:solidFill>
                  <a:srgbClr val="51A7F9"/>
                </a:solidFill>
                <a:latin typeface="Courier New"/>
                <a:ea typeface="Courier New"/>
                <a:cs typeface="Courier New"/>
                <a:sym typeface="Courier New"/>
              </a:rPr>
              <a:t>IB.position</a:t>
            </a:r>
            <a:r>
              <a:rPr sz="36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sz="36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600">
                <a:solidFill>
                  <a:srgbClr val="70BF41"/>
                </a:solidFill>
                <a:latin typeface="Courier New"/>
                <a:ea typeface="Courier New"/>
                <a:cs typeface="Courier New"/>
                <a:sym typeface="Courier New"/>
              </a:rPr>
              <a:t>ID.position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)=1)</a:t>
            </a:r>
            <a:r>
              <a:rPr sz="36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600">
              <a:solidFill>
                <a:srgbClr val="EC5D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ORDER BY magic_rank()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