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#8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A6AAA9"/>
                </a:solidFill>
              </a:rPr>
              <a:t>(Functional Dependencies)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444500"/>
            <a:ext cx="11099800" cy="2398486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Consider the </a:t>
            </a:r>
            <a:r>
              <a:rPr b="1" sz="3680"/>
              <a:t>Works_In</a:t>
            </a:r>
            <a:r>
              <a:rPr sz="3680"/>
              <a:t>(</a:t>
            </a:r>
            <a:r>
              <a:rPr b="1" sz="3680"/>
              <a:t>S</a:t>
            </a:r>
            <a:r>
              <a:rPr sz="3680"/>
              <a:t>sn, parking_</a:t>
            </a:r>
            <a:r>
              <a:rPr b="1" sz="3680"/>
              <a:t>L</a:t>
            </a:r>
            <a:r>
              <a:rPr sz="3680"/>
              <a:t>ot_num, </a:t>
            </a:r>
            <a:r>
              <a:rPr b="1" sz="3680"/>
              <a:t>D</a:t>
            </a:r>
            <a:r>
              <a:rPr sz="3680"/>
              <a:t>epartment_id, s</a:t>
            </a:r>
            <a:r>
              <a:rPr b="1" sz="3680"/>
              <a:t>I</a:t>
            </a:r>
            <a:r>
              <a:rPr sz="3680"/>
              <a:t>nce) relation. If </a:t>
            </a:r>
            <a:r>
              <a:rPr b="1" sz="3680"/>
              <a:t>S</a:t>
            </a:r>
            <a:r>
              <a:rPr sz="3680"/>
              <a:t> (ssn) is a </a:t>
            </a:r>
            <a:endParaRPr sz="3680"/>
          </a:p>
          <a:p>
            <a:pPr lvl="0" defTabSz="268731">
              <a:defRPr sz="1800"/>
            </a:pPr>
            <a:r>
              <a:rPr sz="3680"/>
              <a:t>key for this relationship, what is the functional dependency we can infer from that?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444500"/>
            <a:ext cx="11099800" cy="2398486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Consider the </a:t>
            </a:r>
            <a:r>
              <a:rPr b="1" sz="3680"/>
              <a:t>Works_In</a:t>
            </a:r>
            <a:r>
              <a:rPr sz="3680"/>
              <a:t>(</a:t>
            </a:r>
            <a:r>
              <a:rPr b="1" sz="3680"/>
              <a:t>S</a:t>
            </a:r>
            <a:r>
              <a:rPr sz="3680"/>
              <a:t>sn, parking_</a:t>
            </a:r>
            <a:r>
              <a:rPr b="1" sz="3680"/>
              <a:t>L</a:t>
            </a:r>
            <a:r>
              <a:rPr sz="3680"/>
              <a:t>ot_num, </a:t>
            </a:r>
            <a:r>
              <a:rPr b="1" sz="3680"/>
              <a:t>D</a:t>
            </a:r>
            <a:r>
              <a:rPr sz="3680"/>
              <a:t>epartment_id, s</a:t>
            </a:r>
            <a:r>
              <a:rPr b="1" sz="3680"/>
              <a:t>I</a:t>
            </a:r>
            <a:r>
              <a:rPr sz="3680"/>
              <a:t>nce) relation. If </a:t>
            </a:r>
            <a:r>
              <a:rPr b="1" sz="3680"/>
              <a:t>S</a:t>
            </a:r>
            <a:r>
              <a:rPr sz="3680"/>
              <a:t> (ssn) is a </a:t>
            </a:r>
            <a:endParaRPr sz="3680"/>
          </a:p>
          <a:p>
            <a:pPr lvl="0" defTabSz="268731">
              <a:defRPr sz="1800"/>
            </a:pPr>
            <a:r>
              <a:rPr sz="3680"/>
              <a:t>key for this relationship, what is the functional dependency we can infer from that?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3417912"/>
            <a:ext cx="11099800" cy="5472088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S → SLDI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444500"/>
            <a:ext cx="11099800" cy="2398486"/>
          </a:xfrm>
          <a:prstGeom prst="rect">
            <a:avLst/>
          </a:prstGeom>
        </p:spPr>
        <p:txBody>
          <a:bodyPr/>
          <a:lstStyle/>
          <a:p>
            <a:pPr lvl="0" defTabSz="297941">
              <a:defRPr sz="1800"/>
            </a:pPr>
            <a:r>
              <a:rPr sz="4080"/>
              <a:t>If employees in the same department are given the same parking lot number, what additional </a:t>
            </a:r>
            <a:endParaRPr sz="4080"/>
          </a:p>
          <a:p>
            <a:pPr lvl="0" defTabSz="297941">
              <a:defRPr sz="1800"/>
            </a:pPr>
            <a:r>
              <a:rPr sz="4080"/>
              <a:t>functional dependency can we infer?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952500" y="444500"/>
            <a:ext cx="11099800" cy="2398486"/>
          </a:xfrm>
          <a:prstGeom prst="rect">
            <a:avLst/>
          </a:prstGeom>
        </p:spPr>
        <p:txBody>
          <a:bodyPr/>
          <a:lstStyle/>
          <a:p>
            <a:pPr lvl="0" defTabSz="297941">
              <a:defRPr sz="1800"/>
            </a:pPr>
            <a:r>
              <a:rPr sz="4080"/>
              <a:t>If employees in the same department are given the same parking lot number, what additional </a:t>
            </a:r>
            <a:endParaRPr sz="4080"/>
          </a:p>
          <a:p>
            <a:pPr lvl="0" defTabSz="297941">
              <a:defRPr sz="1800"/>
            </a:pPr>
            <a:r>
              <a:rPr sz="4080"/>
              <a:t>functional dependency can we infer?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952500" y="3417912"/>
            <a:ext cx="11099800" cy="5472088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D → L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304309" y="429755"/>
            <a:ext cx="12165277" cy="2945940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Find the set of functional dependencies:</a:t>
            </a:r>
            <a:endParaRPr sz="3680"/>
          </a:p>
          <a:p>
            <a:pPr lvl="0" algn="l" defTabSz="268731">
              <a:defRPr sz="1800"/>
            </a:pPr>
            <a:r>
              <a:rPr sz="3680"/>
              <a:t>Flights(</a:t>
            </a:r>
            <a:r>
              <a:rPr b="1" sz="3680" u="sng"/>
              <a:t>F</a:t>
            </a:r>
            <a:r>
              <a:rPr sz="3680" u="sng"/>
              <a:t>light_no, </a:t>
            </a:r>
            <a:r>
              <a:rPr b="1" sz="3680" u="sng"/>
              <a:t>D</a:t>
            </a:r>
            <a:r>
              <a:rPr sz="3680" u="sng"/>
              <a:t>ate</a:t>
            </a:r>
            <a:r>
              <a:rPr sz="3680"/>
              <a:t>, f</a:t>
            </a:r>
            <a:r>
              <a:rPr b="1" sz="3680"/>
              <a:t>R</a:t>
            </a:r>
            <a:r>
              <a:rPr sz="3680"/>
              <a:t>om, </a:t>
            </a:r>
            <a:r>
              <a:rPr b="1" sz="3680"/>
              <a:t>T</a:t>
            </a:r>
            <a:r>
              <a:rPr sz="3680"/>
              <a:t>o, </a:t>
            </a:r>
            <a:r>
              <a:rPr b="1" sz="3680"/>
              <a:t>P</a:t>
            </a:r>
            <a:r>
              <a:rPr sz="3680"/>
              <a:t>lane_id),  </a:t>
            </a:r>
            <a:endParaRPr sz="3680"/>
          </a:p>
          <a:p>
            <a:pPr lvl="0" algn="l" defTabSz="268731">
              <a:defRPr sz="1800"/>
            </a:pPr>
            <a:r>
              <a:rPr sz="3680"/>
              <a:t>           ForeignKey(</a:t>
            </a:r>
            <a:r>
              <a:rPr b="1" sz="3680"/>
              <a:t>P</a:t>
            </a:r>
            <a:r>
              <a:rPr sz="3680"/>
              <a:t>lane_id)</a:t>
            </a:r>
            <a:endParaRPr sz="3680"/>
          </a:p>
          <a:p>
            <a:pPr lvl="0" algn="l" defTabSz="268731">
              <a:defRPr sz="1800"/>
            </a:pPr>
            <a:r>
              <a:rPr sz="3680"/>
              <a:t>Planes(</a:t>
            </a:r>
            <a:r>
              <a:rPr b="1" sz="3680" u="sng"/>
              <a:t>P</a:t>
            </a:r>
            <a:r>
              <a:rPr sz="3680" u="sng"/>
              <a:t>lane_id</a:t>
            </a:r>
            <a:r>
              <a:rPr sz="3680"/>
              <a:t>, t</a:t>
            </a:r>
            <a:r>
              <a:rPr b="1" sz="3680"/>
              <a:t>Y</a:t>
            </a:r>
            <a:r>
              <a:rPr sz="3680"/>
              <a:t>pe)</a:t>
            </a:r>
            <a:endParaRPr sz="3680"/>
          </a:p>
          <a:p>
            <a:pPr lvl="0" algn="l" defTabSz="268731">
              <a:defRPr sz="1800"/>
            </a:pPr>
            <a:r>
              <a:rPr sz="3680"/>
              <a:t>Seat(</a:t>
            </a:r>
            <a:r>
              <a:rPr b="1" sz="3680" u="sng"/>
              <a:t>S</a:t>
            </a:r>
            <a:r>
              <a:rPr sz="3680" u="sng"/>
              <a:t>eat_no, </a:t>
            </a:r>
            <a:r>
              <a:rPr b="1" sz="3680" u="sng"/>
              <a:t>P</a:t>
            </a:r>
            <a:r>
              <a:rPr sz="3680" u="sng"/>
              <a:t>lane_id</a:t>
            </a:r>
            <a:r>
              <a:rPr sz="3680"/>
              <a:t>, </a:t>
            </a:r>
            <a:r>
              <a:rPr b="1" sz="3680"/>
              <a:t>L</a:t>
            </a:r>
            <a:r>
              <a:rPr sz="3680"/>
              <a:t>egroom), ForeignKey(</a:t>
            </a:r>
            <a:r>
              <a:rPr b="1" sz="3680"/>
              <a:t>P</a:t>
            </a:r>
            <a:r>
              <a:rPr sz="3680"/>
              <a:t>lane_id)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304309" y="429755"/>
            <a:ext cx="12165277" cy="2945940"/>
          </a:xfrm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Find the set of functional dependencies:</a:t>
            </a:r>
            <a:endParaRPr sz="3680"/>
          </a:p>
          <a:p>
            <a:pPr lvl="0" algn="l" defTabSz="268731">
              <a:defRPr sz="1800"/>
            </a:pPr>
            <a:r>
              <a:rPr sz="3680"/>
              <a:t>Flights(</a:t>
            </a:r>
            <a:r>
              <a:rPr b="1" sz="3680" u="sng"/>
              <a:t>F</a:t>
            </a:r>
            <a:r>
              <a:rPr sz="3680" u="sng"/>
              <a:t>light_no, </a:t>
            </a:r>
            <a:r>
              <a:rPr b="1" sz="3680" u="sng"/>
              <a:t>D</a:t>
            </a:r>
            <a:r>
              <a:rPr sz="3680" u="sng"/>
              <a:t>ate</a:t>
            </a:r>
            <a:r>
              <a:rPr sz="3680"/>
              <a:t>, f</a:t>
            </a:r>
            <a:r>
              <a:rPr b="1" sz="3680"/>
              <a:t>R</a:t>
            </a:r>
            <a:r>
              <a:rPr sz="3680"/>
              <a:t>om, </a:t>
            </a:r>
            <a:r>
              <a:rPr b="1" sz="3680"/>
              <a:t>T</a:t>
            </a:r>
            <a:r>
              <a:rPr sz="3680"/>
              <a:t>o, </a:t>
            </a:r>
            <a:r>
              <a:rPr b="1" sz="3680"/>
              <a:t>P</a:t>
            </a:r>
            <a:r>
              <a:rPr sz="3680"/>
              <a:t>lane_id),  </a:t>
            </a:r>
            <a:endParaRPr sz="3680"/>
          </a:p>
          <a:p>
            <a:pPr lvl="0" algn="l" defTabSz="268731">
              <a:defRPr sz="1800"/>
            </a:pPr>
            <a:r>
              <a:rPr sz="3680"/>
              <a:t>           ForeignKey(</a:t>
            </a:r>
            <a:r>
              <a:rPr b="1" sz="3680"/>
              <a:t>P</a:t>
            </a:r>
            <a:r>
              <a:rPr sz="3680"/>
              <a:t>lane_id)</a:t>
            </a:r>
            <a:endParaRPr sz="3680"/>
          </a:p>
          <a:p>
            <a:pPr lvl="0" algn="l" defTabSz="268731">
              <a:defRPr sz="1800"/>
            </a:pPr>
            <a:r>
              <a:rPr sz="3680"/>
              <a:t>Planes(</a:t>
            </a:r>
            <a:r>
              <a:rPr b="1" sz="3680" u="sng"/>
              <a:t>P</a:t>
            </a:r>
            <a:r>
              <a:rPr sz="3680" u="sng"/>
              <a:t>lane_id</a:t>
            </a:r>
            <a:r>
              <a:rPr sz="3680"/>
              <a:t>, t</a:t>
            </a:r>
            <a:r>
              <a:rPr b="1" sz="3680"/>
              <a:t>Y</a:t>
            </a:r>
            <a:r>
              <a:rPr sz="3680"/>
              <a:t>pe)</a:t>
            </a:r>
            <a:endParaRPr sz="3680"/>
          </a:p>
          <a:p>
            <a:pPr lvl="0" algn="l" defTabSz="268731">
              <a:defRPr sz="1800"/>
            </a:pPr>
            <a:r>
              <a:rPr sz="3680"/>
              <a:t>Seat(</a:t>
            </a:r>
            <a:r>
              <a:rPr b="1" sz="3680" u="sng"/>
              <a:t>S</a:t>
            </a:r>
            <a:r>
              <a:rPr sz="3680" u="sng"/>
              <a:t>eat_no, </a:t>
            </a:r>
            <a:r>
              <a:rPr b="1" sz="3680" u="sng"/>
              <a:t>P</a:t>
            </a:r>
            <a:r>
              <a:rPr sz="3680" u="sng"/>
              <a:t>lane_id</a:t>
            </a:r>
            <a:r>
              <a:rPr sz="3680"/>
              <a:t>, </a:t>
            </a:r>
            <a:r>
              <a:rPr b="1" sz="3680"/>
              <a:t>L</a:t>
            </a:r>
            <a:r>
              <a:rPr sz="3680"/>
              <a:t>egroom), ForeignKey(</a:t>
            </a:r>
            <a:r>
              <a:rPr b="1" sz="3680"/>
              <a:t>P</a:t>
            </a:r>
            <a:r>
              <a:rPr sz="3680"/>
              <a:t>lane_id)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952500" y="3417912"/>
            <a:ext cx="11099800" cy="5472088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FD → RTP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P → Y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SP → L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Closures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952500" y="2603500"/>
            <a:ext cx="11688262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Functional dependency closure: F+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Set of all FDs implied by F, including trivial dependencies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Example: F = {A → B, B → C} 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F+ = {A → B, B → C, A → C, A → A, A → AB, …}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Closures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952500" y="2603500"/>
            <a:ext cx="11688262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Attribute closure: X+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Given just X, what can we determine?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Example: F = {A → B, B → C}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A+ = ABC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until no change: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If U → V is in F such that U is in X+, add V to X+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{B → CD, D → E, B → A,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?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Initialize X+ := X</a:t>
            </a:r>
            <a:endParaRPr sz="3600">
              <a:solidFill>
                <a:srgbClr val="C82506"/>
              </a:solidFill>
            </a:endParaRPr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until no change: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If U → V is in F such that U is in X+, add V to X+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{B → CD, D → E, B → A,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</a:t>
            </a:r>
            <a:r>
              <a:rPr sz="3600">
                <a:solidFill>
                  <a:srgbClr val="C82506"/>
                </a:solidFill>
              </a:rPr>
              <a:t>B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Functional Dependencies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2603500"/>
            <a:ext cx="11099800" cy="200519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X → Y reads “X determines Y”</a:t>
            </a:r>
            <a:endParaRPr sz="3600"/>
          </a:p>
          <a:p>
            <a:pPr lvl="0">
              <a:defRPr sz="1800"/>
            </a:pPr>
            <a:r>
              <a:rPr sz="3600"/>
              <a:t>Used to detect redundancies and refine schema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3239308" y="4677486"/>
            <a:ext cx="6526183" cy="3691021"/>
            <a:chOff x="0" y="0"/>
            <a:chExt cx="6526182" cy="3691019"/>
          </a:xfrm>
        </p:grpSpPr>
        <p:sp>
          <p:nvSpPr>
            <p:cNvPr id="37" name="Shape 37"/>
            <p:cNvSpPr/>
            <p:nvPr/>
          </p:nvSpPr>
          <p:spPr>
            <a:xfrm>
              <a:off x="2184738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rating</a:t>
              </a:r>
            </a:p>
          </p:txBody>
        </p:sp>
        <p:sp>
          <p:nvSpPr>
            <p:cNvPr id="38" name="Shape 38"/>
            <p:cNvSpPr/>
            <p:nvPr/>
          </p:nvSpPr>
          <p:spPr>
            <a:xfrm>
              <a:off x="4357887" y="3977"/>
              <a:ext cx="2168296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wage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5794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id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736805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1469634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202463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2182921" y="7310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2182921" y="14638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2182921" y="2196669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4352094" y="740782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4352094" y="14736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4352094" y="22064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3977" y="29490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2186897" y="2943246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4356070" y="2953017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Repeat until no change:</a:t>
            </a:r>
            <a:endParaRPr sz="3600">
              <a:solidFill>
                <a:srgbClr val="C82506"/>
              </a:solidFill>
            </a:endParaRPr>
          </a:p>
          <a:p>
            <a:pPr lvl="2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If U → V is in F such that U is in X+, add V to X+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</a:t>
            </a:r>
            <a:r>
              <a:rPr sz="3600">
                <a:solidFill>
                  <a:srgbClr val="C82506"/>
                </a:solidFill>
              </a:rPr>
              <a:t>B → CD</a:t>
            </a:r>
            <a:r>
              <a:rPr sz="3600"/>
              <a:t>, D → E, B → A,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</a:t>
            </a:r>
            <a:r>
              <a:rPr sz="3600"/>
              <a:t>B</a:t>
            </a:r>
            <a:r>
              <a:rPr sz="3600">
                <a:solidFill>
                  <a:srgbClr val="C82506"/>
                </a:solidFill>
              </a:rPr>
              <a:t>CD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Repeat until no change:</a:t>
            </a:r>
            <a:endParaRPr sz="3600">
              <a:solidFill>
                <a:srgbClr val="C82506"/>
              </a:solidFill>
            </a:endParaRPr>
          </a:p>
          <a:p>
            <a:pPr lvl="2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If U → V is in F such that U is in X+, add V to X+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</a:t>
            </a:r>
            <a:r>
              <a:rPr sz="3600"/>
              <a:t>B → CD</a:t>
            </a:r>
            <a:r>
              <a:rPr sz="3600"/>
              <a:t>, </a:t>
            </a:r>
            <a:r>
              <a:rPr sz="3600">
                <a:solidFill>
                  <a:srgbClr val="C82506"/>
                </a:solidFill>
              </a:rPr>
              <a:t>D → E</a:t>
            </a:r>
            <a:r>
              <a:rPr sz="3600"/>
              <a:t>, B → A,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</a:t>
            </a:r>
            <a:r>
              <a:rPr sz="3600"/>
              <a:t>BCD</a:t>
            </a:r>
            <a:r>
              <a:rPr sz="3600">
                <a:solidFill>
                  <a:srgbClr val="C82506"/>
                </a:solidFill>
              </a:rPr>
              <a:t>E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Repeat until no change:</a:t>
            </a:r>
            <a:endParaRPr sz="3600">
              <a:solidFill>
                <a:srgbClr val="C82506"/>
              </a:solidFill>
            </a:endParaRPr>
          </a:p>
          <a:p>
            <a:pPr lvl="2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If U → V is in F such that U is in X+, add V to X+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</a:t>
            </a:r>
            <a:r>
              <a:rPr sz="3600"/>
              <a:t>B → CD</a:t>
            </a:r>
            <a:r>
              <a:rPr sz="3600"/>
              <a:t>, </a:t>
            </a:r>
            <a:r>
              <a:rPr sz="3600"/>
              <a:t>D → E</a:t>
            </a:r>
            <a:r>
              <a:rPr sz="3600"/>
              <a:t>, </a:t>
            </a:r>
            <a:r>
              <a:rPr sz="3600">
                <a:solidFill>
                  <a:srgbClr val="C82506"/>
                </a:solidFill>
              </a:rPr>
              <a:t>B → A</a:t>
            </a:r>
            <a:r>
              <a:rPr sz="3600"/>
              <a:t>, E → C, AD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</a:t>
            </a:r>
            <a:r>
              <a:rPr sz="3600">
                <a:solidFill>
                  <a:srgbClr val="C82506"/>
                </a:solidFill>
              </a:rPr>
              <a:t>A</a:t>
            </a:r>
            <a:r>
              <a:rPr sz="3600"/>
              <a:t>BCDE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 Closures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A methodical algorithm, given a set of FDs F: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Initialize X+ := X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until no change: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If U → V is in F such that U is in X+, add V to X+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ABCDE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 {</a:t>
            </a:r>
            <a:r>
              <a:rPr sz="3600"/>
              <a:t>B → CD</a:t>
            </a:r>
            <a:r>
              <a:rPr sz="3600"/>
              <a:t>, </a:t>
            </a:r>
            <a:r>
              <a:rPr sz="3600"/>
              <a:t>D → E</a:t>
            </a:r>
            <a:r>
              <a:rPr sz="3600"/>
              <a:t>, </a:t>
            </a:r>
            <a:r>
              <a:rPr sz="3600"/>
              <a:t>B → A</a:t>
            </a:r>
            <a:r>
              <a:rPr sz="3600"/>
              <a:t>,</a:t>
            </a:r>
            <a:r>
              <a:rPr sz="3600"/>
              <a:t> E → C, A</a:t>
            </a:r>
            <a:r>
              <a:rPr sz="3600"/>
              <a:t>D → B }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B+ = A</a:t>
            </a:r>
            <a:r>
              <a:rPr sz="3600"/>
              <a:t>BCDE                    B is a key of R!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Boyce-Codd Normal Form (BCNF)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Motivation: Schema design is hard, want a way to ensure a reasonable design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BCNF ≈ “reasonable schema”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Boyce-Codd Normal Form (BCNF)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Definition: Relation R with FDs F is in BCNF if for all       X → A in F+: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X → A is reflexive (a trivial FD) OR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X is a superkey for R 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Superkey: Key that does not need to be minimal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{AB → C, AC → B, BC → G, E → G}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>
                <a:solidFill>
                  <a:srgbClr val="C82506"/>
                </a:solidFill>
              </a:rPr>
              <a:t>AB → C</a:t>
            </a:r>
            <a:r>
              <a:rPr sz="3600"/>
              <a:t>, AC → B, BC → G, E → G}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ABEG, ABC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/>
              <a:t>AB → C</a:t>
            </a:r>
            <a:r>
              <a:rPr sz="3600"/>
              <a:t>, </a:t>
            </a:r>
            <a:r>
              <a:rPr sz="3600">
                <a:solidFill>
                  <a:srgbClr val="C82506"/>
                </a:solidFill>
              </a:rPr>
              <a:t>AC → B</a:t>
            </a:r>
            <a:r>
              <a:rPr sz="3600"/>
              <a:t>, BC → G, E → G}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ABEG, ABC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/>
              <a:t>AB → C</a:t>
            </a:r>
            <a:r>
              <a:rPr sz="3600"/>
              <a:t>, </a:t>
            </a:r>
            <a:r>
              <a:rPr sz="3600"/>
              <a:t>AC → B,</a:t>
            </a:r>
            <a:r>
              <a:rPr sz="3600"/>
              <a:t> </a:t>
            </a:r>
            <a:r>
              <a:rPr sz="3600">
                <a:solidFill>
                  <a:srgbClr val="C82506"/>
                </a:solidFill>
              </a:rPr>
              <a:t>BC → G</a:t>
            </a:r>
            <a:r>
              <a:rPr sz="3600"/>
              <a:t>, E → G}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ABEG, ABC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Functional Dependencies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952500" y="2603500"/>
            <a:ext cx="11099800" cy="1863329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X → Y reads “X determines Y”</a:t>
            </a:r>
            <a:endParaRPr sz="3600"/>
          </a:p>
          <a:p>
            <a:pPr lvl="0">
              <a:defRPr sz="1800"/>
            </a:pPr>
            <a:r>
              <a:rPr sz="3600"/>
              <a:t>Used to detect redundancies and refine schema</a:t>
            </a:r>
          </a:p>
        </p:txBody>
      </p:sp>
      <p:sp>
        <p:nvSpPr>
          <p:cNvPr id="56" name="Shape 56"/>
          <p:cNvSpPr/>
          <p:nvPr/>
        </p:nvSpPr>
        <p:spPr>
          <a:xfrm>
            <a:off x="4882768" y="8579165"/>
            <a:ext cx="3239263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rating → wage 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3239308" y="4677486"/>
            <a:ext cx="6526183" cy="3691021"/>
            <a:chOff x="0" y="0"/>
            <a:chExt cx="6526182" cy="3691019"/>
          </a:xfrm>
        </p:grpSpPr>
        <p:sp>
          <p:nvSpPr>
            <p:cNvPr id="57" name="Shape 57"/>
            <p:cNvSpPr/>
            <p:nvPr/>
          </p:nvSpPr>
          <p:spPr>
            <a:xfrm>
              <a:off x="2184738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rating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4357887" y="3977"/>
              <a:ext cx="2168296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wage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5794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id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736805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1469634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2202463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2182921" y="7310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182921" y="14638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2182921" y="2196669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4352094" y="740782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4352094" y="14736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4352094" y="22064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3977" y="29490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70" name="Shape 70"/>
            <p:cNvSpPr/>
            <p:nvPr/>
          </p:nvSpPr>
          <p:spPr>
            <a:xfrm>
              <a:off x="2186897" y="2943246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4356070" y="2953017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</p:grp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/>
              <a:t>AB → C</a:t>
            </a:r>
            <a:r>
              <a:rPr sz="3600"/>
              <a:t>, </a:t>
            </a:r>
            <a:r>
              <a:rPr sz="3600"/>
              <a:t>AC → B,</a:t>
            </a:r>
            <a:r>
              <a:rPr sz="3600"/>
              <a:t> </a:t>
            </a:r>
            <a:r>
              <a:rPr sz="3600"/>
              <a:t>BC → G,</a:t>
            </a:r>
            <a:r>
              <a:rPr sz="3600"/>
              <a:t> </a:t>
            </a:r>
            <a:r>
              <a:rPr sz="3600">
                <a:solidFill>
                  <a:srgbClr val="C82506"/>
                </a:solidFill>
              </a:rPr>
              <a:t>E → G</a:t>
            </a:r>
            <a:r>
              <a:rPr sz="3600"/>
              <a:t>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A6AAA9"/>
                </a:solidFill>
              </a:rPr>
              <a:t>ABEG, ABC</a:t>
            </a:r>
            <a:endParaRPr sz="3600">
              <a:solidFill>
                <a:srgbClr val="A6AAA9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ABE, EG, ABC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BCNF Decomposition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If X → A violates BCNF, decompose R into R - A and XA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Repeat as necessary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R = ABCEG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F = {</a:t>
            </a:r>
            <a:r>
              <a:rPr sz="3600"/>
              <a:t>AB → C</a:t>
            </a:r>
            <a:r>
              <a:rPr sz="3600"/>
              <a:t>, </a:t>
            </a:r>
            <a:r>
              <a:rPr sz="3600"/>
              <a:t>AC → B,</a:t>
            </a:r>
            <a:r>
              <a:rPr sz="3600"/>
              <a:t> </a:t>
            </a:r>
            <a:r>
              <a:rPr sz="3600"/>
              <a:t>BC → G,</a:t>
            </a:r>
            <a:r>
              <a:rPr sz="3600"/>
              <a:t> </a:t>
            </a:r>
            <a:r>
              <a:rPr sz="3600">
                <a:solidFill>
                  <a:srgbClr val="C82506"/>
                </a:solidFill>
              </a:rPr>
              <a:t>E → G</a:t>
            </a:r>
            <a:r>
              <a:rPr sz="3600"/>
              <a:t>}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A6AAA9"/>
                </a:solidFill>
              </a:rPr>
              <a:t>ABEG, ABC</a:t>
            </a:r>
            <a:endParaRPr sz="3600">
              <a:solidFill>
                <a:srgbClr val="A6AAA9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ABE, EG, ABC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Lossless join: Can we reconstruct R?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Decomposing R into X and Y is lossless iff: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X ∩ Y → X, or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 X ∩ Y → Y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Lossless join: Can we reconstruct R?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Decomposing R into X and Y is lossless iff: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X ∩ Y → X, or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 X ∩ Y → Y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ABC decomposed to AB, 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FDs: A → B, C → B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This is lossy! AB ∩ BC = B → B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Lossless join: Can we reconstruct R?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Decomposing R into X and Y is lossless iff: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X ∩ Y → X, or</a:t>
            </a:r>
            <a:endParaRPr sz="3600"/>
          </a:p>
          <a:p>
            <a:pPr lvl="2">
              <a:spcBef>
                <a:spcPts val="1500"/>
              </a:spcBef>
              <a:defRPr sz="1800"/>
            </a:pPr>
            <a:r>
              <a:rPr sz="3600"/>
              <a:t> X ∩ Y → Y 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ABC decomposed to AC, 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FDs: A → B, C → A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This is lossless! AC ∩ BC = C → AC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Dependency-preserving: Can we verify all FDs without joins?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ABE, EG, ABC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 F = {AB → C, AC → B, BC → G, E → G}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Dependency-preserving: Can we verify all FDs without joins?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ABE, EG, ABC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 F = {</a:t>
            </a:r>
            <a:r>
              <a:rPr sz="3600">
                <a:solidFill>
                  <a:srgbClr val="C82506"/>
                </a:solidFill>
              </a:rPr>
              <a:t>AB → C</a:t>
            </a:r>
            <a:r>
              <a:rPr sz="3600"/>
              <a:t>, AC → B, BC → G, E → G}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Dependency-preserving: Can we verify all FDs without joins?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ABE, EG, ABC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 F =</a:t>
            </a:r>
            <a:r>
              <a:rPr sz="3600"/>
              <a:t> {AB → C, </a:t>
            </a:r>
            <a:r>
              <a:rPr sz="3600">
                <a:solidFill>
                  <a:srgbClr val="C82506"/>
                </a:solidFill>
              </a:rPr>
              <a:t>AC → B</a:t>
            </a:r>
            <a:r>
              <a:rPr sz="3600"/>
              <a:t>, BC → G, E → G}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Decomposition Properties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Dependency-preserving: Can we verify all FDs without joins?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ABE, EG, ABC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 F =</a:t>
            </a:r>
            <a:r>
              <a:rPr sz="3600"/>
              <a:t> {AB → C, AC → B, </a:t>
            </a:r>
            <a:r>
              <a:rPr sz="3600">
                <a:solidFill>
                  <a:srgbClr val="C82506"/>
                </a:solidFill>
              </a:rPr>
              <a:t>BC → G</a:t>
            </a:r>
            <a:r>
              <a:rPr sz="3600"/>
              <a:t>, E → G}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This dependency was not preserved!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We can fix this by adding BCG, but this may break BCNF.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A → B, ABCD → E, EF → GH, ACDF → EG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Functional Dependencies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3239308" y="4677486"/>
            <a:ext cx="6526183" cy="3691021"/>
            <a:chOff x="0" y="0"/>
            <a:chExt cx="6526182" cy="3691019"/>
          </a:xfrm>
        </p:grpSpPr>
        <p:sp>
          <p:nvSpPr>
            <p:cNvPr id="75" name="Shape 75"/>
            <p:cNvSpPr/>
            <p:nvPr/>
          </p:nvSpPr>
          <p:spPr>
            <a:xfrm>
              <a:off x="2184738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rating</a:t>
              </a:r>
            </a:p>
          </p:txBody>
        </p:sp>
        <p:sp>
          <p:nvSpPr>
            <p:cNvPr id="76" name="Shape 76"/>
            <p:cNvSpPr/>
            <p:nvPr/>
          </p:nvSpPr>
          <p:spPr>
            <a:xfrm>
              <a:off x="4357887" y="3977"/>
              <a:ext cx="2168296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wage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x="5794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id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736805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1469634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2202463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81" name="Shape 81"/>
            <p:cNvSpPr/>
            <p:nvPr/>
          </p:nvSpPr>
          <p:spPr>
            <a:xfrm>
              <a:off x="2182921" y="7310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82" name="Shape 82"/>
            <p:cNvSpPr/>
            <p:nvPr/>
          </p:nvSpPr>
          <p:spPr>
            <a:xfrm>
              <a:off x="2182921" y="14638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2182921" y="2196669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4352094" y="740782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4352094" y="14736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  <p:sp>
          <p:nvSpPr>
            <p:cNvPr id="86" name="Shape 86"/>
            <p:cNvSpPr/>
            <p:nvPr/>
          </p:nvSpPr>
          <p:spPr>
            <a:xfrm>
              <a:off x="4352094" y="22064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3977" y="29490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2186897" y="2943246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89" name="Shape 89"/>
            <p:cNvSpPr/>
            <p:nvPr/>
          </p:nvSpPr>
          <p:spPr>
            <a:xfrm>
              <a:off x="4356070" y="2953017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</p:grpSp>
      <p:sp>
        <p:nvSpPr>
          <p:cNvPr id="91" name="Shape 91"/>
          <p:cNvSpPr/>
          <p:nvPr>
            <p:ph type="body" idx="1"/>
          </p:nvPr>
        </p:nvSpPr>
        <p:spPr>
          <a:xfrm>
            <a:off x="952500" y="2603500"/>
            <a:ext cx="11099800" cy="1863329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X → Y reads “X determines Y”</a:t>
            </a:r>
            <a:endParaRPr sz="3600"/>
          </a:p>
          <a:p>
            <a:pPr lvl="0">
              <a:defRPr sz="1800"/>
            </a:pPr>
            <a:r>
              <a:rPr sz="3600"/>
              <a:t>Used to detect redundancies and refine schema</a:t>
            </a:r>
          </a:p>
        </p:txBody>
      </p:sp>
      <p:sp>
        <p:nvSpPr>
          <p:cNvPr id="92" name="Shape 92"/>
          <p:cNvSpPr/>
          <p:nvPr/>
        </p:nvSpPr>
        <p:spPr>
          <a:xfrm>
            <a:off x="4565243" y="8579165"/>
            <a:ext cx="3874314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id → rating, wage 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 </a:t>
            </a:r>
            <a:r>
              <a:rPr sz="3600">
                <a:solidFill>
                  <a:srgbClr val="C82506"/>
                </a:solidFill>
              </a:rPr>
              <a:t>A → B</a:t>
            </a:r>
            <a:r>
              <a:rPr sz="3600"/>
              <a:t>, ABCD → E, EF → GH, ACDF → 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 → B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r>
              <a:rPr sz="3600"/>
              <a:t> A → B,</a:t>
            </a:r>
            <a:r>
              <a:rPr sz="3600">
                <a:solidFill>
                  <a:srgbClr val="C82506"/>
                </a:solidFill>
              </a:rPr>
              <a:t> ABCD → E</a:t>
            </a:r>
            <a:r>
              <a:rPr sz="3600"/>
              <a:t>, EF → GH, ACDF → 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 → B,</a:t>
            </a:r>
            <a:r>
              <a:rPr sz="3600">
                <a:solidFill>
                  <a:srgbClr val="C82506"/>
                </a:solidFill>
              </a:rPr>
              <a:t> ACD → E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r>
              <a:rPr sz="3600"/>
              <a:t> A → B, ABCD → E, </a:t>
            </a:r>
            <a:r>
              <a:rPr sz="3600">
                <a:solidFill>
                  <a:srgbClr val="C82506"/>
                </a:solidFill>
              </a:rPr>
              <a:t>EF → GH</a:t>
            </a:r>
            <a:r>
              <a:rPr sz="3600"/>
              <a:t>, ACDF → EG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 → B, ACD → E, </a:t>
            </a:r>
            <a:r>
              <a:rPr sz="3600">
                <a:solidFill>
                  <a:srgbClr val="C82506"/>
                </a:solidFill>
              </a:rPr>
              <a:t>EF → G</a:t>
            </a:r>
            <a:r>
              <a:rPr sz="3600"/>
              <a:t>, </a:t>
            </a:r>
            <a:r>
              <a:rPr sz="3600">
                <a:solidFill>
                  <a:srgbClr val="C82506"/>
                </a:solidFill>
              </a:rPr>
              <a:t>EF → H 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Minimal Cover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518366" y="2609850"/>
            <a:ext cx="11968067" cy="6286500"/>
          </a:xfrm>
          <a:prstGeom prst="rect">
            <a:avLst/>
          </a:prstGeom>
        </p:spPr>
        <p:txBody>
          <a:bodyPr anchor="t"/>
          <a:lstStyle/>
          <a:p>
            <a:pPr lvl="0">
              <a:spcBef>
                <a:spcPts val="1500"/>
              </a:spcBef>
              <a:defRPr sz="1800"/>
            </a:pPr>
            <a:r>
              <a:rPr sz="3600"/>
              <a:t>G for a set of FDs F 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Closure of G = closure of F</a:t>
            </a:r>
            <a:endParaRPr sz="3600"/>
          </a:p>
          <a:p>
            <a:pPr lvl="1">
              <a:spcBef>
                <a:spcPts val="1500"/>
              </a:spcBef>
              <a:defRPr sz="1800"/>
            </a:pPr>
            <a:r>
              <a:rPr sz="3600"/>
              <a:t>Right hand side of each FD is G is a single attribute</a:t>
            </a: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Implies lossless join and dependency preserving decomposition</a:t>
            </a:r>
            <a:endParaRPr sz="3600"/>
          </a:p>
          <a:p>
            <a:pPr lvl="0" marL="0" indent="0">
              <a:spcBef>
                <a:spcPts val="1500"/>
              </a:spcBef>
              <a:buSzTx/>
              <a:buNone/>
              <a:defRPr sz="1800"/>
            </a:pPr>
            <a:endParaRPr sz="3600"/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Example:</a:t>
            </a:r>
            <a:r>
              <a:rPr sz="3600"/>
              <a:t> A → B, ABCD → E, EF → GH, </a:t>
            </a:r>
            <a:r>
              <a:rPr sz="3600">
                <a:solidFill>
                  <a:srgbClr val="C82506"/>
                </a:solidFill>
              </a:rPr>
              <a:t>ACDF → EG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500"/>
              </a:spcBef>
              <a:defRPr sz="1800"/>
            </a:pPr>
            <a:r>
              <a:rPr sz="3600"/>
              <a:t>A → B, ACD → E, EF → G, EF → H 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Worksheet: Page 3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 lvl="0">
              <a:defRPr sz="1800"/>
            </a:pPr>
            <a:r>
              <a:rPr sz="3759"/>
              <a:t>Now consider the attribute set R = ABCDE and the FD set  F = {AB → C, A → D, D → E, AC → B}. Compute the closure for the following attributes.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A:</a:t>
            </a:r>
            <a:endParaRPr sz="3600"/>
          </a:p>
          <a:p>
            <a:pPr lvl="0">
              <a:defRPr sz="1800"/>
            </a:pPr>
            <a:r>
              <a:rPr sz="3600"/>
              <a:t>AB:</a:t>
            </a:r>
            <a:endParaRPr sz="3600"/>
          </a:p>
          <a:p>
            <a:pPr lvl="0">
              <a:defRPr sz="1800"/>
            </a:pPr>
            <a:r>
              <a:rPr sz="3600"/>
              <a:t>B:</a:t>
            </a:r>
            <a:endParaRPr sz="3600"/>
          </a:p>
          <a:p>
            <a:pPr lvl="0">
              <a:defRPr sz="1800"/>
            </a:pPr>
            <a:r>
              <a:rPr sz="3600"/>
              <a:t>D: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 lvl="0">
              <a:defRPr sz="1800"/>
            </a:pPr>
            <a:r>
              <a:rPr sz="3759"/>
              <a:t>Now consider the attribute set R = ABCDE and the FD set  F = {AB → C, A → D, D → E, AC → B}. Compute the closure for the following attributes.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A: ADE</a:t>
            </a:r>
            <a:endParaRPr sz="3600"/>
          </a:p>
          <a:p>
            <a:pPr lvl="0">
              <a:defRPr sz="1800"/>
            </a:pPr>
            <a:r>
              <a:rPr sz="3600"/>
              <a:t>AB: ABCDE</a:t>
            </a:r>
            <a:endParaRPr sz="3600"/>
          </a:p>
          <a:p>
            <a:pPr lvl="0">
              <a:defRPr sz="1800"/>
            </a:pPr>
            <a:r>
              <a:rPr sz="3600"/>
              <a:t>B:  B</a:t>
            </a:r>
            <a:endParaRPr sz="3600"/>
          </a:p>
          <a:p>
            <a:pPr lvl="0">
              <a:defRPr sz="1800"/>
            </a:pPr>
            <a:r>
              <a:rPr sz="3600"/>
              <a:t>D: DE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1310">
              <a:defRPr sz="1800"/>
            </a:pPr>
            <a:r>
              <a:rPr sz="4400"/>
              <a:t>Consider the relation with attributes ABCDE and FD’s: AB → ABCDE, D → A, E → B</a:t>
            </a:r>
            <a:endParaRPr sz="4400"/>
          </a:p>
          <a:p>
            <a:pPr lvl="0" defTabSz="321310">
              <a:defRPr sz="1800"/>
            </a:pPr>
            <a:r>
              <a:rPr sz="4400"/>
              <a:t>Is this in BCNF?</a:t>
            </a: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1310">
              <a:defRPr sz="1800"/>
            </a:pPr>
            <a:r>
              <a:rPr sz="4400"/>
              <a:t>Consider the relation with attributes ABCDE and FD’s: AB → ABCDE, D → A, E → B</a:t>
            </a:r>
            <a:endParaRPr sz="4400"/>
          </a:p>
          <a:p>
            <a:pPr lvl="0" defTabSz="321310">
              <a:defRPr sz="1800"/>
            </a:pPr>
            <a:r>
              <a:rPr sz="4400"/>
              <a:t>Is this in BCNF?</a:t>
            </a:r>
          </a:p>
        </p:txBody>
      </p:sp>
      <p:sp>
        <p:nvSpPr>
          <p:cNvPr id="235" name="Shape 2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b="1" sz="3600"/>
              <a:t>This is not BCNF</a:t>
            </a:r>
            <a:endParaRPr b="1"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D → A and E → B are not trivial, and neither D nor E are keys. </a:t>
            </a:r>
            <a:endParaRPr sz="3600"/>
          </a:p>
          <a:p>
            <a:pPr lvl="1">
              <a:spcBef>
                <a:spcPts val="1000"/>
              </a:spcBef>
              <a:defRPr sz="1800"/>
            </a:pPr>
            <a:r>
              <a:rPr sz="3600"/>
              <a:t>This is 3NF because both A and B are parts of a key of the relation (see the definition of 3NF).</a:t>
            </a: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{AB → CD, C → EF, G → A, G → F, CE → F}.</a:t>
            </a:r>
            <a:endParaRPr sz="3440"/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 lvl="0">
              <a:defRPr sz="1800"/>
            </a:pPr>
            <a:r>
              <a:rPr sz="7519"/>
              <a:t>Functional Dependencies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952500" y="2603500"/>
            <a:ext cx="11099800" cy="1894088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Key → All attributes of relation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3239308" y="4677486"/>
            <a:ext cx="6526183" cy="3691021"/>
            <a:chOff x="0" y="0"/>
            <a:chExt cx="6526182" cy="3691019"/>
          </a:xfrm>
        </p:grpSpPr>
        <p:sp>
          <p:nvSpPr>
            <p:cNvPr id="96" name="Shape 96"/>
            <p:cNvSpPr/>
            <p:nvPr/>
          </p:nvSpPr>
          <p:spPr>
            <a:xfrm>
              <a:off x="2184738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rating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4357887" y="3977"/>
              <a:ext cx="2168296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wage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5794" y="0"/>
              <a:ext cx="2168295" cy="738003"/>
            </a:xfrm>
            <a:prstGeom prst="rect">
              <a:avLst/>
            </a:prstGeom>
            <a:solidFill>
              <a:srgbClr val="00882B">
                <a:alpha val="61377"/>
              </a:srgbClr>
            </a:solidFill>
            <a:ln w="38100" cap="flat">
              <a:solidFill>
                <a:srgbClr val="000000">
                  <a:alpha val="61377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id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736805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1469634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2202463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2182921" y="7310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2182921" y="14638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2182921" y="2196669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4352094" y="740782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4352094" y="1473611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4352094" y="22064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20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3977" y="2949040"/>
              <a:ext cx="2168295" cy="738004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2186897" y="2943246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4356070" y="2953017"/>
              <a:ext cx="2168296" cy="738003"/>
            </a:xfrm>
            <a:prstGeom prst="rect">
              <a:avLst/>
            </a:prstGeom>
            <a:solidFill>
              <a:srgbClr val="70BF41">
                <a:alpha val="62011"/>
              </a:srgbClr>
            </a:solidFill>
            <a:ln w="38100" cap="flat">
              <a:solidFill>
                <a:srgbClr val="000000">
                  <a:alpha val="62011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10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4565243" y="8579165"/>
            <a:ext cx="3874314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id → rating, wage </a:t>
            </a: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>
                <a:solidFill>
                  <a:srgbClr val="C82506"/>
                </a:solidFill>
              </a:rPr>
              <a:t>AB → CD</a:t>
            </a:r>
            <a:r>
              <a:rPr sz="3440"/>
              <a:t>, C → EF, G → A, G → F, CE → F}.</a:t>
            </a:r>
            <a:endParaRPr sz="3440"/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ABEFG, ABCD</a:t>
            </a:r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/>
              <a:t>AB → CD,</a:t>
            </a:r>
            <a:r>
              <a:rPr sz="3440">
                <a:solidFill>
                  <a:srgbClr val="C82506"/>
                </a:solidFill>
              </a:rPr>
              <a:t> C → EF</a:t>
            </a:r>
            <a:r>
              <a:rPr sz="3440"/>
              <a:t>, G → A, G → F, CE → F}.</a:t>
            </a:r>
            <a:endParaRPr sz="3440"/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ABEFG, ABCD</a:t>
            </a:r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/>
              <a:t>AB → CD,</a:t>
            </a:r>
            <a:r>
              <a:rPr sz="3440">
                <a:solidFill>
                  <a:srgbClr val="C82506"/>
                </a:solidFill>
              </a:rPr>
              <a:t> </a:t>
            </a:r>
            <a:r>
              <a:rPr sz="3440"/>
              <a:t>C → EF,</a:t>
            </a:r>
            <a:r>
              <a:rPr sz="3440"/>
              <a:t> </a:t>
            </a:r>
            <a:r>
              <a:rPr sz="3440">
                <a:solidFill>
                  <a:srgbClr val="C82506"/>
                </a:solidFill>
              </a:rPr>
              <a:t>G → A</a:t>
            </a:r>
            <a:r>
              <a:rPr sz="3440"/>
              <a:t>, G → F, CE → F}.</a:t>
            </a:r>
            <a:endParaRPr sz="3440"/>
          </a:p>
        </p:txBody>
      </p:sp>
      <p:sp>
        <p:nvSpPr>
          <p:cNvPr id="247" name="Shape 2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ABEFG, ABCD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BEFG, </a:t>
            </a:r>
            <a:r>
              <a:rPr sz="3600"/>
              <a:t>ABCD,</a:t>
            </a:r>
            <a:r>
              <a:rPr sz="3600">
                <a:solidFill>
                  <a:srgbClr val="C82506"/>
                </a:solidFill>
              </a:rPr>
              <a:t> AG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/>
              <a:t>AB → CD,</a:t>
            </a:r>
            <a:r>
              <a:rPr sz="3440">
                <a:solidFill>
                  <a:srgbClr val="C82506"/>
                </a:solidFill>
              </a:rPr>
              <a:t> </a:t>
            </a:r>
            <a:r>
              <a:rPr sz="3440"/>
              <a:t>C → EF,</a:t>
            </a:r>
            <a:r>
              <a:rPr sz="3440"/>
              <a:t> </a:t>
            </a:r>
            <a:r>
              <a:rPr sz="3440"/>
              <a:t>G → A</a:t>
            </a:r>
            <a:r>
              <a:rPr sz="3440"/>
              <a:t>, </a:t>
            </a:r>
            <a:r>
              <a:rPr sz="3440">
                <a:solidFill>
                  <a:srgbClr val="C82506"/>
                </a:solidFill>
              </a:rPr>
              <a:t>G → F</a:t>
            </a:r>
            <a:r>
              <a:rPr sz="3440"/>
              <a:t>, CE → F}.</a:t>
            </a:r>
            <a:endParaRPr sz="3440"/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ABEFG, ABCD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BEFG, ABCD, AG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BEG, FG, </a:t>
            </a:r>
            <a:r>
              <a:rPr sz="3600"/>
              <a:t>ABCD, AG</a:t>
            </a:r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206">
              <a:defRPr sz="1800"/>
            </a:pPr>
            <a:r>
              <a:rPr sz="3440"/>
              <a:t>Decompose R = ABCDEFG into BCNF, given the FD set: </a:t>
            </a:r>
            <a:endParaRPr sz="3440"/>
          </a:p>
          <a:p>
            <a:pPr lvl="0" defTabSz="251206">
              <a:defRPr sz="1800"/>
            </a:pPr>
            <a:r>
              <a:rPr sz="3440"/>
              <a:t>F = {</a:t>
            </a:r>
            <a:r>
              <a:rPr sz="3440"/>
              <a:t>AB → CD,</a:t>
            </a:r>
            <a:r>
              <a:rPr sz="3440">
                <a:solidFill>
                  <a:srgbClr val="C82506"/>
                </a:solidFill>
              </a:rPr>
              <a:t> </a:t>
            </a:r>
            <a:r>
              <a:rPr sz="3440"/>
              <a:t>C → EF,</a:t>
            </a:r>
            <a:r>
              <a:rPr sz="3440"/>
              <a:t> </a:t>
            </a:r>
            <a:r>
              <a:rPr sz="3440"/>
              <a:t>G → A</a:t>
            </a:r>
            <a:r>
              <a:rPr sz="3440"/>
              <a:t>,</a:t>
            </a:r>
            <a:r>
              <a:rPr sz="3440"/>
              <a:t> G → F</a:t>
            </a:r>
            <a:r>
              <a:rPr sz="3440"/>
              <a:t>, CE → F}.</a:t>
            </a:r>
            <a:endParaRPr sz="3440"/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ABEFG, ABCD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A6AAA9"/>
                </a:solidFill>
              </a:rPr>
              <a:t>BEFG, ABCD, AG</a:t>
            </a:r>
            <a:endParaRPr sz="3600">
              <a:solidFill>
                <a:srgbClr val="A6AAA9"/>
              </a:solidFill>
            </a:endParaRPr>
          </a:p>
          <a:p>
            <a:pPr lvl="0">
              <a:defRPr sz="1800"/>
            </a:pPr>
            <a:r>
              <a:rPr sz="3600"/>
              <a:t>BEG, FG, ABCD, AG</a:t>
            </a:r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Does BEG, FG, ABCD, AG preserve dependencies? </a:t>
            </a:r>
            <a:endParaRPr sz="3680"/>
          </a:p>
          <a:p>
            <a:pPr lvl="0" defTabSz="268731">
              <a:defRPr sz="1800"/>
            </a:pPr>
            <a:r>
              <a:rPr sz="3680"/>
              <a:t>F = {</a:t>
            </a:r>
            <a:r>
              <a:rPr sz="3680"/>
              <a:t>AB → CD,</a:t>
            </a:r>
            <a:r>
              <a:rPr sz="3680">
                <a:solidFill>
                  <a:srgbClr val="C82506"/>
                </a:solidFill>
              </a:rPr>
              <a:t> </a:t>
            </a:r>
            <a:r>
              <a:rPr sz="3680"/>
              <a:t>C → EF,</a:t>
            </a:r>
            <a:r>
              <a:rPr sz="3680"/>
              <a:t> </a:t>
            </a:r>
            <a:r>
              <a:rPr sz="3680"/>
              <a:t>G → A</a:t>
            </a:r>
            <a:r>
              <a:rPr sz="3680"/>
              <a:t>,</a:t>
            </a:r>
            <a:r>
              <a:rPr sz="3680"/>
              <a:t> G → F</a:t>
            </a:r>
            <a:r>
              <a:rPr sz="3680"/>
              <a:t>, CE → F}.</a:t>
            </a:r>
            <a:endParaRPr sz="3680"/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68731">
              <a:defRPr sz="1800"/>
            </a:pPr>
            <a:r>
              <a:rPr sz="3680"/>
              <a:t>Does BEG, FG, ABCD, AG preserve dependencies? </a:t>
            </a:r>
            <a:endParaRPr sz="3680"/>
          </a:p>
          <a:p>
            <a:pPr lvl="0" defTabSz="268731">
              <a:defRPr sz="1800"/>
            </a:pPr>
            <a:r>
              <a:rPr sz="3680"/>
              <a:t>F = {</a:t>
            </a:r>
            <a:r>
              <a:rPr sz="3680"/>
              <a:t>AB → CD,</a:t>
            </a:r>
            <a:r>
              <a:rPr sz="3680">
                <a:solidFill>
                  <a:srgbClr val="C82506"/>
                </a:solidFill>
              </a:rPr>
              <a:t> </a:t>
            </a:r>
            <a:r>
              <a:rPr sz="3680"/>
              <a:t>C → EF,</a:t>
            </a:r>
            <a:r>
              <a:rPr sz="3680"/>
              <a:t> </a:t>
            </a:r>
            <a:r>
              <a:rPr sz="3680"/>
              <a:t>G → A</a:t>
            </a:r>
            <a:r>
              <a:rPr sz="3680"/>
              <a:t>,</a:t>
            </a:r>
            <a:r>
              <a:rPr sz="3680"/>
              <a:t> G → F</a:t>
            </a:r>
            <a:r>
              <a:rPr sz="3680"/>
              <a:t>, CE → F}.</a:t>
            </a:r>
            <a:endParaRPr sz="3680"/>
          </a:p>
        </p:txBody>
      </p:sp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No, C → EF and CE → F are not preserved.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CE → F}.</a:t>
            </a:r>
            <a:endParaRPr sz="3920"/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>
                <a:solidFill>
                  <a:srgbClr val="C82506"/>
                </a:solidFill>
              </a:rPr>
              <a:t>AB → CD</a:t>
            </a:r>
            <a:r>
              <a:rPr sz="3920"/>
              <a:t>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CE → F}.</a:t>
            </a:r>
            <a:endParaRPr sz="3920"/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 → C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AB → D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CE → F}.</a:t>
            </a:r>
            <a:endParaRPr sz="3920"/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C → F</a:t>
            </a:r>
            <a:endParaRPr sz="3600">
              <a:solidFill>
                <a:srgbClr val="C82506"/>
              </a:solidFill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C → 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Armstrong’s Axioms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952500" y="2603500"/>
            <a:ext cx="11724087" cy="6427782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b="1" sz="3600"/>
              <a:t>Reflexivity</a:t>
            </a:r>
            <a:r>
              <a:rPr sz="3600"/>
              <a:t>: if X ⊇ Y, then X → Y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b="1" sz="3600"/>
              <a:t>Examples</a:t>
            </a:r>
            <a:r>
              <a:rPr sz="3600"/>
              <a:t>: A → A, AB → A</a:t>
            </a:r>
            <a:endParaRPr sz="3600"/>
          </a:p>
          <a:p>
            <a:pPr lvl="0">
              <a:spcBef>
                <a:spcPts val="2000"/>
              </a:spcBef>
              <a:defRPr sz="1800"/>
            </a:pPr>
            <a:r>
              <a:rPr b="1" sz="3600"/>
              <a:t>Augmentation</a:t>
            </a:r>
            <a:r>
              <a:rPr sz="3600"/>
              <a:t>:  if X → Y, then XZ → YZ for any Z</a:t>
            </a:r>
            <a:endParaRPr sz="3600"/>
          </a:p>
          <a:p>
            <a:pPr lvl="0">
              <a:spcBef>
                <a:spcPts val="2000"/>
              </a:spcBef>
              <a:defRPr sz="1800"/>
            </a:pPr>
            <a:r>
              <a:rPr b="1" sz="3600"/>
              <a:t>Transitivity</a:t>
            </a:r>
            <a:r>
              <a:rPr sz="3600"/>
              <a:t>:  if X → Y and Y → Z, then X → Z</a:t>
            </a:r>
            <a:endParaRPr sz="3600"/>
          </a:p>
          <a:p>
            <a:pPr lvl="0">
              <a:spcBef>
                <a:spcPts val="2000"/>
              </a:spcBef>
              <a:defRPr sz="1800"/>
            </a:pPr>
            <a:r>
              <a:rPr sz="3600"/>
              <a:t>Useful rules derived from Armstrong’s Axioms: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b="1" sz="3600"/>
              <a:t>Union</a:t>
            </a:r>
            <a:r>
              <a:rPr sz="3600"/>
              <a:t>: if X → Y and X → Z, then X → YZ</a:t>
            </a:r>
            <a:endParaRPr sz="3600"/>
          </a:p>
          <a:p>
            <a:pPr lvl="1">
              <a:spcBef>
                <a:spcPts val="2000"/>
              </a:spcBef>
              <a:defRPr sz="1800"/>
            </a:pPr>
            <a:r>
              <a:rPr b="1" sz="3600"/>
              <a:t>Decomposition</a:t>
            </a:r>
            <a:r>
              <a:rPr sz="3600"/>
              <a:t>: if X → YZ, then X → Y and X → Z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>
                <a:solidFill>
                  <a:srgbClr val="C82506"/>
                </a:solidFill>
              </a:rPr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CE → F}.</a:t>
            </a:r>
            <a:endParaRPr sz="3920"/>
          </a:p>
        </p:txBody>
      </p:sp>
      <p:sp>
        <p:nvSpPr>
          <p:cNvPr id="269" name="Shape 2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F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E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G → A</a:t>
            </a:r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>
                <a:solidFill>
                  <a:srgbClr val="C82506"/>
                </a:solidFill>
              </a:rPr>
              <a:t> G → F</a:t>
            </a:r>
            <a:r>
              <a:rPr sz="3920"/>
              <a:t>, CE → F}.</a:t>
            </a:r>
            <a:endParaRPr sz="3920"/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F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E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A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>
                <a:solidFill>
                  <a:srgbClr val="C82506"/>
                </a:solidFill>
              </a:rPr>
              <a:t>G → F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</a:t>
            </a:r>
            <a:r>
              <a:rPr sz="3920">
                <a:solidFill>
                  <a:srgbClr val="C82506"/>
                </a:solidFill>
              </a:rPr>
              <a:t>CE → F</a:t>
            </a:r>
            <a:r>
              <a:rPr sz="3920"/>
              <a:t>}.</a:t>
            </a:r>
            <a:endParaRPr sz="3920"/>
          </a:p>
        </p:txBody>
      </p:sp>
      <p:sp>
        <p:nvSpPr>
          <p:cNvPr id="275" name="Shape 2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F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E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A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F</a:t>
            </a: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6258">
              <a:defRPr sz="1800"/>
            </a:pPr>
            <a:r>
              <a:rPr sz="3920"/>
              <a:t>Give a minimal cover for:</a:t>
            </a:r>
            <a:endParaRPr sz="3920"/>
          </a:p>
          <a:p>
            <a:pPr lvl="0" defTabSz="286258">
              <a:defRPr sz="1800"/>
            </a:pPr>
            <a:r>
              <a:rPr sz="3920"/>
              <a:t>F = {</a:t>
            </a:r>
            <a:r>
              <a:rPr sz="3920"/>
              <a:t>AB → CD,</a:t>
            </a:r>
            <a:r>
              <a:rPr sz="3920">
                <a:solidFill>
                  <a:srgbClr val="C82506"/>
                </a:solidFill>
              </a:rPr>
              <a:t> </a:t>
            </a:r>
            <a:r>
              <a:rPr sz="3920"/>
              <a:t>C → EF,</a:t>
            </a:r>
            <a:r>
              <a:rPr sz="3920"/>
              <a:t> </a:t>
            </a:r>
            <a:r>
              <a:rPr sz="3920"/>
              <a:t>G → A</a:t>
            </a:r>
            <a:r>
              <a:rPr sz="3920"/>
              <a:t>,</a:t>
            </a:r>
            <a:r>
              <a:rPr sz="3920"/>
              <a:t> G → F</a:t>
            </a:r>
            <a:r>
              <a:rPr sz="3920"/>
              <a:t>, </a:t>
            </a:r>
            <a:r>
              <a:rPr sz="3920"/>
              <a:t>CE → F}</a:t>
            </a:r>
            <a:r>
              <a:rPr sz="3920"/>
              <a:t>.</a:t>
            </a:r>
            <a:endParaRPr sz="3920"/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  <a:defRPr sz="1800"/>
            </a:pPr>
            <a:r>
              <a:rPr sz="3600"/>
              <a:t>AB → C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AB → D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F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C → E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A</a:t>
            </a:r>
            <a:endParaRPr sz="3600"/>
          </a:p>
          <a:p>
            <a:pPr lvl="0">
              <a:spcBef>
                <a:spcPts val="1000"/>
              </a:spcBef>
              <a:defRPr sz="1800"/>
            </a:pPr>
            <a:r>
              <a:rPr sz="3600"/>
              <a:t>G → F</a:t>
            </a: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7152">
              <a:defRPr sz="1800"/>
            </a:pPr>
            <a:r>
              <a:rPr sz="4480"/>
              <a:t>More lossless practice:</a:t>
            </a:r>
            <a:endParaRPr sz="4480"/>
          </a:p>
          <a:p>
            <a:pPr lvl="0" defTabSz="327152">
              <a:defRPr sz="1800"/>
            </a:pPr>
            <a:r>
              <a:rPr sz="4480"/>
              <a:t>F = {AB -&gt; CDE, BE -&gt; X, A -&gt; E}</a:t>
            </a:r>
            <a:endParaRPr sz="4480"/>
          </a:p>
          <a:p>
            <a:pPr lvl="0" defTabSz="327152">
              <a:defRPr sz="1800"/>
            </a:pPr>
            <a:r>
              <a:rPr sz="4480"/>
              <a:t>Is ABC, BCDEX a lossless decomposition?</a:t>
            </a:r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7152">
              <a:defRPr sz="1800"/>
            </a:pPr>
            <a:r>
              <a:rPr sz="4480"/>
              <a:t>More lossless practice:</a:t>
            </a:r>
            <a:endParaRPr sz="4480"/>
          </a:p>
          <a:p>
            <a:pPr lvl="0" defTabSz="327152">
              <a:defRPr sz="1800"/>
            </a:pPr>
            <a:r>
              <a:rPr sz="4480"/>
              <a:t>F = {AB -&gt; CDE, BE -&gt; X, A -&gt; E}</a:t>
            </a:r>
            <a:endParaRPr sz="4480"/>
          </a:p>
          <a:p>
            <a:pPr lvl="0" defTabSz="327152">
              <a:defRPr sz="1800"/>
            </a:pPr>
            <a:r>
              <a:rPr sz="4480"/>
              <a:t>Is ABC, BCDEX a lossless decomposition?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No, it is lossy. ABC ∩ BCDEX = BC, which is not a superkey of ABC nor BCDEX.</a:t>
            </a:r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0415">
              <a:defRPr sz="1800"/>
            </a:pPr>
            <a:r>
              <a:rPr sz="3839"/>
              <a:t>R: ABCDE</a:t>
            </a:r>
            <a:endParaRPr sz="3839"/>
          </a:p>
          <a:p>
            <a:pPr lvl="0" defTabSz="280415">
              <a:defRPr sz="1800"/>
            </a:pPr>
            <a:r>
              <a:rPr sz="3839"/>
              <a:t>Given FD ={AE </a:t>
            </a:r>
            <a:r>
              <a:rPr sz="3839"/>
              <a:t>→ </a:t>
            </a:r>
            <a:r>
              <a:rPr sz="3839"/>
              <a:t>BC, AC </a:t>
            </a:r>
            <a:r>
              <a:rPr sz="3839"/>
              <a:t>→ </a:t>
            </a:r>
            <a:r>
              <a:rPr sz="3839"/>
              <a:t>D, CD </a:t>
            </a:r>
            <a:r>
              <a:rPr sz="3839"/>
              <a:t>→ </a:t>
            </a:r>
            <a:r>
              <a:rPr sz="3839"/>
              <a:t>BE, D </a:t>
            </a:r>
            <a:r>
              <a:rPr sz="3839"/>
              <a:t>→ </a:t>
            </a:r>
            <a:r>
              <a:rPr sz="3839"/>
              <a:t>E}</a:t>
            </a:r>
            <a:endParaRPr sz="3839"/>
          </a:p>
          <a:p>
            <a:pPr lvl="0" defTabSz="280415">
              <a:defRPr sz="1800"/>
            </a:pPr>
            <a:r>
              <a:rPr sz="3839"/>
              <a:t>Give three candidate keys.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</a:pP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0415">
              <a:defRPr sz="1800"/>
            </a:pPr>
            <a:r>
              <a:rPr sz="3839"/>
              <a:t>R: ABCDE</a:t>
            </a:r>
            <a:endParaRPr sz="3839"/>
          </a:p>
          <a:p>
            <a:pPr lvl="0" defTabSz="280415">
              <a:defRPr sz="1800"/>
            </a:pPr>
            <a:r>
              <a:rPr sz="3839"/>
              <a:t>Given FD ={AE </a:t>
            </a:r>
            <a:r>
              <a:rPr sz="3839"/>
              <a:t>→ </a:t>
            </a:r>
            <a:r>
              <a:rPr sz="3839"/>
              <a:t>BC, AC </a:t>
            </a:r>
            <a:r>
              <a:rPr sz="3839"/>
              <a:t>→ </a:t>
            </a:r>
            <a:r>
              <a:rPr sz="3839"/>
              <a:t>D, CD </a:t>
            </a:r>
            <a:r>
              <a:rPr sz="3839"/>
              <a:t>→ </a:t>
            </a:r>
            <a:r>
              <a:rPr sz="3839"/>
              <a:t>BE, D </a:t>
            </a:r>
            <a:r>
              <a:rPr sz="3839"/>
              <a:t>→ </a:t>
            </a:r>
            <a:r>
              <a:rPr sz="3839"/>
              <a:t>E}</a:t>
            </a:r>
            <a:endParaRPr sz="3839"/>
          </a:p>
          <a:p>
            <a:pPr lvl="0" defTabSz="280415">
              <a:defRPr sz="1800"/>
            </a:pPr>
            <a:r>
              <a:rPr sz="3839"/>
              <a:t>Give three candidate keys.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AE, AC and AD are candidate keys, as each of their attribute closures include all attributes and no subset of them is a super key by itself.</a:t>
            </a: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0415">
              <a:defRPr sz="1800"/>
            </a:pPr>
            <a:r>
              <a:rPr sz="3839"/>
              <a:t>R: ABCDE</a:t>
            </a:r>
            <a:endParaRPr sz="3839"/>
          </a:p>
          <a:p>
            <a:pPr lvl="0" defTabSz="280415">
              <a:defRPr sz="1800"/>
            </a:pPr>
            <a:r>
              <a:rPr sz="3839"/>
              <a:t>Given FD ={AE </a:t>
            </a:r>
            <a:r>
              <a:rPr sz="3839"/>
              <a:t>→ </a:t>
            </a:r>
            <a:r>
              <a:rPr sz="3839"/>
              <a:t>BC, AC </a:t>
            </a:r>
            <a:r>
              <a:rPr sz="3839"/>
              <a:t>→ </a:t>
            </a:r>
            <a:r>
              <a:rPr sz="3839"/>
              <a:t>D, CD </a:t>
            </a:r>
            <a:r>
              <a:rPr sz="3839"/>
              <a:t>→ </a:t>
            </a:r>
            <a:r>
              <a:rPr sz="3839"/>
              <a:t>BE, D </a:t>
            </a:r>
            <a:r>
              <a:rPr sz="3839"/>
              <a:t>→ </a:t>
            </a:r>
            <a:r>
              <a:rPr sz="3839"/>
              <a:t>E}</a:t>
            </a:r>
            <a:endParaRPr sz="3839"/>
          </a:p>
          <a:p>
            <a:pPr lvl="0" defTabSz="280415">
              <a:defRPr sz="1800"/>
            </a:pPr>
            <a:r>
              <a:rPr sz="3839"/>
              <a:t>Is R already in BCNF?</a:t>
            </a:r>
          </a:p>
        </p:txBody>
      </p:sp>
      <p:sp>
        <p:nvSpPr>
          <p:cNvPr id="292" name="Shape 2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</a:pP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80415">
              <a:defRPr sz="1800"/>
            </a:pPr>
            <a:r>
              <a:rPr sz="3839"/>
              <a:t>R: ABCDE</a:t>
            </a:r>
            <a:endParaRPr sz="3839"/>
          </a:p>
          <a:p>
            <a:pPr lvl="0" defTabSz="280415">
              <a:defRPr sz="1800"/>
            </a:pPr>
            <a:r>
              <a:rPr sz="3839"/>
              <a:t>Given FD ={AE </a:t>
            </a:r>
            <a:r>
              <a:rPr sz="3839"/>
              <a:t>→ </a:t>
            </a:r>
            <a:r>
              <a:rPr sz="3839"/>
              <a:t>BC, AC </a:t>
            </a:r>
            <a:r>
              <a:rPr sz="3839"/>
              <a:t>→ </a:t>
            </a:r>
            <a:r>
              <a:rPr sz="3839"/>
              <a:t>D, CD </a:t>
            </a:r>
            <a:r>
              <a:rPr sz="3839"/>
              <a:t>→ </a:t>
            </a:r>
            <a:r>
              <a:rPr sz="3839"/>
              <a:t>BE, D </a:t>
            </a:r>
            <a:r>
              <a:rPr sz="3839"/>
              <a:t>→ </a:t>
            </a:r>
            <a:r>
              <a:rPr sz="3839"/>
              <a:t>E}</a:t>
            </a:r>
            <a:endParaRPr sz="3839"/>
          </a:p>
          <a:p>
            <a:pPr lvl="0" defTabSz="280415">
              <a:defRPr sz="1800"/>
            </a:pPr>
            <a:r>
              <a:rPr sz="3839"/>
              <a:t>Is R already in BCNF?</a:t>
            </a:r>
          </a:p>
        </p:txBody>
      </p:sp>
      <p:sp>
        <p:nvSpPr>
          <p:cNvPr id="295" name="Shape 2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No, because both CD → BE and D → E violate BCNF.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Armstrong’s Axioms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952500" y="2603500"/>
            <a:ext cx="11099800" cy="6427782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If XA → YA, can you infer X → Y? 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09625">
              <a:defRPr sz="1800"/>
            </a:pPr>
            <a:r>
              <a:rPr sz="4240"/>
              <a:t>R: ABCD</a:t>
            </a:r>
            <a:endParaRPr sz="4240"/>
          </a:p>
          <a:p>
            <a:pPr lvl="0" defTabSz="309625">
              <a:defRPr sz="1800"/>
            </a:pPr>
            <a:r>
              <a:rPr sz="4240"/>
              <a:t>Given FD ={A </a:t>
            </a:r>
            <a:r>
              <a:rPr sz="4240"/>
              <a:t>→ </a:t>
            </a:r>
            <a:r>
              <a:rPr sz="4240"/>
              <a:t>B, B </a:t>
            </a:r>
            <a:r>
              <a:rPr sz="4240"/>
              <a:t>→ D</a:t>
            </a:r>
            <a:r>
              <a:rPr sz="4240"/>
              <a:t>, C </a:t>
            </a:r>
            <a:r>
              <a:rPr sz="4240"/>
              <a:t>→ D</a:t>
            </a:r>
            <a:r>
              <a:rPr sz="4240"/>
              <a:t>}</a:t>
            </a:r>
            <a:endParaRPr sz="4240"/>
          </a:p>
          <a:p>
            <a:pPr lvl="0" defTabSz="309625">
              <a:defRPr sz="1800"/>
            </a:pPr>
            <a:r>
              <a:rPr sz="4240"/>
              <a:t>Decomposed to AB, CD, AC. Is this lossless?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spcBef>
                <a:spcPts val="1000"/>
              </a:spcBef>
            </a:pP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09625">
              <a:defRPr sz="1800"/>
            </a:pPr>
            <a:r>
              <a:rPr sz="4240"/>
              <a:t>R: ABCD</a:t>
            </a:r>
            <a:endParaRPr sz="4240"/>
          </a:p>
          <a:p>
            <a:pPr lvl="0" defTabSz="309625">
              <a:defRPr sz="1800"/>
            </a:pPr>
            <a:r>
              <a:rPr sz="4240"/>
              <a:t>Given FD ={A </a:t>
            </a:r>
            <a:r>
              <a:rPr sz="4240"/>
              <a:t>→ </a:t>
            </a:r>
            <a:r>
              <a:rPr sz="4240"/>
              <a:t>B, B </a:t>
            </a:r>
            <a:r>
              <a:rPr sz="4240"/>
              <a:t>→ D</a:t>
            </a:r>
            <a:r>
              <a:rPr sz="4240"/>
              <a:t>, C </a:t>
            </a:r>
            <a:r>
              <a:rPr sz="4240"/>
              <a:t>→ D</a:t>
            </a:r>
            <a:r>
              <a:rPr sz="4240"/>
              <a:t>}</a:t>
            </a:r>
            <a:endParaRPr sz="4240"/>
          </a:p>
          <a:p>
            <a:pPr lvl="0" defTabSz="309625">
              <a:defRPr sz="1800"/>
            </a:pPr>
            <a:r>
              <a:rPr sz="4240"/>
              <a:t>Decomposed to AB, CD, AC. Is this lossless?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spcBef>
                <a:spcPts val="1000"/>
              </a:spcBef>
            </a:lvl1pPr>
          </a:lstStyle>
          <a:p>
            <a:pPr lvl="0">
              <a:defRPr sz="1800"/>
            </a:pPr>
            <a:r>
              <a:rPr sz="3600"/>
              <a:t>Yes, a lossless decomposition would be: ABC CD which is lossless because C is a key for CD and then a further decomposition of ABC into AB and AC which is lossless because A is a key for AB.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Armstrong’s Axioms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952500" y="2603500"/>
            <a:ext cx="11099800" cy="6427782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If XA → YA, can you infer X → Y?</a:t>
            </a:r>
            <a:endParaRPr sz="3600"/>
          </a:p>
          <a:p>
            <a:pPr lvl="1">
              <a:defRPr sz="1800"/>
            </a:pPr>
            <a:r>
              <a:rPr sz="3600"/>
              <a:t>Trivial example: A → YA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Worksheet: Page 2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