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#9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A6AAA9"/>
                </a:solidFill>
              </a:rPr>
              <a:t>(Query Optimization)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Histograms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Represent distribution of one or more attributes</a:t>
            </a:r>
            <a:endParaRPr sz="3600"/>
          </a:p>
          <a:p>
            <a:pPr lvl="0">
              <a:defRPr sz="1800"/>
            </a:pPr>
            <a:r>
              <a:rPr sz="3600"/>
              <a:t>Better estimate of selectivity than assuming uniformity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Can be Gaussian (Normal), exponential, etc.</a:t>
            </a:r>
            <a:endParaRPr sz="3600"/>
          </a:p>
          <a:p>
            <a:pPr lvl="0">
              <a:defRPr sz="1800"/>
            </a:pPr>
            <a:r>
              <a:rPr sz="3600"/>
              <a:t>Think of as lossy compression, more buckets, more accurate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-531788" y="-388027"/>
            <a:ext cx="14467518" cy="30698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Car(license, owner_ssn, year, company, model)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Accident(license, accident_date, damage_amount, zipcode)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Owner(ssn, license, name, gender, street, city, zipcode)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82564" y="2854159"/>
            <a:ext cx="12839672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For the query: “SELECT * FROM Accident A, Car C WHERE A.license = C.license AND A.damage_amount &gt; X;” For what types of values of X would selection push-down significantly improve the cost of the query (Car is the inner table of the join)?’’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531788" y="-388027"/>
            <a:ext cx="14467518" cy="30698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Car(license, owner_ssn, year, company, model)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Accident(license, accident_date, damage_amount, zipcode)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Owner(ssn, license, name, gender, street, city, zipcode)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82564" y="2854159"/>
            <a:ext cx="12839672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For the query: “SELECT * FROM Accident A, Car C WHERE A.license = C.license AND A.damage_amount &gt; X;” For what types of values of X would selection push-down significantly improve the cost of the query (Car is the inner table of the join)?’’</a:t>
            </a:r>
            <a:endParaRPr sz="3600"/>
          </a:p>
          <a:p>
            <a:pPr lvl="0">
              <a:defRPr sz="1800"/>
            </a:pPr>
            <a:r>
              <a:rPr sz="3600"/>
              <a:t>Selection push-down will help with very large values of X, since that would be more selective, and thus result in fewer resulting tuples for the rest of the plan.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531788" y="-388027"/>
            <a:ext cx="14467518" cy="30698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Car(license, owner_ssn, year, company, model)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Accident(license, accident_date, damage_amount, zipcode)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Owner(ssn, license, name, gender, street, city, zipcode)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82564" y="2854159"/>
            <a:ext cx="12839672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 For the query: “SELECT O.name FROM Car C, Owner O WHERE C.license = O.license AND C.company = ‘Volvo’;” What is the expected cardinality of the Car relation after the initial selections are applied (before the join)?</a:t>
            </a:r>
          </a:p>
        </p:txBody>
      </p:sp>
      <p:sp>
        <p:nvSpPr>
          <p:cNvPr id="114" name="Shape 114"/>
          <p:cNvSpPr/>
          <p:nvPr/>
        </p:nvSpPr>
        <p:spPr>
          <a:xfrm>
            <a:off x="1248082" y="5827557"/>
            <a:ext cx="1090777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NTuples(Car) = 1000 ;	NPages(Car) = 100</a:t>
            </a:r>
            <a:endParaRPr sz="3600"/>
          </a:p>
          <a:p>
            <a:pPr lvl="0">
              <a:defRPr sz="1800"/>
            </a:pPr>
            <a:r>
              <a:rPr sz="3600"/>
              <a:t>NTuples(Accident) = 500 ; 	NPages(Accident) = 20</a:t>
            </a:r>
            <a:endParaRPr sz="3600"/>
          </a:p>
          <a:p>
            <a:pPr lvl="0">
              <a:defRPr sz="1800"/>
            </a:pPr>
            <a:r>
              <a:rPr sz="3600"/>
              <a:t>NTuples(Owner) = 800 ;	NPages(Owner) = 50</a:t>
            </a:r>
            <a:endParaRPr sz="3600"/>
          </a:p>
          <a:p>
            <a:pPr lvl="0">
              <a:defRPr sz="1800"/>
            </a:pPr>
            <a:r>
              <a:rPr sz="3600"/>
              <a:t>NDistinct(Car.company) = 50;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-531788" y="-388027"/>
            <a:ext cx="14467518" cy="30698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952500" y="317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Car(license, owner_ssn, year, company, model)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Accident(license, accident_date, damage_amount, zipcode)</a:t>
            </a:r>
            <a:endParaRPr sz="2829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2829">
                <a:latin typeface="Courier New"/>
                <a:ea typeface="Courier New"/>
                <a:cs typeface="Courier New"/>
                <a:sym typeface="Courier New"/>
              </a:rPr>
              <a:t>Owner(ssn, license, name, gender, street, city, zipcode)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2564" y="2854159"/>
            <a:ext cx="12839672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 For the query: “SELECT O.name FROM Car C, Owner O WHERE C.license = O.license AND C.company = ‘Volvo’;” What is the expected cardinality of the Car relation after the initial selections are applied (before the join)?</a:t>
            </a:r>
            <a:endParaRPr sz="3600"/>
          </a:p>
          <a:p>
            <a:pPr lvl="0">
              <a:defRPr sz="1800"/>
            </a:pPr>
            <a:r>
              <a:rPr sz="3600"/>
              <a:t>You can only push down the Car.company = ‘Volvo’ selection predicate. NDistinct(Car.company) = 50, so we can estimate Selectivity(Car.company) = 1/50. Cardinality(Car.company = ‘Volvo’) = Selectivity(Car.company) * NTuples(Car) = 1000 / 50 = 20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Selinger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System R Optimizer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Prunes search space by looking at left-deep plans only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Minimize cost of plans: I/Os + f*CPUs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Using selectivity estimates, estimate cost for each operator - sum them up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“Interesting Orders” change plan cost</a:t>
            </a:r>
            <a:endParaRPr sz="3384"/>
          </a:p>
          <a:p>
            <a:pPr lvl="0" marL="417830" indent="-417830" defTabSz="549148">
              <a:spcBef>
                <a:spcPts val="3900"/>
              </a:spcBef>
              <a:defRPr sz="1800"/>
            </a:pPr>
            <a:r>
              <a:rPr sz="3384"/>
              <a:t>Dynamic programming to search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Interesting Orders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Operator returns an “interesting order” if its result is in order of: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some *ORDER BY* attribute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sz="3600"/>
              <a:t>means we don’t have to sort later!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some *GROUP BY* attribute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sz="3600"/>
              <a:t>means we can use a nice scan method for our group-by later!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some Join attribute of other joins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sz="3600"/>
              <a:t>Means we can use sort-merge far cheaper!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Algorithm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Find the best 1-table access method.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Given the best 1-table method as the outer, find the best 2-table.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…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Given the best (N-1)-table method as the outer, find the best N-table.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** Instead of “strictly the best” we return the best for each interesting order of the tuples.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** Do cross products last!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220460" y="4617069"/>
            <a:ext cx="4563880" cy="4484771"/>
          </a:xfrm>
          <a:prstGeom prst="rect">
            <a:avLst/>
          </a:prstGeom>
          <a:ln w="25400">
            <a:solidFill/>
          </a:ln>
        </p:spPr>
        <p:txBody>
          <a:bodyPr/>
          <a:lstStyle/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Sailors: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	Hash, 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Reserves: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Clustered B+ tree on bid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Boats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color </a:t>
            </a:r>
          </a:p>
        </p:txBody>
      </p:sp>
      <p:sp>
        <p:nvSpPr>
          <p:cNvPr id="131" name="Shape 131"/>
          <p:cNvSpPr/>
          <p:nvPr/>
        </p:nvSpPr>
        <p:spPr>
          <a:xfrm>
            <a:off x="1956339" y="2196048"/>
            <a:ext cx="909212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Select S.sid, COUNT(*) AS number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FROM Sailors S, Reserves R, Boats B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WHERE S.sid = R.sid AND R.bid = B.bid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 AND B.color = “red”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GROUP BY S.sid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7538011" y="4277941"/>
            <a:ext cx="4563880" cy="4484771"/>
          </a:xfrm>
          <a:prstGeom prst="rect">
            <a:avLst/>
          </a:prstGeom>
          <a:ln w="25400">
            <a:solidFill/>
          </a:ln>
        </p:spPr>
        <p:txBody>
          <a:bodyPr/>
          <a:lstStyle/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Sailors: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	Hash, 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Reserves: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Clustered B+ tree on bid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Boats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color </a:t>
            </a:r>
          </a:p>
        </p:txBody>
      </p:sp>
      <p:sp>
        <p:nvSpPr>
          <p:cNvPr id="135" name="Shape 135"/>
          <p:cNvSpPr/>
          <p:nvPr/>
        </p:nvSpPr>
        <p:spPr>
          <a:xfrm>
            <a:off x="6721926" y="2518070"/>
            <a:ext cx="6196050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Select S.sid, COUNT(*) AS number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FROM Sailors S, Reserves R, Boats B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WHERE S.sid = R.sid AND R.bid = B.bid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AND B.color = “red”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GROUP BY S.sid</a:t>
            </a:r>
          </a:p>
        </p:txBody>
      </p:sp>
      <p:sp>
        <p:nvSpPr>
          <p:cNvPr id="136" name="Shape 136"/>
          <p:cNvSpPr/>
          <p:nvPr/>
        </p:nvSpPr>
        <p:spPr>
          <a:xfrm>
            <a:off x="450340" y="2679829"/>
            <a:ext cx="54985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Find the best 1-table access method for each relation.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Query Optimization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What is the best way to run a query?</a:t>
            </a:r>
            <a:endParaRPr sz="3600"/>
          </a:p>
          <a:p>
            <a:pPr lvl="0">
              <a:defRPr sz="1800"/>
            </a:pPr>
            <a:r>
              <a:rPr sz="3600"/>
              <a:t>Change order and methods of operators for:</a:t>
            </a:r>
            <a:endParaRPr sz="3600"/>
          </a:p>
          <a:p>
            <a:pPr lvl="1">
              <a:defRPr sz="1800"/>
            </a:pPr>
            <a:r>
              <a:rPr sz="3600"/>
              <a:t>Faster queries, better resource utilization</a:t>
            </a:r>
            <a:endParaRPr sz="3600"/>
          </a:p>
          <a:p>
            <a:pPr lvl="1">
              <a:defRPr sz="1800"/>
            </a:pPr>
            <a:r>
              <a:rPr sz="3600"/>
              <a:t>Smaller # of total I/Os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7538011" y="4277941"/>
            <a:ext cx="4563880" cy="4484772"/>
          </a:xfrm>
          <a:prstGeom prst="rect">
            <a:avLst/>
          </a:prstGeom>
          <a:ln w="25400">
            <a:solidFill/>
          </a:ln>
        </p:spPr>
        <p:txBody>
          <a:bodyPr/>
          <a:lstStyle/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Sailors: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	Hash, 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Reserves: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Clustered B+ tree on bid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sid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Boats</a:t>
            </a:r>
            <a:endParaRPr sz="27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2700"/>
              <a:t> 	B+ on color </a:t>
            </a:r>
          </a:p>
        </p:txBody>
      </p:sp>
      <p:sp>
        <p:nvSpPr>
          <p:cNvPr id="140" name="Shape 140"/>
          <p:cNvSpPr/>
          <p:nvPr/>
        </p:nvSpPr>
        <p:spPr>
          <a:xfrm>
            <a:off x="6721926" y="2518070"/>
            <a:ext cx="6196050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Select S.sid, COUNT(*) AS number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FROM Sailors S, Reserves R, Boats B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WHERE S.sid = R.sid AND R.bid = B.bid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AND B.color = “red”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GROUP BY S.sid</a:t>
            </a:r>
          </a:p>
        </p:txBody>
      </p:sp>
      <p:sp>
        <p:nvSpPr>
          <p:cNvPr id="141" name="Shape 141"/>
          <p:cNvSpPr/>
          <p:nvPr/>
        </p:nvSpPr>
        <p:spPr>
          <a:xfrm>
            <a:off x="450340" y="2679829"/>
            <a:ext cx="54985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Find the best 1-table access method for each relation.</a:t>
            </a:r>
          </a:p>
        </p:txBody>
      </p:sp>
      <p:sp>
        <p:nvSpPr>
          <p:cNvPr id="142" name="Shape 142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45" name="Shape 145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46" name="Shape 146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49" name="Shape 149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50" name="Shape 150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  <p:sp>
        <p:nvSpPr>
          <p:cNvPr id="151" name="Shape 151"/>
          <p:cNvSpPr/>
          <p:nvPr/>
        </p:nvSpPr>
        <p:spPr>
          <a:xfrm>
            <a:off x="6703213" y="4337049"/>
            <a:ext cx="653355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File Scan Reserves (outer) with Boats (inner)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File Scan Reserves (outer) with Sailors (inner)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54" name="Shape 154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  <p:sp>
        <p:nvSpPr>
          <p:cNvPr id="156" name="Shape 156"/>
          <p:cNvSpPr/>
          <p:nvPr/>
        </p:nvSpPr>
        <p:spPr>
          <a:xfrm>
            <a:off x="6703213" y="4337049"/>
            <a:ext cx="653355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Reserves Btree on bid (outer) with Boats (inner)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Reserves Btree on bid (outer) with Sailors (inner)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703213" y="4330700"/>
            <a:ext cx="653355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File Scan Sailors (outer) with Boats (inner)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File Scan Sailors (outer) with Reserves (inner)</a:t>
            </a:r>
          </a:p>
        </p:txBody>
      </p:sp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60" name="Shape 160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61" name="Shape 161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703213" y="4330700"/>
            <a:ext cx="653355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B+ tree Sailors (outer) with Boats (inner)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B+ tree Sailors (outer) with Reserves (inner)</a:t>
            </a:r>
          </a:p>
        </p:txBody>
      </p:sp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65" name="Shape 165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66" name="Shape 166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708483" y="4343400"/>
            <a:ext cx="653355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Boats Btree on color with Sailors (inner)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Boats Btree on color with Reserves (inner)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70" name="Shape 170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  <p:sp>
        <p:nvSpPr>
          <p:cNvPr id="171" name="Shape 171"/>
          <p:cNvSpPr/>
          <p:nvPr/>
        </p:nvSpPr>
        <p:spPr>
          <a:xfrm>
            <a:off x="377979" y="4558176"/>
            <a:ext cx="619605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Sailors, Reserves: File Scan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Reserves.bid as interesting order</a:t>
            </a:r>
            <a:endParaRPr sz="3600"/>
          </a:p>
          <a:p>
            <a:pPr lvl="1" marL="889000" indent="-444500">
              <a:buSzPct val="75000"/>
              <a:buChar char="•"/>
              <a:defRPr sz="1800"/>
            </a:pPr>
            <a:r>
              <a:rPr sz="3600"/>
              <a:t>B+ tree on Sailors.sid as interesting order</a:t>
            </a:r>
            <a:endParaRPr sz="3600"/>
          </a:p>
          <a:p>
            <a:pPr lvl="0" marL="444500" indent="-444500">
              <a:buSzPct val="75000"/>
              <a:buChar char="•"/>
              <a:defRPr sz="1800"/>
            </a:pPr>
            <a:r>
              <a:rPr sz="3600"/>
              <a:t>Boats: B+ tree on color 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628243" y="3538897"/>
            <a:ext cx="980931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File Scan Reserves (outer) with Boats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File Scan Reserves (outer) with Sailors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Reserves Btree on bid (outer) with Boats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Reserves Btree on bid (outer) with Sailors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File Scan Sailors (outer) with Boats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File Scan Sailors (outer) with Reserves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B+ tree Sailors (outer) with Boats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B+ tree Sailors (outer) with Reserves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Boats Btree on color with Sailors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Boats Btree on color with Reserves (inner)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endParaRPr sz="3000"/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/>
              <a:t>Retain cheapest plan for each (pair of relations, order) 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175" name="Shape 175"/>
          <p:cNvSpPr/>
          <p:nvPr/>
        </p:nvSpPr>
        <p:spPr>
          <a:xfrm>
            <a:off x="587275" y="2392581"/>
            <a:ext cx="118302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Given the best 1-table method as the outer, find the best 2-table.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Worksheet 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are the best single-table plans?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Plan Space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603500"/>
            <a:ext cx="11099800" cy="257611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Based on relational equivalences </a:t>
            </a:r>
            <a:endParaRPr sz="3600"/>
          </a:p>
          <a:p>
            <a:pPr lvl="0">
              <a:defRPr sz="1800"/>
            </a:pPr>
            <a:r>
              <a:rPr sz="3600"/>
              <a:t>Only consider left-deep join trees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Includes all join orders and join methods</a:t>
            </a:r>
          </a:p>
        </p:txBody>
      </p:sp>
      <p:sp>
        <p:nvSpPr>
          <p:cNvPr id="40" name="Shape 40"/>
          <p:cNvSpPr/>
          <p:nvPr/>
        </p:nvSpPr>
        <p:spPr>
          <a:xfrm flipV="1">
            <a:off x="3016249" y="7917127"/>
            <a:ext cx="955638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" name="Shape 41"/>
          <p:cNvSpPr/>
          <p:nvPr/>
        </p:nvSpPr>
        <p:spPr>
          <a:xfrm flipH="1" flipV="1">
            <a:off x="3962330" y="7917127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" name="Shape 42"/>
          <p:cNvSpPr/>
          <p:nvPr/>
        </p:nvSpPr>
        <p:spPr>
          <a:xfrm>
            <a:off x="3791230" y="7611351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43" name="Shape 43"/>
          <p:cNvSpPr/>
          <p:nvPr/>
        </p:nvSpPr>
        <p:spPr>
          <a:xfrm flipV="1">
            <a:off x="4124788" y="6677842"/>
            <a:ext cx="955637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" name="Shape 44"/>
          <p:cNvSpPr/>
          <p:nvPr/>
        </p:nvSpPr>
        <p:spPr>
          <a:xfrm flipH="1" flipV="1">
            <a:off x="5070868" y="6677842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/>
        </p:nvSpPr>
        <p:spPr>
          <a:xfrm>
            <a:off x="4918881" y="6388137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46" name="Shape 46"/>
          <p:cNvSpPr/>
          <p:nvPr/>
        </p:nvSpPr>
        <p:spPr>
          <a:xfrm flipV="1">
            <a:off x="5293188" y="5484041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" name="Shape 47"/>
          <p:cNvSpPr/>
          <p:nvPr/>
        </p:nvSpPr>
        <p:spPr>
          <a:xfrm flipH="1" flipV="1">
            <a:off x="6239268" y="5484041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8" name="Shape 48"/>
          <p:cNvSpPr/>
          <p:nvPr/>
        </p:nvSpPr>
        <p:spPr>
          <a:xfrm>
            <a:off x="6087281" y="5194337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49" name="Shape 49"/>
          <p:cNvSpPr/>
          <p:nvPr/>
        </p:nvSpPr>
        <p:spPr>
          <a:xfrm>
            <a:off x="2737130" y="8868651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50" name="Shape 50"/>
          <p:cNvSpPr/>
          <p:nvPr/>
        </p:nvSpPr>
        <p:spPr>
          <a:xfrm>
            <a:off x="4756430" y="8868651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51" name="Shape 51"/>
          <p:cNvSpPr/>
          <p:nvPr/>
        </p:nvSpPr>
        <p:spPr>
          <a:xfrm>
            <a:off x="5886730" y="7611351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52" name="Shape 52"/>
          <p:cNvSpPr/>
          <p:nvPr/>
        </p:nvSpPr>
        <p:spPr>
          <a:xfrm>
            <a:off x="7080530" y="6388137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are the best single-table plans?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Kitties: B+ tree on cuteness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File scan = 100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B+ tree = (5+400)*1/10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Puppies: B+ tree on yappiness 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File scan = 50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B+ tree = (5+200)*1/10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Humans: File Scan 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File scan = 1000</a:t>
            </a:r>
            <a:endParaRPr sz="3239"/>
          </a:p>
          <a:p>
            <a:pPr lvl="1" marL="800100" indent="-400050" defTabSz="525779">
              <a:spcBef>
                <a:spcPts val="900"/>
              </a:spcBef>
              <a:defRPr sz="1800"/>
            </a:pPr>
            <a:r>
              <a:rPr sz="3239"/>
              <a:t>B+ tree = (20 + 50,000)*1,200/50,000)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List the pairs of tables the optimizer will consider for 2-way joins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List the pairs of tables the optimizer will consider for 2-way joins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Kitties[unclustered B+] ⋈ Puppies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Kitties[unclustered B+] ⋈ Humans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Puppies[unclustered B+] ⋈ Kitties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Puppies[unclustered B+] ⋈ Humans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Humans[file scan] ⋈ Kitties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Humans[file scan] ⋈ Puppies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Which plans will be avoided?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Kitties[unclustered B+] ⋈ Puppies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Kitties[unclustered B+] ⋈ Humans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Puppies[unclustered B+] ⋈ Kitties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Puppies[unclustered B+] ⋈ Humans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Humans[file scan] ⋈ Kitties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Humans[file scan] ⋈ Puppies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Which plans will be avoided?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Kitties[unclustered B+] ⋈ Puppies</a:t>
            </a:r>
            <a:endParaRPr sz="3600"/>
          </a:p>
          <a:p>
            <a:pPr lvl="0">
              <a:defRPr sz="1800"/>
            </a:pPr>
            <a:r>
              <a:rPr strike="sngStrike" sz="3600"/>
              <a:t>Kitties[unclustered B+] x Humans</a:t>
            </a:r>
            <a:endParaRPr strike="sngStrike" sz="3600"/>
          </a:p>
          <a:p>
            <a:pPr lvl="0">
              <a:defRPr sz="1800"/>
            </a:pPr>
            <a:r>
              <a:rPr sz="3600"/>
              <a:t>Puppies[unclustered B+] ⋈ Kitties</a:t>
            </a:r>
            <a:endParaRPr sz="3600"/>
          </a:p>
          <a:p>
            <a:pPr lvl="0">
              <a:defRPr sz="1800"/>
            </a:pPr>
            <a:r>
              <a:rPr sz="3600"/>
              <a:t>Puppies[unclustered B+] ⋈ Humans</a:t>
            </a:r>
            <a:endParaRPr sz="3600"/>
          </a:p>
          <a:p>
            <a:pPr lvl="0">
              <a:defRPr sz="1800"/>
            </a:pPr>
            <a:r>
              <a:rPr strike="sngStrike" sz="3600"/>
              <a:t>Humans[file scan] x Kitties</a:t>
            </a:r>
            <a:endParaRPr strike="sngStrike" sz="3600"/>
          </a:p>
          <a:p>
            <a:pPr lvl="0">
              <a:defRPr sz="1800"/>
            </a:pPr>
            <a:r>
              <a:rPr sz="3600"/>
              <a:t>Humans[file scan] ⋈ Puppies</a:t>
            </a:r>
          </a:p>
        </p:txBody>
      </p:sp>
      <p:sp>
        <p:nvSpPr>
          <p:cNvPr id="195" name="Shape 195"/>
          <p:cNvSpPr/>
          <p:nvPr/>
        </p:nvSpPr>
        <p:spPr>
          <a:xfrm>
            <a:off x="8624149" y="2688649"/>
            <a:ext cx="410623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Humans and kitties don’t have a join </a:t>
            </a:r>
            <a:endParaRPr sz="3600"/>
          </a:p>
          <a:p>
            <a:pPr lvl="0">
              <a:defRPr sz="1800"/>
            </a:pPr>
            <a:r>
              <a:rPr sz="3600"/>
              <a:t>predicate!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/>
            </a:pPr>
            <a:r>
              <a:rPr sz="4000"/>
              <a:t>What would be the IO cost of doing index nested loops join using Puppies as the outer, with the optimal single table selection methods?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/>
            </a:pPr>
            <a:r>
              <a:rPr sz="4000"/>
              <a:t>What would be the IO cost of doing index nested loops join using Puppies as the outer, with the optimal single table selection methods?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Index scan: (5+200)*1/10 = ~21 I/Os to select puppies</a:t>
            </a:r>
            <a:endParaRPr sz="3600"/>
          </a:p>
          <a:p>
            <a:pPr lvl="0">
              <a:defRPr sz="1800"/>
            </a:pPr>
            <a:r>
              <a:rPr sz="3600"/>
              <a:t># selected puppies = 200 * 1/10 = 20</a:t>
            </a:r>
            <a:endParaRPr sz="3600"/>
          </a:p>
          <a:p>
            <a:pPr lvl="0">
              <a:defRPr sz="1800"/>
            </a:pPr>
            <a:r>
              <a:rPr sz="3600"/>
              <a:t>20*(5+400)*1/10 = 810 I/Os</a:t>
            </a:r>
            <a:endParaRPr sz="3600"/>
          </a:p>
          <a:p>
            <a:pPr lvl="0">
              <a:defRPr sz="1800"/>
            </a:pPr>
            <a:r>
              <a:rPr sz="3600"/>
              <a:t>21 + 810 = 831 I/Os</a:t>
            </a:r>
          </a:p>
        </p:txBody>
      </p:sp>
      <p:sp>
        <p:nvSpPr>
          <p:cNvPr id="202" name="Shape 202"/>
          <p:cNvSpPr/>
          <p:nvPr/>
        </p:nvSpPr>
        <p:spPr>
          <a:xfrm>
            <a:off x="7631856" y="5944953"/>
            <a:ext cx="534513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#tuples in puppies *</a:t>
            </a:r>
            <a:endParaRPr sz="3600"/>
          </a:p>
          <a:p>
            <a:pPr lvl="0">
              <a:defRPr sz="1800"/>
            </a:pPr>
            <a:r>
              <a:rPr sz="3600"/>
              <a:t>index lookup on K.cuteness = P.yappiness</a:t>
            </a:r>
            <a:endParaRPr sz="3600"/>
          </a:p>
          <a:p>
            <a:pPr lvl="0">
              <a:defRPr sz="1800"/>
            </a:pPr>
            <a:endParaRPr sz="3600"/>
          </a:p>
        </p:txBody>
      </p:sp>
      <p:sp>
        <p:nvSpPr>
          <p:cNvPr id="204" name="Shape 204"/>
          <p:cNvSpPr/>
          <p:nvPr/>
        </p:nvSpPr>
        <p:spPr>
          <a:xfrm>
            <a:off x="3888443" y="5721342"/>
            <a:ext cx="4543782" cy="55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5027"/>
                </a:moveTo>
                <a:cubicBezTo>
                  <a:pt x="7231" y="-5394"/>
                  <a:pt x="14431" y="-5001"/>
                  <a:pt x="21600" y="16206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/>
            </a:pPr>
            <a:r>
              <a:rPr sz="4080"/>
              <a:t>What would be the IO cost of doing index nested loops join using Kitties as the outer, with the optimal single table selection methods?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/>
            </a:pPr>
            <a:r>
              <a:rPr sz="4080"/>
              <a:t>What would be the IO cost of doing index nested loops join using Kitties as the outer, with the optimal single table selection methods?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952499" y="2603500"/>
            <a:ext cx="11846999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(5+400)*1/10 = 41 I/Os to select kitties</a:t>
            </a:r>
            <a:endParaRPr sz="3600"/>
          </a:p>
          <a:p>
            <a:pPr lvl="0">
              <a:defRPr sz="1800"/>
            </a:pPr>
            <a:r>
              <a:rPr sz="3600"/>
              <a:t>Clustered lookup for (owner = val and yappiness = 7)</a:t>
            </a:r>
            <a:endParaRPr sz="3600"/>
          </a:p>
          <a:p>
            <a:pPr lvl="1">
              <a:defRPr sz="1800"/>
            </a:pPr>
            <a:r>
              <a:rPr sz="3600"/>
              <a:t>(15+50)*(1/10)*(1/10) = 1 I/O — just an estimate!</a:t>
            </a:r>
            <a:endParaRPr sz="3600"/>
          </a:p>
          <a:p>
            <a:pPr lvl="0">
              <a:defRPr sz="1800"/>
            </a:pPr>
            <a:r>
              <a:rPr sz="3600"/>
              <a:t>41 + 40*1 = 81 I/Os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Have a great spring break!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Determinants of Plan Cost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Access method of base tables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Scan, index, range vs. lookup, clustered vs. unclustered</a:t>
            </a:r>
            <a:endParaRPr sz="3600"/>
          </a:p>
          <a:p>
            <a:pPr lvl="0">
              <a:defRPr sz="1800"/>
            </a:pPr>
            <a:r>
              <a:rPr sz="3600"/>
              <a:t>Join ordering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Do we want to keep rereading a big table over and over again?</a:t>
            </a:r>
            <a:endParaRPr sz="3600"/>
          </a:p>
          <a:p>
            <a:pPr lvl="0">
              <a:defRPr sz="1800"/>
            </a:pPr>
            <a:r>
              <a:rPr sz="3600"/>
              <a:t>Join method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Sort-merge? Hash? BNL?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Cost Estimation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Estimate cost of each operation in plan tree</a:t>
            </a:r>
            <a:endParaRPr sz="3600"/>
          </a:p>
          <a:p>
            <a:pPr lvl="0">
              <a:defRPr sz="1800"/>
            </a:pPr>
            <a:r>
              <a:rPr sz="3600"/>
              <a:t>Must estimate size of result for each operation using info from system catalog</a:t>
            </a:r>
            <a:endParaRPr sz="3600"/>
          </a:p>
          <a:p>
            <a:pPr lvl="0">
              <a:defRPr sz="1800"/>
            </a:pPr>
            <a:r>
              <a:rPr sz="3600"/>
              <a:t> For System R, cost: #I/Os + CPU-factor * #tuples</a:t>
            </a:r>
            <a:endParaRPr sz="3600"/>
          </a:p>
          <a:p>
            <a:pPr lvl="0">
              <a:defRPr sz="1800"/>
            </a:pPr>
            <a:r>
              <a:rPr sz="3600"/>
              <a:t> On-the-fly: The result of one operator is pipelined to another operator without creating a temporary table to hold intermediate result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Push Select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3619168" y="6987349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" name="Shape 62"/>
          <p:cNvSpPr/>
          <p:nvPr/>
        </p:nvSpPr>
        <p:spPr>
          <a:xfrm flipH="1" flipV="1">
            <a:off x="4565248" y="6987349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" name="Shape 63"/>
          <p:cNvSpPr/>
          <p:nvPr/>
        </p:nvSpPr>
        <p:spPr>
          <a:xfrm>
            <a:off x="4394149" y="6681573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4727707" y="5748063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 flipH="1" flipV="1">
            <a:off x="5673787" y="5748063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>
            <a:off x="5521799" y="5458358"/>
            <a:ext cx="351758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67" name="Shape 67"/>
          <p:cNvSpPr/>
          <p:nvPr/>
        </p:nvSpPr>
        <p:spPr>
          <a:xfrm flipV="1">
            <a:off x="5896107" y="4554263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8" name="Shape 68"/>
          <p:cNvSpPr/>
          <p:nvPr/>
        </p:nvSpPr>
        <p:spPr>
          <a:xfrm flipH="1" flipV="1">
            <a:off x="6842187" y="4554263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" name="Shape 69"/>
          <p:cNvSpPr/>
          <p:nvPr/>
        </p:nvSpPr>
        <p:spPr>
          <a:xfrm>
            <a:off x="6690199" y="4264558"/>
            <a:ext cx="351758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70" name="Shape 70"/>
          <p:cNvSpPr/>
          <p:nvPr/>
        </p:nvSpPr>
        <p:spPr>
          <a:xfrm>
            <a:off x="3340049" y="7938873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71" name="Shape 71"/>
          <p:cNvSpPr/>
          <p:nvPr/>
        </p:nvSpPr>
        <p:spPr>
          <a:xfrm>
            <a:off x="5359349" y="7938873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72" name="Shape 72"/>
          <p:cNvSpPr/>
          <p:nvPr/>
        </p:nvSpPr>
        <p:spPr>
          <a:xfrm>
            <a:off x="6489649" y="6681573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73" name="Shape 73"/>
          <p:cNvSpPr/>
          <p:nvPr/>
        </p:nvSpPr>
        <p:spPr>
          <a:xfrm>
            <a:off x="7683449" y="5458358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</a:t>
            </a:r>
          </a:p>
        </p:txBody>
      </p:sp>
      <p:sp>
        <p:nvSpPr>
          <p:cNvPr id="74" name="Shape 74"/>
          <p:cNvSpPr/>
          <p:nvPr/>
        </p:nvSpPr>
        <p:spPr>
          <a:xfrm flipV="1">
            <a:off x="6860724" y="3130941"/>
            <a:ext cx="1" cy="104799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5404542" y="2219821"/>
            <a:ext cx="291236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σ </a:t>
            </a:r>
            <a:r>
              <a:rPr baseline="-38888" sz="3600"/>
              <a:t>A.rating &gt; 5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Push Select</a:t>
            </a:r>
          </a:p>
        </p:txBody>
      </p:sp>
      <p:sp>
        <p:nvSpPr>
          <p:cNvPr id="78" name="Shape 78"/>
          <p:cNvSpPr/>
          <p:nvPr/>
        </p:nvSpPr>
        <p:spPr>
          <a:xfrm flipV="1">
            <a:off x="3619168" y="5812815"/>
            <a:ext cx="955638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 flipH="1" flipV="1">
            <a:off x="4565249" y="5812815"/>
            <a:ext cx="955637" cy="95563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4394149" y="5507039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81" name="Shape 81"/>
          <p:cNvSpPr/>
          <p:nvPr/>
        </p:nvSpPr>
        <p:spPr>
          <a:xfrm flipV="1">
            <a:off x="4727707" y="4573529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" name="Shape 82"/>
          <p:cNvSpPr/>
          <p:nvPr/>
        </p:nvSpPr>
        <p:spPr>
          <a:xfrm flipH="1" flipV="1">
            <a:off x="5673787" y="4573529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" name="Shape 83"/>
          <p:cNvSpPr/>
          <p:nvPr/>
        </p:nvSpPr>
        <p:spPr>
          <a:xfrm>
            <a:off x="5521800" y="4283825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84" name="Shape 84"/>
          <p:cNvSpPr/>
          <p:nvPr/>
        </p:nvSpPr>
        <p:spPr>
          <a:xfrm flipV="1">
            <a:off x="5896107" y="3379729"/>
            <a:ext cx="955637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" name="Shape 85"/>
          <p:cNvSpPr/>
          <p:nvPr/>
        </p:nvSpPr>
        <p:spPr>
          <a:xfrm flipH="1" flipV="1">
            <a:off x="6842186" y="3379729"/>
            <a:ext cx="955638" cy="9556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6690200" y="3090025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⋈</a:t>
            </a:r>
          </a:p>
        </p:txBody>
      </p:sp>
      <p:sp>
        <p:nvSpPr>
          <p:cNvPr id="87" name="Shape 87"/>
          <p:cNvSpPr/>
          <p:nvPr/>
        </p:nvSpPr>
        <p:spPr>
          <a:xfrm>
            <a:off x="3340049" y="8032381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A</a:t>
            </a:r>
          </a:p>
        </p:txBody>
      </p:sp>
      <p:sp>
        <p:nvSpPr>
          <p:cNvPr id="88" name="Shape 88"/>
          <p:cNvSpPr/>
          <p:nvPr/>
        </p:nvSpPr>
        <p:spPr>
          <a:xfrm>
            <a:off x="5359349" y="6764339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B</a:t>
            </a:r>
          </a:p>
        </p:txBody>
      </p:sp>
      <p:sp>
        <p:nvSpPr>
          <p:cNvPr id="89" name="Shape 89"/>
          <p:cNvSpPr/>
          <p:nvPr/>
        </p:nvSpPr>
        <p:spPr>
          <a:xfrm>
            <a:off x="6489649" y="5507039"/>
            <a:ext cx="351757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C</a:t>
            </a:r>
          </a:p>
        </p:txBody>
      </p:sp>
      <p:sp>
        <p:nvSpPr>
          <p:cNvPr id="90" name="Shape 90"/>
          <p:cNvSpPr/>
          <p:nvPr/>
        </p:nvSpPr>
        <p:spPr>
          <a:xfrm>
            <a:off x="7683449" y="4283825"/>
            <a:ext cx="351758" cy="391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</a:t>
            </a:r>
          </a:p>
        </p:txBody>
      </p:sp>
      <p:sp>
        <p:nvSpPr>
          <p:cNvPr id="91" name="Shape 91"/>
          <p:cNvSpPr/>
          <p:nvPr/>
        </p:nvSpPr>
        <p:spPr>
          <a:xfrm flipV="1">
            <a:off x="3515927" y="7367701"/>
            <a:ext cx="1" cy="61978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>
            <a:off x="2275772" y="6547467"/>
            <a:ext cx="248031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σ </a:t>
            </a:r>
            <a:r>
              <a:rPr baseline="-38888" sz="3600"/>
              <a:t>rating &gt; 5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Selectivity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Selectivity represents a predicate’s impact on reducing result size</a:t>
            </a:r>
            <a:endParaRPr sz="3564"/>
          </a:p>
          <a:p>
            <a:pPr lvl="1" marL="880110" indent="-440055" defTabSz="578358">
              <a:spcBef>
                <a:spcPts val="900"/>
              </a:spcBef>
              <a:defRPr sz="1800"/>
            </a:pPr>
            <a:r>
              <a:rPr sz="3564"/>
              <a:t>|output| / |input|</a:t>
            </a:r>
            <a:endParaRPr sz="3564"/>
          </a:p>
          <a:p>
            <a:pPr lvl="1" marL="880110" indent="-440055" defTabSz="578358">
              <a:spcBef>
                <a:spcPts val="900"/>
              </a:spcBef>
              <a:defRPr sz="1800"/>
            </a:pPr>
            <a:r>
              <a:rPr sz="3564"/>
              <a:t>Tuples that contain rating 0 to 100:</a:t>
            </a:r>
            <a:endParaRPr sz="3564"/>
          </a:p>
          <a:p>
            <a:pPr lvl="2" marL="1320165" indent="-440055" defTabSz="578358">
              <a:spcBef>
                <a:spcPts val="900"/>
              </a:spcBef>
              <a:defRPr sz="1800"/>
            </a:pPr>
            <a:r>
              <a:rPr sz="3564"/>
              <a:t>σ </a:t>
            </a:r>
            <a:r>
              <a:rPr baseline="-39281" sz="3564"/>
              <a:t>rating &gt; 0</a:t>
            </a:r>
            <a:r>
              <a:rPr sz="3564"/>
              <a:t> has large selectivity</a:t>
            </a:r>
            <a:endParaRPr sz="3564"/>
          </a:p>
          <a:p>
            <a:pPr lvl="2" marL="1320165" indent="-440055" defTabSz="578358">
              <a:spcBef>
                <a:spcPts val="900"/>
              </a:spcBef>
              <a:defRPr sz="1800"/>
            </a:pPr>
            <a:r>
              <a:rPr sz="3564"/>
              <a:t>σ </a:t>
            </a:r>
            <a:r>
              <a:rPr baseline="-39281" sz="3564"/>
              <a:t>rating &gt; 99</a:t>
            </a:r>
            <a:r>
              <a:rPr sz="3564"/>
              <a:t> has smaller selectivity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If missing info to estimate selectivity, assume 1/10!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Selectivity also known as reduction factor (RF)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Selectivity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Predicate </a:t>
            </a:r>
            <a:r>
              <a:rPr sz="2952">
                <a:solidFill>
                  <a:srgbClr val="0365C0"/>
                </a:solidFill>
              </a:rPr>
              <a:t>col=value </a:t>
            </a:r>
            <a:endParaRPr sz="2952">
              <a:solidFill>
                <a:srgbClr val="0365C0"/>
              </a:solidFill>
            </a:endParaRPr>
          </a:p>
          <a:p>
            <a:pPr lvl="1" marL="728979" indent="-364489" defTabSz="479044">
              <a:spcBef>
                <a:spcPts val="800"/>
              </a:spcBef>
              <a:defRPr sz="1800"/>
            </a:pPr>
            <a:r>
              <a:rPr sz="2952"/>
              <a:t>Selectivity = 1/NKeys(col)</a:t>
            </a: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Predicate</a:t>
            </a:r>
            <a:r>
              <a:rPr sz="2952">
                <a:solidFill>
                  <a:srgbClr val="0365C0"/>
                </a:solidFill>
              </a:rPr>
              <a:t> col1=col2</a:t>
            </a:r>
            <a:r>
              <a:rPr sz="2952"/>
              <a:t> </a:t>
            </a:r>
            <a:endParaRPr sz="2952"/>
          </a:p>
          <a:p>
            <a:pPr lvl="1" marL="728979" indent="-364489" defTabSz="479044">
              <a:spcBef>
                <a:spcPts val="800"/>
              </a:spcBef>
              <a:defRPr sz="1800"/>
            </a:pPr>
            <a:r>
              <a:rPr sz="2952"/>
              <a:t>Selectivity = 1/MAX(NKeys(col1), NKeys(col2))</a:t>
            </a: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Predicate </a:t>
            </a:r>
            <a:r>
              <a:rPr sz="2952">
                <a:solidFill>
                  <a:srgbClr val="0365C0"/>
                </a:solidFill>
              </a:rPr>
              <a:t>col&gt;value</a:t>
            </a:r>
            <a:endParaRPr sz="2952"/>
          </a:p>
          <a:p>
            <a:pPr lvl="1" marL="728979" indent="-364489" defTabSz="479044">
              <a:spcBef>
                <a:spcPts val="800"/>
              </a:spcBef>
              <a:defRPr sz="1800"/>
            </a:pPr>
            <a:r>
              <a:rPr sz="2952"/>
              <a:t>Selectivity= (High(col)-value)/(High(col)-Low(col) + 1) </a:t>
            </a: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Assumes that values and uniformly distributed and independent!</a:t>
            </a:r>
            <a:endParaRPr sz="2952"/>
          </a:p>
          <a:p>
            <a:pPr lvl="0" marL="364489" indent="-364489" defTabSz="479044">
              <a:spcBef>
                <a:spcPts val="3400"/>
              </a:spcBef>
              <a:defRPr sz="1800"/>
            </a:pPr>
            <a:r>
              <a:rPr sz="2952"/>
              <a:t>Result Cardinality: Max # tuples  * product of all selectivities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