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95" r:id="rId6"/>
    <p:sldId id="335" r:id="rId7"/>
    <p:sldId id="261" r:id="rId8"/>
    <p:sldId id="324" r:id="rId9"/>
    <p:sldId id="325" r:id="rId10"/>
    <p:sldId id="326" r:id="rId11"/>
    <p:sldId id="327" r:id="rId12"/>
    <p:sldId id="332" r:id="rId13"/>
    <p:sldId id="328" r:id="rId14"/>
    <p:sldId id="329" r:id="rId15"/>
    <p:sldId id="330" r:id="rId16"/>
    <p:sldId id="331" r:id="rId17"/>
    <p:sldId id="334" r:id="rId18"/>
    <p:sldId id="33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7787B-F4E5-4B7B-94F7-24C1541A2F89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17E01-9DC0-4DFA-9C74-4A92EB00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3BBD8-B659-9BAC-411A-C07416942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51B9C3-686A-B517-D8CB-30B42E7F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7D7AD-8DB7-058E-4384-11DA56DE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7D0C-EAB9-4370-B477-7CA9B95C5454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05BCB-27C5-D61D-1D91-9C179341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121AB-9628-C6D3-580D-9C17BCA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5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A81B-D86A-47E8-0BED-F1AB298A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49401-C849-722A-44BA-39E54A57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F05F0-6D22-6DB1-E645-868B9D92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71A-303B-418C-9342-CD42C8D9BDDF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6C678-2CA0-3E07-7CD9-73F1D9A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B8FA3-0610-F16E-B853-79B43BE8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6A21AA-C8A0-14E1-C032-322D784CA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8844F-80D1-ABE5-7A23-3A0695D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4BBAD-58E7-3F15-2B1E-FD95C21E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A495-7670-4134-8016-24A75A661849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C1DFB-51D2-3739-538A-59866AF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1A75D4-71FC-121B-5F92-C712966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18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56B48-7CAD-A6FE-8FE9-8BAD8FF8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6E7B4-44E1-1739-A315-364EA5A1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EBCC4-CE3E-3A19-8DC7-88E12E4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ED-6216-4BC1-B9C4-72B6AB2165A9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383AD-0735-DB29-9B8A-4AF30DFB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A2147-09CE-3B7B-869B-771E639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FF24C-726B-D80C-DD00-E5AFE9D7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C588C-9AA9-F98D-81DF-7D8E8E14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6DC53-4E26-47D9-C9A0-45A0E088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B7A3-A96F-4053-B627-E6B5EFC10F62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0048C-6656-3FA8-29B2-59C77AE2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646FB-F3BA-9E7E-D1EC-71B47FA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2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3C7CC-9BCF-02D6-34BA-E62FF00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FC074-65A9-DE73-6545-65524A85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7E859C-E357-0068-A095-D99E8AA9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F4FF35-48D6-9948-DB11-B597039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D680-3B59-490F-A76E-B7D41DB0E2A3}" type="datetime1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16765D-CDE3-E6E8-6259-58D2F4BA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593E2-2157-97A0-40C9-DB625940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5EA9A-D1CF-23AA-C1B0-00C4C808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825A24-AAA2-7DEF-E0D6-D16C50E0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E5FB01-6D32-32DA-4E7C-FC3AB82D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7B097C-DBFC-B9E4-F4AE-6D1761FA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F980E-19B6-2F60-30C3-9F4BE44BC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EB2BE4-769F-5E69-69B1-561C8DAF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6511-CA79-4686-B913-88B802E4BFF8}" type="datetime1">
              <a:rPr lang="fr-FR" smtClean="0"/>
              <a:t>14/02/2025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DE23F0-AE13-781E-5FEC-FA4332AC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BF8CD1-609B-0610-93F9-4368FEA3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AE732-7194-8792-4066-15E56633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D7FC46-382B-9CEB-2EA9-523A406D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F254-7DB4-4E3D-89A9-258EC91273C6}" type="datetime1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7BB4F3-6CE7-0BA6-B31C-6D5DE1B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5D63F8-2702-2E47-4C6E-5C08AA4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92F7CD-7EC5-CAAB-CE67-4A669E3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FE7-E0AA-4F14-B2D8-D9C05E400C5A}" type="datetime1">
              <a:rPr lang="fr-FR" smtClean="0"/>
              <a:t>14/02/2025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0E6B9B-AB53-806D-8870-0EC11B53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D60EF-84B3-08E9-7B77-3B768B38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2583C-AFE9-A2BA-A180-664E4E56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7612D-9876-1D28-C202-C5B7EA31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F6C3AF-3197-93F9-66AA-D8938881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6BE35-77EB-9415-1B20-E190311A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DFAB-7F25-4944-B6B9-A82F4D202011}" type="datetime1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863655-F4A0-340E-7B06-60C61BCA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2982F-5160-0C47-E524-1CD3A23F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E6E6D-B8D4-66D3-19BC-662122C0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7536B4-C790-77CE-167D-3A8D0BF97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940A9A-53D9-009F-4C45-60B6F07F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A0017-2A09-7AA8-8B2E-8F559344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86C-9817-4CEB-A557-148B88409DB6}" type="datetime1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086FA1-9DE4-AEFE-8A1E-36295A91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A3161-0D1C-0EDA-AC7C-C58835B1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1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AD0682-DA64-A4B2-1399-9D853253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2E4BEF-FF5A-B77B-5F8E-B0BCA9D0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2936C-0D14-BB3E-BCBD-382B887D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4F52F-08DA-4CC2-8C04-6F74DB2793B3}" type="datetime1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00628-9767-72C7-2963-548482C4B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E184F-E32E-007D-A694-93FBC3E07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F629C-2438-401D-988C-636D2B8114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11C388-B018-7190-6BC2-BA78806F8C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55375" y="63500"/>
            <a:ext cx="91281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400">
                <a:solidFill>
                  <a:srgbClr val="71BF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61893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78CB627-E279-488A-1722-BABD0AB9534A}"/>
              </a:ext>
            </a:extLst>
          </p:cNvPr>
          <p:cNvGrpSpPr/>
          <p:nvPr/>
        </p:nvGrpSpPr>
        <p:grpSpPr>
          <a:xfrm>
            <a:off x="513120" y="303111"/>
            <a:ext cx="11165760" cy="6116189"/>
            <a:chOff x="92178" y="33353"/>
            <a:chExt cx="11165760" cy="611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4A83B4-97CB-8B19-165C-CC5793575F58}"/>
                </a:ext>
              </a:extLst>
            </p:cNvPr>
            <p:cNvSpPr/>
            <p:nvPr/>
          </p:nvSpPr>
          <p:spPr>
            <a:xfrm>
              <a:off x="4826902" y="857087"/>
              <a:ext cx="25381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i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Projet 4</a:t>
              </a:r>
              <a:endParaRPr lang="fr-FR" sz="5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14FC4-9E7D-B375-8A5F-4EA64AB78296}"/>
                </a:ext>
              </a:extLst>
            </p:cNvPr>
            <p:cNvSpPr/>
            <p:nvPr/>
          </p:nvSpPr>
          <p:spPr>
            <a:xfrm>
              <a:off x="1185949" y="2084549"/>
              <a:ext cx="1007198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"/>
                </a:rPr>
                <a:t>Anticipez les besoins en consommation </a:t>
              </a:r>
            </a:p>
            <a:p>
              <a:pPr algn="ctr"/>
              <a:r>
                <a:rPr lang="fr-FR" sz="4000" b="1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lvetica Neue"/>
                </a:rPr>
                <a:t>de bâtiments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791BA0-0716-B2A8-6707-E0E9F2FA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78" y="96960"/>
              <a:ext cx="222455" cy="222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47B0388-7992-BF7E-02CE-7D2BBA3A5894}"/>
                </a:ext>
              </a:extLst>
            </p:cNvPr>
            <p:cNvGrpSpPr/>
            <p:nvPr/>
          </p:nvGrpSpPr>
          <p:grpSpPr>
            <a:xfrm>
              <a:off x="4440079" y="4259543"/>
              <a:ext cx="4127504" cy="1889999"/>
              <a:chOff x="4420317" y="3968982"/>
              <a:chExt cx="4124324" cy="19085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49C91B-10A7-FF46-CB18-5E750F003749}"/>
                  </a:ext>
                </a:extLst>
              </p:cNvPr>
              <p:cNvSpPr/>
              <p:nvPr/>
            </p:nvSpPr>
            <p:spPr>
              <a:xfrm>
                <a:off x="4420317" y="3968982"/>
                <a:ext cx="4124324" cy="1908502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highlight>
                    <a:srgbClr val="0000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1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highlight>
                    <a:srgbClr val="0000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dirty="0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6577E90-C77B-3EED-B09C-606E7016E423}"/>
                  </a:ext>
                </a:extLst>
              </p:cNvPr>
              <p:cNvSpPr txBox="1"/>
              <p:nvPr/>
            </p:nvSpPr>
            <p:spPr>
              <a:xfrm>
                <a:off x="5744274" y="4600066"/>
                <a:ext cx="2311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ighlight>
                      <a:srgbClr val="0000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GASSUC CEDRIC </a:t>
                </a:r>
              </a:p>
              <a:p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B6CBD65-6DE9-6B25-DD3D-3EB6E34CDAF0}"/>
                  </a:ext>
                </a:extLst>
              </p:cNvPr>
              <p:cNvSpPr txBox="1"/>
              <p:nvPr/>
            </p:nvSpPr>
            <p:spPr>
              <a:xfrm>
                <a:off x="4660409" y="5157914"/>
                <a:ext cx="3644140" cy="40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Mentor </a:t>
                </a:r>
                <a:r>
                  <a:rPr lang="fr-FR" sz="2000" b="1" dirty="0">
                    <a:solidFill>
                      <a:schemeClr val="bg1"/>
                    </a:solidFill>
                  </a:rPr>
                  <a:t>:  </a:t>
                </a:r>
                <a:r>
                  <a:rPr lang="fr-FR" sz="2000" b="1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ighlight>
                      <a:srgbClr val="0000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Adrien Chambord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96FD8F-6032-9E8F-CC31-4931EDAC03A5}"/>
                </a:ext>
              </a:extLst>
            </p:cNvPr>
            <p:cNvSpPr/>
            <p:nvPr/>
          </p:nvSpPr>
          <p:spPr>
            <a:xfrm>
              <a:off x="314633" y="33353"/>
              <a:ext cx="2004551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863E31-E46F-06A0-FC67-8D43B43019B1}"/>
                </a:ext>
              </a:extLst>
            </p:cNvPr>
            <p:cNvSpPr/>
            <p:nvPr/>
          </p:nvSpPr>
          <p:spPr>
            <a:xfrm>
              <a:off x="9560030" y="48742"/>
              <a:ext cx="1697908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6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1A63C77-DAED-1A84-3A16-3DB75FE3B4DC}"/>
              </a:ext>
            </a:extLst>
          </p:cNvPr>
          <p:cNvSpPr txBox="1"/>
          <p:nvPr/>
        </p:nvSpPr>
        <p:spPr>
          <a:xfrm>
            <a:off x="5660259" y="4575956"/>
            <a:ext cx="357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Rédigé et Présenté par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1FC138-8CBC-A3EA-93F0-56629EA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53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FC057-5971-0D4E-8CAE-FAA0922E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7368E5-9DBC-FEA8-1541-44524C0F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57" y="114864"/>
            <a:ext cx="6975005" cy="31168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D7D24A1-DDE7-49F4-1745-49FF27A9F492}"/>
              </a:ext>
            </a:extLst>
          </p:cNvPr>
          <p:cNvSpPr txBox="1"/>
          <p:nvPr/>
        </p:nvSpPr>
        <p:spPr>
          <a:xfrm>
            <a:off x="265472" y="1673277"/>
            <a:ext cx="4070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FA231D-8FA7-0D5C-BBBE-484C5EF6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57" y="3360176"/>
            <a:ext cx="6975004" cy="3429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B5EF37-6105-50B5-3008-F34E215DA0D1}"/>
              </a:ext>
            </a:extLst>
          </p:cNvPr>
          <p:cNvSpPr txBox="1"/>
          <p:nvPr/>
        </p:nvSpPr>
        <p:spPr>
          <a:xfrm>
            <a:off x="358880" y="4630726"/>
            <a:ext cx="39771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317353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475F35-4D53-42D7-DBF2-784F2E3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1E7D88-CEC0-7BED-0FE6-FCC04006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8" y="662733"/>
            <a:ext cx="7334155" cy="61648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37BA9A-C251-CD3A-E278-253434B2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43" y="990738"/>
            <a:ext cx="4266580" cy="57307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FE872C0-16B2-561E-FBA2-845E18FED85A}"/>
              </a:ext>
            </a:extLst>
          </p:cNvPr>
          <p:cNvSpPr txBox="1"/>
          <p:nvPr/>
        </p:nvSpPr>
        <p:spPr>
          <a:xfrm>
            <a:off x="3104507" y="554659"/>
            <a:ext cx="24703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Features Important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F91E76-DF7B-E301-1954-67AF02172E7E}"/>
              </a:ext>
            </a:extLst>
          </p:cNvPr>
          <p:cNvSpPr txBox="1"/>
          <p:nvPr/>
        </p:nvSpPr>
        <p:spPr>
          <a:xfrm>
            <a:off x="5574890" y="611717"/>
            <a:ext cx="2812025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Cas sans 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12160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CC07C7-06EF-3845-484B-731178FA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1ECCCC-78D8-4A53-5E5A-703345DB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7" y="1230439"/>
            <a:ext cx="7376799" cy="49343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24C564-6967-065B-21C7-E76547E7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16" y="1040136"/>
            <a:ext cx="5121084" cy="579932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832C915-5EA2-C546-BD36-2A5453035237}"/>
              </a:ext>
            </a:extLst>
          </p:cNvPr>
          <p:cNvSpPr txBox="1"/>
          <p:nvPr/>
        </p:nvSpPr>
        <p:spPr>
          <a:xfrm>
            <a:off x="2947190" y="581290"/>
            <a:ext cx="24703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Features Important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EC756F-7C5B-55E6-E417-9028D5DA6B33}"/>
              </a:ext>
            </a:extLst>
          </p:cNvPr>
          <p:cNvSpPr txBox="1"/>
          <p:nvPr/>
        </p:nvSpPr>
        <p:spPr>
          <a:xfrm>
            <a:off x="5417573" y="638348"/>
            <a:ext cx="2812025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10817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83B50-943B-DEDA-62BD-BF73D91D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D423AF-7106-0C94-9548-A7D7F60AF798}"/>
              </a:ext>
            </a:extLst>
          </p:cNvPr>
          <p:cNvGrpSpPr/>
          <p:nvPr/>
        </p:nvGrpSpPr>
        <p:grpSpPr>
          <a:xfrm>
            <a:off x="2392463" y="215442"/>
            <a:ext cx="7407073" cy="646331"/>
            <a:chOff x="2543173" y="221848"/>
            <a:chExt cx="7407073" cy="6463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9509E76-11D0-AC19-057A-0B058B3C24FC}"/>
                </a:ext>
              </a:extLst>
            </p:cNvPr>
            <p:cNvSpPr txBox="1"/>
            <p:nvPr/>
          </p:nvSpPr>
          <p:spPr>
            <a:xfrm>
              <a:off x="3247104" y="221848"/>
              <a:ext cx="67031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800" b="1" dirty="0"/>
                <a:t>Analyse des prédictions de la consommation d’énergie à partir de la variable </a:t>
              </a:r>
              <a:r>
                <a:rPr lang="fr-FR" sz="1800" dirty="0"/>
                <a:t>TotalGHGEmissions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CE0C3B2-B5FB-FF28-4894-B8BA0C6667C3}"/>
                </a:ext>
              </a:extLst>
            </p:cNvPr>
            <p:cNvSpPr/>
            <p:nvPr/>
          </p:nvSpPr>
          <p:spPr>
            <a:xfrm>
              <a:off x="2543173" y="318291"/>
              <a:ext cx="432618" cy="45344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5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7090C3B3-3DC4-D6F6-2B43-E604B2A7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298"/>
            <a:ext cx="6096000" cy="38255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C19E905-8FB6-B0AF-FDF6-9F28E638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2273298"/>
            <a:ext cx="5938684" cy="383319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9250D09-2F07-2942-7577-6CA1FD1F1B33}"/>
              </a:ext>
            </a:extLst>
          </p:cNvPr>
          <p:cNvSpPr txBox="1"/>
          <p:nvPr/>
        </p:nvSpPr>
        <p:spPr>
          <a:xfrm>
            <a:off x="1445344" y="1693184"/>
            <a:ext cx="407055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63ED44-4EE9-27EB-A1A5-93213AF36A24}"/>
              </a:ext>
            </a:extLst>
          </p:cNvPr>
          <p:cNvSpPr txBox="1"/>
          <p:nvPr/>
        </p:nvSpPr>
        <p:spPr>
          <a:xfrm>
            <a:off x="7457771" y="1693184"/>
            <a:ext cx="397714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4B98A2-A9A4-F02C-B2BF-7199E6960E7F}"/>
              </a:ext>
            </a:extLst>
          </p:cNvPr>
          <p:cNvSpPr txBox="1"/>
          <p:nvPr/>
        </p:nvSpPr>
        <p:spPr>
          <a:xfrm>
            <a:off x="5681048" y="980222"/>
            <a:ext cx="15338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A-  RMSE</a:t>
            </a:r>
          </a:p>
        </p:txBody>
      </p:sp>
    </p:spTree>
    <p:extLst>
      <p:ext uri="{BB962C8B-B14F-4D97-AF65-F5344CB8AC3E}">
        <p14:creationId xmlns:p14="http://schemas.microsoft.com/office/powerpoint/2010/main" val="67907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25E68-8E0D-39F6-5F33-AB556822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E3DBAC-8DBB-4C48-C2CF-86CB2766ED78}"/>
              </a:ext>
            </a:extLst>
          </p:cNvPr>
          <p:cNvSpPr txBox="1"/>
          <p:nvPr/>
        </p:nvSpPr>
        <p:spPr>
          <a:xfrm>
            <a:off x="1396182" y="1502383"/>
            <a:ext cx="407055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B33D6A-2D14-A043-BA43-7E3B6B2E2AEC}"/>
              </a:ext>
            </a:extLst>
          </p:cNvPr>
          <p:cNvSpPr txBox="1"/>
          <p:nvPr/>
        </p:nvSpPr>
        <p:spPr>
          <a:xfrm>
            <a:off x="7084146" y="1502383"/>
            <a:ext cx="397714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D46D78-6BFD-EDA1-C4B7-BC066B3A83A2}"/>
              </a:ext>
            </a:extLst>
          </p:cNvPr>
          <p:cNvSpPr txBox="1"/>
          <p:nvPr/>
        </p:nvSpPr>
        <p:spPr>
          <a:xfrm>
            <a:off x="5466737" y="480337"/>
            <a:ext cx="144534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B -  MAE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14A647-4CE1-D710-F5C3-63E8A8B7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16" y="2493069"/>
            <a:ext cx="6243484" cy="38632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FDCE6BF-247D-F3C3-ECB9-090125F2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581"/>
            <a:ext cx="5948516" cy="40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3C56-059D-A0A2-E8D2-0F1FFD0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198295-5DA9-3EA9-89BF-69E6A0FA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23901"/>
            <a:ext cx="6096000" cy="37569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0883F9-70CB-5F8C-22F6-B07763A892AA}"/>
              </a:ext>
            </a:extLst>
          </p:cNvPr>
          <p:cNvSpPr txBox="1"/>
          <p:nvPr/>
        </p:nvSpPr>
        <p:spPr>
          <a:xfrm>
            <a:off x="1302773" y="1767854"/>
            <a:ext cx="407055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11F6D8-65F9-A4C9-B5AD-15748402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9608"/>
            <a:ext cx="5949686" cy="382557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D372CA4-2F6B-55D7-E17C-8A4CB9E79C5B}"/>
              </a:ext>
            </a:extLst>
          </p:cNvPr>
          <p:cNvSpPr txBox="1"/>
          <p:nvPr/>
        </p:nvSpPr>
        <p:spPr>
          <a:xfrm>
            <a:off x="7376653" y="1767854"/>
            <a:ext cx="397714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259E00-DB4D-0286-4B20-E7013DF1DCE9}"/>
              </a:ext>
            </a:extLst>
          </p:cNvPr>
          <p:cNvSpPr txBox="1"/>
          <p:nvPr/>
        </p:nvSpPr>
        <p:spPr>
          <a:xfrm>
            <a:off x="5732206" y="505276"/>
            <a:ext cx="107171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C -  R2</a:t>
            </a:r>
          </a:p>
        </p:txBody>
      </p:sp>
    </p:spTree>
    <p:extLst>
      <p:ext uri="{BB962C8B-B14F-4D97-AF65-F5344CB8AC3E}">
        <p14:creationId xmlns:p14="http://schemas.microsoft.com/office/powerpoint/2010/main" val="210252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6D77C2-1316-2DD0-0835-698E4C25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4E00E9-9598-283E-BC95-DCBB72F4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02" y="3519948"/>
            <a:ext cx="7084141" cy="33239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B8434F-DB8F-C600-1DCC-BC121C9B99F3}"/>
              </a:ext>
            </a:extLst>
          </p:cNvPr>
          <p:cNvSpPr txBox="1"/>
          <p:nvPr/>
        </p:nvSpPr>
        <p:spPr>
          <a:xfrm>
            <a:off x="356421" y="4623603"/>
            <a:ext cx="397714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22FE0E-3AA3-D18E-A844-430BB8BF2A57}"/>
              </a:ext>
            </a:extLst>
          </p:cNvPr>
          <p:cNvSpPr txBox="1"/>
          <p:nvPr/>
        </p:nvSpPr>
        <p:spPr>
          <a:xfrm>
            <a:off x="356421" y="1040267"/>
            <a:ext cx="407055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1C0103-47E4-9B3F-993A-C2894731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03" y="136524"/>
            <a:ext cx="7084141" cy="3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EE9FED-3A7E-3501-A600-5F445A58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D62429-B66F-8AA6-B997-4102623A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529"/>
            <a:ext cx="8426245" cy="50978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7B73C2-8867-6677-5D11-07E76320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245" y="1258529"/>
            <a:ext cx="3578942" cy="55994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776503-738A-2B38-4943-61CFECA65AD9}"/>
              </a:ext>
            </a:extLst>
          </p:cNvPr>
          <p:cNvSpPr txBox="1"/>
          <p:nvPr/>
        </p:nvSpPr>
        <p:spPr>
          <a:xfrm>
            <a:off x="3143837" y="561321"/>
            <a:ext cx="24703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Features Important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E000EF-8FA2-E414-85AA-40292485A788}"/>
              </a:ext>
            </a:extLst>
          </p:cNvPr>
          <p:cNvSpPr txBox="1"/>
          <p:nvPr/>
        </p:nvSpPr>
        <p:spPr>
          <a:xfrm>
            <a:off x="5614220" y="618379"/>
            <a:ext cx="2812025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Cas sans 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83575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B40F07-1D4D-FE5A-56D5-F1F0F04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D0F64A-11FF-9488-53F7-AFAA953A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" y="1111360"/>
            <a:ext cx="7497641" cy="48076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76275A-11A3-319C-F8F8-C87A6732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48" y="1248415"/>
            <a:ext cx="4329197" cy="49308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BC20BCF-5A4E-7B0E-EE0D-8FF71C95677B}"/>
              </a:ext>
            </a:extLst>
          </p:cNvPr>
          <p:cNvSpPr txBox="1"/>
          <p:nvPr/>
        </p:nvSpPr>
        <p:spPr>
          <a:xfrm>
            <a:off x="2947190" y="581290"/>
            <a:ext cx="24703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Features Important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2E479C-0A9F-D540-604B-26D918DB3968}"/>
              </a:ext>
            </a:extLst>
          </p:cNvPr>
          <p:cNvSpPr txBox="1"/>
          <p:nvPr/>
        </p:nvSpPr>
        <p:spPr>
          <a:xfrm>
            <a:off x="5417573" y="638348"/>
            <a:ext cx="2812025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158040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C92E5B7-FA24-1328-5877-D2B11FF7358B}"/>
              </a:ext>
            </a:extLst>
          </p:cNvPr>
          <p:cNvGrpSpPr/>
          <p:nvPr/>
        </p:nvGrpSpPr>
        <p:grpSpPr>
          <a:xfrm>
            <a:off x="72514" y="0"/>
            <a:ext cx="12255601" cy="481786"/>
            <a:chOff x="190501" y="0"/>
            <a:chExt cx="12255601" cy="48178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4A3CC5B-8D86-8671-FAFD-8C685CACE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DE802-8FE4-A1F2-6CB6-BBEC266D7AF4}"/>
                </a:ext>
              </a:extLst>
            </p:cNvPr>
            <p:cNvSpPr/>
            <p:nvPr/>
          </p:nvSpPr>
          <p:spPr>
            <a:xfrm>
              <a:off x="306943" y="81676"/>
              <a:ext cx="22303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6595F3-EC40-1117-A521-31D06E58419B}"/>
                </a:ext>
              </a:extLst>
            </p:cNvPr>
            <p:cNvSpPr/>
            <p:nvPr/>
          </p:nvSpPr>
          <p:spPr>
            <a:xfrm>
              <a:off x="10215716" y="0"/>
              <a:ext cx="2230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C51EBC6-0393-6FF2-56E3-D02B4D50BF90}"/>
              </a:ext>
            </a:extLst>
          </p:cNvPr>
          <p:cNvSpPr/>
          <p:nvPr/>
        </p:nvSpPr>
        <p:spPr>
          <a:xfrm>
            <a:off x="4195479" y="2505670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994F40-C770-CE3C-2C19-1CB659D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D3B9E868-40F9-6F7D-8D37-E627DE7D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" y="57487"/>
            <a:ext cx="168656" cy="1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2C3110-23DB-292A-167A-9F0DAEBAE890}"/>
              </a:ext>
            </a:extLst>
          </p:cNvPr>
          <p:cNvSpPr/>
          <p:nvPr/>
        </p:nvSpPr>
        <p:spPr>
          <a:xfrm>
            <a:off x="-191304" y="13897"/>
            <a:ext cx="225990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Openclassrooms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EDE09-2E00-D85E-9685-D076C104156C}"/>
              </a:ext>
            </a:extLst>
          </p:cNvPr>
          <p:cNvSpPr/>
          <p:nvPr/>
        </p:nvSpPr>
        <p:spPr>
          <a:xfrm>
            <a:off x="9714271" y="0"/>
            <a:ext cx="201561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C1DF402-FF20-751A-F962-D63F0E7A929F}"/>
              </a:ext>
            </a:extLst>
          </p:cNvPr>
          <p:cNvSpPr/>
          <p:nvPr/>
        </p:nvSpPr>
        <p:spPr>
          <a:xfrm>
            <a:off x="3568046" y="576335"/>
            <a:ext cx="432618" cy="452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2FB6BC9-E977-722B-4121-01BE6DD4D665}"/>
              </a:ext>
            </a:extLst>
          </p:cNvPr>
          <p:cNvGrpSpPr/>
          <p:nvPr/>
        </p:nvGrpSpPr>
        <p:grpSpPr>
          <a:xfrm>
            <a:off x="1068336" y="457469"/>
            <a:ext cx="10533363" cy="6056708"/>
            <a:chOff x="1068336" y="457469"/>
            <a:chExt cx="10533363" cy="60567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774E68-EC9D-6DAD-3C42-41F10E33CF79}"/>
                </a:ext>
              </a:extLst>
            </p:cNvPr>
            <p:cNvSpPr/>
            <p:nvPr/>
          </p:nvSpPr>
          <p:spPr>
            <a:xfrm>
              <a:off x="3301828" y="457469"/>
              <a:ext cx="578499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00" b="1" cap="none" spc="0" dirty="0">
                  <a:ln w="0"/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3D10CC-2E3E-197D-FD32-C32F5D081D2D}"/>
                </a:ext>
              </a:extLst>
            </p:cNvPr>
            <p:cNvSpPr/>
            <p:nvPr/>
          </p:nvSpPr>
          <p:spPr>
            <a:xfrm>
              <a:off x="1280456" y="1509060"/>
              <a:ext cx="95852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800" b="1" i="0" dirty="0">
                  <a:solidFill>
                    <a:srgbClr val="000000"/>
                  </a:solidFill>
                  <a:effectLst/>
                  <a:latin typeface="Helvetica Neue"/>
                </a:rPr>
                <a:t>Anticipez les besoins en consommation de bâtiments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B83E9BC-685C-B05A-DC70-D75F28F60A28}"/>
                </a:ext>
              </a:extLst>
            </p:cNvPr>
            <p:cNvGrpSpPr/>
            <p:nvPr/>
          </p:nvGrpSpPr>
          <p:grpSpPr>
            <a:xfrm>
              <a:off x="1068336" y="2567030"/>
              <a:ext cx="10533363" cy="3947147"/>
              <a:chOff x="1068336" y="2567030"/>
              <a:chExt cx="10533363" cy="3947147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0C8343-D755-3E5E-B294-E4F4BBC0A561}"/>
                  </a:ext>
                </a:extLst>
              </p:cNvPr>
              <p:cNvGrpSpPr/>
              <p:nvPr/>
            </p:nvGrpSpPr>
            <p:grpSpPr>
              <a:xfrm>
                <a:off x="1068336" y="2567030"/>
                <a:ext cx="9530838" cy="3947147"/>
                <a:chOff x="1068336" y="2567030"/>
                <a:chExt cx="9530838" cy="3947147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FA1DE2EE-7888-E2F8-60AB-20CDF46935BE}"/>
                    </a:ext>
                  </a:extLst>
                </p:cNvPr>
                <p:cNvGrpSpPr/>
                <p:nvPr/>
              </p:nvGrpSpPr>
              <p:grpSpPr>
                <a:xfrm>
                  <a:off x="1068336" y="2567030"/>
                  <a:ext cx="9530838" cy="3947147"/>
                  <a:chOff x="625884" y="2387111"/>
                  <a:chExt cx="9530838" cy="3947147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A5205E76-3C53-29EF-53A2-998D02A8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6082888" y="2964319"/>
                    <a:ext cx="16200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400" b="1" dirty="0"/>
                      <a:t>Bâtiments</a:t>
                    </a:r>
                  </a:p>
                </p:txBody>
              </p:sp>
              <p:grpSp>
                <p:nvGrpSpPr>
                  <p:cNvPr id="59" name="Groupe 58">
                    <a:extLst>
                      <a:ext uri="{FF2B5EF4-FFF2-40B4-BE49-F238E27FC236}">
                        <a16:creationId xmlns:a16="http://schemas.microsoft.com/office/drawing/2014/main" id="{3408FEDB-4C82-DAF0-7B8B-B14922F13B9E}"/>
                      </a:ext>
                    </a:extLst>
                  </p:cNvPr>
                  <p:cNvGrpSpPr/>
                  <p:nvPr/>
                </p:nvGrpSpPr>
                <p:grpSpPr>
                  <a:xfrm>
                    <a:off x="625884" y="2387111"/>
                    <a:ext cx="9530838" cy="3947147"/>
                    <a:chOff x="527562" y="2401910"/>
                    <a:chExt cx="9530838" cy="3947147"/>
                  </a:xfrm>
                </p:grpSpPr>
                <p:pic>
                  <p:nvPicPr>
                    <p:cNvPr id="3" name="Image 2">
                      <a:extLst>
                        <a:ext uri="{FF2B5EF4-FFF2-40B4-BE49-F238E27FC236}">
                          <a16:creationId xmlns:a16="http://schemas.microsoft.com/office/drawing/2014/main" id="{CBCB08CC-6B2B-E8A7-EA20-75C55B8DC8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581344" y="3429000"/>
                      <a:ext cx="2524306" cy="2487933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</p:pic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04B3BB0D-55B1-3FFC-DEA1-770853387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7562" y="2878270"/>
                      <a:ext cx="3785420" cy="3470787"/>
                      <a:chOff x="973392" y="3172234"/>
                      <a:chExt cx="3785420" cy="3470787"/>
                    </a:xfrm>
                  </p:grpSpPr>
                  <p:sp>
                    <p:nvSpPr>
                      <p:cNvPr id="20" name="Organigramme : Procédé 19">
                        <a:extLst>
                          <a:ext uri="{FF2B5EF4-FFF2-40B4-BE49-F238E27FC236}">
                            <a16:creationId xmlns:a16="http://schemas.microsoft.com/office/drawing/2014/main" id="{1A3F4AF0-99A4-BCBB-6968-F8FA787FA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392" y="3172234"/>
                        <a:ext cx="3785420" cy="3470787"/>
                      </a:xfrm>
                      <a:prstGeom prst="flowChartProcess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8" name="Groupe 17">
                        <a:extLst>
                          <a:ext uri="{FF2B5EF4-FFF2-40B4-BE49-F238E27FC236}">
                            <a16:creationId xmlns:a16="http://schemas.microsoft.com/office/drawing/2014/main" id="{E25090E2-34C7-0C12-E285-2619D931C0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4787" y="3378701"/>
                        <a:ext cx="3362632" cy="2091561"/>
                        <a:chOff x="1160207" y="3463665"/>
                        <a:chExt cx="3362632" cy="2091561"/>
                      </a:xfrm>
                    </p:grpSpPr>
                    <p:sp>
                      <p:nvSpPr>
                        <p:cNvPr id="8" name="Organigramme : Procédé 7">
                          <a:extLst>
                            <a:ext uri="{FF2B5EF4-FFF2-40B4-BE49-F238E27FC236}">
                              <a16:creationId xmlns:a16="http://schemas.microsoft.com/office/drawing/2014/main" id="{AABF6CFA-77E8-A26E-92E5-7F2780F9E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0207" y="3463665"/>
                          <a:ext cx="3362632" cy="2091561"/>
                        </a:xfrm>
                        <a:prstGeom prst="flowChartProcess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grpSp>
                      <p:nvGrpSpPr>
                        <p:cNvPr id="10" name="Groupe 9">
                          <a:extLst>
                            <a:ext uri="{FF2B5EF4-FFF2-40B4-BE49-F238E27FC236}">
                              <a16:creationId xmlns:a16="http://schemas.microsoft.com/office/drawing/2014/main" id="{0C3C5C23-7D29-8686-E522-E4815E7044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93578" y="4090204"/>
                          <a:ext cx="2900516" cy="1227219"/>
                          <a:chOff x="1393578" y="4090204"/>
                          <a:chExt cx="2900516" cy="1227219"/>
                        </a:xfrm>
                      </p:grpSpPr>
                      <p:sp>
                        <p:nvSpPr>
                          <p:cNvPr id="5" name="Organigramme : Procédé 4">
                            <a:extLst>
                              <a:ext uri="{FF2B5EF4-FFF2-40B4-BE49-F238E27FC236}">
                                <a16:creationId xmlns:a16="http://schemas.microsoft.com/office/drawing/2014/main" id="{3D34FE3B-8988-4B5B-107A-EB54919D3A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93578" y="4090204"/>
                            <a:ext cx="2900516" cy="1227219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" name="ZoneTexte 12">
                            <a:extLst>
                              <a:ext uri="{FF2B5EF4-FFF2-40B4-BE49-F238E27FC236}">
                                <a16:creationId xmlns:a16="http://schemas.microsoft.com/office/drawing/2014/main" id="{2DCB97C9-E24E-3115-6511-93C27390C86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78584" y="4828499"/>
                            <a:ext cx="2730506" cy="337329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/>
                            <a:r>
                              <a:rPr lang="fr-FR" b="1" i="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SiteEnergyUseWN</a:t>
                            </a:r>
                            <a:r>
                              <a:rPr lang="fr-FR" b="1" i="0" dirty="0">
                                <a:solidFill>
                                  <a:srgbClr val="000000"/>
                                </a:solidFill>
                                <a:effectLst/>
                                <a:latin typeface="Helvetica Neue"/>
                              </a:rPr>
                              <a:t>(kBtu)</a:t>
                            </a:r>
                          </a:p>
                        </p:txBody>
                      </p:sp>
                      <p:sp>
                        <p:nvSpPr>
                          <p:cNvPr id="14" name="ZoneTexte 13">
                            <a:extLst>
                              <a:ext uri="{FF2B5EF4-FFF2-40B4-BE49-F238E27FC236}">
                                <a16:creationId xmlns:a16="http://schemas.microsoft.com/office/drawing/2014/main" id="{919D258F-5E45-B0E9-5F49-0B099A4587D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03765" y="4212395"/>
                            <a:ext cx="2280143" cy="337329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b="1" i="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GungsuhChe" panose="020B0503020000020004" pitchFamily="49" charset="-127"/>
                                <a:cs typeface="Times New Roman" panose="02020603050405020304" pitchFamily="18" charset="0"/>
                              </a:rPr>
                              <a:t>TotalGHGEmissions</a:t>
                            </a:r>
                          </a:p>
                        </p:txBody>
                      </p:sp>
                    </p:grpSp>
                    <p:sp>
                      <p:nvSpPr>
                        <p:cNvPr id="9" name="ZoneTexte 8">
                          <a:extLst>
                            <a:ext uri="{FF2B5EF4-FFF2-40B4-BE49-F238E27FC236}">
                              <a16:creationId xmlns:a16="http://schemas.microsoft.com/office/drawing/2014/main" id="{6439280A-C49E-A029-819D-D7BA5B9DE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92825" y="3626763"/>
                          <a:ext cx="249739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b="1" dirty="0"/>
                            <a:t>Variables prédictives</a:t>
                          </a:r>
                        </a:p>
                      </p:txBody>
                    </p:sp>
                  </p:grpSp>
                  <p:sp>
                    <p:nvSpPr>
                      <p:cNvPr id="19" name="Organigramme : Procédé 18">
                        <a:extLst>
                          <a:ext uri="{FF2B5EF4-FFF2-40B4-BE49-F238E27FC236}">
                            <a16:creationId xmlns:a16="http://schemas.microsoft.com/office/drawing/2014/main" id="{43372D6C-32EA-2E33-F235-8193B4B8FF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9368" y="5835671"/>
                        <a:ext cx="3362633" cy="609600"/>
                      </a:xfrm>
                      <a:prstGeom prst="flowChartProcess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Autres variables</a:t>
                        </a:r>
                      </a:p>
                    </p:txBody>
                  </p:sp>
                </p:grpSp>
                <p:sp>
                  <p:nvSpPr>
                    <p:cNvPr id="29" name="ZoneTexte 28">
                      <a:extLst>
                        <a:ext uri="{FF2B5EF4-FFF2-40B4-BE49-F238E27FC236}">
                          <a16:creationId xmlns:a16="http://schemas.microsoft.com/office/drawing/2014/main" id="{4F4B44E4-A57A-5E82-3DA6-ADDC1F7B55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7320" y="2401910"/>
                      <a:ext cx="176523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2800" b="1" dirty="0"/>
                        <a:t>Variables</a:t>
                      </a:r>
                      <a:endParaRPr lang="fr-FR" sz="2800" dirty="0"/>
                    </a:p>
                  </p:txBody>
                </p:sp>
                <p:grpSp>
                  <p:nvGrpSpPr>
                    <p:cNvPr id="58" name="Groupe 57">
                      <a:extLst>
                        <a:ext uri="{FF2B5EF4-FFF2-40B4-BE49-F238E27FC236}">
                          <a16:creationId xmlns:a16="http://schemas.microsoft.com/office/drawing/2014/main" id="{0D86A02C-955D-EEEB-AE07-98E76CEB5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3581" y="2438485"/>
                      <a:ext cx="6814819" cy="2348415"/>
                      <a:chOff x="3243581" y="2438485"/>
                      <a:chExt cx="6814819" cy="2348415"/>
                    </a:xfrm>
                  </p:grpSpPr>
                  <p:cxnSp>
                    <p:nvCxnSpPr>
                      <p:cNvPr id="34" name="Connecteur droit avec flèche 33">
                        <a:extLst>
                          <a:ext uri="{FF2B5EF4-FFF2-40B4-BE49-F238E27FC236}">
                            <a16:creationId xmlns:a16="http://schemas.microsoft.com/office/drawing/2014/main" id="{54B19A6C-E596-1715-430A-607AF13D46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263714" y="4702130"/>
                        <a:ext cx="1297966" cy="70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7" name="Groupe 56">
                        <a:extLst>
                          <a:ext uri="{FF2B5EF4-FFF2-40B4-BE49-F238E27FC236}">
                            <a16:creationId xmlns:a16="http://schemas.microsoft.com/office/drawing/2014/main" id="{46071799-3161-3EA1-A79A-618574A9DA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43581" y="2438485"/>
                        <a:ext cx="6814819" cy="2348415"/>
                        <a:chOff x="3243581" y="2438485"/>
                        <a:chExt cx="6814819" cy="2348415"/>
                      </a:xfrm>
                    </p:grpSpPr>
                    <p:cxnSp>
                      <p:nvCxnSpPr>
                        <p:cNvPr id="52" name="Connecteur droit avec flèche 51">
                          <a:extLst>
                            <a:ext uri="{FF2B5EF4-FFF2-40B4-BE49-F238E27FC236}">
                              <a16:creationId xmlns:a16="http://schemas.microsoft.com/office/drawing/2014/main" id="{496A7CC0-9729-CE4A-4850-742ADB3BBC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0058400" y="2476543"/>
                          <a:ext cx="0" cy="167300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Connecteur : en angle 45">
                          <a:extLst>
                            <a:ext uri="{FF2B5EF4-FFF2-40B4-BE49-F238E27FC236}">
                              <a16:creationId xmlns:a16="http://schemas.microsoft.com/office/drawing/2014/main" id="{9EAE47C7-2B6B-CC85-39E2-1F088FCE487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01589" y="2438485"/>
                          <a:ext cx="1981299" cy="1394982"/>
                        </a:xfrm>
                        <a:prstGeom prst="bentConnector3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necteur droit 48">
                          <a:extLst>
                            <a:ext uri="{FF2B5EF4-FFF2-40B4-BE49-F238E27FC236}">
                              <a16:creationId xmlns:a16="http://schemas.microsoft.com/office/drawing/2014/main" id="{84BB5309-2BA8-1E2A-511B-B3CE36ACA6B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082888" y="2438485"/>
                          <a:ext cx="3975512" cy="3805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" name="Organigramme : Connecteur 52">
                          <a:extLst>
                            <a:ext uri="{FF2B5EF4-FFF2-40B4-BE49-F238E27FC236}">
                              <a16:creationId xmlns:a16="http://schemas.microsoft.com/office/drawing/2014/main" id="{9AF75291-9E15-E88E-7202-A82D099721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26200" y="3321245"/>
                          <a:ext cx="204788" cy="204788"/>
                        </a:xfrm>
                        <a:prstGeom prst="flowChartConnector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/>
                            <a:t>1</a:t>
                          </a:r>
                        </a:p>
                      </p:txBody>
                    </p:sp>
                    <p:sp>
                      <p:nvSpPr>
                        <p:cNvPr id="54" name="Organigramme : Connecteur 53">
                          <a:extLst>
                            <a:ext uri="{FF2B5EF4-FFF2-40B4-BE49-F238E27FC236}">
                              <a16:creationId xmlns:a16="http://schemas.microsoft.com/office/drawing/2014/main" id="{77CC0FB9-CEEF-97FB-CC40-D605658E46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277" y="3727554"/>
                          <a:ext cx="204788" cy="204788"/>
                        </a:xfrm>
                        <a:prstGeom prst="flowChartConnector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b="1" dirty="0"/>
                            <a:t>1</a:t>
                          </a:r>
                        </a:p>
                      </p:txBody>
                    </p:sp>
                    <p:sp>
                      <p:nvSpPr>
                        <p:cNvPr id="55" name="Organigramme : Connecteur 54">
                          <a:extLst>
                            <a:ext uri="{FF2B5EF4-FFF2-40B4-BE49-F238E27FC236}">
                              <a16:creationId xmlns:a16="http://schemas.microsoft.com/office/drawing/2014/main" id="{6F084122-52FF-47F3-EF8B-E3422965BF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22566" y="4582112"/>
                          <a:ext cx="204788" cy="204788"/>
                        </a:xfrm>
                        <a:prstGeom prst="flowChartConnector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56" name="Organigramme : Connecteur 55">
                          <a:extLst>
                            <a:ext uri="{FF2B5EF4-FFF2-40B4-BE49-F238E27FC236}">
                              <a16:creationId xmlns:a16="http://schemas.microsoft.com/office/drawing/2014/main" id="{986957BC-628F-45CE-920F-548EDD7743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3581" y="2571725"/>
                          <a:ext cx="204788" cy="204788"/>
                        </a:xfrm>
                        <a:prstGeom prst="flowChartConnector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/>
                            <a:t>2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61" name="Organigramme : Connecteur 60">
                  <a:extLst>
                    <a:ext uri="{FF2B5EF4-FFF2-40B4-BE49-F238E27FC236}">
                      <a16:creationId xmlns:a16="http://schemas.microsoft.com/office/drawing/2014/main" id="{85BF7ECA-956B-EB08-2143-D8B612C8D28F}"/>
                    </a:ext>
                  </a:extLst>
                </p:cNvPr>
                <p:cNvSpPr/>
                <p:nvPr/>
              </p:nvSpPr>
              <p:spPr>
                <a:xfrm>
                  <a:off x="4195284" y="5932522"/>
                  <a:ext cx="204788" cy="204788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/>
                    <a:t>3</a:t>
                  </a:r>
                </a:p>
              </p:txBody>
            </p:sp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63CDFA2-01EA-C201-25B3-66917D5BAF6B}"/>
                  </a:ext>
                </a:extLst>
              </p:cNvPr>
              <p:cNvSpPr txBox="1"/>
              <p:nvPr/>
            </p:nvSpPr>
            <p:spPr>
              <a:xfrm>
                <a:off x="9586085" y="5549677"/>
                <a:ext cx="20156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/>
                  <a:t>ENERGIE</a:t>
                </a:r>
              </a:p>
              <a:p>
                <a:pPr algn="ctr"/>
                <a:r>
                  <a:rPr lang="fr-FR" b="1" dirty="0"/>
                  <a:t>CONSOMMEE</a:t>
                </a:r>
              </a:p>
            </p:txBody>
          </p:sp>
        </p:grp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2A2374A-26B6-9BCC-2E29-64344536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42" y="3412955"/>
            <a:ext cx="1933900" cy="218308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AF91EF-DC35-4F23-F028-157323AC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00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4144B3E-CCA6-76AC-0BCC-C655391DD9F7}"/>
              </a:ext>
            </a:extLst>
          </p:cNvPr>
          <p:cNvGrpSpPr/>
          <p:nvPr/>
        </p:nvGrpSpPr>
        <p:grpSpPr>
          <a:xfrm>
            <a:off x="190501" y="0"/>
            <a:ext cx="12255601" cy="481786"/>
            <a:chOff x="190501" y="0"/>
            <a:chExt cx="12255601" cy="48178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8376C85-1743-395D-2EA5-46ADDA9B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34E015-6B52-91BD-4826-073AA5611801}"/>
                </a:ext>
              </a:extLst>
            </p:cNvPr>
            <p:cNvSpPr/>
            <p:nvPr/>
          </p:nvSpPr>
          <p:spPr>
            <a:xfrm>
              <a:off x="306943" y="81676"/>
              <a:ext cx="22303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1E3A7A-BB4B-0BD9-7FA8-C58C276A7CAA}"/>
                </a:ext>
              </a:extLst>
            </p:cNvPr>
            <p:cNvSpPr/>
            <p:nvPr/>
          </p:nvSpPr>
          <p:spPr>
            <a:xfrm>
              <a:off x="10215716" y="0"/>
              <a:ext cx="2230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18C5438-DEDD-64E1-82F9-F41E195CAD78}"/>
              </a:ext>
            </a:extLst>
          </p:cNvPr>
          <p:cNvGrpSpPr/>
          <p:nvPr/>
        </p:nvGrpSpPr>
        <p:grpSpPr>
          <a:xfrm>
            <a:off x="1422136" y="1788455"/>
            <a:ext cx="4006267" cy="5034563"/>
            <a:chOff x="2980584" y="2006285"/>
            <a:chExt cx="4006267" cy="502168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D716605-5089-2B8B-66FF-E9F18B6FCE06}"/>
                </a:ext>
              </a:extLst>
            </p:cNvPr>
            <p:cNvSpPr/>
            <p:nvPr/>
          </p:nvSpPr>
          <p:spPr>
            <a:xfrm>
              <a:off x="2980584" y="2006285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2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B35C7F0-E68D-4FD4-75E5-F902115E4F96}"/>
                </a:ext>
              </a:extLst>
            </p:cNvPr>
            <p:cNvSpPr/>
            <p:nvPr/>
          </p:nvSpPr>
          <p:spPr>
            <a:xfrm>
              <a:off x="2980584" y="2575911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3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D6AAB67-1F5C-7943-00AB-8EB9A5AF4D06}"/>
                </a:ext>
              </a:extLst>
            </p:cNvPr>
            <p:cNvSpPr/>
            <p:nvPr/>
          </p:nvSpPr>
          <p:spPr>
            <a:xfrm>
              <a:off x="2980584" y="3220800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4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105B98E-BF32-33A9-0408-36B60564C1CD}"/>
                </a:ext>
              </a:extLst>
            </p:cNvPr>
            <p:cNvSpPr/>
            <p:nvPr/>
          </p:nvSpPr>
          <p:spPr>
            <a:xfrm>
              <a:off x="2980584" y="4023976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5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63BCFA3-CD0F-C2EC-70B1-17BA72CD24CB}"/>
                </a:ext>
              </a:extLst>
            </p:cNvPr>
            <p:cNvSpPr/>
            <p:nvPr/>
          </p:nvSpPr>
          <p:spPr>
            <a:xfrm>
              <a:off x="2980584" y="6575681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7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0351B4A-C97A-514C-A0FA-78AF3D6211FD}"/>
                </a:ext>
              </a:extLst>
            </p:cNvPr>
            <p:cNvSpPr txBox="1"/>
            <p:nvPr/>
          </p:nvSpPr>
          <p:spPr>
            <a:xfrm>
              <a:off x="3527031" y="6602280"/>
              <a:ext cx="3459820" cy="399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Conclusion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3BB13D0-1E4D-6904-F476-E592F2205A43}"/>
                </a:ext>
              </a:extLst>
            </p:cNvPr>
            <p:cNvSpPr/>
            <p:nvPr/>
          </p:nvSpPr>
          <p:spPr>
            <a:xfrm>
              <a:off x="2980584" y="5350512"/>
              <a:ext cx="432618" cy="4522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6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D57FF-FE33-FA3E-6E32-958DF66DB39E}"/>
              </a:ext>
            </a:extLst>
          </p:cNvPr>
          <p:cNvSpPr/>
          <p:nvPr/>
        </p:nvSpPr>
        <p:spPr>
          <a:xfrm>
            <a:off x="5370786" y="270392"/>
            <a:ext cx="1450427" cy="461665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space réservé du numéro de diapositive 26">
            <a:extLst>
              <a:ext uri="{FF2B5EF4-FFF2-40B4-BE49-F238E27FC236}">
                <a16:creationId xmlns:a16="http://schemas.microsoft.com/office/drawing/2014/main" id="{9BF04F04-9B64-64F0-92DA-4690EFB9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D5BA08-BA34-4C8A-853B-0467F99DE08A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E63678-B33A-2960-AB5D-02A4416DA080}"/>
              </a:ext>
            </a:extLst>
          </p:cNvPr>
          <p:cNvGrpSpPr/>
          <p:nvPr/>
        </p:nvGrpSpPr>
        <p:grpSpPr>
          <a:xfrm>
            <a:off x="2116067" y="3834972"/>
            <a:ext cx="9971150" cy="1067348"/>
            <a:chOff x="1968583" y="2985843"/>
            <a:chExt cx="9971150" cy="1067348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57562E6-4486-CE5F-6A66-D0266BA6E087}"/>
                </a:ext>
              </a:extLst>
            </p:cNvPr>
            <p:cNvSpPr txBox="1"/>
            <p:nvPr/>
          </p:nvSpPr>
          <p:spPr>
            <a:xfrm>
              <a:off x="2019707" y="2985843"/>
              <a:ext cx="99200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/>
                <a:t>Analyse des prédictions de la consommation d’énergie à partir de la variable </a:t>
              </a:r>
              <a:r>
                <a:rPr lang="fr-FR" sz="2000" b="1" dirty="0"/>
                <a:t>SiteEnergyUseWN(kBtu).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4D348D7-CE12-E7F4-4AF6-FF614C6402C5}"/>
                </a:ext>
              </a:extLst>
            </p:cNvPr>
            <p:cNvSpPr txBox="1"/>
            <p:nvPr/>
          </p:nvSpPr>
          <p:spPr>
            <a:xfrm>
              <a:off x="1968583" y="3653081"/>
              <a:ext cx="5799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- Modèle linéaire et Modèle non-linéaire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7B9BB3A-BE87-3E99-75D2-A6D6918D7566}"/>
              </a:ext>
            </a:extLst>
          </p:cNvPr>
          <p:cNvSpPr txBox="1"/>
          <p:nvPr/>
        </p:nvSpPr>
        <p:spPr>
          <a:xfrm>
            <a:off x="2029950" y="5824176"/>
            <a:ext cx="494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- Modèle linéaire et Modèle non-linéaire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CC659F0-5A79-CF88-7990-EE9997F5ED32}"/>
              </a:ext>
            </a:extLst>
          </p:cNvPr>
          <p:cNvSpPr txBox="1"/>
          <p:nvPr/>
        </p:nvSpPr>
        <p:spPr>
          <a:xfrm>
            <a:off x="2019707" y="5102702"/>
            <a:ext cx="9920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Analyse des prédictions de la consommation d’énergie à partir de la variable </a:t>
            </a:r>
            <a:r>
              <a:rPr lang="fr-FR" sz="2000" b="1" dirty="0"/>
              <a:t>TotalGHGEmissions.</a:t>
            </a:r>
            <a:endParaRPr lang="fr-FR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50F76F-DBC2-1CD5-1D1F-2F55F7BBE232}"/>
              </a:ext>
            </a:extLst>
          </p:cNvPr>
          <p:cNvSpPr txBox="1"/>
          <p:nvPr/>
        </p:nvSpPr>
        <p:spPr>
          <a:xfrm>
            <a:off x="2019707" y="1824888"/>
            <a:ext cx="1031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Première analyse exploratoire sans la variable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Helvetica Neue"/>
              </a:rPr>
              <a:t>ENERGYSTARScore</a:t>
            </a:r>
            <a:r>
              <a:rPr lang="fr-FR" sz="2000" dirty="0"/>
              <a:t> </a:t>
            </a:r>
            <a:endParaRPr lang="fr-FR" sz="24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311C896-3D6E-EB02-0239-03F45365201B}"/>
              </a:ext>
            </a:extLst>
          </p:cNvPr>
          <p:cNvSpPr/>
          <p:nvPr/>
        </p:nvSpPr>
        <p:spPr>
          <a:xfrm>
            <a:off x="1422136" y="1130687"/>
            <a:ext cx="432618" cy="453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7056FA8-69E1-957B-A0B7-A56936F95CFF}"/>
              </a:ext>
            </a:extLst>
          </p:cNvPr>
          <p:cNvSpPr txBox="1"/>
          <p:nvPr/>
        </p:nvSpPr>
        <p:spPr>
          <a:xfrm>
            <a:off x="1854754" y="3117774"/>
            <a:ext cx="91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Choix des variables prédictives </a:t>
            </a:r>
            <a:r>
              <a:rPr lang="fr-FR" sz="2000" b="1" dirty="0"/>
              <a:t>(SiteEnergyUseWN(kBtu), TotalGHGEmissions)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35D1E4-7B50-65DF-A4D6-CA41520E7E95}"/>
              </a:ext>
            </a:extLst>
          </p:cNvPr>
          <p:cNvSpPr txBox="1"/>
          <p:nvPr/>
        </p:nvSpPr>
        <p:spPr>
          <a:xfrm>
            <a:off x="2019707" y="1178119"/>
            <a:ext cx="21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5CDC7A-0710-2DCD-0AEF-D7436AD1B095}"/>
              </a:ext>
            </a:extLst>
          </p:cNvPr>
          <p:cNvSpPr txBox="1"/>
          <p:nvPr/>
        </p:nvSpPr>
        <p:spPr>
          <a:xfrm>
            <a:off x="2029950" y="2437742"/>
            <a:ext cx="1031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Deuxième  analyse exploratoire avec la variable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Helvetica Neue"/>
              </a:rPr>
              <a:t>ENERGYSTARScore</a:t>
            </a:r>
            <a:r>
              <a:rPr lang="fr-FR" sz="2000" dirty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548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63979F-A545-E81A-9E3D-9FB38D3522E7}"/>
              </a:ext>
            </a:extLst>
          </p:cNvPr>
          <p:cNvSpPr txBox="1"/>
          <p:nvPr/>
        </p:nvSpPr>
        <p:spPr>
          <a:xfrm>
            <a:off x="4719483" y="875556"/>
            <a:ext cx="4887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Choix des variables prédictives</a:t>
            </a:r>
            <a:endParaRPr lang="fr-FR" sz="20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3B97A15-C1F9-9AB3-03CC-FCA2AA09FF47}"/>
              </a:ext>
            </a:extLst>
          </p:cNvPr>
          <p:cNvSpPr/>
          <p:nvPr/>
        </p:nvSpPr>
        <p:spPr>
          <a:xfrm>
            <a:off x="4286865" y="884937"/>
            <a:ext cx="432618" cy="452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8EE8FE-FBC5-451D-8773-3435556019F0}"/>
              </a:ext>
            </a:extLst>
          </p:cNvPr>
          <p:cNvSpPr txBox="1"/>
          <p:nvPr/>
        </p:nvSpPr>
        <p:spPr>
          <a:xfrm>
            <a:off x="2576048" y="2529529"/>
            <a:ext cx="892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SiteEnergyUseWN(kBtu) :      </a:t>
            </a:r>
            <a:r>
              <a:rPr lang="fr-FR" sz="2000" dirty="0"/>
              <a:t>Energie utilisée directement par le 					bâtiment sur le site normalisée(kBtu)</a:t>
            </a:r>
            <a:endParaRPr lang="fr-FR" sz="2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26515C-9A12-163F-F6BC-C539D08DCF8B}"/>
              </a:ext>
            </a:extLst>
          </p:cNvPr>
          <p:cNvSpPr txBox="1"/>
          <p:nvPr/>
        </p:nvSpPr>
        <p:spPr>
          <a:xfrm>
            <a:off x="2576048" y="3459662"/>
            <a:ext cx="7875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TotalGHGEmissions</a:t>
            </a:r>
            <a:r>
              <a:rPr lang="fr-FR" sz="1800" dirty="0"/>
              <a:t> :  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Émissions Totales de Gaz à Effet de Serre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CAB6649-42E8-6508-F92C-9B9497491F1A}"/>
              </a:ext>
            </a:extLst>
          </p:cNvPr>
          <p:cNvGrpSpPr/>
          <p:nvPr/>
        </p:nvGrpSpPr>
        <p:grpSpPr>
          <a:xfrm>
            <a:off x="190501" y="32951"/>
            <a:ext cx="12186776" cy="335220"/>
            <a:chOff x="190501" y="32951"/>
            <a:chExt cx="12186776" cy="3352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46524B-3E95-51EF-7019-A07653184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16442" cy="11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94F002-A251-B572-CFAA-B5F5544AC1BA}"/>
                </a:ext>
              </a:extLst>
            </p:cNvPr>
            <p:cNvSpPr/>
            <p:nvPr/>
          </p:nvSpPr>
          <p:spPr>
            <a:xfrm>
              <a:off x="190501" y="91172"/>
              <a:ext cx="161034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1266C5-9629-456A-9285-D2D546B81D2C}"/>
                </a:ext>
              </a:extLst>
            </p:cNvPr>
            <p:cNvSpPr/>
            <p:nvPr/>
          </p:nvSpPr>
          <p:spPr>
            <a:xfrm>
              <a:off x="10146891" y="32951"/>
              <a:ext cx="223038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6D82AE-D8F9-2386-B3F8-F14B178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A0F9A1C5-67A1-EAE1-A727-A9F94A3D2DDE}"/>
              </a:ext>
            </a:extLst>
          </p:cNvPr>
          <p:cNvGrpSpPr/>
          <p:nvPr/>
        </p:nvGrpSpPr>
        <p:grpSpPr>
          <a:xfrm>
            <a:off x="190501" y="32951"/>
            <a:ext cx="12186776" cy="335220"/>
            <a:chOff x="190501" y="32951"/>
            <a:chExt cx="12186776" cy="33522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35C5E99-95F6-E659-1243-7E9A290F9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16442" cy="11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22BDB7-E333-4C2D-CDAB-2DE19E9E8EF4}"/>
                </a:ext>
              </a:extLst>
            </p:cNvPr>
            <p:cNvSpPr/>
            <p:nvPr/>
          </p:nvSpPr>
          <p:spPr>
            <a:xfrm>
              <a:off x="190501" y="91172"/>
              <a:ext cx="161034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BD81CA-F5C5-743F-2709-10C59DE2CEE1}"/>
                </a:ext>
              </a:extLst>
            </p:cNvPr>
            <p:cNvSpPr/>
            <p:nvPr/>
          </p:nvSpPr>
          <p:spPr>
            <a:xfrm>
              <a:off x="10146891" y="32951"/>
              <a:ext cx="223038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A80EF399-7EC9-FCFE-EFDC-6D3957B6A8CD}"/>
              </a:ext>
            </a:extLst>
          </p:cNvPr>
          <p:cNvSpPr txBox="1"/>
          <p:nvPr/>
        </p:nvSpPr>
        <p:spPr>
          <a:xfrm>
            <a:off x="3285167" y="163317"/>
            <a:ext cx="602598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latin typeface="system-ui"/>
              </a:rPr>
              <a:t>A</a:t>
            </a:r>
            <a:r>
              <a:rPr lang="fr-FR" sz="2400" b="1" i="0" dirty="0">
                <a:effectLst/>
                <a:latin typeface="system-ui"/>
              </a:rPr>
              <a:t>nalyse </a:t>
            </a:r>
            <a:r>
              <a:rPr lang="fr-FR" sz="2400" b="1" dirty="0">
                <a:latin typeface="system-ui"/>
              </a:rPr>
              <a:t>E</a:t>
            </a:r>
            <a:r>
              <a:rPr lang="fr-FR" sz="2400" b="1" i="0" dirty="0">
                <a:effectLst/>
                <a:latin typeface="system-ui"/>
              </a:rPr>
              <a:t>xploratoire et </a:t>
            </a:r>
            <a:r>
              <a:rPr lang="fr-FR" sz="2400" b="1" dirty="0">
                <a:latin typeface="system-ui"/>
              </a:rPr>
              <a:t>Features Engineering</a:t>
            </a:r>
            <a:endParaRPr lang="fr-FR" sz="2400" b="1" i="0" dirty="0">
              <a:effectLst/>
              <a:latin typeface="system-u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DD953E-3A39-2362-468D-5BE64B5F1D97}"/>
              </a:ext>
            </a:extLst>
          </p:cNvPr>
          <p:cNvSpPr txBox="1"/>
          <p:nvPr/>
        </p:nvSpPr>
        <p:spPr>
          <a:xfrm>
            <a:off x="3855438" y="1145846"/>
            <a:ext cx="372555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latin typeface="system-ui"/>
              </a:rPr>
              <a:t>A</a:t>
            </a:r>
            <a:r>
              <a:rPr lang="fr-FR" sz="2400" b="1" i="0" dirty="0">
                <a:effectLst/>
                <a:latin typeface="system-ui"/>
              </a:rPr>
              <a:t>nalyse </a:t>
            </a:r>
            <a:r>
              <a:rPr lang="fr-FR" sz="2400" b="1" dirty="0">
                <a:latin typeface="system-ui"/>
              </a:rPr>
              <a:t>E</a:t>
            </a:r>
            <a:r>
              <a:rPr lang="fr-FR" sz="2400" b="1" i="0" dirty="0">
                <a:effectLst/>
                <a:latin typeface="system-ui"/>
              </a:rPr>
              <a:t>xploratoire</a:t>
            </a:r>
            <a:endParaRPr lang="fr-FR" sz="2400" b="1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30F2436-7D53-A94C-BD37-D3417BB85301}"/>
              </a:ext>
            </a:extLst>
          </p:cNvPr>
          <p:cNvGrpSpPr/>
          <p:nvPr/>
        </p:nvGrpSpPr>
        <p:grpSpPr>
          <a:xfrm>
            <a:off x="2639955" y="1739146"/>
            <a:ext cx="9149703" cy="1563257"/>
            <a:chOff x="4050891" y="1853780"/>
            <a:chExt cx="6892857" cy="1168657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89218B-9157-3B6A-8DC9-55D7A706BE7D}"/>
                </a:ext>
              </a:extLst>
            </p:cNvPr>
            <p:cNvSpPr txBox="1"/>
            <p:nvPr/>
          </p:nvSpPr>
          <p:spPr>
            <a:xfrm>
              <a:off x="4062042" y="1853780"/>
              <a:ext cx="6881706" cy="299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1</a:t>
              </a:r>
              <a:r>
                <a:rPr lang="fr-FR" sz="2000" b="1" dirty="0"/>
                <a:t> - </a:t>
              </a:r>
              <a:r>
                <a:rPr lang="fr-FR" b="1" dirty="0"/>
                <a:t>Sélection des bâtiments </a:t>
              </a:r>
              <a:r>
                <a:rPr lang="fr-FR" dirty="0"/>
                <a:t>Conforme </a:t>
              </a:r>
              <a:r>
                <a:rPr lang="fr-FR" b="1" dirty="0"/>
                <a:t>et </a:t>
              </a:r>
              <a:r>
                <a:rPr lang="fr-FR" dirty="0"/>
                <a:t>Non Résidentiel</a:t>
              </a:r>
              <a:r>
                <a:rPr lang="fr-FR" b="1" dirty="0"/>
                <a:t> </a:t>
              </a:r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5CFE6FB-0F1F-C52A-4695-9F430353EA90}"/>
                </a:ext>
              </a:extLst>
            </p:cNvPr>
            <p:cNvSpPr txBox="1"/>
            <p:nvPr/>
          </p:nvSpPr>
          <p:spPr>
            <a:xfrm>
              <a:off x="4070556" y="2284667"/>
              <a:ext cx="4159618" cy="48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2 - V</a:t>
              </a:r>
              <a:r>
                <a:rPr lang="fr-FR" sz="1800" b="1" dirty="0"/>
                <a:t>aleurs aberrantes:  </a:t>
              </a:r>
              <a:r>
                <a:rPr lang="fr-FR" sz="160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Méthode Interquartile</a:t>
              </a:r>
              <a:r>
                <a:rPr lang="fr-FR" sz="180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(</a:t>
              </a:r>
              <a:r>
                <a:rPr lang="fr-FR" sz="1800" dirty="0"/>
                <a:t>Boxplot)</a:t>
              </a:r>
            </a:p>
            <a:p>
              <a:r>
                <a:rPr lang="fr-FR" sz="180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 </a:t>
              </a:r>
              <a:endParaRPr lang="fr-FR" b="1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E2E81EC-7149-2493-F966-61227D3F71F2}"/>
                </a:ext>
              </a:extLst>
            </p:cNvPr>
            <p:cNvSpPr txBox="1"/>
            <p:nvPr/>
          </p:nvSpPr>
          <p:spPr>
            <a:xfrm>
              <a:off x="4050891" y="2746332"/>
              <a:ext cx="6189406" cy="276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b="1" dirty="0"/>
                <a:t>3 - </a:t>
              </a:r>
              <a:r>
                <a:rPr lang="fr-FR" b="1" dirty="0"/>
                <a:t>V</a:t>
              </a:r>
              <a:r>
                <a:rPr lang="fr-FR" sz="1800" b="1" dirty="0"/>
                <a:t>aleurs manquantes: </a:t>
              </a:r>
              <a:r>
                <a:rPr lang="fr-F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Helvetica Neue"/>
                </a:rPr>
                <a:t>Imputation par la moyenne, Suppression, valeur nulle</a:t>
              </a:r>
              <a:endParaRPr lang="fr-FR" sz="1600" dirty="0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E2B5E712-E680-03B9-5CC3-355A21B7CDB4}"/>
              </a:ext>
            </a:extLst>
          </p:cNvPr>
          <p:cNvSpPr txBox="1"/>
          <p:nvPr/>
        </p:nvSpPr>
        <p:spPr>
          <a:xfrm>
            <a:off x="3855438" y="3638741"/>
            <a:ext cx="339070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400" b="1" dirty="0">
                <a:latin typeface="system-ui"/>
              </a:rPr>
              <a:t>Features Engineering</a:t>
            </a:r>
            <a:endParaRPr lang="fr-FR" sz="2400" b="1" i="0" dirty="0">
              <a:effectLst/>
              <a:latin typeface="system-ui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82C5F2C-CF1A-89AA-28B8-D0E9E8D837CC}"/>
              </a:ext>
            </a:extLst>
          </p:cNvPr>
          <p:cNvSpPr/>
          <p:nvPr/>
        </p:nvSpPr>
        <p:spPr>
          <a:xfrm>
            <a:off x="2767626" y="171450"/>
            <a:ext cx="432618" cy="452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8A7A24A-DE74-D0C9-5873-43C38E5FFAAD}"/>
              </a:ext>
            </a:extLst>
          </p:cNvPr>
          <p:cNvGrpSpPr/>
          <p:nvPr/>
        </p:nvGrpSpPr>
        <p:grpSpPr>
          <a:xfrm>
            <a:off x="2767626" y="4287905"/>
            <a:ext cx="9642149" cy="2002211"/>
            <a:chOff x="2767626" y="4287905"/>
            <a:chExt cx="9642149" cy="2002211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B1752F5-A4B4-04D4-D56D-37EE3AC67B65}"/>
                </a:ext>
              </a:extLst>
            </p:cNvPr>
            <p:cNvSpPr txBox="1"/>
            <p:nvPr/>
          </p:nvSpPr>
          <p:spPr>
            <a:xfrm>
              <a:off x="2767626" y="4287905"/>
              <a:ext cx="576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1</a:t>
              </a:r>
              <a:r>
                <a:rPr lang="fr-FR" dirty="0"/>
                <a:t> - Age des bâtiments : </a:t>
              </a:r>
              <a:r>
                <a:rPr lang="fr-FR" b="1" dirty="0"/>
                <a:t>Age</a:t>
              </a:r>
              <a:r>
                <a:rPr lang="fr-FR" dirty="0"/>
                <a:t> (‘DataYear ’ , ’</a:t>
              </a:r>
              <a:r>
                <a:rPr lang="fr-FR" dirty="0" err="1"/>
                <a:t>YearBuilt</a:t>
              </a:r>
              <a:r>
                <a:rPr lang="fr-FR" dirty="0"/>
                <a:t>’) 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731A65E-A650-1521-3750-A3AF73BF0097}"/>
                </a:ext>
              </a:extLst>
            </p:cNvPr>
            <p:cNvSpPr txBox="1"/>
            <p:nvPr/>
          </p:nvSpPr>
          <p:spPr>
            <a:xfrm>
              <a:off x="2767626" y="4788872"/>
              <a:ext cx="90220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/>
                <a:t>2</a:t>
              </a:r>
              <a:r>
                <a:rPr lang="fr-FR" dirty="0"/>
                <a:t> - Pourcentage de chaque partie d'une propriété(parking, building) sur une propriété       totale </a:t>
              </a:r>
              <a:r>
                <a:rPr lang="fr-FR" b="1" dirty="0"/>
                <a:t>(‘GFA_Parking_Rate’, </a:t>
              </a:r>
              <a:r>
                <a:rPr lang="fr-FR" dirty="0"/>
                <a:t>‘</a:t>
              </a:r>
              <a:r>
                <a:rPr lang="fr-FR" b="1" i="0" dirty="0">
                  <a:effectLst/>
                  <a:latin typeface="system-ui"/>
                </a:rPr>
                <a:t>GFA_Building_Rate</a:t>
              </a:r>
              <a:r>
                <a:rPr lang="fr-FR" b="1" dirty="0"/>
                <a:t>’).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9F921D27-BEDC-778C-D734-39CA6C5EB428}"/>
                </a:ext>
              </a:extLst>
            </p:cNvPr>
            <p:cNvSpPr txBox="1"/>
            <p:nvPr/>
          </p:nvSpPr>
          <p:spPr>
            <a:xfrm>
              <a:off x="2800124" y="5643785"/>
              <a:ext cx="9609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3</a:t>
              </a:r>
              <a:r>
                <a:rPr lang="fr-FR" dirty="0"/>
                <a:t>- Création des types de propriété</a:t>
              </a:r>
              <a:r>
                <a:rPr lang="fr-FR" b="1" dirty="0"/>
                <a:t>( </a:t>
              </a:r>
              <a:r>
                <a:rPr lang="fr-FR" dirty="0"/>
                <a:t>‘</a:t>
              </a:r>
              <a:r>
                <a:rPr lang="fr-FR" b="1" dirty="0"/>
                <a:t>SumUseType’</a:t>
              </a:r>
              <a:r>
                <a:rPr lang="fr-FR" dirty="0"/>
                <a:t> </a:t>
              </a:r>
              <a:r>
                <a:rPr lang="fr-FR" b="1" dirty="0"/>
                <a:t>)</a:t>
              </a:r>
              <a:r>
                <a:rPr lang="fr-FR" dirty="0"/>
                <a:t> à partir de la liste des propriétés</a:t>
              </a:r>
              <a:r>
                <a:rPr lang="fr-FR" b="1" dirty="0"/>
                <a:t>('</a:t>
              </a:r>
              <a:r>
                <a:rPr lang="fr-FR" b="1" dirty="0" err="1"/>
                <a:t>ListOfAllPropertyUseTypes</a:t>
              </a:r>
              <a:r>
                <a:rPr lang="fr-FR" b="1" dirty="0"/>
                <a:t>’).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904C9-057A-764C-FE57-95A32340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6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4F7FCA-3ABE-C6D0-DB54-9B7FB9D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552F97-38E8-8463-9F53-C0E87463A34D}"/>
              </a:ext>
            </a:extLst>
          </p:cNvPr>
          <p:cNvSpPr txBox="1"/>
          <p:nvPr/>
        </p:nvSpPr>
        <p:spPr>
          <a:xfrm>
            <a:off x="3578942" y="681594"/>
            <a:ext cx="55355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/>
              <a:t>Analyse de variables catégorielles et encodage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C61D13-F59F-38D9-704E-17DDA90C464C}"/>
              </a:ext>
            </a:extLst>
          </p:cNvPr>
          <p:cNvSpPr txBox="1"/>
          <p:nvPr/>
        </p:nvSpPr>
        <p:spPr>
          <a:xfrm>
            <a:off x="2861187" y="1997125"/>
            <a:ext cx="780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1-  Transformation des variables catégorielles </a:t>
            </a:r>
            <a:r>
              <a:rPr lang="fr-FR" sz="2400" dirty="0"/>
              <a:t>ordinales</a:t>
            </a:r>
          </a:p>
          <a:p>
            <a:r>
              <a:rPr lang="fr-FR" sz="2400" dirty="0"/>
              <a:t>	- </a:t>
            </a:r>
            <a:r>
              <a:rPr lang="fr-FR" sz="2400" b="1" dirty="0"/>
              <a:t>Encodage</a:t>
            </a:r>
            <a:r>
              <a:rPr lang="fr-FR" sz="2400" dirty="0"/>
              <a:t> : label </a:t>
            </a:r>
            <a:r>
              <a:rPr lang="fr-FR" sz="2400" dirty="0" err="1"/>
              <a:t>encoding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5D0942-1791-DE3A-3387-C6CD46342A60}"/>
              </a:ext>
            </a:extLst>
          </p:cNvPr>
          <p:cNvSpPr txBox="1"/>
          <p:nvPr/>
        </p:nvSpPr>
        <p:spPr>
          <a:xfrm>
            <a:off x="2745658" y="3291215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2-</a:t>
            </a:r>
            <a:r>
              <a:rPr lang="fr-FR" sz="2400" dirty="0"/>
              <a:t>  </a:t>
            </a:r>
            <a:r>
              <a:rPr lang="fr-FR" sz="2400" b="1" dirty="0"/>
              <a:t>Transformation des variables catégorielles </a:t>
            </a:r>
            <a:r>
              <a:rPr lang="fr-FR" sz="2400" dirty="0"/>
              <a:t>nominales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A7EB6F-02BC-8C40-7119-07997A34A5D1}"/>
              </a:ext>
            </a:extLst>
          </p:cNvPr>
          <p:cNvSpPr txBox="1"/>
          <p:nvPr/>
        </p:nvSpPr>
        <p:spPr>
          <a:xfrm>
            <a:off x="3832123" y="3899739"/>
            <a:ext cx="6120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- </a:t>
            </a:r>
            <a:r>
              <a:rPr lang="fr-FR" sz="2400" b="1" dirty="0"/>
              <a:t>Encodage</a:t>
            </a:r>
            <a:r>
              <a:rPr lang="fr-FR" sz="2400" dirty="0"/>
              <a:t> : One-hot-</a:t>
            </a:r>
            <a:r>
              <a:rPr lang="fr-FR" sz="2400" dirty="0" err="1"/>
              <a:t>encoding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446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55642A3-E4AC-E576-6321-DDFC440D4234}"/>
              </a:ext>
            </a:extLst>
          </p:cNvPr>
          <p:cNvSpPr txBox="1"/>
          <p:nvPr/>
        </p:nvSpPr>
        <p:spPr>
          <a:xfrm>
            <a:off x="2477728" y="129948"/>
            <a:ext cx="8514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Analyse des prédictions de la consommation d’énergie à partir de la variable </a:t>
            </a:r>
            <a:r>
              <a:rPr lang="fr-FR" sz="2000" dirty="0"/>
              <a:t>SiteEnergyUseWN(kBtu)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5796F0-BEAE-B6CD-8FD1-3C1F20004B31}"/>
              </a:ext>
            </a:extLst>
          </p:cNvPr>
          <p:cNvSpPr/>
          <p:nvPr/>
        </p:nvSpPr>
        <p:spPr>
          <a:xfrm>
            <a:off x="1710813" y="129948"/>
            <a:ext cx="432618" cy="452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7E916A-2713-B3BF-BC96-FEEEDD8F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F138F8-A0C3-CCE3-6C81-F1518636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" y="2748319"/>
            <a:ext cx="6023908" cy="36080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B4FE724-7928-98A3-9E3A-A6A38C2BD226}"/>
              </a:ext>
            </a:extLst>
          </p:cNvPr>
          <p:cNvSpPr txBox="1"/>
          <p:nvPr/>
        </p:nvSpPr>
        <p:spPr>
          <a:xfrm>
            <a:off x="5771534" y="1173869"/>
            <a:ext cx="26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A-  RMSE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1AF8B7-3F52-2758-5090-FF8D8253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97" y="2748319"/>
            <a:ext cx="5595203" cy="36080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F1201A4-287C-8EDF-E76C-EBEC3587A987}"/>
              </a:ext>
            </a:extLst>
          </p:cNvPr>
          <p:cNvSpPr txBox="1"/>
          <p:nvPr/>
        </p:nvSpPr>
        <p:spPr>
          <a:xfrm>
            <a:off x="1612491" y="2155058"/>
            <a:ext cx="4070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823350-9EC2-3330-AC08-62F6D5C53226}"/>
              </a:ext>
            </a:extLst>
          </p:cNvPr>
          <p:cNvSpPr txBox="1"/>
          <p:nvPr/>
        </p:nvSpPr>
        <p:spPr>
          <a:xfrm>
            <a:off x="7693742" y="2184939"/>
            <a:ext cx="39771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356550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1AC5E-DF70-D5D8-B039-C9D74105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02C4DD-9DC2-BCDE-EE30-B41D36FB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6" y="2648801"/>
            <a:ext cx="5932903" cy="32667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DCFFBE7-AC79-DD7B-6952-5752F99C3B8D}"/>
              </a:ext>
            </a:extLst>
          </p:cNvPr>
          <p:cNvSpPr txBox="1"/>
          <p:nvPr/>
        </p:nvSpPr>
        <p:spPr>
          <a:xfrm>
            <a:off x="5373328" y="942454"/>
            <a:ext cx="144534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B -  MAE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900D2E-9479-4F0C-3034-42646D5C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48801"/>
            <a:ext cx="6053947" cy="326674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0B5013D-DF33-724C-4AD9-9DA5902B9B18}"/>
              </a:ext>
            </a:extLst>
          </p:cNvPr>
          <p:cNvSpPr txBox="1"/>
          <p:nvPr/>
        </p:nvSpPr>
        <p:spPr>
          <a:xfrm>
            <a:off x="1602659" y="1874878"/>
            <a:ext cx="4070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D8F76C-AAD5-B40C-5F2C-17C5F1B0697D}"/>
              </a:ext>
            </a:extLst>
          </p:cNvPr>
          <p:cNvSpPr txBox="1"/>
          <p:nvPr/>
        </p:nvSpPr>
        <p:spPr>
          <a:xfrm>
            <a:off x="7134398" y="1874878"/>
            <a:ext cx="39771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11659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11549B-9C65-37CE-7C81-8224901F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629C-2438-401D-988C-636D2B811497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07282D-C42D-7E8F-5243-5DDA2BE5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091"/>
            <a:ext cx="6096000" cy="4130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9DF7BB-8827-071A-D86F-682422936E9E}"/>
              </a:ext>
            </a:extLst>
          </p:cNvPr>
          <p:cNvSpPr txBox="1"/>
          <p:nvPr/>
        </p:nvSpPr>
        <p:spPr>
          <a:xfrm>
            <a:off x="5732206" y="505276"/>
            <a:ext cx="107171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C -  R2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AC3B8E-DD08-668F-FC81-0F12F2B3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2091"/>
            <a:ext cx="6014834" cy="4130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875815D-64D9-ED64-8CC9-B50321351D41}"/>
              </a:ext>
            </a:extLst>
          </p:cNvPr>
          <p:cNvSpPr txBox="1"/>
          <p:nvPr/>
        </p:nvSpPr>
        <p:spPr>
          <a:xfrm>
            <a:off x="1573162" y="1525793"/>
            <a:ext cx="40705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sans  la variable EnergystarStore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E960F4-132C-01E3-0CB3-38770819F9E0}"/>
              </a:ext>
            </a:extLst>
          </p:cNvPr>
          <p:cNvSpPr txBox="1"/>
          <p:nvPr/>
        </p:nvSpPr>
        <p:spPr>
          <a:xfrm>
            <a:off x="7376653" y="1525793"/>
            <a:ext cx="39771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Cas avec la variable EnergystarStore</a:t>
            </a:r>
          </a:p>
        </p:txBody>
      </p:sp>
    </p:spTree>
    <p:extLst>
      <p:ext uri="{BB962C8B-B14F-4D97-AF65-F5344CB8AC3E}">
        <p14:creationId xmlns:p14="http://schemas.microsoft.com/office/powerpoint/2010/main" val="1062493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02412c0-1e7d-4ccc-99a7-7c8f0a21f86d}" enabled="1" method="Standard" siteId="{0d993ad3-fa73-421a-b129-1fe5590103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Grand écran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Helvetica Neue</vt:lpstr>
      <vt:lpstr>system-ui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GASSUC Cedric</dc:creator>
  <cp:lastModifiedBy>GASSUC Cedric</cp:lastModifiedBy>
  <cp:revision>16</cp:revision>
  <dcterms:created xsi:type="dcterms:W3CDTF">2024-09-17T10:44:33Z</dcterms:created>
  <dcterms:modified xsi:type="dcterms:W3CDTF">2025-02-14T15:47:52Z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Thème Office:8</vt:lpwstr>
  </property>
  <property fmtid="{D5CDD505-2E9C-101B-9397-08002B2CF9AE}" pid="3" name="ClassificationContentMarkingHeaderText">
    <vt:lpwstr>RESTRICTED</vt:lpwstr>
  </property>
</Properties>
</file>