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7" r:id="rId9"/>
    <p:sldId id="262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3CA1F-86C1-44BD-86F0-BEA3D47F1209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BE44B-DDB9-4730-BC1D-99E811F89D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76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08205D-65B7-FBBD-8B98-9A24033C4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D9C57F-4229-2489-FD52-A44A67B4D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581C74-610C-6CDA-EFD6-226710E7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F216-DAA1-4E52-B725-05F311120FE5}" type="datetime1">
              <a:rPr lang="fr-FR" smtClean="0"/>
              <a:t>06/12/2024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5D5CFD-1207-E885-E3AA-6A5C65C3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166121-DC29-6A47-DC5A-D6C43615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325-B520-4B04-A09D-84214A0B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15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48DD4-6140-22E7-7D21-5F742E0F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B2D886-A26D-05DE-47E8-E66A32042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656624-F775-A575-F8E9-AFA68F41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0A47-4536-4BFE-B7DF-2F66DD008271}" type="datetime1">
              <a:rPr lang="fr-FR" smtClean="0"/>
              <a:t>06/12/2024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EF414C-1484-B869-A01B-0AA438E7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94B4B8-B08B-1962-FBA4-2F71696D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325-B520-4B04-A09D-84214A0B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82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FACE38-9818-3114-6F41-13D7C106B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4DCA0A-A4CB-A616-7669-32AD73038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34D4AB-5D12-2963-EDD7-7E5616AF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2038-7FB5-4156-9001-E19A49A4E0E3}" type="datetime1">
              <a:rPr lang="fr-FR" smtClean="0"/>
              <a:t>06/12/2024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653EC9-5187-18F3-9023-289FD973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57DD10-464B-3E10-58EE-723D3DE4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325-B520-4B04-A09D-84214A0B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19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1567D-C56B-B9BB-07B2-B4F948FC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CC7B1A-5867-F29C-5938-7A99FB53B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510396-FC88-685A-2A59-AFE09117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211D-BF68-4DFA-A568-8CEFAD0EF9A6}" type="datetime1">
              <a:rPr lang="fr-FR" smtClean="0"/>
              <a:t>06/12/2024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E639BA-F246-A6C6-F88D-1068679E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A2DC27-A3FB-5B2F-6458-DA294F77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325-B520-4B04-A09D-84214A0B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13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ABF50-8F21-E16A-3F97-D4A20D27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1E99BC-5FE3-EF08-CE63-349ED2702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9315C8-4BFC-EFED-5B65-2CF9B277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7037-79D3-43BC-914F-670468C0254D}" type="datetime1">
              <a:rPr lang="fr-FR" smtClean="0"/>
              <a:t>06/12/2024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437430-F1C6-4A8A-A9F5-30C58C75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9E0482-BD95-1F8A-8769-188B4639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325-B520-4B04-A09D-84214A0B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48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09E4F-71AB-B4DA-737A-43E5484B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5148CB-6AEA-D2E6-D54F-3B7CC6EBA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AFA9F9-1A8D-274A-74AF-EADF49BF2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395376-322D-7A1E-70BB-C95A891C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DF33-B120-4A98-AA9F-E29FF6250D52}" type="datetime1">
              <a:rPr lang="fr-FR" smtClean="0"/>
              <a:t>06/12/2024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DAC42A-BE63-766A-B944-63BE893C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9DD636-3039-3FF9-867F-35328D98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325-B520-4B04-A09D-84214A0B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80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D9621-04B0-5463-71DB-E8144ED2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B2FFCC-32D0-FA8F-2A5A-D7FD42B4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EEF0F8-34AE-68DF-FB6E-A58C1D8BD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4A8646-2D0E-E9EC-8CE4-696A4ED71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79A864-ED55-4BD6-6405-B1FCF097C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FC41CA-4C16-1171-9A90-1533D8DD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C727-6EC0-46D1-AD72-A2B708901F1F}" type="datetime1">
              <a:rPr lang="fr-FR" smtClean="0"/>
              <a:t>06/12/2024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BEE78DD-1818-12EA-F2EB-2DA8CC9C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5BF5DA-6F02-F353-15B0-6BE22449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325-B520-4B04-A09D-84214A0B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49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50F548-EA09-BD78-A381-464D5C23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C969595-1CCD-ADA0-9772-BF9540EB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7CD1-8BCA-4791-B5C8-94D9DB88EA99}" type="datetime1">
              <a:rPr lang="fr-FR" smtClean="0"/>
              <a:t>06/12/2024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004B04-AC73-1084-2810-E912BD81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1DC72F-7ACD-CEE2-93AA-55CBCA82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325-B520-4B04-A09D-84214A0B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66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6D2EA30-8E66-CC32-6A0E-DBD829E7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49B-C764-476B-B6BA-98B4F103351C}" type="datetime1">
              <a:rPr lang="fr-FR" smtClean="0"/>
              <a:t>06/12/2024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C93C23-9F00-BFAD-5F4C-4404AC12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0C7036-0D55-D18E-206F-41A78D4B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325-B520-4B04-A09D-84214A0B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13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06D25-9B57-D3B3-A251-6FAA5AE63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B45729-864D-4614-24D8-FD40D9095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B65CB6-4A52-0880-9D6B-33D3BD1EE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6CBDFE-3751-1FDA-92C7-3043F544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2EAD-E76B-4BA8-A824-C215CA037E4D}" type="datetime1">
              <a:rPr lang="fr-FR" smtClean="0"/>
              <a:t>06/12/2024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2C3AB4-4380-0D76-D24E-31482E7C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BC28F1-3A34-6B9D-D0BB-5A3CA7B2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325-B520-4B04-A09D-84214A0B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48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79080-577C-E7AA-5020-ED499C24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981E774-835D-27F3-53FC-FEE182FF0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F5B7E0-D379-0020-2E1A-4ECE4CA33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B95E7F-6493-2135-4FF2-C6834FB6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213-217A-4F01-9478-34ECC04DD45F}" type="datetime1">
              <a:rPr lang="fr-FR" smtClean="0"/>
              <a:t>06/12/2024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E4B7F7-6B62-EC11-09E6-BCCA7518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04E808-BE0B-E397-E846-44DAF5F1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325-B520-4B04-A09D-84214A0B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90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1CBECC-4ED8-94D4-D1F2-BB6FC1CB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70D414-49F0-14B8-EE7B-789FCBEC3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421C21-D3E6-5D39-E41F-AF622C43B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7A620-FEF8-4450-8289-FD32FC299B9C}" type="datetime1">
              <a:rPr lang="fr-FR" smtClean="0"/>
              <a:t>06/12/2024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00AB78-AFE6-4013-F789-C79599183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D51C5E-F47A-0A1D-4C2B-51EF72E25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229325-B520-4B04-A09D-84214A0B1B5D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22270A7-1282-594D-72C3-D66145C3843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255375" y="63500"/>
            <a:ext cx="912813" cy="2133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400">
                <a:solidFill>
                  <a:srgbClr val="71BF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4087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D417E3-AA62-1CDE-7B9B-0B38F4298F27}"/>
              </a:ext>
            </a:extLst>
          </p:cNvPr>
          <p:cNvSpPr/>
          <p:nvPr/>
        </p:nvSpPr>
        <p:spPr>
          <a:xfrm>
            <a:off x="5189017" y="423717"/>
            <a:ext cx="25381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i="0" cap="none" spc="0" dirty="0">
                <a:ln w="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Projet 5</a:t>
            </a:r>
            <a:endParaRPr lang="fr-FR" sz="5400" b="1" cap="none" spc="0" dirty="0">
              <a:ln w="0"/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80B70F-9D72-C4B4-28E2-EADF528CAA58}"/>
              </a:ext>
            </a:extLst>
          </p:cNvPr>
          <p:cNvSpPr/>
          <p:nvPr/>
        </p:nvSpPr>
        <p:spPr>
          <a:xfrm>
            <a:off x="266100" y="82491"/>
            <a:ext cx="200455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b="1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Openclassrooms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3F40DA7-017C-06C4-C0EA-2AF79AA5A5B0}"/>
              </a:ext>
            </a:extLst>
          </p:cNvPr>
          <p:cNvSpPr txBox="1"/>
          <p:nvPr/>
        </p:nvSpPr>
        <p:spPr>
          <a:xfrm>
            <a:off x="2270651" y="1807430"/>
            <a:ext cx="8374929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fr-FR" sz="4400" b="1" dirty="0">
                <a:ln/>
              </a:rPr>
              <a:t>Segmentez des clients d’un site 		    e-commerce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AD0C99D-4FA8-07B6-161E-CBEB02DCEC04}"/>
              </a:ext>
            </a:extLst>
          </p:cNvPr>
          <p:cNvGrpSpPr/>
          <p:nvPr/>
        </p:nvGrpSpPr>
        <p:grpSpPr>
          <a:xfrm>
            <a:off x="43645" y="29999"/>
            <a:ext cx="11207845" cy="6125458"/>
            <a:chOff x="43645" y="29999"/>
            <a:chExt cx="11207845" cy="6125458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594EC20-A7A8-DA33-A6ED-0BDCFD3454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45" y="146098"/>
              <a:ext cx="222455" cy="222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357BB488-8BCC-9243-9171-87ED1E0D16F0}"/>
                </a:ext>
              </a:extLst>
            </p:cNvPr>
            <p:cNvGrpSpPr/>
            <p:nvPr/>
          </p:nvGrpSpPr>
          <p:grpSpPr>
            <a:xfrm>
              <a:off x="4492624" y="4265458"/>
              <a:ext cx="4127503" cy="1889999"/>
              <a:chOff x="4253298" y="3567886"/>
              <a:chExt cx="4124324" cy="190850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2D8FEE7-1661-797E-7BFD-274CC09E9362}"/>
                  </a:ext>
                </a:extLst>
              </p:cNvPr>
              <p:cNvSpPr/>
              <p:nvPr/>
            </p:nvSpPr>
            <p:spPr>
              <a:xfrm>
                <a:off x="4253298" y="3567886"/>
                <a:ext cx="4124324" cy="190850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highlight>
                    <a:srgbClr val="0000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fr-FR" sz="1800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highlight>
                    <a:srgbClr val="0000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fr-FR" sz="1800" b="1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highlight>
                    <a:srgbClr val="0000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fr-FR" dirty="0"/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0CECA9B-C19E-9EB4-B8BF-5849481D8C96}"/>
                  </a:ext>
                </a:extLst>
              </p:cNvPr>
              <p:cNvSpPr txBox="1"/>
              <p:nvPr/>
            </p:nvSpPr>
            <p:spPr>
              <a:xfrm>
                <a:off x="5380071" y="4145505"/>
                <a:ext cx="23118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800" b="1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highlight>
                      <a:srgbClr val="0000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GASSUC CEDRIC </a:t>
                </a:r>
              </a:p>
              <a:p>
                <a:endParaRPr lang="fr-FR" dirty="0"/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E8D96CF-1A4E-4C61-5F8B-7BE8D47A53FD}"/>
                  </a:ext>
                </a:extLst>
              </p:cNvPr>
              <p:cNvSpPr txBox="1"/>
              <p:nvPr/>
            </p:nvSpPr>
            <p:spPr>
              <a:xfrm>
                <a:off x="4346081" y="4857312"/>
                <a:ext cx="3644140" cy="404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Mentor </a:t>
                </a:r>
                <a:r>
                  <a:rPr lang="fr-FR" sz="2000" b="1" dirty="0">
                    <a:solidFill>
                      <a:schemeClr val="bg1"/>
                    </a:solidFill>
                  </a:rPr>
                  <a:t>:  </a:t>
                </a:r>
                <a:r>
                  <a:rPr lang="fr-FR" sz="2000" b="1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highlight>
                      <a:srgbClr val="0000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Adrien Chambord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CE2D68-5991-1FC7-E3AF-06E808BE4095}"/>
                </a:ext>
              </a:extLst>
            </p:cNvPr>
            <p:cNvSpPr/>
            <p:nvPr/>
          </p:nvSpPr>
          <p:spPr>
            <a:xfrm>
              <a:off x="9553582" y="29999"/>
              <a:ext cx="1697908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1600" b="1" cap="none" spc="0" dirty="0">
                  <a:ln w="0"/>
                  <a:solidFill>
                    <a:srgbClr val="7030A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Scientiste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B236CB29-831F-A93E-CC20-0864BE77B415}"/>
                </a:ext>
              </a:extLst>
            </p:cNvPr>
            <p:cNvSpPr txBox="1"/>
            <p:nvPr/>
          </p:nvSpPr>
          <p:spPr>
            <a:xfrm>
              <a:off x="5219186" y="4404947"/>
              <a:ext cx="31158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chemeClr val="bg1"/>
                  </a:solidFill>
                </a:rPr>
                <a:t>Rédigé et Présenté par</a:t>
              </a: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E6C639-2341-4B99-0FA6-FF3E7D97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325-B520-4B04-A09D-84214A0B1B5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66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72C5E0F-C0DE-309E-ECFB-9F4C043C7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378" y="1879042"/>
            <a:ext cx="8761243" cy="345599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A1E63ED-9B9C-B5D3-63BA-8275F30B12AE}"/>
              </a:ext>
            </a:extLst>
          </p:cNvPr>
          <p:cNvSpPr txBox="1"/>
          <p:nvPr/>
        </p:nvSpPr>
        <p:spPr>
          <a:xfrm>
            <a:off x="4340888" y="899327"/>
            <a:ext cx="4541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Linkage  Ward : Dendrogramme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CFBDB9-D47C-14C0-6478-E5EDC0C9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325-B520-4B04-A09D-84214A0B1B5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19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9CEB033-74ED-48F6-8304-9555B75E4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438" y="2241755"/>
            <a:ext cx="9309823" cy="370896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5708C4F-5F87-28EC-BDBB-63096B23E787}"/>
              </a:ext>
            </a:extLst>
          </p:cNvPr>
          <p:cNvSpPr txBox="1"/>
          <p:nvPr/>
        </p:nvSpPr>
        <p:spPr>
          <a:xfrm>
            <a:off x="4016421" y="987818"/>
            <a:ext cx="5137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Linkage  average : Dendrogramme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4BA287-BB97-BF2D-6EC9-0A29B86E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325-B520-4B04-A09D-84214A0B1B5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15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B18E35C-876E-6337-2952-0E7C13CA8455}"/>
              </a:ext>
            </a:extLst>
          </p:cNvPr>
          <p:cNvSpPr txBox="1"/>
          <p:nvPr/>
        </p:nvSpPr>
        <p:spPr>
          <a:xfrm>
            <a:off x="3613301" y="742011"/>
            <a:ext cx="544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Linkage  complete : Dendrogramme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F264A1-CCBC-C48C-D4F9-AA26DC0EF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08" y="1668026"/>
            <a:ext cx="7810984" cy="4366855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8DB130-F704-FE60-9EC3-10A395AA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325-B520-4B04-A09D-84214A0B1B5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20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0A8847D-3343-6597-3721-FD8BA5223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60" y="2094270"/>
            <a:ext cx="11361281" cy="366718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BF4A443-1BBA-0773-3620-B6E8BB16C1B1}"/>
              </a:ext>
            </a:extLst>
          </p:cNvPr>
          <p:cNvSpPr txBox="1"/>
          <p:nvPr/>
        </p:nvSpPr>
        <p:spPr>
          <a:xfrm>
            <a:off x="4021393" y="570271"/>
            <a:ext cx="533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highlight>
                  <a:srgbClr val="C0C0C0"/>
                </a:highlight>
              </a:rPr>
              <a:t>Caractéristiques des clusters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133741-3387-019B-700E-279B2868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325-B520-4B04-A09D-84214A0B1B5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526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2BA21C0-92D6-A36D-1DE4-88C4A5DA6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3" y="2511435"/>
            <a:ext cx="6130789" cy="371961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F76D926-7BBE-FD64-C32B-F56688A801CD}"/>
              </a:ext>
            </a:extLst>
          </p:cNvPr>
          <p:cNvSpPr txBox="1"/>
          <p:nvPr/>
        </p:nvSpPr>
        <p:spPr>
          <a:xfrm>
            <a:off x="334296" y="1130709"/>
            <a:ext cx="5230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highlight>
                  <a:srgbClr val="C0C0C0"/>
                </a:highlight>
              </a:rPr>
              <a:t>Représentation en 3D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B29BCCC-4463-01C6-6AE8-0F3BCFF93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857" y="2427915"/>
            <a:ext cx="5357324" cy="367315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03C404C-A454-4EBB-1B3A-90EF6F783B4E}"/>
              </a:ext>
            </a:extLst>
          </p:cNvPr>
          <p:cNvSpPr txBox="1"/>
          <p:nvPr/>
        </p:nvSpPr>
        <p:spPr>
          <a:xfrm>
            <a:off x="7735591" y="1160205"/>
            <a:ext cx="3205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highlight>
                  <a:srgbClr val="C0C0C0"/>
                </a:highlight>
              </a:rPr>
              <a:t>Projection T_SNE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3F8F059-09CD-05DD-18C3-7B439EEC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325-B520-4B04-A09D-84214A0B1B5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481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700A245-C33C-6947-E45E-3FC3469D894B}"/>
              </a:ext>
            </a:extLst>
          </p:cNvPr>
          <p:cNvSpPr txBox="1"/>
          <p:nvPr/>
        </p:nvSpPr>
        <p:spPr>
          <a:xfrm>
            <a:off x="4676867" y="518756"/>
            <a:ext cx="3117049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Méthode DBSCAN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357F4A-FD6C-B6FC-0DE0-250FD8F0D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87" y="1783025"/>
            <a:ext cx="8323461" cy="392376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47710D-EF93-260B-8DD5-C3C36F1B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325-B520-4B04-A09D-84214A0B1B5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180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70DD0B1-3964-4563-1589-B19B363C9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8" y="2001085"/>
            <a:ext cx="10630821" cy="340643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FEE008B-7B1C-620F-9BB7-387CACD2C79E}"/>
              </a:ext>
            </a:extLst>
          </p:cNvPr>
          <p:cNvSpPr txBox="1"/>
          <p:nvPr/>
        </p:nvSpPr>
        <p:spPr>
          <a:xfrm>
            <a:off x="3883742" y="511278"/>
            <a:ext cx="533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highlight>
                  <a:srgbClr val="C0C0C0"/>
                </a:highlight>
              </a:rPr>
              <a:t>Caractéristiques des clusters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96D2E9-282C-3012-A4A4-97275CD1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325-B520-4B04-A09D-84214A0B1B5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890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968090B-D7B5-F045-4B72-495816263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241" y="1720645"/>
            <a:ext cx="7254441" cy="465597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FC4D67C-2090-6846-3C74-6F7501957D95}"/>
              </a:ext>
            </a:extLst>
          </p:cNvPr>
          <p:cNvSpPr txBox="1"/>
          <p:nvPr/>
        </p:nvSpPr>
        <p:spPr>
          <a:xfrm>
            <a:off x="2762865" y="589936"/>
            <a:ext cx="7875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highlight>
                  <a:srgbClr val="C0C0C0"/>
                </a:highlight>
              </a:rPr>
              <a:t>Scores de silhouettes des différents modèles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4D45B04-6490-73F2-3987-2D49A378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325-B520-4B04-A09D-84214A0B1B5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037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CB1359-DFEC-B1E9-A53A-E8CD16616E48}"/>
              </a:ext>
            </a:extLst>
          </p:cNvPr>
          <p:cNvSpPr txBox="1"/>
          <p:nvPr/>
        </p:nvSpPr>
        <p:spPr>
          <a:xfrm>
            <a:off x="3333135" y="167149"/>
            <a:ext cx="6774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highlight>
                  <a:srgbClr val="C0C0C0"/>
                </a:highlight>
              </a:rPr>
              <a:t>Analyse des sentiments des clients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8F25211-A5C6-D774-495E-87AA376F3977}"/>
              </a:ext>
            </a:extLst>
          </p:cNvPr>
          <p:cNvSpPr txBox="1"/>
          <p:nvPr/>
        </p:nvSpPr>
        <p:spPr>
          <a:xfrm>
            <a:off x="5139679" y="690369"/>
            <a:ext cx="2654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highlight>
                  <a:srgbClr val="00FFFF"/>
                </a:highlight>
              </a:rPr>
              <a:t>Méthode kmeans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5F12BA5-318E-193F-59D6-449231014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989" y="1295423"/>
            <a:ext cx="8849248" cy="5395428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2F07693-5134-472C-7361-1FBAB4F2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325-B520-4B04-A09D-84214A0B1B5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400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6ABD555-1372-BFAB-7753-E3BD13697FD6}"/>
              </a:ext>
            </a:extLst>
          </p:cNvPr>
          <p:cNvSpPr txBox="1"/>
          <p:nvPr/>
        </p:nvSpPr>
        <p:spPr>
          <a:xfrm>
            <a:off x="2676831" y="267618"/>
            <a:ext cx="72537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800" b="1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Helvetica Neue"/>
              </a:rPr>
              <a:t>Simulation d’un Contrat de Maintenance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EF18EE8-D9F5-7128-3771-DC8F62250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871" y="1060710"/>
            <a:ext cx="7997670" cy="5529672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187B507-E472-EEA6-7575-F30C72CE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325-B520-4B04-A09D-84214A0B1B5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77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6881EB77-738C-F2D2-19E7-2330D3270814}"/>
              </a:ext>
            </a:extLst>
          </p:cNvPr>
          <p:cNvGrpSpPr/>
          <p:nvPr/>
        </p:nvGrpSpPr>
        <p:grpSpPr>
          <a:xfrm>
            <a:off x="171842" y="76943"/>
            <a:ext cx="11848316" cy="320944"/>
            <a:chOff x="190501" y="97593"/>
            <a:chExt cx="12255601" cy="33197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E225721-B095-89D1-375D-5D0FB87828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1" y="171451"/>
              <a:ext cx="197882" cy="197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BCA03F-C8E9-9C54-A8A0-60E6D3E5BFE8}"/>
                </a:ext>
              </a:extLst>
            </p:cNvPr>
            <p:cNvSpPr/>
            <p:nvPr/>
          </p:nvSpPr>
          <p:spPr>
            <a:xfrm>
              <a:off x="289442" y="111213"/>
              <a:ext cx="1685740" cy="3183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1400" b="1" cap="none" spc="0" dirty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Openclassrooms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8664BA-9626-C57B-6A00-90B97F509E53}"/>
                </a:ext>
              </a:extLst>
            </p:cNvPr>
            <p:cNvSpPr/>
            <p:nvPr/>
          </p:nvSpPr>
          <p:spPr>
            <a:xfrm>
              <a:off x="10215716" y="97593"/>
              <a:ext cx="2230386" cy="2865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1200" b="1" cap="none" spc="0" dirty="0">
                  <a:ln w="0"/>
                  <a:solidFill>
                    <a:srgbClr val="7030A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Scientiste</a:t>
              </a:r>
            </a:p>
          </p:txBody>
        </p:sp>
      </p:grpSp>
      <p:sp>
        <p:nvSpPr>
          <p:cNvPr id="8" name="Organigramme : Connecteur 7">
            <a:extLst>
              <a:ext uri="{FF2B5EF4-FFF2-40B4-BE49-F238E27FC236}">
                <a16:creationId xmlns:a16="http://schemas.microsoft.com/office/drawing/2014/main" id="{64C69BD4-C528-34A8-F6CC-BEE17FB5C9A2}"/>
              </a:ext>
            </a:extLst>
          </p:cNvPr>
          <p:cNvSpPr/>
          <p:nvPr/>
        </p:nvSpPr>
        <p:spPr>
          <a:xfrm>
            <a:off x="4239330" y="244698"/>
            <a:ext cx="576735" cy="576735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9905D76-B496-BFD7-B0A4-8BEE46E58F96}"/>
              </a:ext>
            </a:extLst>
          </p:cNvPr>
          <p:cNvSpPr txBox="1"/>
          <p:nvPr/>
        </p:nvSpPr>
        <p:spPr>
          <a:xfrm>
            <a:off x="4816065" y="148346"/>
            <a:ext cx="4129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fr-FR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FA24C25-4C9A-A42B-C059-2DD0FC23725F}"/>
              </a:ext>
            </a:extLst>
          </p:cNvPr>
          <p:cNvSpPr txBox="1"/>
          <p:nvPr/>
        </p:nvSpPr>
        <p:spPr>
          <a:xfrm>
            <a:off x="1897214" y="1651820"/>
            <a:ext cx="1897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highlight>
                  <a:srgbClr val="00FFFF"/>
                </a:highlight>
              </a:rPr>
              <a:t>Objectifs</a:t>
            </a:r>
          </a:p>
        </p:txBody>
      </p:sp>
      <p:sp>
        <p:nvSpPr>
          <p:cNvPr id="10" name="Organigramme : Stockage à accès séquentiel 9">
            <a:extLst>
              <a:ext uri="{FF2B5EF4-FFF2-40B4-BE49-F238E27FC236}">
                <a16:creationId xmlns:a16="http://schemas.microsoft.com/office/drawing/2014/main" id="{4D14E9BC-F498-F49B-0B28-E088411E8937}"/>
              </a:ext>
            </a:extLst>
          </p:cNvPr>
          <p:cNvSpPr/>
          <p:nvPr/>
        </p:nvSpPr>
        <p:spPr>
          <a:xfrm rot="259401">
            <a:off x="3650733" y="1166691"/>
            <a:ext cx="5380210" cy="3770938"/>
          </a:xfrm>
          <a:prstGeom prst="flowChartMagneticTap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Comprendre les différents types d’utilisateurs grâce à leur comportement et leurs données personnelles.</a:t>
            </a:r>
          </a:p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24843D-20AB-8547-82BA-57D5B7A28CF2}"/>
              </a:ext>
            </a:extLst>
          </p:cNvPr>
          <p:cNvSpPr txBox="1"/>
          <p:nvPr/>
        </p:nvSpPr>
        <p:spPr>
          <a:xfrm>
            <a:off x="614104" y="5719818"/>
            <a:ext cx="2377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highlight>
                  <a:srgbClr val="00FFFF"/>
                </a:highlight>
              </a:rPr>
              <a:t>Problématique</a:t>
            </a:r>
            <a:r>
              <a:rPr lang="fr-FR" sz="2800" b="1" dirty="0">
                <a:highlight>
                  <a:srgbClr val="00FFFF"/>
                </a:highlight>
              </a:rPr>
              <a:t>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FCD619A-7F67-B4AE-4248-8ECC43018688}"/>
              </a:ext>
            </a:extLst>
          </p:cNvPr>
          <p:cNvSpPr txBox="1"/>
          <p:nvPr/>
        </p:nvSpPr>
        <p:spPr>
          <a:xfrm>
            <a:off x="2991486" y="5707032"/>
            <a:ext cx="906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Quels clients achètent quels produits, à quelle fréquence, à quelle date récente, et pour quel montant ?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48C78F6-D503-5058-15B6-7390E987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325-B520-4B04-A09D-84214A0B1B5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529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AF5F6A2-AED5-A1A7-9A89-F964B1F73AA9}"/>
              </a:ext>
            </a:extLst>
          </p:cNvPr>
          <p:cNvSpPr txBox="1"/>
          <p:nvPr/>
        </p:nvSpPr>
        <p:spPr>
          <a:xfrm>
            <a:off x="4896464" y="2133600"/>
            <a:ext cx="325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highlight>
                  <a:srgbClr val="00FFFF"/>
                </a:highlight>
              </a:rPr>
              <a:t>Conclusion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0EEBD2-4B39-0E90-DD9A-0CE07D1B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325-B520-4B04-A09D-84214A0B1B5D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15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E43B5D-34C6-AD0C-D56F-BA7B63F98B2F}"/>
              </a:ext>
            </a:extLst>
          </p:cNvPr>
          <p:cNvSpPr/>
          <p:nvPr/>
        </p:nvSpPr>
        <p:spPr>
          <a:xfrm>
            <a:off x="5370785" y="275533"/>
            <a:ext cx="1450427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2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fr-FR" sz="32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67D482C2-CE08-9BB6-EF81-2328FF4E4874}"/>
              </a:ext>
            </a:extLst>
          </p:cNvPr>
          <p:cNvGrpSpPr/>
          <p:nvPr/>
        </p:nvGrpSpPr>
        <p:grpSpPr>
          <a:xfrm>
            <a:off x="171842" y="76943"/>
            <a:ext cx="11848316" cy="320944"/>
            <a:chOff x="190501" y="97593"/>
            <a:chExt cx="12255601" cy="331977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C97F325-409E-1F2A-4E0F-AEFF0A02B0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1" y="171451"/>
              <a:ext cx="197882" cy="197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969918-21AA-3E65-7DAC-A1857BB5963D}"/>
                </a:ext>
              </a:extLst>
            </p:cNvPr>
            <p:cNvSpPr/>
            <p:nvPr/>
          </p:nvSpPr>
          <p:spPr>
            <a:xfrm>
              <a:off x="289442" y="111213"/>
              <a:ext cx="1685740" cy="3183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1400" b="1" cap="none" spc="0" dirty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Openclassrooms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06CB5D-8871-C3C8-3515-31622C3CCBE0}"/>
                </a:ext>
              </a:extLst>
            </p:cNvPr>
            <p:cNvSpPr/>
            <p:nvPr/>
          </p:nvSpPr>
          <p:spPr>
            <a:xfrm>
              <a:off x="10215716" y="97593"/>
              <a:ext cx="2230386" cy="2865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1200" b="1" cap="none" spc="0" dirty="0">
                  <a:ln w="0"/>
                  <a:solidFill>
                    <a:srgbClr val="7030A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Scientiste</a:t>
              </a: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1D773265-270C-484C-377B-903CAD3E3DE3}"/>
              </a:ext>
            </a:extLst>
          </p:cNvPr>
          <p:cNvGrpSpPr/>
          <p:nvPr/>
        </p:nvGrpSpPr>
        <p:grpSpPr>
          <a:xfrm>
            <a:off x="2212255" y="1508197"/>
            <a:ext cx="10500852" cy="4751394"/>
            <a:chOff x="1779636" y="1577023"/>
            <a:chExt cx="10500852" cy="4751394"/>
          </a:xfrm>
        </p:grpSpPr>
        <p:sp>
          <p:nvSpPr>
            <p:cNvPr id="20" name="Organigramme : Connecteur 19">
              <a:extLst>
                <a:ext uri="{FF2B5EF4-FFF2-40B4-BE49-F238E27FC236}">
                  <a16:creationId xmlns:a16="http://schemas.microsoft.com/office/drawing/2014/main" id="{419A85E2-8163-578B-C34E-A59B4421869C}"/>
                </a:ext>
              </a:extLst>
            </p:cNvPr>
            <p:cNvSpPr/>
            <p:nvPr/>
          </p:nvSpPr>
          <p:spPr>
            <a:xfrm>
              <a:off x="1779638" y="5275158"/>
              <a:ext cx="373626" cy="373626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7</a:t>
              </a: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89466B14-C629-3CDB-2186-9975B5460D4A}"/>
                </a:ext>
              </a:extLst>
            </p:cNvPr>
            <p:cNvGrpSpPr/>
            <p:nvPr/>
          </p:nvGrpSpPr>
          <p:grpSpPr>
            <a:xfrm>
              <a:off x="1779638" y="1577023"/>
              <a:ext cx="2841522" cy="523220"/>
              <a:chOff x="2349909" y="1685178"/>
              <a:chExt cx="2841522" cy="523220"/>
            </a:xfrm>
          </p:grpSpPr>
          <p:sp>
            <p:nvSpPr>
              <p:cNvPr id="10" name="Organigramme : Connecteur 9">
                <a:extLst>
                  <a:ext uri="{FF2B5EF4-FFF2-40B4-BE49-F238E27FC236}">
                    <a16:creationId xmlns:a16="http://schemas.microsoft.com/office/drawing/2014/main" id="{04F876DF-AF79-321B-E359-4CCF098BBCBC}"/>
                  </a:ext>
                </a:extLst>
              </p:cNvPr>
              <p:cNvSpPr/>
              <p:nvPr/>
            </p:nvSpPr>
            <p:spPr>
              <a:xfrm>
                <a:off x="2349909" y="1759975"/>
                <a:ext cx="373626" cy="373626"/>
              </a:xfrm>
              <a:prstGeom prst="flowChartConnecto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FC8467F-92B0-BD5C-0D4F-5B3E911D5E61}"/>
                  </a:ext>
                </a:extLst>
              </p:cNvPr>
              <p:cNvSpPr txBox="1"/>
              <p:nvPr/>
            </p:nvSpPr>
            <p:spPr>
              <a:xfrm>
                <a:off x="2723535" y="1685178"/>
                <a:ext cx="24678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 Introduction</a:t>
                </a:r>
              </a:p>
            </p:txBody>
          </p: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5974BD7-2C94-2865-81A6-1295DAAC67A3}"/>
                </a:ext>
              </a:extLst>
            </p:cNvPr>
            <p:cNvGrpSpPr/>
            <p:nvPr/>
          </p:nvGrpSpPr>
          <p:grpSpPr>
            <a:xfrm>
              <a:off x="1779638" y="2175040"/>
              <a:ext cx="4739149" cy="523220"/>
              <a:chOff x="2349909" y="2283195"/>
              <a:chExt cx="4739149" cy="523220"/>
            </a:xfrm>
          </p:grpSpPr>
          <p:sp>
            <p:nvSpPr>
              <p:cNvPr id="16" name="Organigramme : Connecteur 15">
                <a:extLst>
                  <a:ext uri="{FF2B5EF4-FFF2-40B4-BE49-F238E27FC236}">
                    <a16:creationId xmlns:a16="http://schemas.microsoft.com/office/drawing/2014/main" id="{8D178AB3-6DEA-4851-B42D-688DD31782AA}"/>
                  </a:ext>
                </a:extLst>
              </p:cNvPr>
              <p:cNvSpPr/>
              <p:nvPr/>
            </p:nvSpPr>
            <p:spPr>
              <a:xfrm>
                <a:off x="2349909" y="2364659"/>
                <a:ext cx="373626" cy="373626"/>
              </a:xfrm>
              <a:prstGeom prst="flowChartConnecto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05F16BB6-E840-06E4-A6C3-F693B498EF3B}"/>
                  </a:ext>
                </a:extLst>
              </p:cNvPr>
              <p:cNvSpPr txBox="1"/>
              <p:nvPr/>
            </p:nvSpPr>
            <p:spPr>
              <a:xfrm>
                <a:off x="2723535" y="2283195"/>
                <a:ext cx="43655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 Analyse exploratoire</a:t>
                </a:r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7A2268A7-0F6B-D97A-C5F6-9B1ACBF151DA}"/>
                </a:ext>
              </a:extLst>
            </p:cNvPr>
            <p:cNvGrpSpPr/>
            <p:nvPr/>
          </p:nvGrpSpPr>
          <p:grpSpPr>
            <a:xfrm>
              <a:off x="1779638" y="2757255"/>
              <a:ext cx="7364361" cy="523220"/>
              <a:chOff x="2349909" y="2865410"/>
              <a:chExt cx="7364361" cy="523220"/>
            </a:xfrm>
          </p:grpSpPr>
          <p:sp>
            <p:nvSpPr>
              <p:cNvPr id="17" name="Organigramme : Connecteur 16">
                <a:extLst>
                  <a:ext uri="{FF2B5EF4-FFF2-40B4-BE49-F238E27FC236}">
                    <a16:creationId xmlns:a16="http://schemas.microsoft.com/office/drawing/2014/main" id="{905DD49B-A26C-9F17-F916-5071A0CBCE64}"/>
                  </a:ext>
                </a:extLst>
              </p:cNvPr>
              <p:cNvSpPr/>
              <p:nvPr/>
            </p:nvSpPr>
            <p:spPr>
              <a:xfrm>
                <a:off x="2349909" y="2969343"/>
                <a:ext cx="373626" cy="373626"/>
              </a:xfrm>
              <a:prstGeom prst="flowChartConnecto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CB2A473-1784-A52B-497E-9430BFA87E87}"/>
                  </a:ext>
                </a:extLst>
              </p:cNvPr>
              <p:cNvSpPr txBox="1"/>
              <p:nvPr/>
            </p:nvSpPr>
            <p:spPr>
              <a:xfrm>
                <a:off x="2723535" y="2865410"/>
                <a:ext cx="69907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fr-FR" sz="28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 Features Engineering: Analyse de la RFM</a:t>
                </a:r>
              </a:p>
            </p:txBody>
          </p: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B33C9ED9-146A-B9F4-F759-CC94B8A92F65}"/>
                </a:ext>
              </a:extLst>
            </p:cNvPr>
            <p:cNvGrpSpPr/>
            <p:nvPr/>
          </p:nvGrpSpPr>
          <p:grpSpPr>
            <a:xfrm>
              <a:off x="1779638" y="3412834"/>
              <a:ext cx="7167716" cy="523220"/>
              <a:chOff x="2349909" y="3520989"/>
              <a:chExt cx="7167716" cy="523220"/>
            </a:xfrm>
          </p:grpSpPr>
          <p:sp>
            <p:nvSpPr>
              <p:cNvPr id="18" name="Organigramme : Connecteur 17">
                <a:extLst>
                  <a:ext uri="{FF2B5EF4-FFF2-40B4-BE49-F238E27FC236}">
                    <a16:creationId xmlns:a16="http://schemas.microsoft.com/office/drawing/2014/main" id="{8608551F-05A4-8F07-F1C2-3A8F89CDAEA7}"/>
                  </a:ext>
                </a:extLst>
              </p:cNvPr>
              <p:cNvSpPr/>
              <p:nvPr/>
            </p:nvSpPr>
            <p:spPr>
              <a:xfrm>
                <a:off x="2349909" y="3574027"/>
                <a:ext cx="373626" cy="373626"/>
              </a:xfrm>
              <a:prstGeom prst="flowChartConnecto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B267FA05-E898-4BEA-9F31-A3B0D55F4B70}"/>
                  </a:ext>
                </a:extLst>
              </p:cNvPr>
              <p:cNvSpPr txBox="1"/>
              <p:nvPr/>
            </p:nvSpPr>
            <p:spPr>
              <a:xfrm>
                <a:off x="2723534" y="3520989"/>
                <a:ext cx="679409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8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 Caractéristiques des clusters: </a:t>
                </a:r>
                <a:r>
                  <a:rPr lang="fr-FR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Boxplot</a:t>
                </a:r>
              </a:p>
            </p:txBody>
          </p:sp>
        </p:grp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FB6C7619-6704-3152-E62C-EB6B24C607C6}"/>
                </a:ext>
              </a:extLst>
            </p:cNvPr>
            <p:cNvGrpSpPr/>
            <p:nvPr/>
          </p:nvGrpSpPr>
          <p:grpSpPr>
            <a:xfrm>
              <a:off x="1779636" y="4002867"/>
              <a:ext cx="10500852" cy="954107"/>
              <a:chOff x="1779638" y="4022619"/>
              <a:chExt cx="10500852" cy="954107"/>
            </a:xfrm>
          </p:grpSpPr>
          <p:sp>
            <p:nvSpPr>
              <p:cNvPr id="15" name="Organigramme : Connecteur 14">
                <a:extLst>
                  <a:ext uri="{FF2B5EF4-FFF2-40B4-BE49-F238E27FC236}">
                    <a16:creationId xmlns:a16="http://schemas.microsoft.com/office/drawing/2014/main" id="{6F6B33B6-F9CF-EECA-59FE-EE5519E92AC7}"/>
                  </a:ext>
                </a:extLst>
              </p:cNvPr>
              <p:cNvSpPr/>
              <p:nvPr/>
            </p:nvSpPr>
            <p:spPr>
              <a:xfrm>
                <a:off x="1779638" y="4089708"/>
                <a:ext cx="373626" cy="373626"/>
              </a:xfrm>
              <a:prstGeom prst="flowChartConnecto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DBD0E31-B675-429E-9758-F85CA1616EEC}"/>
                  </a:ext>
                </a:extLst>
              </p:cNvPr>
              <p:cNvSpPr txBox="1"/>
              <p:nvPr/>
            </p:nvSpPr>
            <p:spPr>
              <a:xfrm>
                <a:off x="2153263" y="4022619"/>
                <a:ext cx="10127227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 Analyses des clusters</a:t>
                </a:r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 Kmeans, DBSCAN, </a:t>
                </a:r>
                <a:r>
                  <a:rPr lang="fr-FR" sz="2800" i="0" dirty="0">
                    <a:effectLst/>
                    <a:latin typeface="system-ui"/>
                  </a:rPr>
                  <a:t>Agglomerative )</a:t>
                </a:r>
              </a:p>
              <a:p>
                <a:pPr algn="l"/>
                <a:r>
                  <a:rPr lang="en-US" sz="28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22B55999-D909-8AA3-2A86-6A5BD31BF6BE}"/>
                </a:ext>
              </a:extLst>
            </p:cNvPr>
            <p:cNvGrpSpPr/>
            <p:nvPr/>
          </p:nvGrpSpPr>
          <p:grpSpPr>
            <a:xfrm>
              <a:off x="1779638" y="4595525"/>
              <a:ext cx="9332042" cy="523220"/>
              <a:chOff x="1779638" y="4595525"/>
              <a:chExt cx="9332042" cy="523220"/>
            </a:xfrm>
          </p:grpSpPr>
          <p:sp>
            <p:nvSpPr>
              <p:cNvPr id="19" name="Organigramme : Connecteur 18">
                <a:extLst>
                  <a:ext uri="{FF2B5EF4-FFF2-40B4-BE49-F238E27FC236}">
                    <a16:creationId xmlns:a16="http://schemas.microsoft.com/office/drawing/2014/main" id="{8E8F7081-6FF6-D1C0-0A1F-339527B81F8B}"/>
                  </a:ext>
                </a:extLst>
              </p:cNvPr>
              <p:cNvSpPr/>
              <p:nvPr/>
            </p:nvSpPr>
            <p:spPr>
              <a:xfrm>
                <a:off x="1779638" y="4670322"/>
                <a:ext cx="373626" cy="373626"/>
              </a:xfrm>
              <a:prstGeom prst="flowChartConnecto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165B5B2E-2F0A-16DD-70B6-7E49452DEF91}"/>
                  </a:ext>
                </a:extLst>
              </p:cNvPr>
              <p:cNvSpPr txBox="1"/>
              <p:nvPr/>
            </p:nvSpPr>
            <p:spPr>
              <a:xfrm>
                <a:off x="2153261" y="4595525"/>
                <a:ext cx="89584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- Analyses des sentiments</a:t>
                </a:r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(reviews_scores)</a:t>
                </a:r>
                <a:endParaRPr lang="fr-F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F850656F-8DAF-CF4E-4C97-FCD448357B29}"/>
                </a:ext>
              </a:extLst>
            </p:cNvPr>
            <p:cNvSpPr txBox="1"/>
            <p:nvPr/>
          </p:nvSpPr>
          <p:spPr>
            <a:xfrm>
              <a:off x="2153262" y="5173878"/>
              <a:ext cx="533891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 Contrat de maintenance</a:t>
              </a:r>
            </a:p>
            <a:p>
              <a:endParaRPr lang="fr-FR" dirty="0"/>
            </a:p>
          </p:txBody>
        </p:sp>
        <p:sp>
          <p:nvSpPr>
            <p:cNvPr id="39" name="Organigramme : Connecteur 38">
              <a:extLst>
                <a:ext uri="{FF2B5EF4-FFF2-40B4-BE49-F238E27FC236}">
                  <a16:creationId xmlns:a16="http://schemas.microsoft.com/office/drawing/2014/main" id="{F287AA80-5C06-FF2E-45FA-10B5D0519231}"/>
                </a:ext>
              </a:extLst>
            </p:cNvPr>
            <p:cNvSpPr/>
            <p:nvPr/>
          </p:nvSpPr>
          <p:spPr>
            <a:xfrm>
              <a:off x="1779636" y="5879994"/>
              <a:ext cx="373626" cy="373626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5B777E39-6BF2-664F-9BD6-F8E44D0A4E57}"/>
                </a:ext>
              </a:extLst>
            </p:cNvPr>
            <p:cNvSpPr txBox="1"/>
            <p:nvPr/>
          </p:nvSpPr>
          <p:spPr>
            <a:xfrm>
              <a:off x="2153261" y="5805197"/>
              <a:ext cx="54667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 Conclusion</a:t>
              </a: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5B1DBA3-C9E3-ABC4-606A-2C302D32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325-B520-4B04-A09D-84214A0B1B5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37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8D15B7E-E641-6CFB-A9FA-56FE0ED723DE}"/>
              </a:ext>
            </a:extLst>
          </p:cNvPr>
          <p:cNvGrpSpPr/>
          <p:nvPr/>
        </p:nvGrpSpPr>
        <p:grpSpPr>
          <a:xfrm>
            <a:off x="171842" y="76943"/>
            <a:ext cx="11848316" cy="320944"/>
            <a:chOff x="190501" y="97593"/>
            <a:chExt cx="12255601" cy="33197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654EC36-FC4F-81BD-804D-2B711F13EC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1" y="171451"/>
              <a:ext cx="197882" cy="197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6AF6B5-CF31-1921-9060-FF70CE455DB5}"/>
                </a:ext>
              </a:extLst>
            </p:cNvPr>
            <p:cNvSpPr/>
            <p:nvPr/>
          </p:nvSpPr>
          <p:spPr>
            <a:xfrm>
              <a:off x="289442" y="111213"/>
              <a:ext cx="1685740" cy="3183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1400" b="1" cap="none" spc="0" dirty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Openclassrooms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11C2FB-D519-5445-BFC4-BF013B1E6541}"/>
                </a:ext>
              </a:extLst>
            </p:cNvPr>
            <p:cNvSpPr/>
            <p:nvPr/>
          </p:nvSpPr>
          <p:spPr>
            <a:xfrm>
              <a:off x="10215716" y="97593"/>
              <a:ext cx="2230386" cy="2865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1200" b="1" cap="none" spc="0" dirty="0">
                  <a:ln w="0"/>
                  <a:solidFill>
                    <a:srgbClr val="7030A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Scientiste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8A04DB5-EF27-95BA-4ADA-54505F81B104}"/>
              </a:ext>
            </a:extLst>
          </p:cNvPr>
          <p:cNvGrpSpPr/>
          <p:nvPr/>
        </p:nvGrpSpPr>
        <p:grpSpPr>
          <a:xfrm>
            <a:off x="5138983" y="60006"/>
            <a:ext cx="3737006" cy="523220"/>
            <a:chOff x="4721112" y="371029"/>
            <a:chExt cx="3737006" cy="523220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263BFB80-D012-D908-BA3A-D3FC6E93996B}"/>
                </a:ext>
              </a:extLst>
            </p:cNvPr>
            <p:cNvSpPr txBox="1"/>
            <p:nvPr/>
          </p:nvSpPr>
          <p:spPr>
            <a:xfrm>
              <a:off x="4869344" y="371029"/>
              <a:ext cx="3588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/>
                <a:t>   </a:t>
              </a:r>
              <a:r>
                <a:rPr lang="fr-FR" sz="2000" b="1" dirty="0"/>
                <a:t>Feature  Engineering</a:t>
              </a:r>
            </a:p>
          </p:txBody>
        </p:sp>
        <p:sp>
          <p:nvSpPr>
            <p:cNvPr id="9" name="Organigramme : Connecteur 8">
              <a:extLst>
                <a:ext uri="{FF2B5EF4-FFF2-40B4-BE49-F238E27FC236}">
                  <a16:creationId xmlns:a16="http://schemas.microsoft.com/office/drawing/2014/main" id="{5E69A6B1-480F-46FB-4E01-6C3B1516BCBC}"/>
                </a:ext>
              </a:extLst>
            </p:cNvPr>
            <p:cNvSpPr/>
            <p:nvPr/>
          </p:nvSpPr>
          <p:spPr>
            <a:xfrm>
              <a:off x="4721112" y="484407"/>
              <a:ext cx="296464" cy="296464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F0A8F68E-FBE5-626C-5DC3-1881FF39D237}"/>
              </a:ext>
            </a:extLst>
          </p:cNvPr>
          <p:cNvSpPr txBox="1"/>
          <p:nvPr/>
        </p:nvSpPr>
        <p:spPr>
          <a:xfrm>
            <a:off x="3789423" y="1800609"/>
            <a:ext cx="5810866" cy="51077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     </a:t>
            </a:r>
            <a:r>
              <a:rPr lang="fr-FR" sz="2000" b="1" dirty="0"/>
              <a:t>1- Analyse de la RFM</a:t>
            </a:r>
            <a:r>
              <a:rPr lang="fr-FR" sz="1600" dirty="0">
                <a:solidFill>
                  <a:srgbClr val="1F1F1F"/>
                </a:solidFill>
                <a:latin typeface="Google Sans"/>
              </a:rPr>
              <a:t>(R</a:t>
            </a:r>
            <a:r>
              <a:rPr lang="fr-FR" sz="1600" b="0" i="0" dirty="0">
                <a:solidFill>
                  <a:srgbClr val="1F1F1F"/>
                </a:solidFill>
                <a:effectLst/>
                <a:latin typeface="Google Sans"/>
              </a:rPr>
              <a:t>écence, Fréquence et Montant </a:t>
            </a:r>
            <a:r>
              <a:rPr lang="fr-FR" sz="1600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486B6B8-2F4C-6FA8-104B-550EBE89B812}"/>
              </a:ext>
            </a:extLst>
          </p:cNvPr>
          <p:cNvSpPr txBox="1"/>
          <p:nvPr/>
        </p:nvSpPr>
        <p:spPr>
          <a:xfrm>
            <a:off x="5435447" y="2812147"/>
            <a:ext cx="2011527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a - </a:t>
            </a:r>
            <a:r>
              <a:rPr lang="fr-FR" sz="2000" b="1" dirty="0">
                <a:solidFill>
                  <a:srgbClr val="1F1F1F"/>
                </a:solidFill>
                <a:latin typeface="Google Sans"/>
              </a:rPr>
              <a:t>R</a:t>
            </a:r>
            <a:r>
              <a:rPr lang="fr-FR" sz="2000" b="1" i="0" dirty="0">
                <a:solidFill>
                  <a:srgbClr val="1F1F1F"/>
                </a:solidFill>
                <a:effectLst/>
                <a:latin typeface="Google Sans"/>
              </a:rPr>
              <a:t>écence</a:t>
            </a:r>
            <a:endParaRPr lang="fr-FR" sz="2000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75E15E3-83E6-98B6-7872-7691ADBAB1DA}"/>
              </a:ext>
            </a:extLst>
          </p:cNvPr>
          <p:cNvSpPr txBox="1"/>
          <p:nvPr/>
        </p:nvSpPr>
        <p:spPr>
          <a:xfrm>
            <a:off x="5435448" y="3659377"/>
            <a:ext cx="2011527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b - </a:t>
            </a:r>
            <a:r>
              <a:rPr lang="fr-FR" sz="2000" b="1" i="0" dirty="0">
                <a:solidFill>
                  <a:srgbClr val="1F1F1F"/>
                </a:solidFill>
                <a:effectLst/>
                <a:latin typeface="Google Sans"/>
              </a:rPr>
              <a:t>Fréquence</a:t>
            </a:r>
            <a:endParaRPr lang="fr-FR" sz="2000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9433F0C-3E6D-4B04-A6AC-B3455CD4B538}"/>
              </a:ext>
            </a:extLst>
          </p:cNvPr>
          <p:cNvSpPr txBox="1"/>
          <p:nvPr/>
        </p:nvSpPr>
        <p:spPr>
          <a:xfrm>
            <a:off x="5435449" y="4540308"/>
            <a:ext cx="2011527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C - </a:t>
            </a:r>
            <a:r>
              <a:rPr lang="fr-FR" sz="2000" b="1" i="0" dirty="0">
                <a:solidFill>
                  <a:srgbClr val="1F1F1F"/>
                </a:solidFill>
                <a:effectLst/>
                <a:latin typeface="Google Sans"/>
              </a:rPr>
              <a:t>Montant</a:t>
            </a:r>
            <a:endParaRPr lang="fr-FR" sz="20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144659-EC44-B36E-E246-3016110CA469}"/>
              </a:ext>
            </a:extLst>
          </p:cNvPr>
          <p:cNvSpPr txBox="1"/>
          <p:nvPr/>
        </p:nvSpPr>
        <p:spPr>
          <a:xfrm>
            <a:off x="2642100" y="5441179"/>
            <a:ext cx="92450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Cette méthode permet de segmenter les clients en fonction de leurs comportements d'achat récents, leur fréquence d'achat et la valeur monétaire qu'ils apportent.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554DAC94-8300-7C66-97C9-6487E41E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325-B520-4B04-A09D-84214A0B1B5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56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9AC531C8-EA4B-2ED0-47E8-75456319D969}"/>
              </a:ext>
            </a:extLst>
          </p:cNvPr>
          <p:cNvGrpSpPr/>
          <p:nvPr/>
        </p:nvGrpSpPr>
        <p:grpSpPr>
          <a:xfrm>
            <a:off x="171842" y="76943"/>
            <a:ext cx="11848316" cy="320944"/>
            <a:chOff x="190501" y="97593"/>
            <a:chExt cx="12255601" cy="33197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7D5C549-BA82-CBC3-57A0-1E5CBE5D97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1" y="171451"/>
              <a:ext cx="197882" cy="197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DEA6A2-BE7D-C033-1A50-8325A6E4FF35}"/>
                </a:ext>
              </a:extLst>
            </p:cNvPr>
            <p:cNvSpPr/>
            <p:nvPr/>
          </p:nvSpPr>
          <p:spPr>
            <a:xfrm>
              <a:off x="289442" y="111213"/>
              <a:ext cx="1685740" cy="3183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1400" b="1" cap="none" spc="0" dirty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Openclassrooms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2EC712-351C-68E8-98FE-D16A273CC70C}"/>
                </a:ext>
              </a:extLst>
            </p:cNvPr>
            <p:cNvSpPr/>
            <p:nvPr/>
          </p:nvSpPr>
          <p:spPr>
            <a:xfrm>
              <a:off x="10215716" y="97593"/>
              <a:ext cx="2230386" cy="2865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1200" b="1" cap="none" spc="0" dirty="0">
                  <a:ln w="0"/>
                  <a:solidFill>
                    <a:srgbClr val="7030A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Scientiste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A9A0503-D04F-E4B6-AC2A-9074C4E1BE02}"/>
              </a:ext>
            </a:extLst>
          </p:cNvPr>
          <p:cNvGrpSpPr/>
          <p:nvPr/>
        </p:nvGrpSpPr>
        <p:grpSpPr>
          <a:xfrm>
            <a:off x="5079990" y="90110"/>
            <a:ext cx="3737006" cy="523220"/>
            <a:chOff x="4721112" y="371029"/>
            <a:chExt cx="3737006" cy="523220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DCBCFAB3-D117-4B6E-CE55-EE514DBEF6C1}"/>
                </a:ext>
              </a:extLst>
            </p:cNvPr>
            <p:cNvSpPr txBox="1"/>
            <p:nvPr/>
          </p:nvSpPr>
          <p:spPr>
            <a:xfrm>
              <a:off x="4869344" y="371029"/>
              <a:ext cx="3588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b="1" dirty="0"/>
                <a:t>   </a:t>
              </a:r>
              <a:r>
                <a:rPr lang="fr-FR" sz="2000" b="1" dirty="0"/>
                <a:t>Analyse des clusters</a:t>
              </a:r>
            </a:p>
          </p:txBody>
        </p:sp>
        <p:sp>
          <p:nvSpPr>
            <p:cNvPr id="11" name="Organigramme : Connecteur 10">
              <a:extLst>
                <a:ext uri="{FF2B5EF4-FFF2-40B4-BE49-F238E27FC236}">
                  <a16:creationId xmlns:a16="http://schemas.microsoft.com/office/drawing/2014/main" id="{3E75855C-84D8-8BE5-99B8-26CE368964AE}"/>
                </a:ext>
              </a:extLst>
            </p:cNvPr>
            <p:cNvSpPr/>
            <p:nvPr/>
          </p:nvSpPr>
          <p:spPr>
            <a:xfrm>
              <a:off x="4721112" y="484407"/>
              <a:ext cx="296464" cy="296464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34" name="Organigramme : Connecteur 33">
            <a:extLst>
              <a:ext uri="{FF2B5EF4-FFF2-40B4-BE49-F238E27FC236}">
                <a16:creationId xmlns:a16="http://schemas.microsoft.com/office/drawing/2014/main" id="{FE8E1228-77C7-B211-B3DA-1FC69C1A7E44}"/>
              </a:ext>
            </a:extLst>
          </p:cNvPr>
          <p:cNvSpPr/>
          <p:nvPr/>
        </p:nvSpPr>
        <p:spPr>
          <a:xfrm>
            <a:off x="10668373" y="4227870"/>
            <a:ext cx="78660" cy="7866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A990900F-4B8A-DC1F-66D0-B0191884508D}"/>
              </a:ext>
            </a:extLst>
          </p:cNvPr>
          <p:cNvGrpSpPr/>
          <p:nvPr/>
        </p:nvGrpSpPr>
        <p:grpSpPr>
          <a:xfrm>
            <a:off x="682452" y="2408904"/>
            <a:ext cx="10827096" cy="3873910"/>
            <a:chOff x="607821" y="2192134"/>
            <a:chExt cx="10827096" cy="3038627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2F0305E9-577F-36B1-D787-AF8B448665D9}"/>
                </a:ext>
              </a:extLst>
            </p:cNvPr>
            <p:cNvGrpSpPr/>
            <p:nvPr/>
          </p:nvGrpSpPr>
          <p:grpSpPr>
            <a:xfrm>
              <a:off x="7246371" y="2314448"/>
              <a:ext cx="4188546" cy="2875936"/>
              <a:chOff x="6705734" y="2040041"/>
              <a:chExt cx="5387807" cy="3505504"/>
            </a:xfrm>
          </p:grpSpPr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EFE22849-1986-8325-6A3B-E7B787E41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05734" y="2040041"/>
                <a:ext cx="5387807" cy="3505504"/>
              </a:xfrm>
              <a:prstGeom prst="rect">
                <a:avLst/>
              </a:prstGeom>
            </p:spPr>
          </p:pic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F8FA195E-7079-4AF5-85A1-B28BBDD8522D}"/>
                  </a:ext>
                </a:extLst>
              </p:cNvPr>
              <p:cNvGrpSpPr/>
              <p:nvPr/>
            </p:nvGrpSpPr>
            <p:grpSpPr>
              <a:xfrm>
                <a:off x="6847570" y="4191809"/>
                <a:ext cx="3860133" cy="940629"/>
                <a:chOff x="6847570" y="4191809"/>
                <a:chExt cx="3860133" cy="940629"/>
              </a:xfrm>
            </p:grpSpPr>
            <p:cxnSp>
              <p:nvCxnSpPr>
                <p:cNvPr id="27" name="Connecteur droit avec flèche 26">
                  <a:extLst>
                    <a:ext uri="{FF2B5EF4-FFF2-40B4-BE49-F238E27FC236}">
                      <a16:creationId xmlns:a16="http://schemas.microsoft.com/office/drawing/2014/main" id="{B3B7CC65-3308-6B50-FEC2-1EF3FED37B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707703" y="4326194"/>
                  <a:ext cx="0" cy="806244"/>
                </a:xfrm>
                <a:prstGeom prst="straightConnector1">
                  <a:avLst/>
                </a:prstGeom>
                <a:ln w="19050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avec flèche 28">
                  <a:extLst>
                    <a:ext uri="{FF2B5EF4-FFF2-40B4-BE49-F238E27FC236}">
                      <a16:creationId xmlns:a16="http://schemas.microsoft.com/office/drawing/2014/main" id="{A6120F9C-AA18-E0A6-AF2D-058EDBEF50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6206" y="4267200"/>
                  <a:ext cx="3382297" cy="58994"/>
                </a:xfrm>
                <a:prstGeom prst="straightConnector1">
                  <a:avLst/>
                </a:prstGeom>
                <a:ln w="19050" cap="flat" cmpd="sng" algn="ctr">
                  <a:solidFill>
                    <a:schemeClr val="accent6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E5D47C48-2BE0-29D9-1BEA-6B243E4612D4}"/>
                    </a:ext>
                  </a:extLst>
                </p:cNvPr>
                <p:cNvSpPr txBox="1"/>
                <p:nvPr/>
              </p:nvSpPr>
              <p:spPr>
                <a:xfrm>
                  <a:off x="6847570" y="4191809"/>
                  <a:ext cx="975714" cy="262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b="1" dirty="0">
                      <a:solidFill>
                        <a:srgbClr val="FF0000"/>
                      </a:solidFill>
                    </a:rPr>
                    <a:t>0.49</a:t>
                  </a:r>
                </a:p>
              </p:txBody>
            </p:sp>
          </p:grpSp>
        </p:grp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30C478EB-78CF-705E-A7E8-C691F7496627}"/>
                </a:ext>
              </a:extLst>
            </p:cNvPr>
            <p:cNvGrpSpPr/>
            <p:nvPr/>
          </p:nvGrpSpPr>
          <p:grpSpPr>
            <a:xfrm>
              <a:off x="607821" y="2192134"/>
              <a:ext cx="5488179" cy="3038627"/>
              <a:chOff x="108765" y="1893016"/>
              <a:chExt cx="6596969" cy="3652528"/>
            </a:xfrm>
          </p:grpSpPr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0768431F-3A87-A926-5786-6091CAFE9D71}"/>
                  </a:ext>
                </a:extLst>
              </p:cNvPr>
              <p:cNvGrpSpPr/>
              <p:nvPr/>
            </p:nvGrpSpPr>
            <p:grpSpPr>
              <a:xfrm>
                <a:off x="108765" y="1893016"/>
                <a:ext cx="6596969" cy="3652528"/>
                <a:chOff x="108765" y="1893016"/>
                <a:chExt cx="6596969" cy="3652528"/>
              </a:xfrm>
            </p:grpSpPr>
            <p:grpSp>
              <p:nvGrpSpPr>
                <p:cNvPr id="20" name="Groupe 19">
                  <a:extLst>
                    <a:ext uri="{FF2B5EF4-FFF2-40B4-BE49-F238E27FC236}">
                      <a16:creationId xmlns:a16="http://schemas.microsoft.com/office/drawing/2014/main" id="{3DF1E6FA-8CA7-EBD3-F936-69443DF4F382}"/>
                    </a:ext>
                  </a:extLst>
                </p:cNvPr>
                <p:cNvGrpSpPr/>
                <p:nvPr/>
              </p:nvGrpSpPr>
              <p:grpSpPr>
                <a:xfrm>
                  <a:off x="108765" y="1893016"/>
                  <a:ext cx="6596969" cy="3652528"/>
                  <a:chOff x="108765" y="1893016"/>
                  <a:chExt cx="6596969" cy="3652528"/>
                </a:xfrm>
              </p:grpSpPr>
              <p:pic>
                <p:nvPicPr>
                  <p:cNvPr id="18" name="Image 17">
                    <a:extLst>
                      <a:ext uri="{FF2B5EF4-FFF2-40B4-BE49-F238E27FC236}">
                        <a16:creationId xmlns:a16="http://schemas.microsoft.com/office/drawing/2014/main" id="{D97C0818-4578-C2C8-55CF-85F192DB2B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08765" y="2040041"/>
                    <a:ext cx="6596969" cy="3505503"/>
                  </a:xfrm>
                  <a:prstGeom prst="rect">
                    <a:avLst/>
                  </a:prstGeom>
                </p:spPr>
              </p:pic>
              <p:sp>
                <p:nvSpPr>
                  <p:cNvPr id="19" name="ZoneTexte 18">
                    <a:extLst>
                      <a:ext uri="{FF2B5EF4-FFF2-40B4-BE49-F238E27FC236}">
                        <a16:creationId xmlns:a16="http://schemas.microsoft.com/office/drawing/2014/main" id="{7DB2FD57-D92F-4C45-8D40-C52AE7B4F3A0}"/>
                      </a:ext>
                    </a:extLst>
                  </p:cNvPr>
                  <p:cNvSpPr txBox="1"/>
                  <p:nvPr/>
                </p:nvSpPr>
                <p:spPr>
                  <a:xfrm>
                    <a:off x="1238865" y="1893016"/>
                    <a:ext cx="478830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dirty="0"/>
                      <a:t>Méthode de coude</a:t>
                    </a:r>
                  </a:p>
                </p:txBody>
              </p:sp>
            </p:grpSp>
            <p:cxnSp>
              <p:nvCxnSpPr>
                <p:cNvPr id="22" name="Connecteur droit avec flèche 21">
                  <a:extLst>
                    <a:ext uri="{FF2B5EF4-FFF2-40B4-BE49-F238E27FC236}">
                      <a16:creationId xmlns:a16="http://schemas.microsoft.com/office/drawing/2014/main" id="{B919F741-717B-2D89-CED3-547222E89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36748" y="4493341"/>
                  <a:ext cx="0" cy="639097"/>
                </a:xfrm>
                <a:prstGeom prst="straightConnector1">
                  <a:avLst/>
                </a:prstGeom>
                <a:ln w="190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BD063A3-C956-DA4D-7207-289FA39E34D6}"/>
                  </a:ext>
                </a:extLst>
              </p:cNvPr>
              <p:cNvSpPr txBox="1"/>
              <p:nvPr/>
            </p:nvSpPr>
            <p:spPr>
              <a:xfrm>
                <a:off x="3308554" y="5132438"/>
                <a:ext cx="9832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F7EB165C-0A66-6B6C-4515-17709BD8CE75}"/>
              </a:ext>
            </a:extLst>
          </p:cNvPr>
          <p:cNvSpPr txBox="1"/>
          <p:nvPr/>
        </p:nvSpPr>
        <p:spPr>
          <a:xfrm>
            <a:off x="5079990" y="1207014"/>
            <a:ext cx="3117049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Méthode Kmeans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07AA6C-677F-7095-1188-48EDE7A1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325-B520-4B04-A09D-84214A0B1B5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15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92B944B2-133E-9356-FF74-646801F2EDD8}"/>
              </a:ext>
            </a:extLst>
          </p:cNvPr>
          <p:cNvGrpSpPr/>
          <p:nvPr/>
        </p:nvGrpSpPr>
        <p:grpSpPr>
          <a:xfrm>
            <a:off x="171842" y="76943"/>
            <a:ext cx="11848316" cy="320944"/>
            <a:chOff x="190501" y="97593"/>
            <a:chExt cx="12255601" cy="331977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0A28823-BC1E-454D-347C-FE6B5A9DF0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1" y="171451"/>
              <a:ext cx="197882" cy="197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35F44D-49B0-0BF9-86E5-7574ED0EA2C6}"/>
                </a:ext>
              </a:extLst>
            </p:cNvPr>
            <p:cNvSpPr/>
            <p:nvPr/>
          </p:nvSpPr>
          <p:spPr>
            <a:xfrm>
              <a:off x="289442" y="111213"/>
              <a:ext cx="1685740" cy="3183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1400" b="1" cap="none" spc="0" dirty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Openclassrooms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56AA0D-13A5-A0DC-A7ED-783FC605B9EC}"/>
                </a:ext>
              </a:extLst>
            </p:cNvPr>
            <p:cNvSpPr/>
            <p:nvPr/>
          </p:nvSpPr>
          <p:spPr>
            <a:xfrm>
              <a:off x="10215716" y="97593"/>
              <a:ext cx="2230386" cy="2865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1200" b="1" cap="none" spc="0" dirty="0">
                  <a:ln w="0"/>
                  <a:solidFill>
                    <a:srgbClr val="7030A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Scientiste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8F1512E-B9CD-BE36-EB48-39CF5BD2D810}"/>
              </a:ext>
            </a:extLst>
          </p:cNvPr>
          <p:cNvSpPr/>
          <p:nvPr/>
        </p:nvSpPr>
        <p:spPr>
          <a:xfrm>
            <a:off x="3683320" y="339652"/>
            <a:ext cx="482536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1" i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stem-ui"/>
              </a:rPr>
              <a:t>Caractéristique des clusters basé sur la RFM</a:t>
            </a:r>
            <a:endParaRPr lang="fr-FR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0F16669-29E1-4CA8-64E0-D392B9ACC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76" y="1150375"/>
            <a:ext cx="11152648" cy="358877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90A2F0B-2EFE-79D6-F7C1-F28B482C7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321" y="4994787"/>
            <a:ext cx="7077368" cy="167104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F385E5B-D86C-1210-F285-985CBEC1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325-B520-4B04-A09D-84214A0B1B5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18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C652C00-8304-E060-3D12-599B2B06A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679" y="1853400"/>
            <a:ext cx="5747030" cy="4689987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7CC5B365-C004-B80A-CE28-F83AA0A0CE73}"/>
              </a:ext>
            </a:extLst>
          </p:cNvPr>
          <p:cNvGrpSpPr/>
          <p:nvPr/>
        </p:nvGrpSpPr>
        <p:grpSpPr>
          <a:xfrm>
            <a:off x="171842" y="76943"/>
            <a:ext cx="11848316" cy="320944"/>
            <a:chOff x="190501" y="97593"/>
            <a:chExt cx="12255601" cy="331977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46EBEDC-5ED8-FFA9-A114-D5DF3B5219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1" y="171451"/>
              <a:ext cx="197882" cy="197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B67B98-7653-FB2A-19F5-67BFA01748EE}"/>
                </a:ext>
              </a:extLst>
            </p:cNvPr>
            <p:cNvSpPr/>
            <p:nvPr/>
          </p:nvSpPr>
          <p:spPr>
            <a:xfrm>
              <a:off x="289442" y="111213"/>
              <a:ext cx="1685740" cy="3183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1400" b="1" cap="none" spc="0" dirty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Openclassrooms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CE455E-B2B6-BA68-DB27-5C81186B0A11}"/>
                </a:ext>
              </a:extLst>
            </p:cNvPr>
            <p:cNvSpPr/>
            <p:nvPr/>
          </p:nvSpPr>
          <p:spPr>
            <a:xfrm>
              <a:off x="10215716" y="97593"/>
              <a:ext cx="2230386" cy="2865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1200" b="1" cap="none" spc="0" dirty="0">
                  <a:ln w="0"/>
                  <a:solidFill>
                    <a:srgbClr val="7030A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Scientiste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43716C7-499A-692B-7685-A0611A3D9043}"/>
              </a:ext>
            </a:extLst>
          </p:cNvPr>
          <p:cNvSpPr/>
          <p:nvPr/>
        </p:nvSpPr>
        <p:spPr>
          <a:xfrm>
            <a:off x="4930862" y="609581"/>
            <a:ext cx="2979214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Répartition des clusters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5B0B556-8894-58F7-D771-86028CF24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95" y="3238593"/>
            <a:ext cx="5564054" cy="191959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836CF4B-A365-4826-42B3-FD799865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325-B520-4B04-A09D-84214A0B1B5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08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9760E67-4ADA-D2E1-99B9-17E767041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75" y="1238864"/>
            <a:ext cx="8873620" cy="538316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16D82E6-4CED-D625-B812-44F60F62E05A}"/>
              </a:ext>
            </a:extLst>
          </p:cNvPr>
          <p:cNvSpPr txBox="1"/>
          <p:nvPr/>
        </p:nvSpPr>
        <p:spPr>
          <a:xfrm>
            <a:off x="4709651" y="422787"/>
            <a:ext cx="345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highlight>
                  <a:srgbClr val="C0C0C0"/>
                </a:highlight>
              </a:rPr>
              <a:t>Nombre de clusters par linkage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439097-085E-40C2-37A0-3A593553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325-B520-4B04-A09D-84214A0B1B5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04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DE340EE-3CDB-14D0-DE71-C2E9BE760C5A}"/>
              </a:ext>
            </a:extLst>
          </p:cNvPr>
          <p:cNvGrpSpPr/>
          <p:nvPr/>
        </p:nvGrpSpPr>
        <p:grpSpPr>
          <a:xfrm>
            <a:off x="171842" y="76943"/>
            <a:ext cx="11848316" cy="320944"/>
            <a:chOff x="190501" y="97593"/>
            <a:chExt cx="12255601" cy="3319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91DE7D-2625-9FE2-5A48-EB67204D8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1" y="171451"/>
              <a:ext cx="197882" cy="197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765AA44-47FC-CB88-2373-EA266644327E}"/>
                </a:ext>
              </a:extLst>
            </p:cNvPr>
            <p:cNvSpPr/>
            <p:nvPr/>
          </p:nvSpPr>
          <p:spPr>
            <a:xfrm>
              <a:off x="289442" y="111213"/>
              <a:ext cx="1685740" cy="3183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1400" b="1" cap="none" spc="0" dirty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Openclassrooms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F03972-00C2-3A70-E505-A57727B73DD6}"/>
                </a:ext>
              </a:extLst>
            </p:cNvPr>
            <p:cNvSpPr/>
            <p:nvPr/>
          </p:nvSpPr>
          <p:spPr>
            <a:xfrm>
              <a:off x="10215716" y="97593"/>
              <a:ext cx="2230386" cy="2865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1200" b="1" cap="none" spc="0" dirty="0">
                  <a:ln w="0"/>
                  <a:solidFill>
                    <a:srgbClr val="7030A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Scientiste</a:t>
              </a:r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34C678B3-C7F1-06BE-A3F1-B31539256B91}"/>
              </a:ext>
            </a:extLst>
          </p:cNvPr>
          <p:cNvSpPr txBox="1"/>
          <p:nvPr/>
        </p:nvSpPr>
        <p:spPr>
          <a:xfrm>
            <a:off x="4120945" y="397887"/>
            <a:ext cx="395011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fr-FR" b="1" dirty="0">
                <a:solidFill>
                  <a:srgbClr val="000000"/>
                </a:solidFill>
                <a:latin typeface="Helvetica Neue"/>
              </a:rPr>
              <a:t>M</a:t>
            </a: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éthode clustering Agglomérative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17589E-BE24-A112-7CD6-F7FF7594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076" y="2231179"/>
            <a:ext cx="4549878" cy="454987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8254BDC-58A2-1466-0909-21228819D1B8}"/>
              </a:ext>
            </a:extLst>
          </p:cNvPr>
          <p:cNvSpPr txBox="1"/>
          <p:nvPr/>
        </p:nvSpPr>
        <p:spPr>
          <a:xfrm>
            <a:off x="171842" y="3429000"/>
            <a:ext cx="6120244" cy="2300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Single Linkage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 : Distance minimale entre deux points de clusters différents.</a:t>
            </a:r>
          </a:p>
          <a:p>
            <a:pPr algn="l"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Complete Linkage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 : Distance maximale entre deux points de clusters différents.</a:t>
            </a:r>
          </a:p>
          <a:p>
            <a:pPr algn="l"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Average Linkage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 : Moyenne des distances entre tous les points des deux clusters.</a:t>
            </a:r>
          </a:p>
          <a:p>
            <a:pPr algn="l"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000000"/>
                </a:solidFill>
                <a:effectLst/>
                <a:latin typeface="Helvetica Neue"/>
              </a:rPr>
              <a:t>Ward’s</a:t>
            </a: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 Method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 : Minimise la variance totale intra-cluster.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1E94AA-6A01-998B-C19B-64A07D246B03}"/>
              </a:ext>
            </a:extLst>
          </p:cNvPr>
          <p:cNvSpPr txBox="1"/>
          <p:nvPr/>
        </p:nvSpPr>
        <p:spPr>
          <a:xfrm>
            <a:off x="2628899" y="2628899"/>
            <a:ext cx="1870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Linkage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D009C1C-9252-04CF-ECAB-2FB36A8EF208}"/>
              </a:ext>
            </a:extLst>
          </p:cNvPr>
          <p:cNvSpPr txBox="1"/>
          <p:nvPr/>
        </p:nvSpPr>
        <p:spPr>
          <a:xfrm>
            <a:off x="8224405" y="1448570"/>
            <a:ext cx="612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rgbClr val="0000FF"/>
                </a:solidFill>
                <a:effectLst/>
                <a:latin typeface="Helvetica Neue"/>
              </a:rPr>
              <a:t>Linkage </a:t>
            </a:r>
            <a:r>
              <a:rPr lang="fr-FR" b="1" i="0" dirty="0" err="1">
                <a:solidFill>
                  <a:srgbClr val="0000FF"/>
                </a:solidFill>
                <a:effectLst/>
                <a:latin typeface="Helvetica Neue"/>
              </a:rPr>
              <a:t>ward</a:t>
            </a:r>
            <a:endParaRPr lang="fr-FR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73566CC8-D8D1-3407-F888-3AC4677B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9325-B520-4B04-A09D-84214A0B1B5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557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02412c0-1e7d-4ccc-99a7-7c8f0a21f86d}" enabled="1" method="Standard" siteId="{0d993ad3-fa73-421a-b129-1fe5590103f3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Grand écran</PresentationFormat>
  <Paragraphs>103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Google Sans</vt:lpstr>
      <vt:lpstr>Helvetica Neue</vt:lpstr>
      <vt:lpstr>system-ui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GASSUC Cedric</dc:creator>
  <cp:lastModifiedBy>GASSUC Cedric</cp:lastModifiedBy>
  <cp:revision>7</cp:revision>
  <dcterms:created xsi:type="dcterms:W3CDTF">2024-11-07T08:09:33Z</dcterms:created>
  <dcterms:modified xsi:type="dcterms:W3CDTF">2024-12-06T21:02:11Z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Thème Office:8</vt:lpwstr>
  </property>
  <property fmtid="{D5CDD505-2E9C-101B-9397-08002B2CF9AE}" pid="3" name="ClassificationContentMarkingHeaderText">
    <vt:lpwstr>RESTRICTED</vt:lpwstr>
  </property>
</Properties>
</file>