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FFFFF"/>
    <a:srgbClr val="FDFDFD"/>
    <a:srgbClr val="ADCDEA"/>
    <a:srgbClr val="D2DEEF"/>
    <a:srgbClr val="5B9BD5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08" autoAdjust="0"/>
  </p:normalViewPr>
  <p:slideViewPr>
    <p:cSldViewPr snapToGrid="0" snapToObjects="1" showGuides="1">
      <p:cViewPr>
        <p:scale>
          <a:sx n="75" d="100"/>
          <a:sy n="75" d="100"/>
        </p:scale>
        <p:origin x="2237" y="-38"/>
      </p:cViewPr>
      <p:guideLst>
        <p:guide orient="horz" pos="431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4E753-63EA-764F-0A9D-BB6A3FE6C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6B4EF-8FAB-BC9C-DE36-8BD99DF8A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387BD-EA23-4F74-B9D8-D25F405BCA0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C4BAC-6F25-5DA0-B0D9-198EA1329F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68E-2495-CF02-4C42-88619F9A85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EECF-5361-4B15-A688-8649E82ABB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34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6036E-AE6A-9144-BD20-D8D149A7361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A7E9-0629-2549-9A3B-C079986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14">
            <a:extLst>
              <a:ext uri="{FF2B5EF4-FFF2-40B4-BE49-F238E27FC236}">
                <a16:creationId xmlns:a16="http://schemas.microsoft.com/office/drawing/2014/main" id="{86CE419C-CE30-D54F-B5FC-92E7BEA36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3519" y="8338232"/>
            <a:ext cx="9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A211-350A-6149-9409-D31B40E2875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326AE-FF86-ED89-2BF2-151FBCE60BDB}"/>
              </a:ext>
            </a:extLst>
          </p:cNvPr>
          <p:cNvSpPr/>
          <p:nvPr/>
        </p:nvSpPr>
        <p:spPr>
          <a:xfrm>
            <a:off x="0" y="0"/>
            <a:ext cx="6858000" cy="13079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oogle Shape;10794;p65">
            <a:extLst>
              <a:ext uri="{FF2B5EF4-FFF2-40B4-BE49-F238E27FC236}">
                <a16:creationId xmlns:a16="http://schemas.microsoft.com/office/drawing/2014/main" id="{F40A6721-1F3E-8CAB-812A-A2FCDECAB009}"/>
              </a:ext>
            </a:extLst>
          </p:cNvPr>
          <p:cNvGrpSpPr/>
          <p:nvPr/>
        </p:nvGrpSpPr>
        <p:grpSpPr>
          <a:xfrm>
            <a:off x="137113" y="325288"/>
            <a:ext cx="855425" cy="657362"/>
            <a:chOff x="6000100" y="3076250"/>
            <a:chExt cx="587871" cy="512373"/>
          </a:xfrm>
        </p:grpSpPr>
        <p:sp>
          <p:nvSpPr>
            <p:cNvPr id="4" name="Google Shape;10795;p65">
              <a:extLst>
                <a:ext uri="{FF2B5EF4-FFF2-40B4-BE49-F238E27FC236}">
                  <a16:creationId xmlns:a16="http://schemas.microsoft.com/office/drawing/2014/main" id="{AFC89A5C-3489-8029-E9A3-E30E96EAB17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5" name="Google Shape;10796;p65">
              <a:extLst>
                <a:ext uri="{FF2B5EF4-FFF2-40B4-BE49-F238E27FC236}">
                  <a16:creationId xmlns:a16="http://schemas.microsoft.com/office/drawing/2014/main" id="{EEDE3E07-A6AE-0518-21B8-16F52ABFF5AB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6" name="Google Shape;10797;p65">
                <a:extLst>
                  <a:ext uri="{FF2B5EF4-FFF2-40B4-BE49-F238E27FC236}">
                    <a16:creationId xmlns:a16="http://schemas.microsoft.com/office/drawing/2014/main" id="{CC67F343-D06D-06FA-61CC-D18DD1CF493E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7" name="Google Shape;10798;p65">
                <a:extLst>
                  <a:ext uri="{FF2B5EF4-FFF2-40B4-BE49-F238E27FC236}">
                    <a16:creationId xmlns:a16="http://schemas.microsoft.com/office/drawing/2014/main" id="{332160E8-D0C2-1B57-CDB1-D6E2BEAC186C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" name="Google Shape;10799;p65">
                <a:extLst>
                  <a:ext uri="{FF2B5EF4-FFF2-40B4-BE49-F238E27FC236}">
                    <a16:creationId xmlns:a16="http://schemas.microsoft.com/office/drawing/2014/main" id="{9AF6B097-F3BA-438D-C571-3AD4AB04F070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9" name="Google Shape;10800;p65">
                <a:extLst>
                  <a:ext uri="{FF2B5EF4-FFF2-40B4-BE49-F238E27FC236}">
                    <a16:creationId xmlns:a16="http://schemas.microsoft.com/office/drawing/2014/main" id="{6B757855-1336-F55B-E248-35E940F5B41F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10801;p65">
                <a:extLst>
                  <a:ext uri="{FF2B5EF4-FFF2-40B4-BE49-F238E27FC236}">
                    <a16:creationId xmlns:a16="http://schemas.microsoft.com/office/drawing/2014/main" id="{94C681A7-C357-44B2-3870-EA2DA28776D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" name="Google Shape;10802;p65">
                <a:extLst>
                  <a:ext uri="{FF2B5EF4-FFF2-40B4-BE49-F238E27FC236}">
                    <a16:creationId xmlns:a16="http://schemas.microsoft.com/office/drawing/2014/main" id="{E85A6B11-0C01-341B-E429-117346216856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Google Shape;10803;p65">
                <a:extLst>
                  <a:ext uri="{FF2B5EF4-FFF2-40B4-BE49-F238E27FC236}">
                    <a16:creationId xmlns:a16="http://schemas.microsoft.com/office/drawing/2014/main" id="{92522224-A375-C589-BCB4-7B2BE1117941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E74A21-FD50-A426-C20B-F075B7D5CC44}"/>
              </a:ext>
            </a:extLst>
          </p:cNvPr>
          <p:cNvSpPr txBox="1"/>
          <p:nvPr/>
        </p:nvSpPr>
        <p:spPr>
          <a:xfrm>
            <a:off x="1140884" y="228600"/>
            <a:ext cx="56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i="0" u="sng" dirty="0">
                <a:effectLst/>
                <a:latin typeface="Google Sans"/>
              </a:rPr>
              <a:t>TITRE</a:t>
            </a:r>
            <a:r>
              <a:rPr lang="fr-FR" sz="1200" b="0" i="0" dirty="0">
                <a:effectLst/>
                <a:latin typeface="Google Sans"/>
              </a:rPr>
              <a:t> : Système de gestion intelligente de l'énergie pour les bâtiments d'entreprise à forte consommation énergétique</a:t>
            </a:r>
            <a:endParaRPr lang="fr-FR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649E46-136B-66A3-639D-74D6AF63043C}"/>
              </a:ext>
            </a:extLst>
          </p:cNvPr>
          <p:cNvSpPr/>
          <p:nvPr/>
        </p:nvSpPr>
        <p:spPr>
          <a:xfrm>
            <a:off x="6067166" y="8442960"/>
            <a:ext cx="665480" cy="6352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F527A2-EB3E-9090-FF2F-286330AFF7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214120" y="653970"/>
            <a:ext cx="5643880" cy="36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123475-F50C-4904-E877-E7AC54C3D838}"/>
              </a:ext>
            </a:extLst>
          </p:cNvPr>
          <p:cNvSpPr txBox="1"/>
          <p:nvPr/>
        </p:nvSpPr>
        <p:spPr>
          <a:xfrm>
            <a:off x="1225550" y="860602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Equipe</a:t>
            </a:r>
            <a:r>
              <a:rPr lang="fr-FR" sz="1200" dirty="0"/>
              <a:t>: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84DD9-3D59-CB4B-5DAA-04FD53496AF3}"/>
              </a:ext>
            </a:extLst>
          </p:cNvPr>
          <p:cNvSpPr txBox="1"/>
          <p:nvPr/>
        </p:nvSpPr>
        <p:spPr>
          <a:xfrm>
            <a:off x="2153920" y="860601"/>
            <a:ext cx="14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Partenaire</a:t>
            </a:r>
            <a:r>
              <a:rPr lang="fr-FR" sz="1200" dirty="0"/>
              <a:t>: EPITECH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C288-6889-2FA1-D640-1B7EDA97E6C9}"/>
              </a:ext>
            </a:extLst>
          </p:cNvPr>
          <p:cNvSpPr txBox="1"/>
          <p:nvPr/>
        </p:nvSpPr>
        <p:spPr>
          <a:xfrm>
            <a:off x="3860800" y="860601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Démarrage</a:t>
            </a:r>
            <a:r>
              <a:rPr lang="fr-FR" sz="1200" dirty="0"/>
              <a:t>: </a:t>
            </a:r>
            <a:r>
              <a:rPr lang="fr-FR" sz="1200" b="0" kern="1200" noProof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  <a:ea typeface="Avenir Next" charset="0"/>
                <a:cs typeface="Avenir Next" charset="0"/>
              </a:rPr>
              <a:t>Février  2023</a:t>
            </a:r>
          </a:p>
          <a:p>
            <a:endParaRPr lang="fr-FR" sz="12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DA1D89B-0A9C-92D4-1ED8-57B5DE93A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14527"/>
              </p:ext>
            </p:extLst>
          </p:nvPr>
        </p:nvGraphicFramePr>
        <p:xfrm>
          <a:off x="273034" y="1435107"/>
          <a:ext cx="6363986" cy="246888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{7DF18680-E054-41AD-8BC1-D1AEF772440D}</a:tableStyleId>
              </a:tblPr>
              <a:tblGrid>
                <a:gridCol w="1794929">
                  <a:extLst>
                    <a:ext uri="{9D8B030D-6E8A-4147-A177-3AD203B41FA5}">
                      <a16:colId xmlns:a16="http://schemas.microsoft.com/office/drawing/2014/main" val="3785048900"/>
                    </a:ext>
                  </a:extLst>
                </a:gridCol>
                <a:gridCol w="4569057">
                  <a:extLst>
                    <a:ext uri="{9D8B030D-6E8A-4147-A177-3AD203B41FA5}">
                      <a16:colId xmlns:a16="http://schemas.microsoft.com/office/drawing/2014/main" val="157973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CONTEXTE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Les bâtiments d'entreprise à forte consommation énergétique sont un problème majeur dans de nombreux pays, notamment en Afrique. Ces bâtiments peuvent représenter une part importante des dépenses d'énergie d'une entreprise, et ils contribuent également à la pollution de l'environnement.</a:t>
                      </a:r>
                    </a:p>
                    <a:p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OBJECTIFS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Le projet vise à développer un système de gestion intelligente de l'énergie pour les bâtiments d'entreprise à forte consommation énergétique. Ce système permettra aux entreprises de réduire leurs factures d'énergie de 10 % au moins.</a:t>
                      </a:r>
                    </a:p>
                    <a:p>
                      <a:pPr algn="just"/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Collecter les données de consommation énergétique des équipements du bâtiment.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Visualiser la consommation énergétique en temps réel.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Permettre aux utilisateurs de définir des objectifs de consommation énergétique.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Générer des rapports d'audit sur la consommation énergétique.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Proposer des solutions d'amélioration de la consommation énergétique.</a:t>
                      </a:r>
                    </a:p>
                    <a:p>
                      <a:pPr algn="just"/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4625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AC341AB-E5F1-B328-270A-2648EA670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27459"/>
              </p:ext>
            </p:extLst>
          </p:nvPr>
        </p:nvGraphicFramePr>
        <p:xfrm>
          <a:off x="273034" y="5905184"/>
          <a:ext cx="6363986" cy="1262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CARACTÉRISTIQUES DE LA CIBLE VISÉE ET PROJECTIONS </a:t>
                      </a:r>
                      <a:endParaRPr lang="fr-FR" sz="100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SECTEURS D’ACTIVITÉ IMPACTÉS 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Entreprise / Industrie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Agriculture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Santé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Energie et environnement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Médias et divertissement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Numérique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4188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EDD1C33-F762-F673-5237-EAD31A7C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50192"/>
              </p:ext>
            </p:extLst>
          </p:nvPr>
        </p:nvGraphicFramePr>
        <p:xfrm>
          <a:off x="273033" y="4002823"/>
          <a:ext cx="6363988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87">
                  <a:extLst>
                    <a:ext uri="{9D8B030D-6E8A-4147-A177-3AD203B41FA5}">
                      <a16:colId xmlns:a16="http://schemas.microsoft.com/office/drawing/2014/main" val="3496083182"/>
                    </a:ext>
                  </a:extLst>
                </a:gridCol>
                <a:gridCol w="4584701">
                  <a:extLst>
                    <a:ext uri="{9D8B030D-6E8A-4147-A177-3AD203B41FA5}">
                      <a16:colId xmlns:a16="http://schemas.microsoft.com/office/drawing/2014/main" val="416941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HYPOTHÈSES DE MISE EN ŒUVRE 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1 : Soumission et validation du projet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2 : Recrutement 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3 : Présentation du projet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4 : Identification et segmentation des différentes tâches 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5 : Etablissement d’un planning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6 : Phase de développement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7 : Phase de test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8 : Déploiement d’un  MVP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10174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D2AEAE2-4DB5-8EEC-F641-342DFD3B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44146"/>
              </p:ext>
            </p:extLst>
          </p:nvPr>
        </p:nvGraphicFramePr>
        <p:xfrm>
          <a:off x="273034" y="7278450"/>
          <a:ext cx="6363986" cy="1211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RESSOURCES HUMAINES 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Scrum master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Expert en Energie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Ingénieur cloud et sécurité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Ingénieur data et IA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Ingénieur IOT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Designer 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Testeur qualité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7312886D-FDC7-CD58-6CFE-CDFB0DA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06" y="8649458"/>
            <a:ext cx="491114" cy="4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7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326AE-FF86-ED89-2BF2-151FBCE60BDB}"/>
              </a:ext>
            </a:extLst>
          </p:cNvPr>
          <p:cNvSpPr/>
          <p:nvPr/>
        </p:nvSpPr>
        <p:spPr>
          <a:xfrm>
            <a:off x="0" y="0"/>
            <a:ext cx="6858000" cy="13079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oogle Shape;10794;p65">
            <a:extLst>
              <a:ext uri="{FF2B5EF4-FFF2-40B4-BE49-F238E27FC236}">
                <a16:creationId xmlns:a16="http://schemas.microsoft.com/office/drawing/2014/main" id="{F40A6721-1F3E-8CAB-812A-A2FCDECAB009}"/>
              </a:ext>
            </a:extLst>
          </p:cNvPr>
          <p:cNvGrpSpPr/>
          <p:nvPr/>
        </p:nvGrpSpPr>
        <p:grpSpPr>
          <a:xfrm>
            <a:off x="137113" y="325288"/>
            <a:ext cx="855425" cy="657362"/>
            <a:chOff x="6000100" y="3076250"/>
            <a:chExt cx="587871" cy="512373"/>
          </a:xfrm>
        </p:grpSpPr>
        <p:sp>
          <p:nvSpPr>
            <p:cNvPr id="4" name="Google Shape;10795;p65">
              <a:extLst>
                <a:ext uri="{FF2B5EF4-FFF2-40B4-BE49-F238E27FC236}">
                  <a16:creationId xmlns:a16="http://schemas.microsoft.com/office/drawing/2014/main" id="{AFC89A5C-3489-8029-E9A3-E30E96EAB17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5" name="Google Shape;10796;p65">
              <a:extLst>
                <a:ext uri="{FF2B5EF4-FFF2-40B4-BE49-F238E27FC236}">
                  <a16:creationId xmlns:a16="http://schemas.microsoft.com/office/drawing/2014/main" id="{EEDE3E07-A6AE-0518-21B8-16F52ABFF5AB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6" name="Google Shape;10797;p65">
                <a:extLst>
                  <a:ext uri="{FF2B5EF4-FFF2-40B4-BE49-F238E27FC236}">
                    <a16:creationId xmlns:a16="http://schemas.microsoft.com/office/drawing/2014/main" id="{CC67F343-D06D-06FA-61CC-D18DD1CF493E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7" name="Google Shape;10798;p65">
                <a:extLst>
                  <a:ext uri="{FF2B5EF4-FFF2-40B4-BE49-F238E27FC236}">
                    <a16:creationId xmlns:a16="http://schemas.microsoft.com/office/drawing/2014/main" id="{332160E8-D0C2-1B57-CDB1-D6E2BEAC186C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" name="Google Shape;10799;p65">
                <a:extLst>
                  <a:ext uri="{FF2B5EF4-FFF2-40B4-BE49-F238E27FC236}">
                    <a16:creationId xmlns:a16="http://schemas.microsoft.com/office/drawing/2014/main" id="{9AF6B097-F3BA-438D-C571-3AD4AB04F070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9" name="Google Shape;10800;p65">
                <a:extLst>
                  <a:ext uri="{FF2B5EF4-FFF2-40B4-BE49-F238E27FC236}">
                    <a16:creationId xmlns:a16="http://schemas.microsoft.com/office/drawing/2014/main" id="{6B757855-1336-F55B-E248-35E940F5B41F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10801;p65">
                <a:extLst>
                  <a:ext uri="{FF2B5EF4-FFF2-40B4-BE49-F238E27FC236}">
                    <a16:creationId xmlns:a16="http://schemas.microsoft.com/office/drawing/2014/main" id="{94C681A7-C357-44B2-3870-EA2DA28776D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" name="Google Shape;10802;p65">
                <a:extLst>
                  <a:ext uri="{FF2B5EF4-FFF2-40B4-BE49-F238E27FC236}">
                    <a16:creationId xmlns:a16="http://schemas.microsoft.com/office/drawing/2014/main" id="{E85A6B11-0C01-341B-E429-117346216856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Google Shape;10803;p65">
                <a:extLst>
                  <a:ext uri="{FF2B5EF4-FFF2-40B4-BE49-F238E27FC236}">
                    <a16:creationId xmlns:a16="http://schemas.microsoft.com/office/drawing/2014/main" id="{92522224-A375-C589-BCB4-7B2BE1117941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E74A21-FD50-A426-C20B-F075B7D5CC44}"/>
              </a:ext>
            </a:extLst>
          </p:cNvPr>
          <p:cNvSpPr txBox="1"/>
          <p:nvPr/>
        </p:nvSpPr>
        <p:spPr>
          <a:xfrm>
            <a:off x="1140884" y="228600"/>
            <a:ext cx="56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i="0" u="sng" dirty="0">
                <a:effectLst/>
                <a:latin typeface="Google Sans"/>
              </a:rPr>
              <a:t>TITRE</a:t>
            </a:r>
            <a:r>
              <a:rPr lang="fr-FR" sz="1200" b="0" i="0" dirty="0">
                <a:effectLst/>
                <a:latin typeface="Google Sans"/>
              </a:rPr>
              <a:t> : Système de gestion intelligente de l'énergie pour les bâtiments d'entreprise à forte consommation énergétique</a:t>
            </a:r>
            <a:endParaRPr lang="fr-FR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F527A2-EB3E-9090-FF2F-286330AFF7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214120" y="653970"/>
            <a:ext cx="5643880" cy="36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123475-F50C-4904-E877-E7AC54C3D838}"/>
              </a:ext>
            </a:extLst>
          </p:cNvPr>
          <p:cNvSpPr txBox="1"/>
          <p:nvPr/>
        </p:nvSpPr>
        <p:spPr>
          <a:xfrm>
            <a:off x="1225550" y="860602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Equipe</a:t>
            </a:r>
            <a:r>
              <a:rPr lang="fr-FR" sz="1200" dirty="0"/>
              <a:t>: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84DD9-3D59-CB4B-5DAA-04FD53496AF3}"/>
              </a:ext>
            </a:extLst>
          </p:cNvPr>
          <p:cNvSpPr txBox="1"/>
          <p:nvPr/>
        </p:nvSpPr>
        <p:spPr>
          <a:xfrm>
            <a:off x="2153920" y="860601"/>
            <a:ext cx="14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Partenaire</a:t>
            </a:r>
            <a:r>
              <a:rPr lang="fr-FR" sz="1200" dirty="0"/>
              <a:t>: EPITECH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C288-6889-2FA1-D640-1B7EDA97E6C9}"/>
              </a:ext>
            </a:extLst>
          </p:cNvPr>
          <p:cNvSpPr txBox="1"/>
          <p:nvPr/>
        </p:nvSpPr>
        <p:spPr>
          <a:xfrm>
            <a:off x="3860800" y="860601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Démarrage</a:t>
            </a:r>
            <a:r>
              <a:rPr lang="fr-FR" sz="1200" dirty="0"/>
              <a:t>: </a:t>
            </a:r>
            <a:r>
              <a:rPr lang="fr-FR" sz="1200" b="0" kern="1200" noProof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  <a:ea typeface="Avenir Next" charset="0"/>
                <a:cs typeface="Avenir Next" charset="0"/>
              </a:rPr>
              <a:t>Février  2023</a:t>
            </a:r>
          </a:p>
          <a:p>
            <a:endParaRPr lang="fr-FR" sz="12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DA1D89B-0A9C-92D4-1ED8-57B5DE93A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58859"/>
              </p:ext>
            </p:extLst>
          </p:nvPr>
        </p:nvGraphicFramePr>
        <p:xfrm>
          <a:off x="273034" y="1435107"/>
          <a:ext cx="6363986" cy="35602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4929">
                  <a:extLst>
                    <a:ext uri="{9D8B030D-6E8A-4147-A177-3AD203B41FA5}">
                      <a16:colId xmlns:a16="http://schemas.microsoft.com/office/drawing/2014/main" val="3785048900"/>
                    </a:ext>
                  </a:extLst>
                </a:gridCol>
                <a:gridCol w="4569057">
                  <a:extLst>
                    <a:ext uri="{9D8B030D-6E8A-4147-A177-3AD203B41FA5}">
                      <a16:colId xmlns:a16="http://schemas.microsoft.com/office/drawing/2014/main" val="157973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PÉRIMÈTRE DU PROJET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Bâtiments d'entreprise à forte consommation énergétique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Mécanisme électronique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Application codée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Modèle d'intelligence artificielle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34657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ysClr val="windowText" lastClr="000000"/>
                          </a:solidFill>
                        </a:rPr>
                        <a:t>LIVRABLES DU PROJET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décrivant les processus et méthodes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Spécifications du projet (fonctionnelles et non fonctionnelles)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Besoins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spécifications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matériels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 du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Processus et tests d'assurance qualité</a:t>
                      </a:r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4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RESSOURCES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Matériel : Arduino, capteurs de courant et d'intensité, composants électroniques, ordinateurs,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Logiciel : Arduino IDE, langage…….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Compétences : Génie électrique, programmation, Sécurité, intelligence artificielle, etc.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9567075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7312886D-FDC7-CD58-6CFE-CDFB0DA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07" y="8478426"/>
            <a:ext cx="491114" cy="51511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39AB8A3-EAD1-96E9-D146-98D9C115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62191"/>
              </p:ext>
            </p:extLst>
          </p:nvPr>
        </p:nvGraphicFramePr>
        <p:xfrm>
          <a:off x="273035" y="5108204"/>
          <a:ext cx="6363986" cy="11575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BUDGET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APPORTS ATTENDUS DU PARTENAIRE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…………………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Capital humain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Publicité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Financement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4188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1D3633F-7E42-E786-38DB-ECDDE99EE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65603"/>
              </p:ext>
            </p:extLst>
          </p:nvPr>
        </p:nvGraphicFramePr>
        <p:xfrm>
          <a:off x="273035" y="6368056"/>
          <a:ext cx="6363986" cy="922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RISQUES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Dépassement du budget.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Retards dans le calendrier.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Problèmes techniques.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Difficultés de déploiement.</a:t>
                      </a:r>
                      <a:endParaRPr lang="fr-FR" sz="1050" b="0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3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31">
            <a:extLst>
              <a:ext uri="{FF2B5EF4-FFF2-40B4-BE49-F238E27FC236}">
                <a16:creationId xmlns:a16="http://schemas.microsoft.com/office/drawing/2014/main" id="{A89159D3-A03D-F241-9F44-CAB65F9FDC42}"/>
              </a:ext>
            </a:extLst>
          </p:cNvPr>
          <p:cNvCxnSpPr>
            <a:stCxn id="27" idx="4"/>
            <a:endCxn id="29" idx="4"/>
          </p:cNvCxnSpPr>
          <p:nvPr/>
        </p:nvCxnSpPr>
        <p:spPr>
          <a:xfrm>
            <a:off x="916149" y="2461160"/>
            <a:ext cx="16329" cy="2003543"/>
          </a:xfrm>
          <a:prstGeom prst="line">
            <a:avLst/>
          </a:prstGeom>
          <a:ln w="28575">
            <a:solidFill>
              <a:srgbClr val="ADC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1">
            <a:extLst>
              <a:ext uri="{FF2B5EF4-FFF2-40B4-BE49-F238E27FC236}">
                <a16:creationId xmlns:a16="http://schemas.microsoft.com/office/drawing/2014/main" id="{DAC3893F-DDF7-784B-B4F1-9283BC8CE39A}"/>
              </a:ext>
            </a:extLst>
          </p:cNvPr>
          <p:cNvSpPr txBox="1">
            <a:spLocks/>
          </p:cNvSpPr>
          <p:nvPr/>
        </p:nvSpPr>
        <p:spPr>
          <a:xfrm>
            <a:off x="1302341" y="4401694"/>
            <a:ext cx="5091676" cy="61581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Phase de conception &amp; Phase de développement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Calibri"/>
                <a:ea typeface="Avenir Next" charset="0"/>
                <a:cs typeface="Calibri"/>
              </a:rPr>
              <a:t>Phase de tests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Calibri"/>
                <a:ea typeface="Avenir Next" charset="0"/>
                <a:cs typeface="Calibri"/>
              </a:rPr>
              <a:t>Phase de déploiement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Calibri"/>
                <a:ea typeface="Avenir Next" charset="0"/>
                <a:cs typeface="Calibri"/>
              </a:rPr>
              <a:t>Phase de Maintenance</a:t>
            </a:r>
          </a:p>
        </p:txBody>
      </p:sp>
      <p:sp>
        <p:nvSpPr>
          <p:cNvPr id="27" name="Овал 10">
            <a:extLst>
              <a:ext uri="{FF2B5EF4-FFF2-40B4-BE49-F238E27FC236}">
                <a16:creationId xmlns:a16="http://schemas.microsoft.com/office/drawing/2014/main" id="{5DC291BF-B2BC-7247-9902-6F66C49D36DB}"/>
              </a:ext>
            </a:extLst>
          </p:cNvPr>
          <p:cNvSpPr/>
          <p:nvPr/>
        </p:nvSpPr>
        <p:spPr bwMode="auto">
          <a:xfrm>
            <a:off x="607182" y="1843226"/>
            <a:ext cx="617934" cy="6179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AD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900" dirty="0">
              <a:solidFill>
                <a:schemeClr val="accent1">
                  <a:lumMod val="7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Прямоугольник 13">
            <a:extLst>
              <a:ext uri="{FF2B5EF4-FFF2-40B4-BE49-F238E27FC236}">
                <a16:creationId xmlns:a16="http://schemas.microsoft.com/office/drawing/2014/main" id="{5AB48B72-F792-674E-8091-003250F4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1" y="2022625"/>
            <a:ext cx="415498" cy="25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None/>
            </a:pPr>
            <a:r>
              <a:rPr lang="en-US" altLang="fr-FR" sz="900" b="1" dirty="0">
                <a:latin typeface="Avenir Next" charset="0"/>
                <a:ea typeface="Avenir Next" charset="0"/>
                <a:cs typeface="Avenir Next" charset="0"/>
              </a:rPr>
              <a:t>2023</a:t>
            </a:r>
          </a:p>
        </p:txBody>
      </p:sp>
      <p:cxnSp>
        <p:nvCxnSpPr>
          <p:cNvPr id="39" name="Connecteur droit avec flèche 38"/>
          <p:cNvCxnSpPr>
            <a:cxnSpLocks noChangeAspect="1"/>
          </p:cNvCxnSpPr>
          <p:nvPr/>
        </p:nvCxnSpPr>
        <p:spPr>
          <a:xfrm>
            <a:off x="937972" y="4421293"/>
            <a:ext cx="0" cy="1648944"/>
          </a:xfrm>
          <a:prstGeom prst="straightConnector1">
            <a:avLst/>
          </a:prstGeom>
          <a:ln w="28575">
            <a:solidFill>
              <a:srgbClr val="ADCD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10">
            <a:extLst>
              <a:ext uri="{FF2B5EF4-FFF2-40B4-BE49-F238E27FC236}">
                <a16:creationId xmlns:a16="http://schemas.microsoft.com/office/drawing/2014/main" id="{5DC291BF-B2BC-7247-9902-6F66C49D36DB}"/>
              </a:ext>
            </a:extLst>
          </p:cNvPr>
          <p:cNvSpPr/>
          <p:nvPr/>
        </p:nvSpPr>
        <p:spPr bwMode="auto">
          <a:xfrm>
            <a:off x="623511" y="3846769"/>
            <a:ext cx="617934" cy="6179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AD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900" dirty="0">
              <a:solidFill>
                <a:schemeClr val="accent1">
                  <a:lumMod val="7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0" name="Прямоугольник 13">
            <a:extLst>
              <a:ext uri="{FF2B5EF4-FFF2-40B4-BE49-F238E27FC236}">
                <a16:creationId xmlns:a16="http://schemas.microsoft.com/office/drawing/2014/main" id="{5AB48B72-F792-674E-8091-003250F4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24" y="4003226"/>
            <a:ext cx="184731" cy="25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None/>
            </a:pPr>
            <a:endParaRPr lang="en-US" altLang="fr-FR" sz="900" b="1" dirty="0">
              <a:solidFill>
                <a:schemeClr val="accent1">
                  <a:lumMod val="7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74027"/>
              </p:ext>
            </p:extLst>
          </p:nvPr>
        </p:nvGraphicFramePr>
        <p:xfrm>
          <a:off x="586589" y="1502018"/>
          <a:ext cx="5733464" cy="22288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73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ETAPES</a:t>
                      </a:r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 ET CALENDRIER PRÉVISIONNEL </a:t>
                      </a:r>
                    </a:p>
                  </a:txBody>
                  <a:tcPr marL="8100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7"/>
          <p:cNvSpPr txBox="1"/>
          <p:nvPr/>
        </p:nvSpPr>
        <p:spPr>
          <a:xfrm>
            <a:off x="189922" y="8803758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1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Version revue le 21.04.23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AD8C-D0B7-EE08-A4D6-082A04F1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06" y="8441491"/>
            <a:ext cx="587119" cy="615810"/>
          </a:xfrm>
          <a:prstGeom prst="rect">
            <a:avLst/>
          </a:prstGeom>
        </p:spPr>
      </p:pic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404629D8-C955-1B5F-A6D2-5AC5AD03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2" y="4027015"/>
            <a:ext cx="696024" cy="2574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None/>
            </a:pPr>
            <a:r>
              <a:rPr lang="en-US" altLang="fr-FR" sz="900" b="1" dirty="0">
                <a:latin typeface="Avenir Next" charset="0"/>
                <a:ea typeface="Avenir Next" charset="0"/>
                <a:cs typeface="Avenir Next" charset="0"/>
              </a:rPr>
              <a:t>2023/2024</a:t>
            </a:r>
          </a:p>
        </p:txBody>
      </p:sp>
      <p:sp>
        <p:nvSpPr>
          <p:cNvPr id="5" name="Текст 11">
            <a:extLst>
              <a:ext uri="{FF2B5EF4-FFF2-40B4-BE49-F238E27FC236}">
                <a16:creationId xmlns:a16="http://schemas.microsoft.com/office/drawing/2014/main" id="{C5E69046-3232-3FD6-9AE9-013A84A2729A}"/>
              </a:ext>
            </a:extLst>
          </p:cNvPr>
          <p:cNvSpPr txBox="1">
            <a:spLocks/>
          </p:cNvSpPr>
          <p:nvPr/>
        </p:nvSpPr>
        <p:spPr>
          <a:xfrm>
            <a:off x="1302341" y="2395701"/>
            <a:ext cx="5091676" cy="12863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Proposition et soumission du projet</a:t>
            </a:r>
            <a:endParaRPr lang="fr-FR" sz="900" b="1" dirty="0">
              <a:latin typeface="Avenir Next" charset="0"/>
              <a:ea typeface="Avenir Next" charset="0"/>
              <a:cs typeface="Avenir Next" charset="0"/>
            </a:endParaRP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Recrutement des experts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Etablissement du plan d’action et de la fiche projet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Fonctionnalité du projet et techno envisageable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Document décrivant les processus et méthodes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Spécifications du projet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Besoins et spécifications matériels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Elaboration du 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D2179-933E-6B2B-2471-01B398A9E608}"/>
              </a:ext>
            </a:extLst>
          </p:cNvPr>
          <p:cNvSpPr/>
          <p:nvPr/>
        </p:nvSpPr>
        <p:spPr>
          <a:xfrm>
            <a:off x="0" y="0"/>
            <a:ext cx="6858000" cy="13079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oogle Shape;10794;p65">
            <a:extLst>
              <a:ext uri="{FF2B5EF4-FFF2-40B4-BE49-F238E27FC236}">
                <a16:creationId xmlns:a16="http://schemas.microsoft.com/office/drawing/2014/main" id="{D1D70670-C10C-8986-9362-155514A73303}"/>
              </a:ext>
            </a:extLst>
          </p:cNvPr>
          <p:cNvGrpSpPr/>
          <p:nvPr/>
        </p:nvGrpSpPr>
        <p:grpSpPr>
          <a:xfrm>
            <a:off x="137113" y="325288"/>
            <a:ext cx="855425" cy="657362"/>
            <a:chOff x="6000100" y="3076250"/>
            <a:chExt cx="587871" cy="512373"/>
          </a:xfrm>
        </p:grpSpPr>
        <p:sp>
          <p:nvSpPr>
            <p:cNvPr id="8" name="Google Shape;10795;p65">
              <a:extLst>
                <a:ext uri="{FF2B5EF4-FFF2-40B4-BE49-F238E27FC236}">
                  <a16:creationId xmlns:a16="http://schemas.microsoft.com/office/drawing/2014/main" id="{17CBD73F-D656-C206-DA92-EB32DAFB5523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9" name="Google Shape;10796;p65">
              <a:extLst>
                <a:ext uri="{FF2B5EF4-FFF2-40B4-BE49-F238E27FC236}">
                  <a16:creationId xmlns:a16="http://schemas.microsoft.com/office/drawing/2014/main" id="{55AABD15-8D46-70CD-A355-38F6AD434343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10" name="Google Shape;10797;p65">
                <a:extLst>
                  <a:ext uri="{FF2B5EF4-FFF2-40B4-BE49-F238E27FC236}">
                    <a16:creationId xmlns:a16="http://schemas.microsoft.com/office/drawing/2014/main" id="{24FE9B9B-CEB7-B39A-723D-22F9287835F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" name="Google Shape;10798;p65">
                <a:extLst>
                  <a:ext uri="{FF2B5EF4-FFF2-40B4-BE49-F238E27FC236}">
                    <a16:creationId xmlns:a16="http://schemas.microsoft.com/office/drawing/2014/main" id="{640D4573-0303-D6A3-6309-DE01224177E2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3" name="Google Shape;10799;p65">
                <a:extLst>
                  <a:ext uri="{FF2B5EF4-FFF2-40B4-BE49-F238E27FC236}">
                    <a16:creationId xmlns:a16="http://schemas.microsoft.com/office/drawing/2014/main" id="{D5F7E648-DBB1-691E-8202-09575F3E5A87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4" name="Google Shape;10800;p65">
                <a:extLst>
                  <a:ext uri="{FF2B5EF4-FFF2-40B4-BE49-F238E27FC236}">
                    <a16:creationId xmlns:a16="http://schemas.microsoft.com/office/drawing/2014/main" id="{D925EE82-C1A2-8783-62C4-2956918609CC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Google Shape;10801;p65">
                <a:extLst>
                  <a:ext uri="{FF2B5EF4-FFF2-40B4-BE49-F238E27FC236}">
                    <a16:creationId xmlns:a16="http://schemas.microsoft.com/office/drawing/2014/main" id="{023DC1D4-EC02-B3E5-1F0D-B90A43A7A67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0" name="Google Shape;10802;p65">
                <a:extLst>
                  <a:ext uri="{FF2B5EF4-FFF2-40B4-BE49-F238E27FC236}">
                    <a16:creationId xmlns:a16="http://schemas.microsoft.com/office/drawing/2014/main" id="{A1F93601-3464-242B-3D33-906601A99F7E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Google Shape;10803;p65">
                <a:extLst>
                  <a:ext uri="{FF2B5EF4-FFF2-40B4-BE49-F238E27FC236}">
                    <a16:creationId xmlns:a16="http://schemas.microsoft.com/office/drawing/2014/main" id="{EDB7869B-D339-7279-9E65-765503CA97D8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D51AC0-BDC7-6A4C-4E3C-4EB55099C8FE}"/>
              </a:ext>
            </a:extLst>
          </p:cNvPr>
          <p:cNvSpPr txBox="1"/>
          <p:nvPr/>
        </p:nvSpPr>
        <p:spPr>
          <a:xfrm>
            <a:off x="1140884" y="228600"/>
            <a:ext cx="56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i="0" u="sng" dirty="0">
                <a:effectLst/>
                <a:latin typeface="Google Sans"/>
              </a:rPr>
              <a:t>TITRE</a:t>
            </a:r>
            <a:r>
              <a:rPr lang="fr-FR" sz="1200" b="0" i="0" dirty="0">
                <a:effectLst/>
                <a:latin typeface="Google Sans"/>
              </a:rPr>
              <a:t> : Système de gestion intelligente de l'énergie pour les bâtiments d'entreprise à forte consommation énergétique</a:t>
            </a:r>
            <a:endParaRPr lang="fr-FR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A20A27-7CD4-997C-1AE9-A0779B18A830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214120" y="653970"/>
            <a:ext cx="5643880" cy="36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77DA69-655B-0643-E6E2-7A364730AC98}"/>
              </a:ext>
            </a:extLst>
          </p:cNvPr>
          <p:cNvSpPr txBox="1"/>
          <p:nvPr/>
        </p:nvSpPr>
        <p:spPr>
          <a:xfrm>
            <a:off x="1225550" y="860602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Equipe</a:t>
            </a:r>
            <a:r>
              <a:rPr lang="fr-FR" sz="1200" dirty="0"/>
              <a:t>: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241D0-13F4-1779-D4D6-71927BAB56CB}"/>
              </a:ext>
            </a:extLst>
          </p:cNvPr>
          <p:cNvSpPr txBox="1"/>
          <p:nvPr/>
        </p:nvSpPr>
        <p:spPr>
          <a:xfrm>
            <a:off x="2153920" y="860601"/>
            <a:ext cx="14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Partenaire</a:t>
            </a:r>
            <a:r>
              <a:rPr lang="fr-FR" sz="1200" dirty="0"/>
              <a:t>: EPITECH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06A80B-D100-C4CB-479D-B7F807026F9E}"/>
              </a:ext>
            </a:extLst>
          </p:cNvPr>
          <p:cNvSpPr txBox="1"/>
          <p:nvPr/>
        </p:nvSpPr>
        <p:spPr>
          <a:xfrm>
            <a:off x="3860800" y="860601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Démarrage</a:t>
            </a:r>
            <a:r>
              <a:rPr lang="fr-FR" sz="1200" dirty="0"/>
              <a:t>: </a:t>
            </a:r>
            <a:r>
              <a:rPr lang="fr-FR" sz="1200" b="0" kern="1200" noProof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  <a:ea typeface="Avenir Next" charset="0"/>
                <a:cs typeface="Avenir Next" charset="0"/>
              </a:rPr>
              <a:t>Février  2023</a:t>
            </a:r>
          </a:p>
          <a:p>
            <a:endParaRPr lang="fr-F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1989C5-EE67-20CD-DADC-405BDBC5969D}"/>
              </a:ext>
            </a:extLst>
          </p:cNvPr>
          <p:cNvSpPr txBox="1"/>
          <p:nvPr/>
        </p:nvSpPr>
        <p:spPr>
          <a:xfrm>
            <a:off x="1282486" y="1858006"/>
            <a:ext cx="3434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>
                <a:latin typeface="Avenir Next" charset="0"/>
                <a:ea typeface="Avenir Next" charset="0"/>
                <a:cs typeface="Avenir Next" charset="0"/>
              </a:rPr>
              <a:t>Février – Septembre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F24AD8-ECE7-5924-EC25-A215E9C1FCDB}"/>
              </a:ext>
            </a:extLst>
          </p:cNvPr>
          <p:cNvSpPr txBox="1"/>
          <p:nvPr/>
        </p:nvSpPr>
        <p:spPr>
          <a:xfrm>
            <a:off x="1386237" y="3833949"/>
            <a:ext cx="5140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>
                <a:latin typeface="Avenir Next"/>
                <a:ea typeface="Avenir Next" charset="0"/>
                <a:cs typeface="Avenir Next" charset="0"/>
              </a:rPr>
              <a:t>Septembre - </a:t>
            </a:r>
            <a:r>
              <a:rPr lang="fr-FR" sz="1600" b="1" dirty="0">
                <a:ea typeface="+mn-lt"/>
                <a:cs typeface="+mn-lt"/>
              </a:rPr>
              <a:t>Mai : Démarrage de la réalisation du POV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D9F87C-A584-AC51-2F72-054AACA93A8B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241445" y="4155736"/>
            <a:ext cx="4993044" cy="0"/>
          </a:xfrm>
          <a:prstGeom prst="line">
            <a:avLst/>
          </a:prstGeom>
          <a:ln w="28575">
            <a:solidFill>
              <a:srgbClr val="ADC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3F58F9-89E1-ED4D-1784-42E973C4C9C8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1225116" y="2151346"/>
            <a:ext cx="2298372" cy="847"/>
          </a:xfrm>
          <a:prstGeom prst="line">
            <a:avLst/>
          </a:prstGeom>
          <a:ln w="28575">
            <a:solidFill>
              <a:srgbClr val="ADC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34727</TotalTime>
  <Words>497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</vt:lpstr>
      <vt:lpstr>Calibri</vt:lpstr>
      <vt:lpstr>Calibri Light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Claude Borna</dc:creator>
  <cp:lastModifiedBy>kedote fany</cp:lastModifiedBy>
  <cp:revision>234</cp:revision>
  <cp:lastPrinted>2021-07-13T08:36:02Z</cp:lastPrinted>
  <dcterms:created xsi:type="dcterms:W3CDTF">2021-07-09T13:36:13Z</dcterms:created>
  <dcterms:modified xsi:type="dcterms:W3CDTF">2023-10-16T09:02:48Z</dcterms:modified>
</cp:coreProperties>
</file>