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8" r:id="rId5"/>
    <p:sldId id="283" r:id="rId6"/>
    <p:sldId id="297" r:id="rId7"/>
    <p:sldId id="292" r:id="rId8"/>
    <p:sldId id="284" r:id="rId9"/>
    <p:sldId id="294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8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712" autoAdjust="0"/>
  </p:normalViewPr>
  <p:slideViewPr>
    <p:cSldViewPr snapToGrid="0">
      <p:cViewPr varScale="1">
        <p:scale>
          <a:sx n="50" d="100"/>
          <a:sy n="50" d="100"/>
        </p:scale>
        <p:origin x="192" y="29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 by the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4"/>
                <c:pt idx="0">
                  <c:v>12641672.212954</c:v>
                </c:pt>
                <c:pt idx="1">
                  <c:v>33524301.324434001</c:v>
                </c:pt>
                <c:pt idx="2">
                  <c:v>43622479.051634997</c:v>
                </c:pt>
                <c:pt idx="3">
                  <c:v>20057928.810865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Years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1547950.5206259999</c:v>
                </c:pt>
                <c:pt idx="1">
                  <c:v>1946665.127387</c:v>
                </c:pt>
                <c:pt idx="2">
                  <c:v>4017888.2539340002</c:v>
                </c:pt>
                <c:pt idx="3">
                  <c:v>3445943.9476219998</c:v>
                </c:pt>
                <c:pt idx="4" formatCode="[$$-409]#,##0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BB-493F-8715-6AC084165E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BB-493F-8715-6AC084165E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BB-493F-8715-6AC084165E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9BB-493F-8715-6AC084165E2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5716</c:v>
                </c:pt>
                <c:pt idx="1">
                  <c:v>21689</c:v>
                </c:pt>
                <c:pt idx="2">
                  <c:v>56573</c:v>
                </c:pt>
                <c:pt idx="3">
                  <c:v>37339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BB-493F-8715-6AC084165E2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Revenue</a:t>
            </a:r>
          </a:p>
        </c:rich>
      </c:tx>
      <c:layout>
        <c:manualLayout>
          <c:xMode val="edge"/>
          <c:yMode val="edge"/>
          <c:x val="0.41390391418463995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380314960629922"/>
          <c:y val="0.2128014727325751"/>
          <c:w val="0.83953018372703414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Sheet1!$F$29</c:f>
              <c:strCache>
                <c:ptCount val="1"/>
                <c:pt idx="0">
                  <c:v>2011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Sheet1!$E$30:$E$41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Sheet1!$F$30:$F$41</c:f>
              <c:numCache>
                <c:formatCode>General</c:formatCode>
                <c:ptCount val="12"/>
                <c:pt idx="4" formatCode="#,##0">
                  <c:v>503806</c:v>
                </c:pt>
                <c:pt idx="5" formatCode="#,##0">
                  <c:v>458911</c:v>
                </c:pt>
                <c:pt idx="6" formatCode="#,##0">
                  <c:v>2044600</c:v>
                </c:pt>
                <c:pt idx="7" formatCode="#,##0">
                  <c:v>2495817</c:v>
                </c:pt>
                <c:pt idx="8" formatCode="#,##0">
                  <c:v>502074</c:v>
                </c:pt>
                <c:pt idx="9" formatCode="#,##0">
                  <c:v>4588762</c:v>
                </c:pt>
                <c:pt idx="10" formatCode="#,##0">
                  <c:v>737840</c:v>
                </c:pt>
                <c:pt idx="11" formatCode="#,##0">
                  <c:v>1309863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F-48B6-950E-5D29A6D13B7D}"/>
            </c:ext>
          </c:extLst>
        </c:ser>
        <c:ser>
          <c:idx val="1"/>
          <c:order val="1"/>
          <c:tx>
            <c:strRef>
              <c:f>Sheet1!$G$29</c:f>
              <c:strCache>
                <c:ptCount val="1"/>
                <c:pt idx="0">
                  <c:v>2012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Sheet1!$E$30:$E$41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Sheet1!$G$30:$G$41</c:f>
              <c:numCache>
                <c:formatCode>#,##0</c:formatCode>
                <c:ptCount val="12"/>
                <c:pt idx="0">
                  <c:v>3970627</c:v>
                </c:pt>
                <c:pt idx="1">
                  <c:v>1475427</c:v>
                </c:pt>
                <c:pt idx="2">
                  <c:v>2975748</c:v>
                </c:pt>
                <c:pt idx="3">
                  <c:v>1634601</c:v>
                </c:pt>
                <c:pt idx="4">
                  <c:v>3074603</c:v>
                </c:pt>
                <c:pt idx="5">
                  <c:v>4099354</c:v>
                </c:pt>
                <c:pt idx="6">
                  <c:v>3417954</c:v>
                </c:pt>
                <c:pt idx="7">
                  <c:v>2175637</c:v>
                </c:pt>
                <c:pt idx="8">
                  <c:v>3454152</c:v>
                </c:pt>
                <c:pt idx="9">
                  <c:v>2544091</c:v>
                </c:pt>
                <c:pt idx="10">
                  <c:v>1872702</c:v>
                </c:pt>
                <c:pt idx="11">
                  <c:v>2829405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1F-48B6-950E-5D29A6D13B7D}"/>
            </c:ext>
          </c:extLst>
        </c:ser>
        <c:ser>
          <c:idx val="2"/>
          <c:order val="2"/>
          <c:tx>
            <c:strRef>
              <c:f>Sheet1!$H$29</c:f>
              <c:strCache>
                <c:ptCount val="1"/>
                <c:pt idx="0">
                  <c:v>2013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Sheet1!$E$30:$E$41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Sheet1!$H$30:$H$41</c:f>
              <c:numCache>
                <c:formatCode>#,##0</c:formatCode>
                <c:ptCount val="12"/>
                <c:pt idx="0">
                  <c:v>2087872</c:v>
                </c:pt>
                <c:pt idx="1">
                  <c:v>2316922</c:v>
                </c:pt>
                <c:pt idx="2">
                  <c:v>3412069</c:v>
                </c:pt>
                <c:pt idx="3">
                  <c:v>2532266</c:v>
                </c:pt>
                <c:pt idx="4">
                  <c:v>3245624</c:v>
                </c:pt>
                <c:pt idx="5">
                  <c:v>5081069</c:v>
                </c:pt>
                <c:pt idx="6">
                  <c:v>4896354</c:v>
                </c:pt>
                <c:pt idx="7">
                  <c:v>3333964</c:v>
                </c:pt>
                <c:pt idx="8">
                  <c:v>4532909</c:v>
                </c:pt>
                <c:pt idx="9">
                  <c:v>4795813</c:v>
                </c:pt>
                <c:pt idx="10">
                  <c:v>3312130</c:v>
                </c:pt>
                <c:pt idx="11">
                  <c:v>4075487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1F-48B6-950E-5D29A6D13B7D}"/>
            </c:ext>
          </c:extLst>
        </c:ser>
        <c:ser>
          <c:idx val="3"/>
          <c:order val="3"/>
          <c:tx>
            <c:strRef>
              <c:f>Sheet1!$I$29</c:f>
              <c:strCache>
                <c:ptCount val="1"/>
                <c:pt idx="0">
                  <c:v>2014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cat>
            <c:numRef>
              <c:f>Sheet1!$E$30:$E$41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Sheet1!$I$30:$I$41</c:f>
              <c:numCache>
                <c:formatCode>#,##0</c:formatCode>
                <c:ptCount val="12"/>
                <c:pt idx="0">
                  <c:v>4289818</c:v>
                </c:pt>
                <c:pt idx="1">
                  <c:v>1337725</c:v>
                </c:pt>
                <c:pt idx="2">
                  <c:v>7217531</c:v>
                </c:pt>
                <c:pt idx="3">
                  <c:v>1797174</c:v>
                </c:pt>
                <c:pt idx="4">
                  <c:v>5366675</c:v>
                </c:pt>
                <c:pt idx="5">
                  <c:v>49006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1F-48B6-950E-5D29A6D13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33134752"/>
        <c:axId val="433125568"/>
      </c:barChart>
      <c:catAx>
        <c:axId val="4331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125568"/>
        <c:crosses val="autoZero"/>
        <c:auto val="1"/>
        <c:lblAlgn val="ctr"/>
        <c:lblOffset val="100"/>
        <c:noMultiLvlLbl val="0"/>
      </c:catAx>
      <c:valAx>
        <c:axId val="433125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13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940307319808087E-2"/>
          <c:y val="0.12049050986630738"/>
          <c:w val="0.85884167125612132"/>
          <c:h val="0.84978076823230908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Sheet1!$G$69</c:f>
              <c:strCache>
                <c:ptCount val="1"/>
                <c:pt idx="0">
                  <c:v>2011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numRef>
              <c:f>Sheet1!$F$70:$F$81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Sheet1!$G$70:$G$81</c:f>
              <c:numCache>
                <c:formatCode>General</c:formatCode>
                <c:ptCount val="12"/>
                <c:pt idx="4" formatCode="#,##0">
                  <c:v>3706</c:v>
                </c:pt>
                <c:pt idx="5" formatCode="#,##0">
                  <c:v>183781</c:v>
                </c:pt>
                <c:pt idx="6" formatCode="#,##0">
                  <c:v>228949</c:v>
                </c:pt>
                <c:pt idx="7" formatCode="#,##0">
                  <c:v>213054</c:v>
                </c:pt>
                <c:pt idx="8" formatCode="#,##0">
                  <c:v>200136</c:v>
                </c:pt>
                <c:pt idx="9" formatCode="#,##0">
                  <c:v>265813</c:v>
                </c:pt>
                <c:pt idx="10" formatCode="#,##0">
                  <c:v>294139</c:v>
                </c:pt>
                <c:pt idx="11" formatCode="#,##0">
                  <c:v>237267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BA-4916-BAA0-59E6139E67E5}"/>
            </c:ext>
          </c:extLst>
        </c:ser>
        <c:ser>
          <c:idx val="1"/>
          <c:order val="1"/>
          <c:tx>
            <c:strRef>
              <c:f>Sheet1!$H$69</c:f>
              <c:strCache>
                <c:ptCount val="1"/>
                <c:pt idx="0">
                  <c:v>2012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numRef>
              <c:f>Sheet1!$F$70:$F$81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Sheet1!$H$70:$H$81</c:f>
              <c:numCache>
                <c:formatCode>#,##0</c:formatCode>
                <c:ptCount val="12"/>
                <c:pt idx="0">
                  <c:v>278901</c:v>
                </c:pt>
                <c:pt idx="1">
                  <c:v>231825</c:v>
                </c:pt>
                <c:pt idx="2">
                  <c:v>302324</c:v>
                </c:pt>
                <c:pt idx="3">
                  <c:v>-400288</c:v>
                </c:pt>
                <c:pt idx="4">
                  <c:v>130684</c:v>
                </c:pt>
                <c:pt idx="5">
                  <c:v>-4580</c:v>
                </c:pt>
                <c:pt idx="6">
                  <c:v>79326</c:v>
                </c:pt>
                <c:pt idx="7">
                  <c:v>67591</c:v>
                </c:pt>
                <c:pt idx="8">
                  <c:v>19112</c:v>
                </c:pt>
                <c:pt idx="9">
                  <c:v>55643</c:v>
                </c:pt>
                <c:pt idx="10">
                  <c:v>144958</c:v>
                </c:pt>
                <c:pt idx="11">
                  <c:v>42706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BA-4916-BAA0-59E6139E67E5}"/>
            </c:ext>
          </c:extLst>
        </c:ser>
        <c:ser>
          <c:idx val="2"/>
          <c:order val="2"/>
          <c:tx>
            <c:strRef>
              <c:f>Sheet1!$I$69</c:f>
              <c:strCache>
                <c:ptCount val="1"/>
                <c:pt idx="0">
                  <c:v>2013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cat>
            <c:numRef>
              <c:f>Sheet1!$F$70:$F$81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Sheet1!$I$70:$I$81</c:f>
              <c:numCache>
                <c:formatCode>#,##0</c:formatCode>
                <c:ptCount val="12"/>
                <c:pt idx="0">
                  <c:v>131669</c:v>
                </c:pt>
                <c:pt idx="1">
                  <c:v>99385</c:v>
                </c:pt>
                <c:pt idx="2">
                  <c:v>65023</c:v>
                </c:pt>
                <c:pt idx="3">
                  <c:v>133866</c:v>
                </c:pt>
                <c:pt idx="4">
                  <c:v>29386</c:v>
                </c:pt>
                <c:pt idx="5">
                  <c:v>102147</c:v>
                </c:pt>
                <c:pt idx="6">
                  <c:v>75823</c:v>
                </c:pt>
                <c:pt idx="7">
                  <c:v>434840</c:v>
                </c:pt>
                <c:pt idx="8">
                  <c:v>456772</c:v>
                </c:pt>
                <c:pt idx="9">
                  <c:v>562511</c:v>
                </c:pt>
                <c:pt idx="10">
                  <c:v>682139</c:v>
                </c:pt>
                <c:pt idx="11">
                  <c:v>580802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BA-4916-BAA0-59E6139E67E5}"/>
            </c:ext>
          </c:extLst>
        </c:ser>
        <c:ser>
          <c:idx val="3"/>
          <c:order val="3"/>
          <c:tx>
            <c:strRef>
              <c:f>Sheet1!$J$69</c:f>
              <c:strCache>
                <c:ptCount val="1"/>
                <c:pt idx="0">
                  <c:v>2014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cat>
            <c:numRef>
              <c:f>Sheet1!$F$70:$F$81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Sheet1!$J$70:$J$81</c:f>
              <c:numCache>
                <c:formatCode>#,##0</c:formatCode>
                <c:ptCount val="12"/>
                <c:pt idx="0">
                  <c:v>647469</c:v>
                </c:pt>
                <c:pt idx="1">
                  <c:v>553030</c:v>
                </c:pt>
                <c:pt idx="2">
                  <c:v>675665</c:v>
                </c:pt>
                <c:pt idx="3">
                  <c:v>746490</c:v>
                </c:pt>
                <c:pt idx="4">
                  <c:v>792474</c:v>
                </c:pt>
                <c:pt idx="5">
                  <c:v>27366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BA-4916-BAA0-59E6139E6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74465856"/>
        <c:axId val="674466840"/>
        <c:axId val="0"/>
      </c:bar3DChart>
      <c:catAx>
        <c:axId val="6744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466840"/>
        <c:crosses val="autoZero"/>
        <c:auto val="1"/>
        <c:lblAlgn val="ctr"/>
        <c:lblOffset val="100"/>
        <c:noMultiLvlLbl val="0"/>
      </c:catAx>
      <c:valAx>
        <c:axId val="67446684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46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 Quartely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Sheet1!$B$18:$E$18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Sheet1!$B$19:$E$19</c:f>
              <c:numCache>
                <c:formatCode>General</c:formatCode>
                <c:ptCount val="4"/>
                <c:pt idx="1">
                  <c:v>8421802.4275000002</c:v>
                </c:pt>
                <c:pt idx="2">
                  <c:v>7816863.5815000003</c:v>
                </c:pt>
                <c:pt idx="3">
                  <c:v>12845074.079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9-4252-B593-3D749CAF93DA}"/>
            </c:ext>
          </c:extLst>
        </c:ser>
        <c:ser>
          <c:idx val="1"/>
          <c:order val="1"/>
          <c:tx>
            <c:strRef>
              <c:f>Sheet1!$A$20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Sheet1!$B$18:$E$18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Sheet1!$B$20:$E$20</c:f>
              <c:numCache>
                <c:formatCode>General</c:formatCode>
                <c:ptCount val="4"/>
                <c:pt idx="1">
                  <c:v>8808557.9693999998</c:v>
                </c:pt>
                <c:pt idx="2">
                  <c:v>10858958.7993</c:v>
                </c:pt>
                <c:pt idx="3">
                  <c:v>7212854.7323000003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49-4252-B593-3D749CAF93DA}"/>
            </c:ext>
          </c:extLst>
        </c:ser>
        <c:ser>
          <c:idx val="2"/>
          <c:order val="2"/>
          <c:tx>
            <c:strRef>
              <c:f>Sheet1!$A$21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Sheet1!$B$18:$E$18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Sheet1!$B$21:$E$21</c:f>
              <c:numCache>
                <c:formatCode>General</c:formatCode>
                <c:ptCount val="4"/>
                <c:pt idx="0">
                  <c:v>5042490.5827000001</c:v>
                </c:pt>
                <c:pt idx="1">
                  <c:v>9047743.0284000002</c:v>
                </c:pt>
                <c:pt idx="2">
                  <c:v>12763226.511700001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49-4252-B593-3D749CAF93DA}"/>
            </c:ext>
          </c:extLst>
        </c:ser>
        <c:ser>
          <c:idx val="3"/>
          <c:order val="3"/>
          <c:tx>
            <c:strRef>
              <c:f>Sheet1!$A$22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Sheet1!$B$18:$E$18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Sheet1!$B$22:$E$22</c:f>
              <c:numCache>
                <c:formatCode>General</c:formatCode>
                <c:ptCount val="4"/>
                <c:pt idx="0">
                  <c:v>6636464.8885000004</c:v>
                </c:pt>
                <c:pt idx="1">
                  <c:v>7246197.9007000001</c:v>
                </c:pt>
                <c:pt idx="2">
                  <c:v>12183430.1612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49-4252-B593-3D749CAF9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3138032"/>
        <c:axId val="433138360"/>
      </c:barChart>
      <c:catAx>
        <c:axId val="43313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138360"/>
        <c:crosses val="autoZero"/>
        <c:auto val="1"/>
        <c:lblAlgn val="ctr"/>
        <c:lblOffset val="100"/>
        <c:noMultiLvlLbl val="0"/>
      </c:catAx>
      <c:valAx>
        <c:axId val="433138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1380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547852714062917"/>
          <c:y val="0.89941208887932855"/>
          <c:w val="0.19614439499410397"/>
          <c:h val="0.100587911120671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0.5154</cdr:x>
      <cdr:y>0.81941</cdr:y>
    </cdr:from>
    <cdr:to>
      <cdr:x>0.5471</cdr:x>
      <cdr:y>0.89165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A7FA0AD3-4A86-7125-2B52-21B207F395F5}"/>
            </a:ext>
          </a:extLst>
        </cdr:cNvPr>
        <cdr:cNvSpPr/>
      </cdr:nvSpPr>
      <cdr:spPr>
        <a:xfrm xmlns:a="http://schemas.openxmlformats.org/drawingml/2006/main">
          <a:off x="5419725" y="3565525"/>
          <a:ext cx="333375" cy="31432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>
            <a:solidFill>
              <a:srgbClr val="00B0F0"/>
            </a:solidFill>
          </a:endParaRPr>
        </a:p>
      </cdr:txBody>
    </cdr:sp>
  </cdr:relSizeAnchor>
  <cdr:relSizeAnchor xmlns:cdr="http://schemas.openxmlformats.org/drawingml/2006/chartDrawing">
    <cdr:from>
      <cdr:x>0.58726</cdr:x>
      <cdr:y>0.81795</cdr:y>
    </cdr:from>
    <cdr:to>
      <cdr:x>0.61775</cdr:x>
      <cdr:y>0.89019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DA1F6CCE-E76A-267F-B764-9B6F32F92103}"/>
            </a:ext>
          </a:extLst>
        </cdr:cNvPr>
        <cdr:cNvSpPr/>
      </cdr:nvSpPr>
      <cdr:spPr>
        <a:xfrm xmlns:a="http://schemas.openxmlformats.org/drawingml/2006/main">
          <a:off x="6175375" y="3559175"/>
          <a:ext cx="320675" cy="31432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0.50906</cdr:x>
      <cdr:y>0.30938</cdr:y>
    </cdr:from>
    <cdr:to>
      <cdr:x>0.52808</cdr:x>
      <cdr:y>0.41007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0675397A-6054-BA02-0049-B378BB2F5594}"/>
            </a:ext>
          </a:extLst>
        </cdr:cNvPr>
        <cdr:cNvCxnSpPr/>
      </cdr:nvCxnSpPr>
      <cdr:spPr>
        <a:xfrm xmlns:a="http://schemas.openxmlformats.org/drawingml/2006/main">
          <a:off x="5353050" y="1346200"/>
          <a:ext cx="200025" cy="43815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0.57911</cdr:x>
      <cdr:y>0.31813</cdr:y>
    </cdr:from>
    <cdr:to>
      <cdr:x>0.59813</cdr:x>
      <cdr:y>0.41883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3584F800-A733-02A7-A397-2D03EBB7B94C}"/>
            </a:ext>
          </a:extLst>
        </cdr:cNvPr>
        <cdr:cNvCxnSpPr/>
      </cdr:nvCxnSpPr>
      <cdr:spPr>
        <a:xfrm xmlns:a="http://schemas.openxmlformats.org/drawingml/2006/main">
          <a:off x="6089650" y="1384300"/>
          <a:ext cx="200025" cy="43815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0.234</cdr:x>
      <cdr:y>0.82889</cdr:y>
    </cdr:from>
    <cdr:to>
      <cdr:x>0.2657</cdr:x>
      <cdr:y>0.90113</cdr:y>
    </cdr:to>
    <cdr:sp macro="" textlink="">
      <cdr:nvSpPr>
        <cdr:cNvPr id="7" name="Oval 6">
          <a:extLst xmlns:a="http://schemas.openxmlformats.org/drawingml/2006/main">
            <a:ext uri="{FF2B5EF4-FFF2-40B4-BE49-F238E27FC236}">
              <a16:creationId xmlns:a16="http://schemas.microsoft.com/office/drawing/2014/main" id="{D2DE4AD6-B201-1329-EE23-852E278902F9}"/>
            </a:ext>
          </a:extLst>
        </cdr:cNvPr>
        <cdr:cNvSpPr/>
      </cdr:nvSpPr>
      <cdr:spPr>
        <a:xfrm xmlns:a="http://schemas.openxmlformats.org/drawingml/2006/main">
          <a:off x="2460625" y="3606800"/>
          <a:ext cx="333375" cy="31432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>
            <a:solidFill>
              <a:srgbClr val="00B0F0"/>
            </a:solidFill>
          </a:endParaRPr>
        </a:p>
      </cdr:txBody>
    </cdr:sp>
  </cdr:relSizeAnchor>
  <cdr:relSizeAnchor xmlns:cdr="http://schemas.openxmlformats.org/drawingml/2006/chartDrawing">
    <cdr:from>
      <cdr:x>0.20954</cdr:x>
      <cdr:y>0.39931</cdr:y>
    </cdr:from>
    <cdr:to>
      <cdr:x>0.22856</cdr:x>
      <cdr:y>0.5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E5D0F58F-0371-D345-AB48-4BF17EED94D6}"/>
            </a:ext>
          </a:extLst>
        </cdr:cNvPr>
        <cdr:cNvCxnSpPr/>
      </cdr:nvCxnSpPr>
      <cdr:spPr>
        <a:xfrm xmlns:a="http://schemas.openxmlformats.org/drawingml/2006/main">
          <a:off x="2203450" y="1737519"/>
          <a:ext cx="200025" cy="43815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00B0F0"/>
          </a:solidFill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0.75834</cdr:x>
      <cdr:y>0.0773</cdr:y>
    </cdr:from>
    <cdr:to>
      <cdr:x>0.77819</cdr:x>
      <cdr:y>0.17986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7ACD70A1-E093-2945-8B8F-0B4EB9F2F796}"/>
            </a:ext>
          </a:extLst>
        </cdr:cNvPr>
        <cdr:cNvCxnSpPr/>
      </cdr:nvCxnSpPr>
      <cdr:spPr>
        <a:xfrm xmlns:a="http://schemas.openxmlformats.org/drawingml/2006/main">
          <a:off x="7642176" y="330207"/>
          <a:ext cx="200038" cy="43813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1/12/2024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last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quarter consistently stands out as the most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profitable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period.</a:t>
            </a:r>
          </a:p>
          <a:p>
            <a:r>
              <a:rPr lang="en-US" sz="11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third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quarter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 consistently exhibits relatively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high revenues 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compared to other quarters.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049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711774"/>
            <a:ext cx="8430768" cy="94987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Summary of Sales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0" y="3661647"/>
            <a:ext cx="6912864" cy="949873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highlight>
                  <a:srgbClr val="000000"/>
                </a:highlight>
              </a:rPr>
              <a:t>Years 2011-2014</a:t>
            </a:r>
            <a:endParaRPr lang="en-US" sz="4000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7B75-844C-3AF6-D193-0DF090CD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3" y="576000"/>
            <a:ext cx="11328000" cy="432000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Is the an upward /</a:t>
            </a:r>
            <a:r>
              <a:rPr lang="en-US" sz="3600" i="0" u="none" strike="noStrike" baseline="0" dirty="0"/>
              <a:t>downward trend in the company's performance over the years?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FC0AD-5C41-8A1C-A0F7-AE32DC1D74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F733E-F6FD-B372-DE44-D630F300456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82B99-B39E-98ED-BBE0-A41CD6AE9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7"/>
          <a:stretch/>
        </p:blipFill>
        <p:spPr>
          <a:xfrm>
            <a:off x="1495425" y="2095500"/>
            <a:ext cx="8571976" cy="34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0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BB46-C287-94C9-A1AC-261EE6CC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products are top sellers?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68D9-8B34-9553-66C6-6029815821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The most sold and profit Product Category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A7355-40CC-38F9-442A-9C3D0A1AB6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15669-56CF-1FF1-9A00-F28BE2C88A0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F48E3-C796-D3F8-885C-1FF7A1D8653B}"/>
              </a:ext>
            </a:extLst>
          </p:cNvPr>
          <p:cNvSpPr txBox="1"/>
          <p:nvPr/>
        </p:nvSpPr>
        <p:spPr>
          <a:xfrm>
            <a:off x="1060450" y="1934514"/>
            <a:ext cx="3968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LL Touring Frame - Blue, 58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ML Mountain Frame-W - Silver, 38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LL Mountain Frame - Black, 40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LL Road Seat/Saddle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LL Touring Frame - Blue, 62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LL Mountain Frame - Black, 52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HL Mountain Frame - Black, 44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LL Touring Frame - Blue, 44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LL Touring Frame - Yellow, 58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LL Mountain Frame - Silver, 48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174DE-3035-C0EA-306F-FA482975F4A8}"/>
              </a:ext>
            </a:extLst>
          </p:cNvPr>
          <p:cNvSpPr txBox="1"/>
          <p:nvPr/>
        </p:nvSpPr>
        <p:spPr>
          <a:xfrm>
            <a:off x="7001510" y="2009748"/>
            <a:ext cx="41300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The analysis of sales data indicates a </a:t>
            </a: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notable trend wherein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accessories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 consistently outperform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clothes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 in </a:t>
            </a: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terms of sales.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39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EB071-4CAB-B20E-685C-CF3C6C65AB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3A852-4C2A-18E1-A2EE-F80918DB1DF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4BB1F-9F99-9FC9-1184-6A7794F62DD2}"/>
              </a:ext>
            </a:extLst>
          </p:cNvPr>
          <p:cNvSpPr txBox="1"/>
          <p:nvPr/>
        </p:nvSpPr>
        <p:spPr>
          <a:xfrm>
            <a:off x="613410" y="926083"/>
            <a:ext cx="99174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Category Bikes is the most sold from all categories and has the highest revenue, profit and amount of discount.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75CE0-D48E-D80C-5640-73D7B57A20A1}"/>
              </a:ext>
            </a:extLst>
          </p:cNvPr>
          <p:cNvSpPr txBox="1"/>
          <p:nvPr/>
        </p:nvSpPr>
        <p:spPr>
          <a:xfrm>
            <a:off x="613410" y="1974792"/>
            <a:ext cx="9137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0C8EB9-EF59-4E78-4DD8-0A1DA1522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00"/>
          <a:stretch/>
        </p:blipFill>
        <p:spPr>
          <a:xfrm>
            <a:off x="303871" y="2477869"/>
            <a:ext cx="11018998" cy="14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8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9970-FEA7-C0DF-535C-A5A2EDA1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CA109-0028-F3E3-24E7-E1AE0590C7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Based on the </a:t>
            </a:r>
            <a:r>
              <a:rPr lang="en-US" sz="2800" dirty="0" err="1">
                <a:latin typeface="+mj-lt"/>
              </a:rPr>
              <a:t>analyasis</a:t>
            </a:r>
            <a:r>
              <a:rPr lang="en-US" sz="2800" dirty="0">
                <a:latin typeface="+mj-lt"/>
              </a:rPr>
              <a:t>, we recommend  the following actions: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3E0AC-04A9-8261-E24E-95AFBAC796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AE8C-B2F0-FE48-6B12-9E251EFFAE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8472E-12BD-8F63-CB2B-BA87DA7BC9D2}"/>
              </a:ext>
            </a:extLst>
          </p:cNvPr>
          <p:cNvSpPr txBox="1"/>
          <p:nvPr/>
        </p:nvSpPr>
        <p:spPr>
          <a:xfrm>
            <a:off x="3200400" y="2255520"/>
            <a:ext cx="877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Invest in </a:t>
            </a:r>
            <a:r>
              <a:rPr lang="en-US" sz="2800" b="1" i="0" dirty="0">
                <a:effectLst/>
                <a:latin typeface="Söhne"/>
              </a:rPr>
              <a:t>Data-Driven Marketing </a:t>
            </a:r>
            <a:r>
              <a:rPr lang="en-US" sz="2800" dirty="0">
                <a:latin typeface="+mj-lt"/>
              </a:rPr>
              <a:t>strategies to boost sales and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personalize</a:t>
            </a:r>
            <a:r>
              <a:rPr lang="en-US" sz="2800" dirty="0">
                <a:latin typeface="+mj-lt"/>
              </a:rPr>
              <a:t> promotions during peak sales quarters to maximize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Understanding customer preferences and adapting product offerings accordingly.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Prioritize marketing efforts towards customer segments with high Lifetime Value (LTV), making them valuable for sustained business growth. </a:t>
            </a:r>
            <a:endParaRPr lang="en-US" sz="2800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C62A44-A7EA-3C16-BC13-48E1B3589BD9}"/>
              </a:ext>
            </a:extLst>
          </p:cNvPr>
          <p:cNvCxnSpPr>
            <a:cxnSpLocks/>
          </p:cNvCxnSpPr>
          <p:nvPr/>
        </p:nvCxnSpPr>
        <p:spPr>
          <a:xfrm>
            <a:off x="457200" y="2133600"/>
            <a:ext cx="2331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4AA2FE-BEE4-84FA-6EBA-F14848FAC69F}"/>
              </a:ext>
            </a:extLst>
          </p:cNvPr>
          <p:cNvSpPr/>
          <p:nvPr/>
        </p:nvSpPr>
        <p:spPr>
          <a:xfrm>
            <a:off x="457200" y="1794720"/>
            <a:ext cx="2438400" cy="121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0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3200" b="0" i="0" u="none" strike="noStrike" baseline="0" dirty="0">
                <a:solidFill>
                  <a:srgbClr val="262626"/>
                </a:solidFill>
                <a:latin typeface="AvenirLTPro-Book"/>
              </a:rPr>
              <a:t>The company has branches 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in various locations.</a:t>
            </a:r>
            <a:endParaRPr lang="en-US" sz="3200" b="0" i="0" u="none" strike="noStrike" baseline="0" dirty="0">
              <a:solidFill>
                <a:srgbClr val="262626"/>
              </a:solidFill>
              <a:latin typeface="AvenirLTPro-Book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262626"/>
                </a:solidFill>
                <a:latin typeface="AvenirLTPro-Book"/>
              </a:rPr>
              <a:t>Its goal is to promote the sport of cycling worldwide.</a:t>
            </a:r>
          </a:p>
          <a:p>
            <a:pPr algn="l"/>
            <a:endParaRPr lang="en-US" sz="3200" b="0" i="0" u="none" strike="noStrike" baseline="0" dirty="0">
              <a:solidFill>
                <a:srgbClr val="262626"/>
              </a:solidFill>
              <a:latin typeface="AvenirLTPro-Book"/>
            </a:endParaRP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3429000"/>
            <a:ext cx="4648200" cy="1358899"/>
          </a:xfrm>
        </p:spPr>
        <p:txBody>
          <a:bodyPr/>
          <a:lstStyle/>
          <a:p>
            <a:r>
              <a:rPr lang="en-US" sz="5400" b="0" i="0" dirty="0">
                <a:solidFill>
                  <a:srgbClr val="374151"/>
                </a:solidFill>
                <a:effectLst/>
                <a:latin typeface="Söhne"/>
              </a:rPr>
              <a:t>Adventure Works Cycles</a:t>
            </a:r>
            <a:endParaRPr lang="en-US" sz="5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1D87B1-A98C-61A2-DC78-D4F830113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313" y="517121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5BF7CB-2D04-AEA1-4543-8BD717EF06D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000000"/>
                </a:solidFill>
                <a:highlight>
                  <a:srgbClr val="008080"/>
                </a:highlight>
                <a:latin typeface="Söhne"/>
              </a:rPr>
              <a:t>The company specializes in the sale of bicycles and related equipment</a:t>
            </a:r>
            <a:r>
              <a:rPr lang="en-US" altLang="en-US" dirty="0">
                <a:solidFill>
                  <a:srgbClr val="000000"/>
                </a:solidFill>
                <a:highlight>
                  <a:srgbClr val="008080"/>
                </a:highlight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94408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099" y="1070821"/>
            <a:ext cx="6641900" cy="1124345"/>
          </a:xfrm>
        </p:spPr>
        <p:txBody>
          <a:bodyPr/>
          <a:lstStyle/>
          <a:p>
            <a:r>
              <a:rPr lang="en-US" sz="5400" b="1" i="0" dirty="0">
                <a:effectLst/>
                <a:latin typeface="Söhne"/>
              </a:rPr>
              <a:t>Product/Service Quality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099" y="2105137"/>
            <a:ext cx="6641900" cy="944083"/>
          </a:xfrm>
        </p:spPr>
        <p:txBody>
          <a:bodyPr/>
          <a:lstStyle/>
          <a:p>
            <a:r>
              <a:rPr lang="en-US" sz="2400" b="1" dirty="0">
                <a:solidFill>
                  <a:srgbClr val="EA1ACC"/>
                </a:solidFill>
                <a:highlight>
                  <a:srgbClr val="000000"/>
                </a:highlight>
                <a:latin typeface="Söhne"/>
              </a:rPr>
              <a:t>H</a:t>
            </a:r>
            <a:r>
              <a:rPr lang="en-US" sz="2400" b="1" i="0" dirty="0">
                <a:solidFill>
                  <a:srgbClr val="EA1ACC"/>
                </a:solidFill>
                <a:effectLst/>
                <a:highlight>
                  <a:srgbClr val="000000"/>
                </a:highlight>
                <a:latin typeface="Söhne"/>
              </a:rPr>
              <a:t>igh-quality products or services to meet customer expectations.</a:t>
            </a:r>
            <a:endParaRPr lang="en-US" sz="2400" b="1" dirty="0">
              <a:solidFill>
                <a:srgbClr val="EA1ACC"/>
              </a:solidFill>
              <a:highlight>
                <a:srgbClr val="00000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7647" y="3185674"/>
            <a:ext cx="5432352" cy="2050058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Commitments to customer satisfaction, including efficient support and issue resolution: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regularly introducing new and improved products or services.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maintain transparency in business operations, pricing, and communication.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Department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Söhne"/>
              </a:rPr>
              <a:t>G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enerating revenue and facilitating the exchange of goods or services with customers.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sales strength and pick of the sales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otal revenue generated and profit of the businesses 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000" y="271170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63" y="2363035"/>
            <a:ext cx="5472000" cy="360000"/>
          </a:xfrm>
        </p:spPr>
        <p:txBody>
          <a:bodyPr/>
          <a:lstStyle/>
          <a:p>
            <a:r>
              <a:rPr lang="en-US" dirty="0"/>
              <a:t>Findings of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0525" y="3429000"/>
            <a:ext cx="5472000" cy="2194694"/>
          </a:xfrm>
        </p:spPr>
        <p:txBody>
          <a:bodyPr/>
          <a:lstStyle/>
          <a:p>
            <a:pPr algn="l"/>
            <a:r>
              <a:rPr lang="en-US" sz="2000" i="0" u="none" strike="noStrike" baseline="0" dirty="0">
                <a:solidFill>
                  <a:schemeClr val="tx1"/>
                </a:solidFill>
                <a:latin typeface="+mj-lt"/>
              </a:rPr>
              <a:t>There was a rise in revenue over the years 2011-2013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 consistent trend shows that before winter holidays stands out as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profitable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period over the years.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Summer season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relatively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high revenues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across multiple years.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2737" y="2854630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2737" y="2407416"/>
            <a:ext cx="5472000" cy="3587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200" y="3653959"/>
            <a:ext cx="5472113" cy="2196041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Activities associated with this particular month tend to exhibit strong financial performance and well financially during winter and summer holidays; 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Potential seasonal trends or business patterns, emphasizing the significance of year-end performance and the relatively strong start to each fiscal year.</a:t>
            </a:r>
            <a:endParaRPr lang="en-US" dirty="0">
              <a:solidFill>
                <a:schemeClr val="tx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0131" y="901801"/>
            <a:ext cx="11328000" cy="271152"/>
          </a:xfrm>
        </p:spPr>
        <p:txBody>
          <a:bodyPr/>
          <a:lstStyle/>
          <a:p>
            <a:pPr algn="l"/>
            <a:r>
              <a:rPr lang="en-US" sz="1400" b="0" i="0" u="none" strike="noStrike" baseline="0" dirty="0">
                <a:solidFill>
                  <a:srgbClr val="FF0000"/>
                </a:solidFill>
                <a:latin typeface="QuattrocentoSans"/>
              </a:rPr>
              <a:t>In 2011 and 2014 there are only partial data, so they must be analyzed monthly by  comparing with corresponding months in subsequent/previous years.</a:t>
            </a:r>
          </a:p>
          <a:p>
            <a:pPr algn="l"/>
            <a:r>
              <a:rPr lang="en-US" sz="1600" b="0" i="0" u="none" strike="noStrike" baseline="0" dirty="0">
                <a:solidFill>
                  <a:srgbClr val="70AE47"/>
                </a:solidFill>
                <a:latin typeface="QuattrocentoSans"/>
              </a:rPr>
              <a:t>2013 was more successful than 2012. This is evident in the increases: 50% in the quantity of items sold, 76% in the amount of sales and 20% in profits</a:t>
            </a:r>
            <a:endParaRPr lang="en-US" sz="1600" dirty="0"/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747447"/>
              </p:ext>
            </p:extLst>
          </p:nvPr>
        </p:nvGraphicFramePr>
        <p:xfrm>
          <a:off x="431801" y="1733550"/>
          <a:ext cx="3169920" cy="422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01666"/>
              </p:ext>
            </p:extLst>
          </p:nvPr>
        </p:nvGraphicFramePr>
        <p:xfrm>
          <a:off x="8486775" y="1733550"/>
          <a:ext cx="3284538" cy="422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A4BC34-70E4-5B41-5BA6-2FAD55084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361101"/>
              </p:ext>
            </p:extLst>
          </p:nvPr>
        </p:nvGraphicFramePr>
        <p:xfrm>
          <a:off x="4640579" y="1943101"/>
          <a:ext cx="3084195" cy="3878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D894E70D-FEB9-EC5D-C93C-B8C0228B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srgbClr val="5B5B5B"/>
                </a:solidFill>
                <a:latin typeface="AvenirLTPro-Roman"/>
              </a:rPr>
              <a:t>Annual Sales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1A235-ACEB-6AA0-0C9C-A0D0BBA92C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C66F5-D09E-C1BC-1C23-7F7F5F147A3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E2F5491-8BF3-016F-5B34-C72E95B56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795032"/>
              </p:ext>
            </p:extLst>
          </p:nvPr>
        </p:nvGraphicFramePr>
        <p:xfrm>
          <a:off x="742950" y="2381250"/>
          <a:ext cx="9915525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8326B6-62EB-D582-03AB-2F2A794DE6D6}"/>
              </a:ext>
            </a:extLst>
          </p:cNvPr>
          <p:cNvSpPr txBox="1"/>
          <p:nvPr/>
        </p:nvSpPr>
        <p:spPr>
          <a:xfrm>
            <a:off x="6133800" y="309563"/>
            <a:ext cx="6010275" cy="13811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June and July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emerge as months with relatively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high revenues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across multiple years.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437F6-3A2A-62EE-595F-0A874B3CD425}"/>
              </a:ext>
            </a:extLst>
          </p:cNvPr>
          <p:cNvSpPr txBox="1"/>
          <p:nvPr/>
        </p:nvSpPr>
        <p:spPr>
          <a:xfrm>
            <a:off x="-1186009" y="656559"/>
            <a:ext cx="8130975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The Lowest Revenue Month February </a:t>
            </a:r>
          </a:p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Winter is less favorable for cycling        </a:t>
            </a:r>
          </a:p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 Less Sales</a:t>
            </a:r>
          </a:p>
        </p:txBody>
      </p:sp>
    </p:spTree>
    <p:extLst>
      <p:ext uri="{BB962C8B-B14F-4D97-AF65-F5344CB8AC3E}">
        <p14:creationId xmlns:p14="http://schemas.microsoft.com/office/powerpoint/2010/main" val="329305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B408A-A297-FC48-CFFE-767BBDF36A5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November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stands out as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profitable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period over the years.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04ED8-0615-0DEC-7277-36554E998E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86961-2FE9-0167-5D05-1EB2620019D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08B9BF4-D5B1-E1A4-B55C-2B43E3C7C5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484293"/>
              </p:ext>
            </p:extLst>
          </p:nvPr>
        </p:nvGraphicFramePr>
        <p:xfrm>
          <a:off x="838200" y="1905000"/>
          <a:ext cx="10077450" cy="42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136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C882-FE54-5724-446F-CE767FF163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7" y="501037"/>
            <a:ext cx="11339513" cy="360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last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quarter consistently stands out as the most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profitable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period.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third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quarter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consistently exhibits relatively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high revenues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compared to other quarters.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45895-7AA6-739D-0588-EF6C37AD89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F7D7F-C3C3-4200-24DD-50D004A2EB0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047A009-3270-1CF2-BE26-84A330AE7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6375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99831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242</TotalTime>
  <Words>609</Words>
  <Application>Microsoft Office PowerPoint</Application>
  <PresentationFormat>Widescreen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AvenirLTPro-Book</vt:lpstr>
      <vt:lpstr>AvenirLTPro-Roman</vt:lpstr>
      <vt:lpstr>Calibri</vt:lpstr>
      <vt:lpstr>Candara</vt:lpstr>
      <vt:lpstr>Consolas</vt:lpstr>
      <vt:lpstr>Corbel</vt:lpstr>
      <vt:lpstr>Courier New</vt:lpstr>
      <vt:lpstr>QuattrocentoSans</vt:lpstr>
      <vt:lpstr>Söhne</vt:lpstr>
      <vt:lpstr>Times New Roman</vt:lpstr>
      <vt:lpstr>Custom</vt:lpstr>
      <vt:lpstr>Summary of Sales Analysis</vt:lpstr>
      <vt:lpstr>Adventure Works Cycles</vt:lpstr>
      <vt:lpstr>Product/Service Quality</vt:lpstr>
      <vt:lpstr>Sales Department</vt:lpstr>
      <vt:lpstr>Overall sales strength and pick of the sales</vt:lpstr>
      <vt:lpstr>Annual Sales</vt:lpstr>
      <vt:lpstr>PowerPoint Presentation</vt:lpstr>
      <vt:lpstr>PowerPoint Presentation</vt:lpstr>
      <vt:lpstr>PowerPoint Presentation</vt:lpstr>
      <vt:lpstr> Is the an upward /downward trend in the company's performance over the years?</vt:lpstr>
      <vt:lpstr>Which products are top sellers?</vt:lpstr>
      <vt:lpstr>PowerPoint Presentation</vt:lpstr>
      <vt:lpstr>Recommendations 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Sales Analysis</dc:title>
  <dc:creator>Viorica Tambur</dc:creator>
  <cp:lastModifiedBy>Viorica Tambur</cp:lastModifiedBy>
  <cp:revision>10</cp:revision>
  <dcterms:created xsi:type="dcterms:W3CDTF">2024-01-12T12:20:15Z</dcterms:created>
  <dcterms:modified xsi:type="dcterms:W3CDTF">2024-01-12T16:22:18Z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