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70" r:id="rId11"/>
    <p:sldId id="272" r:id="rId12"/>
    <p:sldId id="266" r:id="rId13"/>
    <p:sldId id="273" r:id="rId14"/>
    <p:sldId id="268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3C6FCA-7CBC-374F-B57C-9A1A2983E1CF}" v="13" dt="2020-12-06T13:18:07.5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0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736" y="168"/>
      </p:cViewPr>
      <p:guideLst/>
    </p:cSldViewPr>
  </p:slideViewPr>
  <p:outlineViewPr>
    <p:cViewPr>
      <p:scale>
        <a:sx n="33" d="100"/>
        <a:sy n="33" d="100"/>
      </p:scale>
      <p:origin x="0" y="-45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72C50-F2F5-7B4C-AA1B-1879DDF756E2}" type="datetimeFigureOut">
              <a:rPr lang="en-US" smtClean="0"/>
              <a:t>1/28/23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D062C-0C45-2B48-BE30-EB6B5244CE9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8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D062C-0C45-2B48-BE30-EB6B5244CE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24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BFCC16-E040-A049-A5D9-B95D85924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E91F903-1925-BF4C-B357-B738EA9B0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C696ED-CC92-6A41-A950-69EB4400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4C1F3-F56A-1B4E-A042-0C9F2989B6B1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A677A5-1DEA-4343-96FA-803025500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229C47-1322-2A47-8936-4DD63003D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0AC0-EC48-034E-A86A-63EA2470FF7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37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381F91-A4FC-2B41-8D53-01CB22EE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6415457-1B2C-4F43-B1A5-F1265D6F4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13F53A-85A2-2D4E-B34F-BF50163AE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4C1F3-F56A-1B4E-A042-0C9F2989B6B1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BA7056-B416-AC4B-A38E-1B1AA5A5A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0838F1-7B93-AA4F-A63A-175A089F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0AC0-EC48-034E-A86A-63EA2470FF7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94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D523258-FBBE-804B-820B-63DB7A773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E46B731-EB34-9C4B-BEE5-C2883BE91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A9A6CE-E6C4-9842-8880-3D17439F0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4C1F3-F56A-1B4E-A042-0C9F2989B6B1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20F8F9-5A3D-1248-BCCE-C2B3CF5F4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224991-4082-8F4C-A356-569882C0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0AC0-EC48-034E-A86A-63EA2470FF7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2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2A3D83-028D-104E-A4CE-62981DEE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1605F8-4777-934F-9A47-FBB007ABF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AFA49C-3562-834F-897B-C34EE84F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4C1F3-F56A-1B4E-A042-0C9F2989B6B1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F88292A-927C-EF4B-8196-9E51BE4D1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83AD20-55A2-334B-A3D5-C6F403C8F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0AC0-EC48-034E-A86A-63EA2470FF7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2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AF51B1-0E53-C743-8EF7-6998584BE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98AB41A-E77D-6C4E-A847-712591D0E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1A26FE-9FAA-6F4B-8E5E-8025B9594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4C1F3-F56A-1B4E-A042-0C9F2989B6B1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29C160-E43D-6344-8D82-6E748FF2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075C65-45B5-154C-A35F-BB1BD674D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0AC0-EC48-034E-A86A-63EA2470FF7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8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1A29AA-7566-A249-9FDB-416EDE665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88349F-547A-3845-977A-E025CF6602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9B04FA3-6453-3549-9E55-6C75AEEC5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67E53FE-BA89-F54C-91D5-386F2FC17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4C1F3-F56A-1B4E-A042-0C9F2989B6B1}" type="datetimeFigureOut">
              <a:rPr lang="en-US" smtClean="0"/>
              <a:t>1/28/23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846FB99-155F-0C4B-9182-CAF330BDC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CA40B2B-C157-3B41-A6E1-34D857591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0AC0-EC48-034E-A86A-63EA2470FF7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4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E9BD16-E213-E144-929D-1F4CC18AC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89F307D-013C-9E4A-9D1E-B4F35B317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274FF13-6F34-2B4F-A1C2-3C99ABBA4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79A66D7-77F9-004E-9E6C-D9C9D9447A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115CECD-F1FA-3B4B-B202-5995065EE1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E3D2F85-7265-244D-BAA9-37FA873C5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4C1F3-F56A-1B4E-A042-0C9F2989B6B1}" type="datetimeFigureOut">
              <a:rPr lang="en-US" smtClean="0"/>
              <a:t>1/28/23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61BC0A7-ACBF-8846-97F8-F69B51F47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9F310B5-48FA-984E-A023-DAD0EE35C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0AC0-EC48-034E-A86A-63EA2470FF7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62E396-6358-3F49-81CB-000837E47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18AD264-59CD-334F-A206-57F141B4A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4C1F3-F56A-1B4E-A042-0C9F2989B6B1}" type="datetimeFigureOut">
              <a:rPr lang="en-US" smtClean="0"/>
              <a:t>1/28/23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4D3EA7-6F1D-6F4E-B2F2-1E863ABBF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32EB933-2120-9643-B541-9237F4938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0AC0-EC48-034E-A86A-63EA2470FF7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0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D9D67D7-1B10-2A4E-B04C-C7BC6E404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4C1F3-F56A-1B4E-A042-0C9F2989B6B1}" type="datetimeFigureOut">
              <a:rPr lang="en-US" smtClean="0"/>
              <a:t>1/28/23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F25A755-6BA9-8745-8A02-37FDE099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89DE1B-25A5-FF4C-BC0D-B2AFE0D8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0AC0-EC48-034E-A86A-63EA2470FF7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6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9A5691-4726-314B-93DF-69C29BDF8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A14410-303D-CE4E-B386-3A5A1365A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42F1EDA-8EFE-0349-82EA-D1859B712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B440CBE-C339-3F44-87D6-20C4A6D75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4C1F3-F56A-1B4E-A042-0C9F2989B6B1}" type="datetimeFigureOut">
              <a:rPr lang="en-US" smtClean="0"/>
              <a:t>1/28/23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9820BCD-F479-014B-9592-CFCD99BC5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E5FDE24-123B-1449-8B54-89D19E4B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0AC0-EC48-034E-A86A-63EA2470FF7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7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27FF93-E586-1A4B-B3B3-63C692BF1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A69591C-9D7B-6D48-8B7E-DB717F544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80186E9-F574-7042-AB85-AC3ECC332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D18E551-C99F-FA46-97CD-D44E84533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4C1F3-F56A-1B4E-A042-0C9F2989B6B1}" type="datetimeFigureOut">
              <a:rPr lang="en-US" smtClean="0"/>
              <a:t>1/28/23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F2EA384-16CC-0B4D-BB58-EF1FDFD9F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F61DF2F-224B-1144-95E3-F34B8D172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0AC0-EC48-034E-A86A-63EA2470FF7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2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B679E2D-A737-9144-9B7A-6C220430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168B43A-8380-914A-B49E-35F1710D0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A767B1-986B-AC46-B65C-455468B02A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4C1F3-F56A-1B4E-A042-0C9F2989B6B1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821B2B-0873-DD43-BDB2-03FB6A4F97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C39DB2-0C2E-654B-A8D4-4AB95E6D5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00AC0-EC48-034E-A86A-63EA2470FF7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5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D4C74C1C-EF2E-40CF-A712-656E694E6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84D87C-497E-8546-A091-675C98DA7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4783" y="349664"/>
            <a:ext cx="5845571" cy="163837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spcAft>
                <a:spcPts val="800"/>
              </a:spcAft>
            </a:pPr>
            <a:r>
              <a:rPr lang="en-US" sz="37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Android Malware Analysis:</a:t>
            </a:r>
            <a:br>
              <a:rPr lang="en-US" sz="37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7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RedDrop</a:t>
            </a:r>
            <a:br>
              <a:rPr lang="en-US" sz="37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06441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66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998176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5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998298F-E5E6-F243-8B36-E931704C8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10" y="1138993"/>
            <a:ext cx="4235516" cy="4331294"/>
          </a:xfrm>
          <a:prstGeom prst="rect">
            <a:avLst/>
          </a:prstGeo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52764B78-2D7F-E242-A587-C8056E569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6262" y="2620641"/>
            <a:ext cx="5837750" cy="30237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 dirty="0"/>
              <a:t>Dependability Project</a:t>
            </a:r>
          </a:p>
          <a:p>
            <a:pPr algn="l"/>
            <a:r>
              <a:rPr lang="en-US" sz="2000" i="1" dirty="0"/>
              <a:t>Ivan Sarno </a:t>
            </a:r>
          </a:p>
          <a:p>
            <a:pPr algn="l"/>
            <a:r>
              <a:rPr lang="en-US" sz="2000" i="1" dirty="0"/>
              <a:t>Francesco </a:t>
            </a:r>
            <a:r>
              <a:rPr lang="en-US" sz="2000" i="1" dirty="0" err="1"/>
              <a:t>Venturini</a:t>
            </a:r>
            <a:endParaRPr lang="en-US" sz="2000" i="1" dirty="0"/>
          </a:p>
          <a:p>
            <a:pPr algn="l">
              <a:spcAft>
                <a:spcPts val="600"/>
              </a:spcAft>
            </a:pPr>
            <a:r>
              <a:rPr lang="en-US" sz="2000" i="1" dirty="0"/>
              <a:t>Prof. </a:t>
            </a:r>
            <a:r>
              <a:rPr lang="en-US" sz="2000" i="1" dirty="0" err="1"/>
              <a:t>Bernardeschi</a:t>
            </a:r>
            <a:endParaRPr lang="en-US" sz="2000" i="1" dirty="0"/>
          </a:p>
          <a:p>
            <a:pPr algn="l">
              <a:spcAft>
                <a:spcPts val="600"/>
              </a:spcAft>
            </a:pPr>
            <a:r>
              <a:rPr lang="en-US" sz="2000" i="1" dirty="0"/>
              <a:t>Prof. </a:t>
            </a:r>
            <a:r>
              <a:rPr lang="en-US" sz="2000" i="1" dirty="0" err="1"/>
              <a:t>Mercaldo</a:t>
            </a:r>
            <a:endParaRPr lang="en-US" sz="2000" i="1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2099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F378B28-21DC-0328-BE79-40D83AED0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3467"/>
            <a:ext cx="12192000" cy="744836"/>
          </a:xfrm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latin typeface="+mj-lt"/>
                <a:ea typeface="+mj-ea"/>
                <a:cs typeface="+mj-cs"/>
              </a:rPr>
              <a:t>Code Analysis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95F2695-30BC-106C-E40A-27C8C2BCF6B1}"/>
              </a:ext>
            </a:extLst>
          </p:cNvPr>
          <p:cNvSpPr txBox="1"/>
          <p:nvPr/>
        </p:nvSpPr>
        <p:spPr>
          <a:xfrm>
            <a:off x="8191500" y="116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Segnaposto contenuto 7" descr="Immagine che contiene testo, screenshot, monitor&#10;&#10;Descrizione generata automaticamente">
            <a:extLst>
              <a:ext uri="{FF2B5EF4-FFF2-40B4-BE49-F238E27FC236}">
                <a16:creationId xmlns:a16="http://schemas.microsoft.com/office/drawing/2014/main" id="{0F6C9BD8-2C6D-FB52-B73A-0556CAD48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8070"/>
            <a:ext cx="9209314" cy="2812168"/>
          </a:xfrm>
          <a:prstGeom prst="rect">
            <a:avLst/>
          </a:prstGeom>
        </p:spPr>
      </p:pic>
      <p:pic>
        <p:nvPicPr>
          <p:cNvPr id="9" name="Segnaposto contenuto 3">
            <a:extLst>
              <a:ext uri="{FF2B5EF4-FFF2-40B4-BE49-F238E27FC236}">
                <a16:creationId xmlns:a16="http://schemas.microsoft.com/office/drawing/2014/main" id="{987B0803-26AB-AF3F-A87A-D03D636C09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229" y="1396588"/>
            <a:ext cx="7641771" cy="268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312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F378B28-21DC-0328-BE79-40D83AED0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3467"/>
            <a:ext cx="12192000" cy="744836"/>
          </a:xfrm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latin typeface="+mj-lt"/>
                <a:ea typeface="+mj-ea"/>
                <a:cs typeface="+mj-cs"/>
              </a:rPr>
              <a:t>Code Analysis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95F2695-30BC-106C-E40A-27C8C2BCF6B1}"/>
              </a:ext>
            </a:extLst>
          </p:cNvPr>
          <p:cNvSpPr txBox="1"/>
          <p:nvPr/>
        </p:nvSpPr>
        <p:spPr>
          <a:xfrm>
            <a:off x="8191500" y="116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BBD411DC-A66F-8B9C-BAF8-40926E18279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" t="-188" r="23468" b="188"/>
          <a:stretch/>
        </p:blipFill>
        <p:spPr>
          <a:xfrm>
            <a:off x="5896237" y="1755446"/>
            <a:ext cx="6143363" cy="4368118"/>
          </a:xfrm>
          <a:prstGeom prst="rect">
            <a:avLst/>
          </a:prstGeom>
        </p:spPr>
      </p:pic>
      <p:pic>
        <p:nvPicPr>
          <p:cNvPr id="7" name="Segnaposto contenuto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5CCBC7D7-56D5-F057-B46C-4EC37D7BB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6" r="25532"/>
          <a:stretch/>
        </p:blipFill>
        <p:spPr>
          <a:xfrm>
            <a:off x="152400" y="1755446"/>
            <a:ext cx="5682343" cy="435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557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EBBC019-034E-5CC2-ED4E-56DB75BC3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Dynamic Analysis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C92506F4-C99A-926F-4914-1381A215F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30"/>
          <a:stretch/>
        </p:blipFill>
        <p:spPr>
          <a:xfrm>
            <a:off x="1722084" y="858525"/>
            <a:ext cx="5254611" cy="521190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0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EBBC019-034E-5CC2-ED4E-56DB75BC3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32" y="3941205"/>
            <a:ext cx="10071536" cy="92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Dynamic Analysis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20F62B6-F6D3-A8CE-D0E1-B4B8B831B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93" y="810795"/>
            <a:ext cx="10774710" cy="1697018"/>
          </a:xfrm>
          <a:prstGeom prst="rect">
            <a:avLst/>
          </a:prstGeom>
        </p:spPr>
      </p:pic>
      <p:pic>
        <p:nvPicPr>
          <p:cNvPr id="5" name="Segnaposto contenuto 3">
            <a:extLst>
              <a:ext uri="{FF2B5EF4-FFF2-40B4-BE49-F238E27FC236}">
                <a16:creationId xmlns:a16="http://schemas.microsoft.com/office/drawing/2014/main" id="{877C5436-0FB0-EEA9-83F3-D2F30AE6A0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922" y="2490976"/>
            <a:ext cx="7649490" cy="15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18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9AAE260-BEAC-4154-FCB2-403D17FE2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b="1" dirty="0"/>
              <a:t>Conclusion</a:t>
            </a:r>
          </a:p>
        </p:txBody>
      </p:sp>
      <p:grpSp>
        <p:nvGrpSpPr>
          <p:cNvPr id="17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8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EB09C5-3979-B72A-2384-B9219D5D1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Mangal Pr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GB" sz="2400" dirty="0">
                <a:effectLst/>
                <a:latin typeface="Mangal Pr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ll of our analysis techniques converge to a common set of features typical of the profile of malware from the </a:t>
            </a:r>
            <a:r>
              <a:rPr lang="en-GB" sz="2400" dirty="0" err="1">
                <a:effectLst/>
                <a:latin typeface="Mangal Pr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RedDrop</a:t>
            </a:r>
            <a:r>
              <a:rPr lang="en-GB" sz="2400" dirty="0">
                <a:effectLst/>
                <a:latin typeface="Mangal Pr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family. </a:t>
            </a:r>
          </a:p>
          <a:p>
            <a:pPr marL="0" indent="0">
              <a:buNone/>
            </a:pPr>
            <a:r>
              <a:rPr lang="en-GB" sz="2400" dirty="0">
                <a:effectLst/>
                <a:latin typeface="Mangal Pr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The latter include:</a:t>
            </a:r>
          </a:p>
          <a:p>
            <a:pPr lvl="1"/>
            <a:r>
              <a:rPr lang="en-GB" sz="2000" dirty="0">
                <a:effectLst/>
                <a:latin typeface="Mangal Pr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steal information on the device for fingerprinting</a:t>
            </a:r>
          </a:p>
          <a:p>
            <a:pPr lvl="1"/>
            <a:r>
              <a:rPr lang="en-GB" sz="2000" dirty="0">
                <a:effectLst/>
                <a:latin typeface="Mangal Pr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send multiple premium SMS requests to bogus domains </a:t>
            </a:r>
          </a:p>
          <a:p>
            <a:pPr lvl="1"/>
            <a:r>
              <a:rPr lang="en-GB" sz="2000" dirty="0">
                <a:effectLst/>
                <a:latin typeface="Mangal Pr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download additional malicious packages at runtime </a:t>
            </a:r>
          </a:p>
          <a:p>
            <a:pPr lvl="1"/>
            <a:r>
              <a:rPr lang="en-GB" sz="2000" dirty="0">
                <a:effectLst/>
                <a:latin typeface="Mangal Pr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anti-analysis technique</a:t>
            </a:r>
            <a:endParaRPr lang="it-IT" sz="2000" dirty="0">
              <a:effectLst/>
              <a:latin typeface="Mangal Pro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717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6F6141D-DEA9-3C57-6AAC-62575706B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/>
              <a:t>Introduction to </a:t>
            </a:r>
            <a:r>
              <a:rPr lang="en-US" sz="5400" dirty="0" err="1"/>
              <a:t>RedDrop</a:t>
            </a:r>
            <a:endParaRPr lang="en-US" sz="54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CF7307-692B-87E2-4B10-5815EDBFE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i="1" dirty="0"/>
              <a:t>“Researchers from mobile security firm </a:t>
            </a:r>
            <a:r>
              <a:rPr lang="en-US" sz="2400" i="1" dirty="0" err="1"/>
              <a:t>Wandera</a:t>
            </a:r>
            <a:r>
              <a:rPr lang="en-US" sz="2400" i="1" dirty="0"/>
              <a:t> have discovered that a new strain of malware called </a:t>
            </a:r>
            <a:r>
              <a:rPr lang="en-US" sz="2400" i="1" dirty="0" err="1"/>
              <a:t>RedDrop</a:t>
            </a:r>
            <a:r>
              <a:rPr lang="en-US" sz="2400" i="1" dirty="0"/>
              <a:t> is seen infecting Android devices and is caught harvesting and uploading files, photos, contacts, application data, and Wi-Fi info from the infected kits to Dropbox and Google Drive accounts of the hackers. Also, researchers claim that they have found evidence of </a:t>
            </a:r>
            <a:r>
              <a:rPr lang="en-US" sz="2400" i="1" dirty="0" err="1"/>
              <a:t>RedDrop</a:t>
            </a:r>
            <a:r>
              <a:rPr lang="en-US" sz="2400" i="1" dirty="0"/>
              <a:t> submitting expensive SMS messages to premium mobile service providers, making the cybercriminals rich in this process.”</a:t>
            </a:r>
          </a:p>
          <a:p>
            <a:pPr marL="0" indent="0" algn="ctr">
              <a:buNone/>
            </a:pPr>
            <a:endParaRPr lang="en-US" sz="2400" i="1" dirty="0"/>
          </a:p>
          <a:p>
            <a:pPr marL="0" indent="0" algn="ctr">
              <a:buNone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852888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360E5B-5ED2-3F5C-A52D-3A6EC3D68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r>
              <a:rPr lang="en-US" sz="3200"/>
              <a:t>Virus Total Analysis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3853A3B-6FF4-C692-A5EB-3E4AC9C8A1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8" b="13146"/>
          <a:stretch/>
        </p:blipFill>
        <p:spPr>
          <a:xfrm>
            <a:off x="959205" y="364142"/>
            <a:ext cx="10369645" cy="3867993"/>
          </a:xfrm>
          <a:prstGeom prst="rect">
            <a:avLst/>
          </a:prstGeom>
        </p:spPr>
      </p:pic>
      <p:sp>
        <p:nvSpPr>
          <p:cNvPr id="25" name="Rectangle 14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E29116-F00D-0071-A39A-B36FE470D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31 of 63 vendors identify our samples as malicious.</a:t>
            </a:r>
          </a:p>
        </p:txBody>
      </p:sp>
    </p:spTree>
    <p:extLst>
      <p:ext uri="{BB962C8B-B14F-4D97-AF65-F5344CB8AC3E}">
        <p14:creationId xmlns:p14="http://schemas.microsoft.com/office/powerpoint/2010/main" val="2717821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E47195D-EC06-4298-8805-0F0D65997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6D67FEC-97EE-8CA3-1444-93B6CC504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Dangerous </a:t>
            </a:r>
            <a:r>
              <a:rPr lang="en-GB" sz="3700" dirty="0"/>
              <a:t>Behaviours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egnaposto contenuto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D52214B3-6E0E-3F39-CE98-C9EAB0E2E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500" y="858525"/>
            <a:ext cx="2410506" cy="521190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8B5D2EB-9C99-C995-A3CD-86EA842FD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6" y="1377622"/>
            <a:ext cx="3685032" cy="417371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78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AA0CD34-8846-9D30-153A-03E34F4F8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Malicious Network Traffic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506AB9E-F3EC-BA3F-1DD9-EC9850FCFE00}"/>
              </a:ext>
            </a:extLst>
          </p:cNvPr>
          <p:cNvSpPr txBox="1"/>
          <p:nvPr/>
        </p:nvSpPr>
        <p:spPr>
          <a:xfrm>
            <a:off x="590719" y="2330505"/>
            <a:ext cx="4559425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xixi.dj111.top  (Malicious)</a:t>
            </a:r>
          </a:p>
          <a:p>
            <a:pPr marL="57150">
              <a:lnSpc>
                <a:spcPct val="90000"/>
              </a:lnSpc>
            </a:pPr>
            <a:endParaRPr lang="en-US" sz="1600" dirty="0">
              <a:effectLst/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p1.ilast.cc  (Malicious)</a:t>
            </a:r>
          </a:p>
          <a:p>
            <a:pPr marL="57150">
              <a:lnSpc>
                <a:spcPct val="90000"/>
              </a:lnSpc>
            </a:pPr>
            <a:endParaRPr lang="en-US" sz="1600" dirty="0">
              <a:effectLst/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effectLst/>
              </a:rPr>
              <a:t>ilast.cc</a:t>
            </a:r>
            <a:r>
              <a:rPr lang="en-US" sz="1600" dirty="0">
                <a:effectLst/>
              </a:rPr>
              <a:t>  (Malicious)</a:t>
            </a:r>
          </a:p>
          <a:p>
            <a:pPr marL="57150">
              <a:lnSpc>
                <a:spcPct val="90000"/>
              </a:lnSpc>
            </a:pPr>
            <a:endParaRPr lang="en-US" sz="1600" dirty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http://139.129.132.111:8001/APP/</a:t>
            </a:r>
            <a:r>
              <a:rPr lang="en-US" sz="1600" dirty="0" err="1">
                <a:effectLst/>
              </a:rPr>
              <a:t>VersionCheck.aspx</a:t>
            </a:r>
            <a:r>
              <a:rPr lang="en-US" sz="1600" dirty="0">
                <a:effectLst/>
              </a:rPr>
              <a:t> (Malware)</a:t>
            </a:r>
          </a:p>
          <a:p>
            <a:pPr marL="28575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http://139.129.132.111:8001/APP/</a:t>
            </a:r>
            <a:r>
              <a:rPr lang="en-US" sz="1600" dirty="0" err="1">
                <a:effectLst/>
              </a:rPr>
              <a:t>AppTask.aspx</a:t>
            </a:r>
            <a:r>
              <a:rPr lang="en-US" sz="1600" dirty="0">
                <a:effectLst/>
              </a:rPr>
              <a:t> (Malware)</a:t>
            </a:r>
          </a:p>
          <a:p>
            <a:pPr marL="28575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http://xixi.dj111.top:20006/</a:t>
            </a:r>
            <a:r>
              <a:rPr lang="en-US" sz="1600" dirty="0" err="1">
                <a:effectLst/>
              </a:rPr>
              <a:t>SmsPayServer</a:t>
            </a:r>
            <a:r>
              <a:rPr lang="en-US" sz="1600" dirty="0">
                <a:effectLst/>
              </a:rPr>
              <a:t>/</a:t>
            </a:r>
            <a:r>
              <a:rPr lang="en-US" sz="1600" dirty="0" err="1">
                <a:effectLst/>
              </a:rPr>
              <a:t>sdkUpdate</a:t>
            </a:r>
            <a:r>
              <a:rPr lang="en-US" sz="1600" dirty="0">
                <a:effectLst/>
              </a:rPr>
              <a:t>/</a:t>
            </a:r>
            <a:r>
              <a:rPr lang="en-US" sz="1600" dirty="0" err="1">
                <a:effectLst/>
              </a:rPr>
              <a:t>new_index</a:t>
            </a:r>
            <a:r>
              <a:rPr lang="en-US" sz="1600" dirty="0">
                <a:effectLst/>
              </a:rPr>
              <a:t>?  (Malicious, Malware)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http://p1.ilast.cc/</a:t>
            </a:r>
            <a:r>
              <a:rPr lang="en-US" sz="1600" dirty="0" err="1">
                <a:effectLst/>
              </a:rPr>
              <a:t>index.php</a:t>
            </a:r>
            <a:r>
              <a:rPr lang="en-US" sz="1600" dirty="0">
                <a:effectLst/>
              </a:rPr>
              <a:t>/MC/HB (Malicious)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796D9824-DDF5-4C3E-500A-8D4A3BEB0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4" r="31009" b="-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37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0CEED20-A22C-4FC3-BC0E-F4FE53FD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E06FEDC-F511-D2CD-5A5C-E5F9875B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09" y="2825248"/>
            <a:ext cx="4176647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Graph Summary Analysis</a:t>
            </a:r>
          </a:p>
        </p:txBody>
      </p:sp>
      <p:grpSp>
        <p:nvGrpSpPr>
          <p:cNvPr id="6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849524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08EA9ACA-3923-D07F-C256-C35F42F17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964" y="909335"/>
            <a:ext cx="5977370" cy="482672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8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4">
            <a:extLst>
              <a:ext uri="{FF2B5EF4-FFF2-40B4-BE49-F238E27FC236}">
                <a16:creationId xmlns:a16="http://schemas.microsoft.com/office/drawing/2014/main" id="{87E5499B-AC4D-4A4A-8703-C49F28272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5B2A352-4D03-2B6D-67CB-3219C1DAE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665" y="679730"/>
            <a:ext cx="4779713" cy="39327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Suspicious </a:t>
            </a:r>
            <a:br>
              <a:rPr lang="en-US" sz="5400" dirty="0"/>
            </a:br>
            <a:r>
              <a:rPr lang="en-US" sz="5400" dirty="0"/>
              <a:t>APIs Usage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2218698" y="2733627"/>
            <a:ext cx="1340409" cy="5777807"/>
            <a:chOff x="329184" y="2"/>
            <a:chExt cx="524256" cy="577780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2"/>
              <a:ext cx="524256" cy="56667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5" y="269325"/>
            <a:ext cx="5346416" cy="61719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E1157A4B-6B80-BC6E-3BDD-8F06A21CA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731" y="420005"/>
            <a:ext cx="4037780" cy="2816352"/>
          </a:xfrm>
          <a:prstGeom prst="rect">
            <a:avLst/>
          </a:prstGeom>
        </p:spPr>
      </p:pic>
      <p:pic>
        <p:nvPicPr>
          <p:cNvPr id="4" name="Segnaposto contenuto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42470A0-AE68-37C4-5590-2E17C1077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359" y="3444398"/>
            <a:ext cx="4126523" cy="281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74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85D1A987-A882-754E-6A4D-E1A69ED97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2874"/>
          <a:stretch/>
        </p:blipFill>
        <p:spPr>
          <a:xfrm>
            <a:off x="739775" y="1674813"/>
            <a:ext cx="7200900" cy="4392613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C0C00406-8191-007E-9297-8E8A39E99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700" y="1674813"/>
            <a:ext cx="3436938" cy="4392613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F378B28-21DC-0328-BE79-40D83AED0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3467"/>
            <a:ext cx="12192000" cy="744836"/>
          </a:xfrm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latin typeface="+mj-lt"/>
                <a:ea typeface="+mj-ea"/>
                <a:cs typeface="+mj-cs"/>
              </a:rPr>
              <a:t>Code Analysis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95F2695-30BC-106C-E40A-27C8C2BCF6B1}"/>
              </a:ext>
            </a:extLst>
          </p:cNvPr>
          <p:cNvSpPr txBox="1"/>
          <p:nvPr/>
        </p:nvSpPr>
        <p:spPr>
          <a:xfrm>
            <a:off x="8191500" y="116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408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F378B28-21DC-0328-BE79-40D83AED0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3467"/>
            <a:ext cx="12192000" cy="744836"/>
          </a:xfrm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latin typeface="+mj-lt"/>
                <a:ea typeface="+mj-ea"/>
                <a:cs typeface="+mj-cs"/>
              </a:rPr>
              <a:t>Code Analysis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95F2695-30BC-106C-E40A-27C8C2BCF6B1}"/>
              </a:ext>
            </a:extLst>
          </p:cNvPr>
          <p:cNvSpPr txBox="1"/>
          <p:nvPr/>
        </p:nvSpPr>
        <p:spPr>
          <a:xfrm>
            <a:off x="8191500" y="116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Segnaposto contenuto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994CBEB9-3C8A-7182-B1BD-951CE119E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96588"/>
            <a:ext cx="9749460" cy="4351338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E8AB929E-9CC7-722B-8FED-767CBFD74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473" y="3721100"/>
            <a:ext cx="6089527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163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282</Words>
  <Application>Microsoft Macintosh PowerPoint</Application>
  <PresentationFormat>Widescreen</PresentationFormat>
  <Paragraphs>38</Paragraphs>
  <Slides>14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Mangal Pro</vt:lpstr>
      <vt:lpstr>Tema di Office</vt:lpstr>
      <vt:lpstr>Android Malware Analysis: RedDrop </vt:lpstr>
      <vt:lpstr>Introduction to RedDrop</vt:lpstr>
      <vt:lpstr>Virus Total Analysis</vt:lpstr>
      <vt:lpstr>Dangerous Behaviours</vt:lpstr>
      <vt:lpstr>Malicious Network Traffic</vt:lpstr>
      <vt:lpstr>Graph Summary Analysis</vt:lpstr>
      <vt:lpstr>Suspicious  APIs Usage</vt:lpstr>
      <vt:lpstr>Code Analysis</vt:lpstr>
      <vt:lpstr>Code Analysis</vt:lpstr>
      <vt:lpstr>Code Analysis</vt:lpstr>
      <vt:lpstr>Code Analysis</vt:lpstr>
      <vt:lpstr>Dynamic Analysis</vt:lpstr>
      <vt:lpstr>Dynamic 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Securing the Boot Process</dc:title>
  <dc:creator>Ivan Sarno</dc:creator>
  <cp:lastModifiedBy>Ivan Sarno</cp:lastModifiedBy>
  <cp:revision>9</cp:revision>
  <dcterms:created xsi:type="dcterms:W3CDTF">2020-12-01T16:37:41Z</dcterms:created>
  <dcterms:modified xsi:type="dcterms:W3CDTF">2023-01-28T12:02:22Z</dcterms:modified>
</cp:coreProperties>
</file>