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6" r:id="rId16"/>
    <p:sldId id="277" r:id="rId17"/>
    <p:sldId id="270" r:id="rId18"/>
    <p:sldId id="274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80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91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7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9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3258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5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322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23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7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565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6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26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2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9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795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97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28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80187-C4B1-4A39-AD0C-692B73973185}" type="datetimeFigureOut">
              <a:rPr lang="id-ID" smtClean="0"/>
              <a:t>03/07/2024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13CE29-03CF-4541-9ABF-B9697B7326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751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8B61468-1048-460F-55A7-99FE1EB57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98171"/>
            <a:ext cx="6930573" cy="1730829"/>
          </a:xfrm>
        </p:spPr>
        <p:txBody>
          <a:bodyPr/>
          <a:lstStyle/>
          <a:p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Perencanaan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b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CV Dali Jaya Abadi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Bojonegoro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TOGAF</a:t>
            </a: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37875C0-0CE8-9618-7C99-2E50E6A36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7598" y="3429000"/>
            <a:ext cx="5036459" cy="2155372"/>
          </a:xfrm>
        </p:spPr>
        <p:txBody>
          <a:bodyPr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endParaRPr lang="id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2971800" algn="ctr"/>
                <a:tab pos="5943600" algn="r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19232230 - Dwi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Nur'Aini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2971800" algn="ctr"/>
                <a:tab pos="5943600" algn="r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19231985 -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Novebriani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 Sakila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2971800" algn="ctr"/>
                <a:tab pos="5943600" algn="r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19232455 - R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Adawiyah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2971800" algn="ctr"/>
                <a:tab pos="5943600" algn="r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19230701 - Edi Santoso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2971800" algn="ctr"/>
                <a:tab pos="5943600" algn="r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19231878 - Muhammad Rifqi H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0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A3C9412-CCD2-C879-CCEA-8186706B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lang="id-ID" dirty="0"/>
          </a:p>
        </p:txBody>
      </p:sp>
      <p:graphicFrame>
        <p:nvGraphicFramePr>
          <p:cNvPr id="4" name="Tampungan Konten 3">
            <a:extLst>
              <a:ext uri="{FF2B5EF4-FFF2-40B4-BE49-F238E27FC236}">
                <a16:creationId xmlns:a16="http://schemas.microsoft.com/office/drawing/2014/main" id="{087DAACB-0CA0-5437-9053-678B15C6A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735293"/>
              </p:ext>
            </p:extLst>
          </p:nvPr>
        </p:nvGraphicFramePr>
        <p:xfrm>
          <a:off x="1295402" y="2927728"/>
          <a:ext cx="9766608" cy="3160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495">
                  <a:extLst>
                    <a:ext uri="{9D8B030D-6E8A-4147-A177-3AD203B41FA5}">
                      <a16:colId xmlns:a16="http://schemas.microsoft.com/office/drawing/2014/main" val="1891179411"/>
                    </a:ext>
                  </a:extLst>
                </a:gridCol>
                <a:gridCol w="1708809">
                  <a:extLst>
                    <a:ext uri="{9D8B030D-6E8A-4147-A177-3AD203B41FA5}">
                      <a16:colId xmlns:a16="http://schemas.microsoft.com/office/drawing/2014/main" val="1295200318"/>
                    </a:ext>
                  </a:extLst>
                </a:gridCol>
                <a:gridCol w="7474304">
                  <a:extLst>
                    <a:ext uri="{9D8B030D-6E8A-4147-A177-3AD203B41FA5}">
                      <a16:colId xmlns:a16="http://schemas.microsoft.com/office/drawing/2014/main" val="2617081070"/>
                    </a:ext>
                  </a:extLst>
                </a:gridCol>
              </a:tblGrid>
              <a:tr h="5188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KATEGORI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PRINSIP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492849"/>
                  </a:ext>
                </a:extLst>
              </a:tr>
              <a:tr h="6604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Prinsip Bisnis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Arsitektur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dibuat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membantu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mempermudah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kegiatan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bisnis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CV Dali Jaya Abadi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004652"/>
                  </a:ext>
                </a:extLst>
              </a:tr>
              <a:tr h="3135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Prinsip Data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Arsitektur data harus aman dan mudah di akses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861764"/>
                  </a:ext>
                </a:extLst>
              </a:tr>
              <a:tr h="10074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Prinsip Aplikasi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Arsitektur aplikasi yang dirancang harus sesuai dengan kebutuhan Toko dengan tampilan user friendly dan mudah dalam proses pengembangan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4046304"/>
                  </a:ext>
                </a:extLst>
              </a:tr>
              <a:tr h="6604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Prinsip teknologi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software dan hardware,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menghindari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kompatibel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151824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2FE44BC-3FA0-296B-5D53-069E35C8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64959" y="2572669"/>
            <a:ext cx="203219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kumimoji="0" lang="en-US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</a:t>
            </a:r>
            <a:r>
              <a:rPr kumimoji="0" lang="en-US" altLang="id-ID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Prinsip</a:t>
            </a:r>
            <a:r>
              <a:rPr kumimoji="0" lang="en-US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id-ID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endParaRPr kumimoji="0" lang="en-US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742BD39-7FBA-5432-698C-822AAC4A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7176F1C-7F59-7B97-0E77-869AB185F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Identifikasi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5W+1H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pengidentifikasian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objek-objek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terlibat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478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444BBC-53CD-1576-88E5-E0E691FF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lang="id-ID" dirty="0"/>
          </a:p>
        </p:txBody>
      </p:sp>
      <p:graphicFrame>
        <p:nvGraphicFramePr>
          <p:cNvPr id="4" name="Tampungan Konten 3">
            <a:extLst>
              <a:ext uri="{FF2B5EF4-FFF2-40B4-BE49-F238E27FC236}">
                <a16:creationId xmlns:a16="http://schemas.microsoft.com/office/drawing/2014/main" id="{264C3B6C-1C37-032C-98C9-ABF8FCB3D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219091"/>
              </p:ext>
            </p:extLst>
          </p:nvPr>
        </p:nvGraphicFramePr>
        <p:xfrm>
          <a:off x="881744" y="2133600"/>
          <a:ext cx="10635342" cy="4020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227">
                  <a:extLst>
                    <a:ext uri="{9D8B030D-6E8A-4147-A177-3AD203B41FA5}">
                      <a16:colId xmlns:a16="http://schemas.microsoft.com/office/drawing/2014/main" val="3862874292"/>
                    </a:ext>
                  </a:extLst>
                </a:gridCol>
                <a:gridCol w="1936624">
                  <a:extLst>
                    <a:ext uri="{9D8B030D-6E8A-4147-A177-3AD203B41FA5}">
                      <a16:colId xmlns:a16="http://schemas.microsoft.com/office/drawing/2014/main" val="1078110494"/>
                    </a:ext>
                  </a:extLst>
                </a:gridCol>
                <a:gridCol w="8087491">
                  <a:extLst>
                    <a:ext uri="{9D8B030D-6E8A-4147-A177-3AD203B41FA5}">
                      <a16:colId xmlns:a16="http://schemas.microsoft.com/office/drawing/2014/main" val="3518632799"/>
                    </a:ext>
                  </a:extLst>
                </a:gridCol>
              </a:tblGrid>
              <a:tr h="248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Identifikasi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 dan Deskripsi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extLst>
                  <a:ext uri="{0D108BD9-81ED-4DB2-BD59-A6C34878D82A}">
                    <a16:rowId xmlns:a16="http://schemas.microsoft.com/office/drawing/2014/main" val="3460616326"/>
                  </a:ext>
                </a:extLst>
              </a:tr>
              <a:tr h="2331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 : CV Dali Jaya Abadi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extLst>
                  <a:ext uri="{0D108BD9-81ED-4DB2-BD59-A6C34878D82A}">
                    <a16:rowId xmlns:a16="http://schemas.microsoft.com/office/drawing/2014/main" val="3666212360"/>
                  </a:ext>
                </a:extLst>
              </a:tr>
              <a:tr h="316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Deskripsi : Membuat Perancangan Enterprise Architecture Sistem Informasi CV Dali Jaya Abadi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extLst>
                  <a:ext uri="{0D108BD9-81ED-4DB2-BD59-A6C34878D82A}">
                    <a16:rowId xmlns:a16="http://schemas.microsoft.com/office/drawing/2014/main" val="1829732554"/>
                  </a:ext>
                </a:extLst>
              </a:tr>
              <a:tr h="2331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 : Siapakah yang membuat perancangan ?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extLst>
                  <a:ext uri="{0D108BD9-81ED-4DB2-BD59-A6C34878D82A}">
                    <a16:rowId xmlns:a16="http://schemas.microsoft.com/office/drawing/2014/main" val="2444435186"/>
                  </a:ext>
                </a:extLst>
              </a:tr>
              <a:tr h="2331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Deskripsi : Peneliti Studi Kasus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extLst>
                  <a:ext uri="{0D108BD9-81ED-4DB2-BD59-A6C34878D82A}">
                    <a16:rowId xmlns:a16="http://schemas.microsoft.com/office/drawing/2014/main" val="2602277508"/>
                  </a:ext>
                </a:extLst>
              </a:tr>
              <a:tr h="2331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 : Dimanakah penelitian ini dailakukan ?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extLst>
                  <a:ext uri="{0D108BD9-81ED-4DB2-BD59-A6C34878D82A}">
                    <a16:rowId xmlns:a16="http://schemas.microsoft.com/office/drawing/2014/main" val="2138615332"/>
                  </a:ext>
                </a:extLst>
              </a:tr>
              <a:tr h="2331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Deskripsi : di CV Dali Jaya Abadi Bojonegoro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extLst>
                  <a:ext uri="{0D108BD9-81ED-4DB2-BD59-A6C34878D82A}">
                    <a16:rowId xmlns:a16="http://schemas.microsoft.com/office/drawing/2014/main" val="2393422715"/>
                  </a:ext>
                </a:extLst>
              </a:tr>
              <a:tr h="2331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 : Kapan waktu penyelesaian perancangan ini?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extLst>
                  <a:ext uri="{0D108BD9-81ED-4DB2-BD59-A6C34878D82A}">
                    <a16:rowId xmlns:a16="http://schemas.microsoft.com/office/drawing/2014/main" val="1965825719"/>
                  </a:ext>
                </a:extLst>
              </a:tr>
              <a:tr h="2331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Deskripsi : Juni 2024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extLst>
                  <a:ext uri="{0D108BD9-81ED-4DB2-BD59-A6C34878D82A}">
                    <a16:rowId xmlns:a16="http://schemas.microsoft.com/office/drawing/2014/main" val="2085431701"/>
                  </a:ext>
                </a:extLst>
              </a:tr>
              <a:tr h="316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Why 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 : Mengapa membuat perancangan Enterprise Arhitecture Sistem Informasi?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extLst>
                  <a:ext uri="{0D108BD9-81ED-4DB2-BD59-A6C34878D82A}">
                    <a16:rowId xmlns:a16="http://schemas.microsoft.com/office/drawing/2014/main" val="1948495783"/>
                  </a:ext>
                </a:extLst>
              </a:tr>
              <a:tr h="650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Deskripsi : Untuk mempermudah toko dalam menjalankan kegiatan pengadaan, penyediaan, dan penjualannya sehingga perancangannya dapat diimplementasikan sebagai acuan untuk perancangan sistem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extLst>
                  <a:ext uri="{0D108BD9-81ED-4DB2-BD59-A6C34878D82A}">
                    <a16:rowId xmlns:a16="http://schemas.microsoft.com/office/drawing/2014/main" val="2627316424"/>
                  </a:ext>
                </a:extLst>
              </a:tr>
              <a:tr h="316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 : Bagaimana Perancangan Enterprise Architecture Sistem Informasi dibuat?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extLst>
                  <a:ext uri="{0D108BD9-81ED-4DB2-BD59-A6C34878D82A}">
                    <a16:rowId xmlns:a16="http://schemas.microsoft.com/office/drawing/2014/main" val="186150329"/>
                  </a:ext>
                </a:extLst>
              </a:tr>
              <a:tr h="483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Deskripsi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Enterprise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Achitecture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dibuat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framework TOGAF dan 5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fase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perancangannya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/>
                </a:tc>
                <a:extLst>
                  <a:ext uri="{0D108BD9-81ED-4DB2-BD59-A6C34878D82A}">
                    <a16:rowId xmlns:a16="http://schemas.microsoft.com/office/drawing/2014/main" val="292215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88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9D031EB-2B23-A86C-38E1-B76E1C05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8AC1972-42EA-A33B-2F25-04E004B0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Arcitecture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Vision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CV Dali Jaya Abadi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UMKM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pelayanan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Jadi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menganalisis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serangkain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CV Dali Jaya  Abadi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digambarkan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Chain.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D57584D-0FFA-CBEA-32C4-4AF069C2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406" y="4416561"/>
            <a:ext cx="7900307" cy="1096624"/>
          </a:xfrm>
          <a:prstGeom prst="rect">
            <a:avLst/>
          </a:prstGeom>
        </p:spPr>
      </p:pic>
      <p:sp>
        <p:nvSpPr>
          <p:cNvPr id="8" name="Kotak Teks 7">
            <a:extLst>
              <a:ext uri="{FF2B5EF4-FFF2-40B4-BE49-F238E27FC236}">
                <a16:creationId xmlns:a16="http://schemas.microsoft.com/office/drawing/2014/main" id="{7B86B55B-1897-EA9D-F573-A5F89C992A31}"/>
              </a:ext>
            </a:extLst>
          </p:cNvPr>
          <p:cNvSpPr txBox="1"/>
          <p:nvPr/>
        </p:nvSpPr>
        <p:spPr>
          <a:xfrm>
            <a:off x="2634343" y="5529259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028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Chain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F602275-C6E7-874F-0868-31D3D2EB1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599" y="900517"/>
            <a:ext cx="10319657" cy="382077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028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3.3.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Bussines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Architecture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menganalisis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aktivitas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CV Dali Jaya Abadi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Bojonegoro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mengusulkan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diagram use case</a:t>
            </a:r>
            <a:r>
              <a:rPr lang="en-US" sz="1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028700" algn="l"/>
              </a:tabLst>
            </a:pP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87" y="1650100"/>
            <a:ext cx="3626680" cy="42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83" y="382280"/>
            <a:ext cx="405638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15" y="685800"/>
            <a:ext cx="2198370" cy="18288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67" y="685800"/>
            <a:ext cx="2439670" cy="17526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761" y="2692021"/>
            <a:ext cx="1960245" cy="31337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4" y="2692021"/>
            <a:ext cx="274383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C87A43E-B270-4D2E-801A-EE9AF149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455196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3.4. Information System Architecture</a:t>
            </a:r>
            <a:r>
              <a:rPr lang="id-ID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id-ID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merencang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desain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direpresentasikan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database.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DC5D9214-82F5-1AB7-19BB-EBBA23863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17" y="1696496"/>
            <a:ext cx="4303409" cy="42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2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E2ECE93-CFB0-1ADA-610B-A91E11C23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651" y="932849"/>
            <a:ext cx="9601196" cy="33189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katalog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9FF61C1A-8B78-24F2-DA9B-257F021BF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055170"/>
              </p:ext>
            </p:extLst>
          </p:nvPr>
        </p:nvGraphicFramePr>
        <p:xfrm>
          <a:off x="1072859" y="1810285"/>
          <a:ext cx="10324646" cy="3325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1360">
                  <a:extLst>
                    <a:ext uri="{9D8B030D-6E8A-4147-A177-3AD203B41FA5}">
                      <a16:colId xmlns:a16="http://schemas.microsoft.com/office/drawing/2014/main" val="1245195310"/>
                    </a:ext>
                  </a:extLst>
                </a:gridCol>
                <a:gridCol w="4166328">
                  <a:extLst>
                    <a:ext uri="{9D8B030D-6E8A-4147-A177-3AD203B41FA5}">
                      <a16:colId xmlns:a16="http://schemas.microsoft.com/office/drawing/2014/main" val="2733326709"/>
                    </a:ext>
                  </a:extLst>
                </a:gridCol>
                <a:gridCol w="5516958">
                  <a:extLst>
                    <a:ext uri="{9D8B030D-6E8A-4147-A177-3AD203B41FA5}">
                      <a16:colId xmlns:a16="http://schemas.microsoft.com/office/drawing/2014/main" val="3046344077"/>
                    </a:ext>
                  </a:extLst>
                </a:gridCol>
              </a:tblGrid>
              <a:tr h="40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Penjelasan Aplikasi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973161"/>
                  </a:ext>
                </a:extLst>
              </a:tr>
              <a:tr h="6153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 CV Dali Jaya Abadi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Portal web yang menjadi media untuk mengintegrasikan semua sistem informasi yang sudah dirancang.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356888"/>
                  </a:ext>
                </a:extLst>
              </a:tr>
              <a:tr h="6153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Keuangan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 yang mengelola alur keuangan yaitu uang masuk dan keluar yang hanya dapat diakses oleh admin.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805242"/>
                  </a:ext>
                </a:extLst>
              </a:tr>
              <a:tr h="6153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Pengadaan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 yang mengelola data pengadaan dan pemesanan, sistem ini hanya dapat diakses oleh admin dan supplier.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2870031"/>
                  </a:ext>
                </a:extLst>
              </a:tr>
              <a:tr h="4495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 Informasi Persediaan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 yang mengelola data persediaan. Sistem ini hanya dapat diakses oleh admin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3163809"/>
                  </a:ext>
                </a:extLst>
              </a:tr>
              <a:tr h="6153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 Informasi Penjualan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mengelola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diakses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oleh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konsumen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karyawan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dan admin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76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775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6B973ED-7730-77E6-EDE2-02132F64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EA7A213-7401-6F22-4E91-CC1C7489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3.5. Technology Architecture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1028700" algn="l"/>
              </a:tabLs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diusulkan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182FA324-99F8-7833-9895-43E687E87B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1" t="33930" r="27920" b="10813"/>
          <a:stretch/>
        </p:blipFill>
        <p:spPr bwMode="auto">
          <a:xfrm>
            <a:off x="1751919" y="3289345"/>
            <a:ext cx="4474710" cy="29887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237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86D7354-0C4B-0C14-D349-C5C8BA61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124373D-4E79-5A48-41C8-E84024BAA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382760"/>
            <a:ext cx="9601196" cy="3318936"/>
          </a:xfrm>
        </p:spPr>
        <p:txBody>
          <a:bodyPr>
            <a:no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kehidupan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terutama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mempercepat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diimplentasikan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mempersingkat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CV Dali Jaya Abadi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pelayanan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berlokasi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Jalan Raya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Jatiblimbing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Kec.Dander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Bojonegoro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Jawa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Timur. </a:t>
            </a:r>
            <a:endParaRPr lang="id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UMKM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sekali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SI/TI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konvensional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proses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pencatatan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pengadaan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persediaan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mengandalkan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tulis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kalkulator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hitung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3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8E61CAE-0E85-EDB1-E68C-CF2B3F31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7189B52-85BF-7EAF-4B73-ABA58F44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1028700" algn="l"/>
              </a:tabLs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Spesifikasi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dan Hardware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diusulkan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B360C7B-3D75-995A-107E-BC67DA25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3290500"/>
            <a:ext cx="33854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0" lang="en-US" altLang="id-ID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kumimoji="0" lang="en-US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id-ID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usulan</a:t>
            </a:r>
            <a:r>
              <a:rPr kumimoji="0" lang="en-US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dan Hardware</a:t>
            </a:r>
            <a:endParaRPr kumimoji="0" lang="en-US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996876F1-D120-E90D-0DA2-4D99CC268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11674"/>
              </p:ext>
            </p:extLst>
          </p:nvPr>
        </p:nvGraphicFramePr>
        <p:xfrm>
          <a:off x="1295400" y="3587443"/>
          <a:ext cx="6770914" cy="2559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5457">
                  <a:extLst>
                    <a:ext uri="{9D8B030D-6E8A-4147-A177-3AD203B41FA5}">
                      <a16:colId xmlns:a16="http://schemas.microsoft.com/office/drawing/2014/main" val="2653428813"/>
                    </a:ext>
                  </a:extLst>
                </a:gridCol>
                <a:gridCol w="3385457">
                  <a:extLst>
                    <a:ext uri="{9D8B030D-6E8A-4147-A177-3AD203B41FA5}">
                      <a16:colId xmlns:a16="http://schemas.microsoft.com/office/drawing/2014/main" val="2098107268"/>
                    </a:ext>
                  </a:extLst>
                </a:gridCol>
              </a:tblGrid>
              <a:tr h="213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768143"/>
                  </a:ext>
                </a:extLst>
              </a:tr>
              <a:tr h="213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Spesifikasi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24584"/>
                  </a:ext>
                </a:extLst>
              </a:tr>
              <a:tr h="213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operasi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825971"/>
                  </a:ext>
                </a:extLst>
              </a:tr>
              <a:tr h="213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Pemograman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dan web server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 dan Apache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9902642"/>
                  </a:ext>
                </a:extLst>
              </a:tr>
              <a:tr h="213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917990"/>
                  </a:ext>
                </a:extLst>
              </a:tr>
              <a:tr h="213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browser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Edge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Google Chrome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4545057"/>
                  </a:ext>
                </a:extLst>
              </a:tr>
              <a:tr h="213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office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5707785"/>
                  </a:ext>
                </a:extLst>
              </a:tr>
              <a:tr h="213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433110"/>
                  </a:ext>
                </a:extLst>
              </a:tr>
              <a:tr h="213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Prosessor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Minimal Intel Core i3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6268011"/>
                  </a:ext>
                </a:extLst>
              </a:tr>
              <a:tr h="213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GB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304786"/>
                  </a:ext>
                </a:extLst>
              </a:tr>
              <a:tr h="213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device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Mouse, dan keyboard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943209"/>
                  </a:ext>
                </a:extLst>
              </a:tr>
              <a:tr h="213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device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Monitor, dan printer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84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296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31486CD-3EFC-1391-4ADC-072A5B6C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70E1B13-4C12-A64A-1631-98F1F8AD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02354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pembahasan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Enterprise Architecture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CV Dali Jaya Abadi,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disimpulkan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CV Dali Jaya Abadi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sekali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SI/TI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operasional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Oleh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TOGAF ADM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mengadopsi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Preliminary Phase, Architecture Vision, Business Architecture, Information System Architecture, dan Technology Architecture.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mencakup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rekomendasi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diusulkan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Blueprint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CV Dali Jaya Abadi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rinciannya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efisiensi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masa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mendatang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616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73AF66C-4351-B0E3-594B-2C3EEC17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AAE67BB-E78B-CB7F-7942-7E6148E2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tentunya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berisiko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mengakibatkan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penginputan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menyulitkan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sewaktu-waktu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Oleh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dirasa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CV Dali Jaya Abadi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efisiensi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pengadaan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penyediaan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memantau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mendukung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pertumbuhan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keberlanjutan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keseluruhan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diuraikan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Enterprise Architecture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TOGAF-ADM. Model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kerangka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merancang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fleksibilitas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pemecahan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perencanaan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endParaRPr lang="id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2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09FF753-00E8-60E8-B4CB-DCEC608E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 PENELITIAN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6BE4AC4-13B4-768C-F119-5F52F1B4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65789"/>
            <a:ext cx="9601196" cy="33189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Tujuan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merancang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kerangka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optimal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memanfaatkan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teknologi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tahapan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operasional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didasarkan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kebutuhan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harapan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solusi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dihadapi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proses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Hasil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berupa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blueprint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nantinya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pemilik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toko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047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70E0E24-480D-4810-9321-FDAE11CE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 PENELIATIAN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D53C18-BD54-BE7B-B5C9-317191C4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2502502"/>
            <a:ext cx="10406743" cy="3549955"/>
          </a:xfrm>
        </p:spPr>
        <p:txBody>
          <a:bodyPr>
            <a:normAutofit fontScale="92500" lnSpcReduction="1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 Model </a:t>
            </a:r>
            <a:r>
              <a:rPr lang="en-US" sz="19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Enterprise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Achitecture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perencanaan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menggabungkan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proses,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strategi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perkembangan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holistic.</a:t>
            </a:r>
          </a:p>
          <a:p>
            <a:pPr marL="0" algn="just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Open Group Architecture Framework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TOGAF)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The Open Group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1995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keamanan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Amerika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Di dunia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TOGAF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perencanaan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fleksibilitas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adaptabilitas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TOGAF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data,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Salah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kunci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TOGAF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Architectural Development Method (ADM),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bertujuan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mengintegrasikan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TOGAF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langkah-langkah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endParaRPr lang="id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266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526B6CE-9064-E604-033F-0ADFC036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TOGAF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C8BA0E2-8D20-68F7-97CB-FF40E7149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916885" cy="360438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Preliminary Phase,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bertujuan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prinsip-prinsip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5W+1H.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Vision,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mendefinisikan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lingkup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Architecture,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menganalisis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usulan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skenario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System Architecture,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menekankan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merancang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meliputi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Architecture,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pembangunan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961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A4D854D-B4E4-90C1-8859-94934947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TOGAF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86A812F-66FD-BCFE-997D-A1DE0B8F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949542" cy="36370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 and Solutions,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target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Migration Planning,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berfokus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perencanaan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strategi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memindahkan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organisasi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keadaan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baseline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menuju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diinginkan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Governance,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membahas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kelola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pengawasan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pelaksanaan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Change Management,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menangani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melibatkan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dampak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konsistensi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 Management,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mengimplementasikan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5971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6149E96-D63C-0A32-B87D-D390AB95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428FE5F-F16B-9F0B-7569-CAA5319E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menyajikan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TOGAF ADM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berfokus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Premliminary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Phase, Architecture Vision,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Bussines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Architecture,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 Architecture, dan Technology Architecture.</a:t>
            </a:r>
            <a:endParaRPr lang="id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221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9415C3C-A0E3-5259-AF15-5B6F6C2F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B40EBC4-5E87-2781-6B93-D558BAF26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3.1 Preliminary Phase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bertujuan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merumuskan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prinsip-prinsip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5W+1H.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Prinsip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Prinsip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mendukung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pemilihan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diterapkan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sebagaimana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29328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</TotalTime>
  <Words>1408</Words>
  <Application>Microsoft Office PowerPoint</Application>
  <PresentationFormat>Widescreen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Garamond</vt:lpstr>
      <vt:lpstr>Times New Roman</vt:lpstr>
      <vt:lpstr>Wingdings</vt:lpstr>
      <vt:lpstr>Organik</vt:lpstr>
      <vt:lpstr>Perencanaan Arsitektur Sistem Informasi pada  CV Dali Jaya Abadi Bojonegoro dengan Menggunakan Metode TOGAF </vt:lpstr>
      <vt:lpstr>PENDAHULUAN</vt:lpstr>
      <vt:lpstr>PENDAHULUAN</vt:lpstr>
      <vt:lpstr>TUJUAN PENELITIAN</vt:lpstr>
      <vt:lpstr>METODE PENELIATIAN</vt:lpstr>
      <vt:lpstr>10 Fase dalam TOGAF</vt:lpstr>
      <vt:lpstr>10 Fase dalam TOGAF</vt:lpstr>
      <vt:lpstr>HASIL DAN PEMBAHASAN</vt:lpstr>
      <vt:lpstr>HASIL DAN PEMBAHASAN</vt:lpstr>
      <vt:lpstr>HASIL DAN PEMBAHASAN</vt:lpstr>
      <vt:lpstr>HASIL DAN PEMBAHASAN</vt:lpstr>
      <vt:lpstr>HASIL DAN PEMBAHASAN</vt:lpstr>
      <vt:lpstr>HASIL DAN PEMBAHASAN</vt:lpstr>
      <vt:lpstr>PowerPoint Presentation</vt:lpstr>
      <vt:lpstr>PowerPoint Presentation</vt:lpstr>
      <vt:lpstr>PowerPoint Presentation</vt:lpstr>
      <vt:lpstr>3.4. Information System Architecture Arsitektur Data Tahapan ini merencang arsitektur data dimana desain tersebut akan direpresentasikan melalui database.    </vt:lpstr>
      <vt:lpstr>PowerPoint Presentation</vt:lpstr>
      <vt:lpstr>HASIL DAN PEMBAHASAN</vt:lpstr>
      <vt:lpstr>HASIL DAN PEMBAHASAN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Perencanaan Arsitektur Sistem Informasi pada  CV Dali Jaya Abadi Bojonegoro dengan Menggunakan Metode TOGAF </dc:title>
  <dc:creator>N zahra Sakila</dc:creator>
  <cp:lastModifiedBy>LENOVO</cp:lastModifiedBy>
  <cp:revision>3</cp:revision>
  <dcterms:created xsi:type="dcterms:W3CDTF">2024-07-01T14:19:01Z</dcterms:created>
  <dcterms:modified xsi:type="dcterms:W3CDTF">2024-07-03T13:27:08Z</dcterms:modified>
</cp:coreProperties>
</file>