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69" r:id="rId4"/>
    <p:sldId id="271" r:id="rId5"/>
    <p:sldId id="258" r:id="rId6"/>
    <p:sldId id="259" r:id="rId7"/>
    <p:sldId id="260" r:id="rId8"/>
    <p:sldId id="261" r:id="rId9"/>
    <p:sldId id="262" r:id="rId10"/>
    <p:sldId id="267" r:id="rId11"/>
    <p:sldId id="270" r:id="rId12"/>
    <p:sldId id="264" r:id="rId13"/>
    <p:sldId id="272" r:id="rId14"/>
    <p:sldId id="265" r:id="rId15"/>
    <p:sldId id="268" r:id="rId16"/>
    <p:sldId id="266"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7236" autoAdjust="0"/>
    <p:restoredTop sz="94737" autoAdjust="0"/>
  </p:normalViewPr>
  <p:slideViewPr>
    <p:cSldViewPr snapToGrid="0" snapToObjects="1">
      <p:cViewPr>
        <p:scale>
          <a:sx n="100" d="100"/>
          <a:sy n="100" d="100"/>
        </p:scale>
        <p:origin x="-1032" y="-552"/>
      </p:cViewPr>
      <p:guideLst>
        <p:guide orient="horz" pos="2160"/>
        <p:guide pos="2880"/>
      </p:guideLst>
    </p:cSldViewPr>
  </p:slideViewPr>
  <p:outlineViewPr>
    <p:cViewPr>
      <p:scale>
        <a:sx n="33" d="100"/>
        <a:sy n="33" d="100"/>
      </p:scale>
      <p:origin x="0" y="202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A324C8-2C79-F243-A3C2-4381D85C6D64}" type="datetimeFigureOut">
              <a:rPr lang="en-US" smtClean="0"/>
              <a:pPr/>
              <a:t>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324C8-2C79-F243-A3C2-4381D85C6D64}" type="datetimeFigureOut">
              <a:rPr lang="en-US" smtClean="0"/>
              <a:pPr/>
              <a:t>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324C8-2C79-F243-A3C2-4381D85C6D64}" type="datetimeFigureOut">
              <a:rPr lang="en-US" smtClean="0"/>
              <a:pPr/>
              <a:t>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A324C8-2C79-F243-A3C2-4381D85C6D64}" type="datetimeFigureOut">
              <a:rPr lang="en-US" smtClean="0"/>
              <a:pPr/>
              <a:t>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A324C8-2C79-F243-A3C2-4381D85C6D64}" type="datetimeFigureOut">
              <a:rPr lang="en-US" smtClean="0"/>
              <a:pPr/>
              <a:t>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A324C8-2C79-F243-A3C2-4381D85C6D64}" type="datetimeFigureOut">
              <a:rPr lang="en-US" smtClean="0"/>
              <a:pPr/>
              <a:t>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A324C8-2C79-F243-A3C2-4381D85C6D64}" type="datetimeFigureOut">
              <a:rPr lang="en-US" smtClean="0"/>
              <a:pPr/>
              <a:t>12/20/11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A324C8-2C79-F243-A3C2-4381D85C6D64}" type="datetimeFigureOut">
              <a:rPr lang="en-US" smtClean="0"/>
              <a:pPr/>
              <a:t>12/20/11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324C8-2C79-F243-A3C2-4381D85C6D64}" type="datetimeFigureOut">
              <a:rPr lang="en-US" smtClean="0"/>
              <a:pPr/>
              <a:t>12/20/11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324C8-2C79-F243-A3C2-4381D85C6D64}" type="datetimeFigureOut">
              <a:rPr lang="en-US" smtClean="0"/>
              <a:pPr/>
              <a:t>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324C8-2C79-F243-A3C2-4381D85C6D64}" type="datetimeFigureOut">
              <a:rPr lang="en-US" smtClean="0"/>
              <a:pPr/>
              <a:t>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5E55C-FE8B-6043-82A4-6D2E9C1411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324C8-2C79-F243-A3C2-4381D85C6D64}" type="datetimeFigureOut">
              <a:rPr lang="en-US" smtClean="0"/>
              <a:pPr/>
              <a:t>12/20/11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5E55C-FE8B-6043-82A4-6D2E9C1411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erebralmastication.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 </a:t>
            </a:r>
            <a:r>
              <a:rPr lang="en-US" dirty="0" err="1" smtClean="0"/>
              <a:t>Hadoop</a:t>
            </a:r>
            <a:r>
              <a:rPr lang="en-US" dirty="0" smtClean="0"/>
              <a:t> and Amazon Web Services</a:t>
            </a:r>
            <a:endParaRPr lang="en-US" dirty="0"/>
          </a:p>
        </p:txBody>
      </p:sp>
      <p:sp>
        <p:nvSpPr>
          <p:cNvPr id="3" name="Subtitle 2"/>
          <p:cNvSpPr>
            <a:spLocks noGrp="1"/>
          </p:cNvSpPr>
          <p:nvPr>
            <p:ph type="subTitle" idx="1"/>
          </p:nvPr>
        </p:nvSpPr>
        <p:spPr/>
        <p:txBody>
          <a:bodyPr/>
          <a:lstStyle/>
          <a:p>
            <a:r>
              <a:rPr lang="en-US" dirty="0" smtClean="0"/>
              <a:t>Portland R Users Group</a:t>
            </a:r>
          </a:p>
          <a:p>
            <a:r>
              <a:rPr lang="en-US" dirty="0" smtClean="0"/>
              <a:t>December 20</a:t>
            </a:r>
            <a:r>
              <a:rPr lang="en-US" baseline="30000" dirty="0" smtClean="0"/>
              <a:t>th</a:t>
            </a:r>
            <a:r>
              <a:rPr lang="en-US" dirty="0" smtClean="0"/>
              <a:t>, 2011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to using AWS for </a:t>
            </a:r>
            <a:r>
              <a:rPr lang="en-US" dirty="0" err="1" smtClean="0"/>
              <a:t>Hadoop</a:t>
            </a:r>
            <a:r>
              <a:rPr lang="en-US" dirty="0" smtClean="0"/>
              <a:t> Jobs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Preconfigured to run </a:t>
            </a:r>
            <a:r>
              <a:rPr lang="en-US" dirty="0" err="1" smtClean="0"/>
              <a:t>Hadoop</a:t>
            </a:r>
            <a:endParaRPr lang="en-US" dirty="0" smtClean="0"/>
          </a:p>
          <a:p>
            <a:pPr lvl="1"/>
            <a:r>
              <a:rPr lang="en-US" dirty="0" smtClean="0"/>
              <a:t>This is itsel</a:t>
            </a:r>
            <a:r>
              <a:rPr lang="en-US" dirty="0" smtClean="0"/>
              <a:t>f is something of a miracle</a:t>
            </a:r>
            <a:endParaRPr lang="en-US" dirty="0" smtClean="0"/>
          </a:p>
          <a:p>
            <a:r>
              <a:rPr lang="en-US" dirty="0" smtClean="0"/>
              <a:t>Virtual Servers</a:t>
            </a:r>
          </a:p>
          <a:p>
            <a:pPr lvl="1"/>
            <a:r>
              <a:rPr lang="en-US" dirty="0" smtClean="0"/>
              <a:t> Use the servers for only as long as you need</a:t>
            </a:r>
          </a:p>
          <a:p>
            <a:pPr lvl="1"/>
            <a:r>
              <a:rPr lang="en-US" dirty="0" smtClean="0"/>
              <a:t>configurability</a:t>
            </a:r>
          </a:p>
          <a:p>
            <a:r>
              <a:rPr lang="en-US" dirty="0" smtClean="0"/>
              <a:t>Handy command line tools </a:t>
            </a:r>
          </a:p>
          <a:p>
            <a:r>
              <a:rPr lang="en-US" dirty="0" smtClean="0"/>
              <a:t>S3 is sitting in the same cloud</a:t>
            </a:r>
          </a:p>
          <a:p>
            <a:pPr lvl="1"/>
            <a:r>
              <a:rPr lang="en-US" dirty="0" smtClean="0"/>
              <a:t>Your data is sitting in the same space</a:t>
            </a:r>
          </a:p>
          <a:p>
            <a:r>
              <a:rPr lang="en-US" dirty="0" smtClean="0"/>
              <a:t>Servers come at $0.06 per hour of compute time – dirt cheap</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Bootstrapping</a:t>
            </a:r>
          </a:p>
          <a:p>
            <a:pPr lvl="1"/>
            <a:r>
              <a:rPr lang="en-US" dirty="0" smtClean="0"/>
              <a:t>Bootstrapping is a process by which you may customize the nodes via bash shell</a:t>
            </a:r>
          </a:p>
          <a:p>
            <a:pPr lvl="2"/>
            <a:r>
              <a:rPr lang="en-US" dirty="0" smtClean="0"/>
              <a:t>Acquiring data</a:t>
            </a:r>
          </a:p>
          <a:p>
            <a:pPr lvl="2"/>
            <a:r>
              <a:rPr lang="en-US" dirty="0" smtClean="0"/>
              <a:t>Updating R</a:t>
            </a:r>
          </a:p>
          <a:p>
            <a:pPr lvl="2"/>
            <a:r>
              <a:rPr lang="en-US" dirty="0" smtClean="0"/>
              <a:t>Installing Packages</a:t>
            </a:r>
          </a:p>
          <a:p>
            <a:pPr lvl="2"/>
            <a:r>
              <a:rPr lang="en-US" dirty="0" smtClean="0"/>
              <a:t>Please, you example:</a:t>
            </a:r>
          </a:p>
          <a:p>
            <a:pPr>
              <a:buNone/>
            </a:pPr>
            <a:endParaRPr lang="en-US" dirty="0" smtClean="0">
              <a:latin typeface="Andale Mono"/>
              <a:cs typeface="Andale Mono"/>
            </a:endParaRPr>
          </a:p>
          <a:p>
            <a:pPr>
              <a:buNone/>
            </a:pPr>
            <a:r>
              <a:rPr lang="en-US" sz="1818" dirty="0" smtClean="0">
                <a:latin typeface="Andale Mono"/>
                <a:cs typeface="Andale Mono"/>
              </a:rPr>
              <a:t>#!/bin/</a:t>
            </a:r>
            <a:r>
              <a:rPr lang="en-US" sz="1818" dirty="0" smtClean="0">
                <a:latin typeface="Andale Mono"/>
                <a:cs typeface="Andale Mono"/>
              </a:rPr>
              <a:t>bash</a:t>
            </a:r>
          </a:p>
          <a:p>
            <a:pPr>
              <a:buNone/>
            </a:pPr>
            <a:r>
              <a:rPr lang="en-US" sz="1818" dirty="0" smtClean="0">
                <a:latin typeface="Andale Mono"/>
                <a:cs typeface="Andale Mono"/>
              </a:rPr>
              <a:t>#</a:t>
            </a:r>
            <a:r>
              <a:rPr lang="en-US" sz="1818" dirty="0" err="1" smtClean="0">
                <a:latin typeface="Andale Mono"/>
                <a:cs typeface="Andale Mono"/>
              </a:rPr>
              <a:t>debian</a:t>
            </a:r>
            <a:r>
              <a:rPr lang="en-US" sz="1818" dirty="0" smtClean="0">
                <a:latin typeface="Andale Mono"/>
                <a:cs typeface="Andale Mono"/>
              </a:rPr>
              <a:t> R upgrade </a:t>
            </a:r>
          </a:p>
          <a:p>
            <a:pPr>
              <a:buNone/>
            </a:pPr>
            <a:r>
              <a:rPr lang="en-US" sz="1818" dirty="0" err="1" smtClean="0">
                <a:latin typeface="Andale Mono"/>
                <a:cs typeface="Andale Mono"/>
              </a:rPr>
              <a:t>gpg</a:t>
            </a:r>
            <a:r>
              <a:rPr lang="en-US" sz="1818" dirty="0" smtClean="0">
                <a:latin typeface="Andale Mono"/>
                <a:cs typeface="Andale Mono"/>
              </a:rPr>
              <a:t> --</a:t>
            </a:r>
            <a:r>
              <a:rPr lang="en-US" sz="1818" dirty="0" err="1" smtClean="0">
                <a:latin typeface="Andale Mono"/>
                <a:cs typeface="Andale Mono"/>
              </a:rPr>
              <a:t>keyserver</a:t>
            </a:r>
            <a:r>
              <a:rPr lang="en-US" sz="1818" dirty="0" smtClean="0">
                <a:latin typeface="Andale Mono"/>
                <a:cs typeface="Andale Mono"/>
              </a:rPr>
              <a:t> </a:t>
            </a:r>
            <a:r>
              <a:rPr lang="en-US" sz="1818" dirty="0" err="1" smtClean="0">
                <a:latin typeface="Andale Mono"/>
                <a:cs typeface="Andale Mono"/>
              </a:rPr>
              <a:t>pgpkeys.mit.edu</a:t>
            </a:r>
            <a:r>
              <a:rPr lang="en-US" sz="1818" dirty="0" smtClean="0">
                <a:latin typeface="Andale Mono"/>
                <a:cs typeface="Andale Mono"/>
              </a:rPr>
              <a:t> --</a:t>
            </a:r>
            <a:r>
              <a:rPr lang="en-US" sz="1818" dirty="0" err="1" smtClean="0">
                <a:latin typeface="Andale Mono"/>
                <a:cs typeface="Andale Mono"/>
              </a:rPr>
              <a:t>recv</a:t>
            </a:r>
            <a:r>
              <a:rPr lang="en-US" sz="1818" dirty="0" smtClean="0">
                <a:latin typeface="Andale Mono"/>
                <a:cs typeface="Andale Mono"/>
              </a:rPr>
              <a:t>-key  06F90DE5381BA480</a:t>
            </a:r>
          </a:p>
          <a:p>
            <a:pPr>
              <a:buNone/>
            </a:pPr>
            <a:r>
              <a:rPr lang="en-US" sz="1818" dirty="0" err="1" smtClean="0">
                <a:latin typeface="Andale Mono"/>
                <a:cs typeface="Andale Mono"/>
              </a:rPr>
              <a:t>gpg</a:t>
            </a:r>
            <a:r>
              <a:rPr lang="en-US" sz="1818" dirty="0" smtClean="0">
                <a:latin typeface="Andale Mono"/>
                <a:cs typeface="Andale Mono"/>
              </a:rPr>
              <a:t> -a --export 06F90DE5381BA480 | </a:t>
            </a:r>
            <a:r>
              <a:rPr lang="en-US" sz="1818" dirty="0" err="1" smtClean="0">
                <a:latin typeface="Andale Mono"/>
                <a:cs typeface="Andale Mono"/>
              </a:rPr>
              <a:t>sudo</a:t>
            </a:r>
            <a:r>
              <a:rPr lang="en-US" sz="1818" dirty="0" smtClean="0">
                <a:latin typeface="Andale Mono"/>
                <a:cs typeface="Andale Mono"/>
              </a:rPr>
              <a:t> apt-key add -</a:t>
            </a:r>
          </a:p>
          <a:p>
            <a:pPr>
              <a:buNone/>
            </a:pPr>
            <a:r>
              <a:rPr lang="en-US" sz="1818" dirty="0" smtClean="0">
                <a:latin typeface="Andale Mono"/>
                <a:cs typeface="Andale Mono"/>
              </a:rPr>
              <a:t>echo "</a:t>
            </a:r>
            <a:r>
              <a:rPr lang="en-US" sz="1818" dirty="0" err="1" smtClean="0">
                <a:latin typeface="Andale Mono"/>
                <a:cs typeface="Andale Mono"/>
              </a:rPr>
              <a:t>deb</a:t>
            </a:r>
            <a:r>
              <a:rPr lang="en-US" sz="1818" dirty="0" smtClean="0">
                <a:latin typeface="Andale Mono"/>
                <a:cs typeface="Andale Mono"/>
              </a:rPr>
              <a:t> http://</a:t>
            </a:r>
            <a:r>
              <a:rPr lang="en-US" sz="1818" dirty="0" err="1" smtClean="0">
                <a:latin typeface="Andale Mono"/>
                <a:cs typeface="Andale Mono"/>
              </a:rPr>
              <a:t>streaming.stat.iastate.edu/CRAN/bin/linux/debian</a:t>
            </a:r>
            <a:r>
              <a:rPr lang="en-US" sz="1818" dirty="0" smtClean="0">
                <a:latin typeface="Andale Mono"/>
                <a:cs typeface="Andale Mono"/>
              </a:rPr>
              <a:t> </a:t>
            </a:r>
            <a:r>
              <a:rPr lang="en-US" sz="1818" dirty="0" err="1" smtClean="0">
                <a:latin typeface="Andale Mono"/>
                <a:cs typeface="Andale Mono"/>
              </a:rPr>
              <a:t>lenny-cran</a:t>
            </a:r>
            <a:r>
              <a:rPr lang="en-US" sz="1818" dirty="0" smtClean="0">
                <a:latin typeface="Andale Mono"/>
                <a:cs typeface="Andale Mono"/>
              </a:rPr>
              <a:t>/" | </a:t>
            </a:r>
            <a:r>
              <a:rPr lang="en-US" sz="1818" dirty="0" err="1" smtClean="0">
                <a:latin typeface="Andale Mono"/>
                <a:cs typeface="Andale Mono"/>
              </a:rPr>
              <a:t>sudo</a:t>
            </a:r>
            <a:r>
              <a:rPr lang="en-US" sz="1818" dirty="0" smtClean="0">
                <a:latin typeface="Andale Mono"/>
                <a:cs typeface="Andale Mono"/>
              </a:rPr>
              <a:t> tee -a /etc/apt/</a:t>
            </a:r>
            <a:r>
              <a:rPr lang="en-US" sz="1818" dirty="0" err="1" smtClean="0">
                <a:latin typeface="Andale Mono"/>
                <a:cs typeface="Andale Mono"/>
              </a:rPr>
              <a:t>sources.list</a:t>
            </a:r>
            <a:endParaRPr lang="en-US" sz="1818" dirty="0" smtClean="0">
              <a:latin typeface="Andale Mono"/>
              <a:cs typeface="Andale Mono"/>
            </a:endParaRPr>
          </a:p>
          <a:p>
            <a:pPr>
              <a:buNone/>
            </a:pPr>
            <a:r>
              <a:rPr lang="en-US" sz="1818" dirty="0" err="1" smtClean="0">
                <a:latin typeface="Andale Mono"/>
                <a:cs typeface="Andale Mono"/>
              </a:rPr>
              <a:t>sudo</a:t>
            </a:r>
            <a:r>
              <a:rPr lang="en-US" sz="1818" dirty="0" smtClean="0">
                <a:latin typeface="Andale Mono"/>
                <a:cs typeface="Andale Mono"/>
              </a:rPr>
              <a:t> apt-get update</a:t>
            </a:r>
          </a:p>
          <a:p>
            <a:pPr>
              <a:buNone/>
            </a:pPr>
            <a:r>
              <a:rPr lang="en-US" sz="1818" dirty="0" err="1" smtClean="0">
                <a:latin typeface="Andale Mono"/>
                <a:cs typeface="Andale Mono"/>
              </a:rPr>
              <a:t>sudo</a:t>
            </a:r>
            <a:r>
              <a:rPr lang="en-US" sz="1818" dirty="0" smtClean="0">
                <a:latin typeface="Andale Mono"/>
                <a:cs typeface="Andale Mono"/>
              </a:rPr>
              <a:t> apt-get -</a:t>
            </a:r>
            <a:r>
              <a:rPr lang="en-US" sz="1818" dirty="0" err="1" smtClean="0">
                <a:latin typeface="Andale Mono"/>
                <a:cs typeface="Andale Mono"/>
              </a:rPr>
              <a:t>t</a:t>
            </a:r>
            <a:r>
              <a:rPr lang="en-US" sz="1818" dirty="0" smtClean="0">
                <a:latin typeface="Andale Mono"/>
                <a:cs typeface="Andale Mono"/>
              </a:rPr>
              <a:t> </a:t>
            </a:r>
            <a:r>
              <a:rPr lang="en-US" sz="1818" dirty="0" err="1" smtClean="0">
                <a:latin typeface="Andale Mono"/>
                <a:cs typeface="Andale Mono"/>
              </a:rPr>
              <a:t>lenny-cran</a:t>
            </a:r>
            <a:r>
              <a:rPr lang="en-US" sz="1818" dirty="0" smtClean="0">
                <a:latin typeface="Andale Mono"/>
                <a:cs typeface="Andale Mono"/>
              </a:rPr>
              <a:t> install --yes --force-yes </a:t>
            </a:r>
            <a:r>
              <a:rPr lang="en-US" sz="1818" dirty="0" err="1" smtClean="0">
                <a:latin typeface="Andale Mono"/>
                <a:cs typeface="Andale Mono"/>
              </a:rPr>
              <a:t>r</a:t>
            </a:r>
            <a:r>
              <a:rPr lang="en-US" sz="1818" dirty="0" smtClean="0">
                <a:latin typeface="Andale Mono"/>
                <a:cs typeface="Andale Mono"/>
              </a:rPr>
              <a:t>-base </a:t>
            </a:r>
            <a:r>
              <a:rPr lang="en-US" sz="1818" dirty="0" err="1" smtClean="0">
                <a:latin typeface="Andale Mono"/>
                <a:cs typeface="Andale Mono"/>
              </a:rPr>
              <a:t>r</a:t>
            </a:r>
            <a:r>
              <a:rPr lang="en-US" sz="1818" dirty="0" smtClean="0">
                <a:latin typeface="Andale Mono"/>
                <a:cs typeface="Andale Mono"/>
              </a:rPr>
              <a:t>-base-dev</a:t>
            </a:r>
          </a:p>
          <a:p>
            <a:pPr>
              <a:buNone/>
            </a:pPr>
            <a:endParaRPr lang="en-US" dirty="0" smtClean="0"/>
          </a:p>
          <a:p>
            <a:r>
              <a:rPr lang="en-US" dirty="0" smtClean="0"/>
              <a:t>Input file</a:t>
            </a:r>
          </a:p>
          <a:p>
            <a:pPr lvl="1"/>
            <a:r>
              <a:rPr lang="en-US" dirty="0" err="1" smtClean="0"/>
              <a:t>Mapper</a:t>
            </a:r>
            <a:r>
              <a:rPr lang="en-US" dirty="0" smtClean="0"/>
              <a:t> specific</a:t>
            </a:r>
          </a:p>
          <a:p>
            <a:pPr lvl="2"/>
            <a:r>
              <a:rPr lang="en-US" dirty="0" smtClean="0"/>
              <a:t>Classic example in </a:t>
            </a:r>
            <a:r>
              <a:rPr lang="en-US" dirty="0" err="1" smtClean="0"/>
              <a:t>WordCounter.py</a:t>
            </a:r>
            <a:endParaRPr lang="en-US" dirty="0" smtClean="0"/>
          </a:p>
          <a:p>
            <a:pPr lvl="3"/>
            <a:r>
              <a:rPr lang="en-US" dirty="0" smtClean="0"/>
              <a:t>Example: “</a:t>
            </a:r>
            <a:r>
              <a:rPr lang="en-US" dirty="0" smtClean="0"/>
              <a:t>It was the best of times, it was the worst of </a:t>
            </a:r>
            <a:r>
              <a:rPr lang="en-US" dirty="0" smtClean="0"/>
              <a:t>times…”</a:t>
            </a:r>
          </a:p>
          <a:p>
            <a:pPr lvl="3"/>
            <a:r>
              <a:rPr lang="en-US" dirty="0" smtClean="0"/>
              <a:t>Note: Big data set!</a:t>
            </a:r>
          </a:p>
          <a:p>
            <a:pPr lvl="2"/>
            <a:r>
              <a:rPr lang="en-US" dirty="0" smtClean="0"/>
              <a:t>An example from a recent </a:t>
            </a:r>
            <a:r>
              <a:rPr lang="en-US" dirty="0" err="1" smtClean="0"/>
              <a:t>appliocation</a:t>
            </a:r>
            <a:r>
              <a:rPr lang="en-US" dirty="0" smtClean="0"/>
              <a:t> of mine:</a:t>
            </a:r>
          </a:p>
          <a:p>
            <a:pPr lvl="3"/>
            <a:r>
              <a:rPr lang="en-US" dirty="0" smtClean="0"/>
              <a:t>"</a:t>
            </a:r>
            <a:r>
              <a:rPr lang="en-US" dirty="0" smtClean="0"/>
              <a:t>25621”\r"23803</a:t>
            </a:r>
            <a:r>
              <a:rPr lang="en-US" dirty="0" smtClean="0"/>
              <a:t>"</a:t>
            </a:r>
            <a:r>
              <a:rPr lang="en-US" dirty="0" smtClean="0"/>
              <a:t>\r"31712”\r…</a:t>
            </a:r>
          </a:p>
          <a:p>
            <a:pPr lvl="3"/>
            <a:r>
              <a:rPr lang="en-US" dirty="0" smtClean="0"/>
              <a:t>Note: Not such a big data set </a:t>
            </a:r>
          </a:p>
          <a:p>
            <a:pPr lvl="1">
              <a:buNone/>
            </a:pPr>
            <a:endParaRPr lang="en-US" dirty="0" smtClean="0"/>
          </a:p>
          <a:p>
            <a:r>
              <a:rPr lang="en-US" dirty="0" err="1" smtClean="0"/>
              <a:t>Mapper</a:t>
            </a:r>
            <a:r>
              <a:rPr lang="en-US" dirty="0" smtClean="0"/>
              <a:t> &amp; Reducer</a:t>
            </a:r>
          </a:p>
          <a:p>
            <a:pPr lvl="1"/>
            <a:r>
              <a:rPr lang="en-US" dirty="0" smtClean="0"/>
              <a:t>Both typically draw from STDIN and write to STDOUT </a:t>
            </a:r>
          </a:p>
          <a:p>
            <a:pPr lvl="1"/>
            <a:r>
              <a:rPr lang="en-US" dirty="0" smtClean="0"/>
              <a:t>Please see the following examples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typical “Hello World” </a:t>
            </a:r>
            <a:r>
              <a:rPr lang="en-US" dirty="0" err="1" smtClean="0"/>
              <a:t>MapReduce</a:t>
            </a:r>
            <a:r>
              <a:rPr lang="en-US" dirty="0" smtClean="0"/>
              <a:t> </a:t>
            </a:r>
            <a:r>
              <a:rPr lang="en-US" dirty="0" err="1" smtClean="0"/>
              <a:t>Mapper</a:t>
            </a:r>
            <a:endParaRPr lang="en-US" dirty="0"/>
          </a:p>
        </p:txBody>
      </p:sp>
      <p:sp>
        <p:nvSpPr>
          <p:cNvPr id="3" name="Content Placeholder 2"/>
          <p:cNvSpPr>
            <a:spLocks noGrp="1"/>
          </p:cNvSpPr>
          <p:nvPr>
            <p:ph idx="1"/>
          </p:nvPr>
        </p:nvSpPr>
        <p:spPr/>
        <p:txBody>
          <a:bodyPr>
            <a:normAutofit/>
          </a:bodyPr>
          <a:lstStyle/>
          <a:p>
            <a:pPr>
              <a:buNone/>
            </a:pPr>
            <a:r>
              <a:rPr lang="en-US" sz="1600" dirty="0" smtClean="0"/>
              <a:t>#! /</a:t>
            </a:r>
            <a:r>
              <a:rPr lang="en-US" sz="1600" dirty="0" err="1" smtClean="0"/>
              <a:t>usr/bin/env</a:t>
            </a:r>
            <a:r>
              <a:rPr lang="en-US" sz="1600" dirty="0" smtClean="0"/>
              <a:t> </a:t>
            </a:r>
            <a:r>
              <a:rPr lang="en-US" sz="1600" dirty="0" err="1" smtClean="0"/>
              <a:t>Rscript</a:t>
            </a:r>
            <a:endParaRPr lang="en-US" sz="1600" dirty="0" smtClean="0"/>
          </a:p>
          <a:p>
            <a:pPr>
              <a:buNone/>
            </a:pPr>
            <a:endParaRPr lang="en-US" sz="1600" dirty="0" smtClean="0"/>
          </a:p>
          <a:p>
            <a:pPr>
              <a:buNone/>
            </a:pPr>
            <a:r>
              <a:rPr lang="en-US" sz="1600" dirty="0" err="1" smtClean="0"/>
              <a:t>trimWhiteSpace</a:t>
            </a:r>
            <a:r>
              <a:rPr lang="en-US" sz="1600" dirty="0" smtClean="0"/>
              <a:t> </a:t>
            </a:r>
            <a:r>
              <a:rPr lang="en-US" sz="1600" dirty="0" smtClean="0"/>
              <a:t>&lt;- </a:t>
            </a:r>
            <a:r>
              <a:rPr lang="en-US" sz="1600" dirty="0" err="1" smtClean="0"/>
              <a:t>function(line</a:t>
            </a:r>
            <a:r>
              <a:rPr lang="en-US" sz="1600" dirty="0" smtClean="0"/>
              <a:t>) </a:t>
            </a:r>
            <a:r>
              <a:rPr lang="en-US" sz="1600" dirty="0" err="1" smtClean="0"/>
              <a:t>gsub</a:t>
            </a:r>
            <a:r>
              <a:rPr lang="en-US" sz="1600" dirty="0" smtClean="0"/>
              <a:t>("(^ +)|( +$)", "", line)</a:t>
            </a:r>
            <a:r>
              <a:rPr lang="en-US" sz="1600" dirty="0" smtClean="0"/>
              <a:t> </a:t>
            </a:r>
          </a:p>
          <a:p>
            <a:pPr>
              <a:buNone/>
            </a:pPr>
            <a:r>
              <a:rPr lang="en-US" sz="1600" dirty="0" err="1" smtClean="0"/>
              <a:t>splitIntoWords</a:t>
            </a:r>
            <a:r>
              <a:rPr lang="en-US" sz="1600" dirty="0" smtClean="0"/>
              <a:t> </a:t>
            </a:r>
            <a:r>
              <a:rPr lang="en-US" sz="1600" dirty="0" smtClean="0"/>
              <a:t>&lt;- </a:t>
            </a:r>
            <a:r>
              <a:rPr lang="en-US" sz="1600" dirty="0" err="1" smtClean="0"/>
              <a:t>function(line</a:t>
            </a:r>
            <a:r>
              <a:rPr lang="en-US" sz="1600" dirty="0" smtClean="0"/>
              <a:t>) </a:t>
            </a:r>
            <a:r>
              <a:rPr lang="en-US" sz="1600" dirty="0" err="1" smtClean="0"/>
              <a:t>unlist(strsplit(line</a:t>
            </a:r>
            <a:r>
              <a:rPr lang="en-US" sz="1600" dirty="0" smtClean="0"/>
              <a:t>, "[[:space:]]</a:t>
            </a:r>
            <a:r>
              <a:rPr lang="en-US" sz="1600" dirty="0" smtClean="0"/>
              <a:t>+”)</a:t>
            </a:r>
          </a:p>
          <a:p>
            <a:pPr>
              <a:buNone/>
            </a:pPr>
            <a:endParaRPr lang="en-US" sz="1600" dirty="0" smtClean="0"/>
          </a:p>
          <a:p>
            <a:pPr>
              <a:buNone/>
            </a:pPr>
            <a:r>
              <a:rPr lang="en-US" sz="1600" dirty="0" smtClean="0"/>
              <a:t>con </a:t>
            </a:r>
            <a:r>
              <a:rPr lang="en-US" sz="1600" dirty="0" smtClean="0"/>
              <a:t>&lt;- </a:t>
            </a:r>
            <a:r>
              <a:rPr lang="en-US" sz="1600" dirty="0" err="1" smtClean="0"/>
              <a:t>file("stdin</a:t>
            </a:r>
            <a:r>
              <a:rPr lang="en-US" sz="1600" dirty="0" smtClean="0"/>
              <a:t>", open = "</a:t>
            </a:r>
            <a:r>
              <a:rPr lang="en-US" sz="1600" dirty="0" err="1" smtClean="0"/>
              <a:t>r</a:t>
            </a:r>
            <a:r>
              <a:rPr lang="en-US" sz="1600" dirty="0" smtClean="0"/>
              <a:t>")</a:t>
            </a:r>
            <a:r>
              <a:rPr lang="en-US" sz="1600" dirty="0" smtClean="0"/>
              <a:t> </a:t>
            </a:r>
          </a:p>
          <a:p>
            <a:pPr>
              <a:buNone/>
            </a:pPr>
            <a:r>
              <a:rPr lang="en-US" sz="1600" dirty="0" smtClean="0"/>
              <a:t>while </a:t>
            </a:r>
            <a:r>
              <a:rPr lang="en-US" sz="1600" dirty="0" smtClean="0"/>
              <a:t>(</a:t>
            </a:r>
            <a:r>
              <a:rPr lang="en-US" sz="1600" dirty="0" err="1" smtClean="0"/>
              <a:t>length(line</a:t>
            </a:r>
            <a:r>
              <a:rPr lang="en-US" sz="1600" dirty="0" smtClean="0"/>
              <a:t> &lt;- </a:t>
            </a:r>
            <a:r>
              <a:rPr lang="en-US" sz="1600" dirty="0" err="1" smtClean="0"/>
              <a:t>readLines(con</a:t>
            </a:r>
            <a:r>
              <a:rPr lang="en-US" sz="1600" dirty="0" smtClean="0"/>
              <a:t>, </a:t>
            </a:r>
            <a:r>
              <a:rPr lang="en-US" sz="1600" dirty="0" err="1" smtClean="0"/>
              <a:t>n</a:t>
            </a:r>
            <a:r>
              <a:rPr lang="en-US" sz="1600" dirty="0" smtClean="0"/>
              <a:t> = 1, warn = FALSE)) &gt; 0) {</a:t>
            </a:r>
            <a:r>
              <a:rPr lang="en-US" sz="1600" dirty="0" smtClean="0"/>
              <a:t> </a:t>
            </a:r>
          </a:p>
          <a:p>
            <a:pPr>
              <a:buNone/>
            </a:pPr>
            <a:r>
              <a:rPr lang="en-US" sz="1600" dirty="0" smtClean="0"/>
              <a:t>	</a:t>
            </a:r>
            <a:r>
              <a:rPr lang="en-US" sz="1600" dirty="0" smtClean="0"/>
              <a:t>line </a:t>
            </a:r>
            <a:r>
              <a:rPr lang="en-US" sz="1600" dirty="0" smtClean="0"/>
              <a:t>&lt;- </a:t>
            </a:r>
            <a:r>
              <a:rPr lang="en-US" sz="1600" dirty="0" err="1" smtClean="0"/>
              <a:t>trimWhiteSpace(line</a:t>
            </a:r>
            <a:r>
              <a:rPr lang="en-US" sz="1600" dirty="0" smtClean="0"/>
              <a:t>)</a:t>
            </a:r>
            <a:r>
              <a:rPr lang="en-US" sz="1600" dirty="0" smtClean="0"/>
              <a:t> </a:t>
            </a:r>
          </a:p>
          <a:p>
            <a:pPr>
              <a:buNone/>
            </a:pPr>
            <a:r>
              <a:rPr lang="en-US" sz="1600" dirty="0" smtClean="0"/>
              <a:t>	</a:t>
            </a:r>
            <a:r>
              <a:rPr lang="en-US" sz="1600" dirty="0" smtClean="0"/>
              <a:t>words </a:t>
            </a:r>
            <a:r>
              <a:rPr lang="en-US" sz="1600" dirty="0" smtClean="0"/>
              <a:t>&lt;- </a:t>
            </a:r>
            <a:r>
              <a:rPr lang="en-US" sz="1600" dirty="0" err="1" smtClean="0"/>
              <a:t>splitIntoWords(</a:t>
            </a:r>
            <a:r>
              <a:rPr lang="en-US" sz="1600" dirty="0" err="1" smtClean="0"/>
              <a:t>line</a:t>
            </a:r>
            <a:r>
              <a:rPr lang="en-US" sz="1600" dirty="0" smtClean="0"/>
              <a:t>)</a:t>
            </a:r>
          </a:p>
          <a:p>
            <a:pPr>
              <a:buNone/>
            </a:pPr>
            <a:r>
              <a:rPr lang="en-US" sz="1600" dirty="0" smtClean="0"/>
              <a:t>	</a:t>
            </a:r>
            <a:r>
              <a:rPr lang="en-US" sz="1600" dirty="0" err="1" smtClean="0"/>
              <a:t>cat(paste(words</a:t>
            </a:r>
            <a:r>
              <a:rPr lang="en-US" sz="1600" dirty="0" smtClean="0"/>
              <a:t>, "\t1\n", sep=""), sep="")</a:t>
            </a:r>
            <a:endParaRPr lang="en-US" sz="1600" dirty="0" smtClean="0"/>
          </a:p>
          <a:p>
            <a:pPr>
              <a:buNone/>
            </a:pPr>
            <a:r>
              <a:rPr lang="en-US" sz="1600" dirty="0" smtClean="0"/>
              <a:t>} </a:t>
            </a:r>
          </a:p>
          <a:p>
            <a:pPr>
              <a:buNone/>
            </a:pPr>
            <a:endParaRPr lang="en-US" sz="1600" dirty="0" smtClean="0"/>
          </a:p>
          <a:p>
            <a:pPr>
              <a:buNone/>
            </a:pPr>
            <a:r>
              <a:rPr lang="en-US" sz="1600" dirty="0" err="1" smtClean="0"/>
              <a:t>close</a:t>
            </a:r>
            <a:r>
              <a:rPr lang="en-US" sz="1600" dirty="0" err="1" smtClean="0"/>
              <a:t>(con</a:t>
            </a:r>
            <a:r>
              <a:rPr lang="en-US" sz="16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dirty="0" smtClean="0"/>
              <a:t>The typical “Hello World” </a:t>
            </a:r>
            <a:r>
              <a:rPr lang="en-US" dirty="0" err="1" smtClean="0"/>
              <a:t>MapReduce</a:t>
            </a:r>
            <a:r>
              <a:rPr lang="en-US" dirty="0" smtClean="0"/>
              <a:t> Reducer</a:t>
            </a:r>
            <a:endParaRPr lang="en-US" dirty="0"/>
          </a:p>
        </p:txBody>
      </p:sp>
      <p:sp>
        <p:nvSpPr>
          <p:cNvPr id="5" name="Content Placeholder 2"/>
          <p:cNvSpPr>
            <a:spLocks noGrp="1"/>
          </p:cNvSpPr>
          <p:nvPr>
            <p:ph idx="1"/>
          </p:nvPr>
        </p:nvSpPr>
        <p:spPr>
          <a:xfrm>
            <a:off x="457200" y="1600200"/>
            <a:ext cx="8229600" cy="4525963"/>
          </a:xfrm>
        </p:spPr>
        <p:txBody>
          <a:bodyPr>
            <a:normAutofit fontScale="62500" lnSpcReduction="20000"/>
          </a:bodyPr>
          <a:lstStyle/>
          <a:p>
            <a:pPr>
              <a:buNone/>
            </a:pPr>
            <a:r>
              <a:rPr lang="en-US" sz="1600" dirty="0" smtClean="0"/>
              <a:t>#! /</a:t>
            </a:r>
            <a:r>
              <a:rPr lang="en-US" sz="1600" dirty="0" err="1" smtClean="0"/>
              <a:t>usr/bin/env</a:t>
            </a:r>
            <a:r>
              <a:rPr lang="en-US" sz="1600" dirty="0" smtClean="0"/>
              <a:t> </a:t>
            </a:r>
            <a:r>
              <a:rPr lang="en-US" sz="1600" dirty="0" err="1" smtClean="0"/>
              <a:t>Rscript</a:t>
            </a:r>
            <a:r>
              <a:rPr lang="en-US" sz="1600" dirty="0" smtClean="0"/>
              <a:t> </a:t>
            </a:r>
          </a:p>
          <a:p>
            <a:pPr>
              <a:buNone/>
            </a:pPr>
            <a:endParaRPr lang="en-US" sz="1600" dirty="0" smtClean="0"/>
          </a:p>
          <a:p>
            <a:pPr>
              <a:buNone/>
            </a:pPr>
            <a:r>
              <a:rPr lang="en-US" sz="1600" dirty="0" err="1" smtClean="0"/>
              <a:t>trimWhiteSpace</a:t>
            </a:r>
            <a:r>
              <a:rPr lang="en-US" sz="1600" dirty="0" smtClean="0"/>
              <a:t> </a:t>
            </a:r>
            <a:r>
              <a:rPr lang="en-US" sz="1600" dirty="0" smtClean="0"/>
              <a:t>&lt;- </a:t>
            </a:r>
            <a:r>
              <a:rPr lang="en-US" sz="1600" dirty="0" err="1" smtClean="0"/>
              <a:t>function(line</a:t>
            </a:r>
            <a:r>
              <a:rPr lang="en-US" sz="1600" dirty="0" smtClean="0"/>
              <a:t>) </a:t>
            </a:r>
            <a:r>
              <a:rPr lang="en-US" sz="1600" dirty="0" err="1" smtClean="0"/>
              <a:t>gsub</a:t>
            </a:r>
            <a:r>
              <a:rPr lang="en-US" sz="1600" dirty="0" smtClean="0"/>
              <a:t>("(^ +)|( +$)", "", line)</a:t>
            </a:r>
            <a:r>
              <a:rPr lang="en-US" sz="1600" dirty="0" smtClean="0"/>
              <a:t> </a:t>
            </a:r>
          </a:p>
          <a:p>
            <a:pPr>
              <a:buNone/>
            </a:pPr>
            <a:r>
              <a:rPr lang="en-US" sz="1600" dirty="0" err="1" smtClean="0"/>
              <a:t>splitLine</a:t>
            </a:r>
            <a:r>
              <a:rPr lang="en-US" sz="1600" dirty="0" smtClean="0"/>
              <a:t> </a:t>
            </a:r>
            <a:r>
              <a:rPr lang="en-US" sz="1600" dirty="0" smtClean="0"/>
              <a:t>&lt;- </a:t>
            </a:r>
            <a:r>
              <a:rPr lang="en-US" sz="1600" dirty="0" err="1" smtClean="0"/>
              <a:t>function(line</a:t>
            </a:r>
            <a:r>
              <a:rPr lang="en-US" sz="1600" dirty="0" smtClean="0"/>
              <a:t>) {</a:t>
            </a:r>
            <a:r>
              <a:rPr lang="en-US" sz="1600" dirty="0" smtClean="0"/>
              <a:t> </a:t>
            </a:r>
          </a:p>
          <a:p>
            <a:pPr>
              <a:buNone/>
            </a:pPr>
            <a:r>
              <a:rPr lang="en-US" sz="1600" dirty="0" smtClean="0"/>
              <a:t>	</a:t>
            </a:r>
            <a:r>
              <a:rPr lang="en-US" sz="1600" dirty="0" err="1" smtClean="0"/>
              <a:t>val</a:t>
            </a:r>
            <a:r>
              <a:rPr lang="en-US" sz="1600" dirty="0" smtClean="0"/>
              <a:t> </a:t>
            </a:r>
            <a:r>
              <a:rPr lang="en-US" sz="1600" dirty="0" smtClean="0"/>
              <a:t>&lt;- </a:t>
            </a:r>
            <a:r>
              <a:rPr lang="en-US" sz="1600" dirty="0" err="1" smtClean="0"/>
              <a:t>unlist(strsplit(line</a:t>
            </a:r>
            <a:r>
              <a:rPr lang="en-US" sz="1600" dirty="0" smtClean="0"/>
              <a:t>, "\</a:t>
            </a:r>
            <a:r>
              <a:rPr lang="en-US" sz="1600" dirty="0" err="1" smtClean="0"/>
              <a:t>t</a:t>
            </a:r>
            <a:r>
              <a:rPr lang="en-US" sz="1600" dirty="0" smtClean="0"/>
              <a:t>")</a:t>
            </a:r>
            <a:r>
              <a:rPr lang="en-US" sz="1600" dirty="0" smtClean="0"/>
              <a:t>)</a:t>
            </a:r>
          </a:p>
          <a:p>
            <a:pPr>
              <a:buNone/>
            </a:pPr>
            <a:r>
              <a:rPr lang="en-US" sz="1600" dirty="0" smtClean="0"/>
              <a:t>	</a:t>
            </a:r>
            <a:r>
              <a:rPr lang="en-US" sz="1600" dirty="0" err="1" smtClean="0"/>
              <a:t>list</a:t>
            </a:r>
            <a:r>
              <a:rPr lang="en-US" sz="1600" dirty="0" err="1" smtClean="0"/>
              <a:t>(word</a:t>
            </a:r>
            <a:r>
              <a:rPr lang="en-US" sz="1600" dirty="0" smtClean="0"/>
              <a:t> = val[1], count = as.integer(val[2]))</a:t>
            </a:r>
            <a:r>
              <a:rPr lang="en-US" sz="1600" dirty="0" smtClean="0"/>
              <a:t> </a:t>
            </a:r>
          </a:p>
          <a:p>
            <a:pPr>
              <a:buNone/>
            </a:pPr>
            <a:r>
              <a:rPr lang="en-US" sz="1600" dirty="0" smtClean="0"/>
              <a:t>} </a:t>
            </a:r>
          </a:p>
          <a:p>
            <a:pPr>
              <a:buNone/>
            </a:pPr>
            <a:endParaRPr lang="en-US" sz="1600" dirty="0" smtClean="0"/>
          </a:p>
          <a:p>
            <a:pPr>
              <a:buNone/>
            </a:pPr>
            <a:r>
              <a:rPr lang="en-US" sz="1600" dirty="0" err="1" smtClean="0"/>
              <a:t>env</a:t>
            </a:r>
            <a:r>
              <a:rPr lang="en-US" sz="1600" dirty="0" smtClean="0"/>
              <a:t> </a:t>
            </a:r>
            <a:r>
              <a:rPr lang="en-US" sz="1600" dirty="0" smtClean="0"/>
              <a:t>&lt;- </a:t>
            </a:r>
            <a:r>
              <a:rPr lang="en-US" sz="1600" dirty="0" err="1" smtClean="0"/>
              <a:t>new.env(hash</a:t>
            </a:r>
            <a:r>
              <a:rPr lang="en-US" sz="1600" dirty="0" smtClean="0"/>
              <a:t> = TRUE)</a:t>
            </a:r>
            <a:r>
              <a:rPr lang="en-US" sz="1600" dirty="0" smtClean="0"/>
              <a:t> </a:t>
            </a:r>
          </a:p>
          <a:p>
            <a:pPr>
              <a:buNone/>
            </a:pPr>
            <a:r>
              <a:rPr lang="en-US" sz="1600" dirty="0" smtClean="0"/>
              <a:t>con </a:t>
            </a:r>
            <a:r>
              <a:rPr lang="en-US" sz="1600" dirty="0" smtClean="0"/>
              <a:t>&lt;- </a:t>
            </a:r>
            <a:r>
              <a:rPr lang="en-US" sz="1600" dirty="0" err="1" smtClean="0"/>
              <a:t>file("stdin</a:t>
            </a:r>
            <a:r>
              <a:rPr lang="en-US" sz="1600" dirty="0" smtClean="0"/>
              <a:t>", open = "</a:t>
            </a:r>
            <a:r>
              <a:rPr lang="en-US" sz="1600" dirty="0" err="1" smtClean="0"/>
              <a:t>r</a:t>
            </a:r>
            <a:r>
              <a:rPr lang="en-US" sz="1600" dirty="0" smtClean="0"/>
              <a:t>")</a:t>
            </a:r>
            <a:r>
              <a:rPr lang="en-US" sz="1600" dirty="0" smtClean="0"/>
              <a:t> </a:t>
            </a:r>
          </a:p>
          <a:p>
            <a:pPr>
              <a:buNone/>
            </a:pPr>
            <a:r>
              <a:rPr lang="en-US" sz="1600" dirty="0" smtClean="0"/>
              <a:t>while </a:t>
            </a:r>
            <a:r>
              <a:rPr lang="en-US" sz="1600" dirty="0" smtClean="0"/>
              <a:t>(</a:t>
            </a:r>
            <a:r>
              <a:rPr lang="en-US" sz="1600" dirty="0" err="1" smtClean="0"/>
              <a:t>length(line</a:t>
            </a:r>
            <a:r>
              <a:rPr lang="en-US" sz="1600" dirty="0" smtClean="0"/>
              <a:t> &lt;- </a:t>
            </a:r>
            <a:r>
              <a:rPr lang="en-US" sz="1600" dirty="0" err="1" smtClean="0"/>
              <a:t>readLines(con</a:t>
            </a:r>
            <a:r>
              <a:rPr lang="en-US" sz="1600" dirty="0" smtClean="0"/>
              <a:t>, </a:t>
            </a:r>
            <a:r>
              <a:rPr lang="en-US" sz="1600" dirty="0" err="1" smtClean="0"/>
              <a:t>n</a:t>
            </a:r>
            <a:r>
              <a:rPr lang="en-US" sz="1600" dirty="0" smtClean="0"/>
              <a:t> = 1, warn = FALSE)) &gt; 0) {</a:t>
            </a:r>
            <a:r>
              <a:rPr lang="en-US" sz="1600" dirty="0" smtClean="0"/>
              <a:t> </a:t>
            </a:r>
          </a:p>
          <a:p>
            <a:pPr>
              <a:buNone/>
            </a:pPr>
            <a:r>
              <a:rPr lang="en-US" sz="1600" dirty="0" smtClean="0"/>
              <a:t>	</a:t>
            </a:r>
            <a:r>
              <a:rPr lang="en-US" sz="1600" dirty="0" smtClean="0"/>
              <a:t>line </a:t>
            </a:r>
            <a:r>
              <a:rPr lang="en-US" sz="1600" dirty="0" smtClean="0"/>
              <a:t>&lt;- </a:t>
            </a:r>
            <a:r>
              <a:rPr lang="en-US" sz="1600" dirty="0" err="1" smtClean="0"/>
              <a:t>trimWhiteSpace(line</a:t>
            </a:r>
            <a:r>
              <a:rPr lang="en-US" sz="1600" dirty="0" smtClean="0"/>
              <a:t>)</a:t>
            </a:r>
            <a:r>
              <a:rPr lang="en-US" sz="1600" dirty="0" smtClean="0"/>
              <a:t> </a:t>
            </a:r>
          </a:p>
          <a:p>
            <a:pPr>
              <a:buNone/>
            </a:pPr>
            <a:r>
              <a:rPr lang="en-US" sz="1600" dirty="0" smtClean="0"/>
              <a:t>	</a:t>
            </a:r>
            <a:r>
              <a:rPr lang="en-US" sz="1600" dirty="0" smtClean="0"/>
              <a:t>split </a:t>
            </a:r>
            <a:r>
              <a:rPr lang="en-US" sz="1600" dirty="0" smtClean="0"/>
              <a:t>&lt;- </a:t>
            </a:r>
            <a:r>
              <a:rPr lang="en-US" sz="1600" dirty="0" err="1" smtClean="0"/>
              <a:t>splitLine(line</a:t>
            </a:r>
            <a:r>
              <a:rPr lang="en-US" sz="1600" dirty="0" smtClean="0"/>
              <a:t>)</a:t>
            </a:r>
            <a:r>
              <a:rPr lang="en-US" sz="1600" dirty="0" smtClean="0"/>
              <a:t> </a:t>
            </a:r>
          </a:p>
          <a:p>
            <a:pPr>
              <a:buNone/>
            </a:pPr>
            <a:r>
              <a:rPr lang="en-US" sz="1600" dirty="0" smtClean="0"/>
              <a:t>	</a:t>
            </a:r>
            <a:r>
              <a:rPr lang="en-US" sz="1600" dirty="0" smtClean="0"/>
              <a:t>word </a:t>
            </a:r>
            <a:r>
              <a:rPr lang="en-US" sz="1600" dirty="0" smtClean="0"/>
              <a:t>&lt;- </a:t>
            </a:r>
            <a:r>
              <a:rPr lang="en-US" sz="1600" dirty="0" err="1" smtClean="0"/>
              <a:t>split$word</a:t>
            </a:r>
            <a:r>
              <a:rPr lang="en-US" sz="1600" dirty="0" smtClean="0"/>
              <a:t> </a:t>
            </a:r>
          </a:p>
          <a:p>
            <a:pPr>
              <a:buNone/>
            </a:pPr>
            <a:r>
              <a:rPr lang="en-US" sz="1600" dirty="0" smtClean="0"/>
              <a:t>	</a:t>
            </a:r>
            <a:r>
              <a:rPr lang="en-US" sz="1600" dirty="0" smtClean="0"/>
              <a:t>count </a:t>
            </a:r>
            <a:r>
              <a:rPr lang="en-US" sz="1600" dirty="0" smtClean="0"/>
              <a:t>&lt;- </a:t>
            </a:r>
            <a:r>
              <a:rPr lang="en-US" sz="1600" dirty="0" err="1" smtClean="0"/>
              <a:t>split$count</a:t>
            </a:r>
            <a:r>
              <a:rPr lang="en-US" sz="1600" dirty="0" smtClean="0"/>
              <a:t> </a:t>
            </a:r>
          </a:p>
          <a:p>
            <a:pPr>
              <a:buNone/>
            </a:pPr>
            <a:r>
              <a:rPr lang="en-US" sz="1600" dirty="0" smtClean="0"/>
              <a:t>	</a:t>
            </a:r>
            <a:r>
              <a:rPr lang="en-US" sz="1600" dirty="0" smtClean="0"/>
              <a:t>if </a:t>
            </a:r>
            <a:r>
              <a:rPr lang="en-US" sz="1600" dirty="0" smtClean="0"/>
              <a:t>(</a:t>
            </a:r>
            <a:r>
              <a:rPr lang="en-US" sz="1600" dirty="0" err="1" smtClean="0"/>
              <a:t>exists(word</a:t>
            </a:r>
            <a:r>
              <a:rPr lang="en-US" sz="1600" dirty="0" smtClean="0"/>
              <a:t>, </a:t>
            </a:r>
            <a:r>
              <a:rPr lang="en-US" sz="1600" dirty="0" err="1" smtClean="0"/>
              <a:t>envir</a:t>
            </a:r>
            <a:r>
              <a:rPr lang="en-US" sz="1600" dirty="0" smtClean="0"/>
              <a:t> = </a:t>
            </a:r>
            <a:r>
              <a:rPr lang="en-US" sz="1600" dirty="0" err="1" smtClean="0"/>
              <a:t>env</a:t>
            </a:r>
            <a:r>
              <a:rPr lang="en-US" sz="1600" dirty="0" smtClean="0"/>
              <a:t>, inherits = FALSE)) </a:t>
            </a:r>
            <a:r>
              <a:rPr lang="en-US" sz="1600" dirty="0" smtClean="0"/>
              <a:t>{</a:t>
            </a:r>
          </a:p>
          <a:p>
            <a:pPr>
              <a:buNone/>
            </a:pPr>
            <a:r>
              <a:rPr lang="en-US" sz="1600" dirty="0" smtClean="0"/>
              <a:t>		</a:t>
            </a:r>
            <a:r>
              <a:rPr lang="en-US" sz="1600" dirty="0" err="1" smtClean="0"/>
              <a:t>oldcount</a:t>
            </a:r>
            <a:r>
              <a:rPr lang="en-US" sz="1600" dirty="0" smtClean="0"/>
              <a:t> </a:t>
            </a:r>
            <a:r>
              <a:rPr lang="en-US" sz="1600" dirty="0" smtClean="0"/>
              <a:t>&lt;- </a:t>
            </a:r>
            <a:r>
              <a:rPr lang="en-US" sz="1600" dirty="0" err="1" smtClean="0"/>
              <a:t>get(word</a:t>
            </a:r>
            <a:r>
              <a:rPr lang="en-US" sz="1600" dirty="0" smtClean="0"/>
              <a:t>, </a:t>
            </a:r>
            <a:r>
              <a:rPr lang="en-US" sz="1600" dirty="0" err="1" smtClean="0"/>
              <a:t>envir</a:t>
            </a:r>
            <a:r>
              <a:rPr lang="en-US" sz="1600" dirty="0" smtClean="0"/>
              <a:t> = </a:t>
            </a:r>
            <a:r>
              <a:rPr lang="en-US" sz="1600" dirty="0" err="1" smtClean="0"/>
              <a:t>env</a:t>
            </a:r>
            <a:r>
              <a:rPr lang="en-US" sz="1600" dirty="0" smtClean="0"/>
              <a:t>)</a:t>
            </a:r>
            <a:r>
              <a:rPr lang="en-US" sz="1600" dirty="0" smtClean="0"/>
              <a:t> </a:t>
            </a:r>
          </a:p>
          <a:p>
            <a:pPr>
              <a:buNone/>
            </a:pPr>
            <a:r>
              <a:rPr lang="en-US" sz="1600" dirty="0" smtClean="0"/>
              <a:t>		</a:t>
            </a:r>
            <a:r>
              <a:rPr lang="en-US" sz="1600" dirty="0" err="1" smtClean="0"/>
              <a:t>assign</a:t>
            </a:r>
            <a:r>
              <a:rPr lang="en-US" sz="1600" dirty="0" err="1" smtClean="0"/>
              <a:t>(word</a:t>
            </a:r>
            <a:r>
              <a:rPr lang="en-US" sz="1600" dirty="0" smtClean="0"/>
              <a:t>, </a:t>
            </a:r>
            <a:r>
              <a:rPr lang="en-US" sz="1600" dirty="0" err="1" smtClean="0"/>
              <a:t>oldcount</a:t>
            </a:r>
            <a:r>
              <a:rPr lang="en-US" sz="1600" dirty="0" smtClean="0"/>
              <a:t> + count, </a:t>
            </a:r>
            <a:r>
              <a:rPr lang="en-US" sz="1600" dirty="0" err="1" smtClean="0"/>
              <a:t>envir</a:t>
            </a:r>
            <a:r>
              <a:rPr lang="en-US" sz="1600" dirty="0" smtClean="0"/>
              <a:t> = </a:t>
            </a:r>
            <a:r>
              <a:rPr lang="en-US" sz="1600" dirty="0" err="1" smtClean="0"/>
              <a:t>env</a:t>
            </a:r>
            <a:r>
              <a:rPr lang="en-US" sz="1600" dirty="0" smtClean="0"/>
              <a:t>)</a:t>
            </a:r>
            <a:r>
              <a:rPr lang="en-US" sz="1600" dirty="0" smtClean="0"/>
              <a:t> </a:t>
            </a:r>
          </a:p>
          <a:p>
            <a:pPr>
              <a:buNone/>
            </a:pPr>
            <a:r>
              <a:rPr lang="en-US" sz="1600" dirty="0" smtClean="0"/>
              <a:t>	</a:t>
            </a:r>
            <a:r>
              <a:rPr lang="en-US" sz="1600" dirty="0" smtClean="0"/>
              <a:t>}else{ </a:t>
            </a:r>
          </a:p>
          <a:p>
            <a:pPr>
              <a:buNone/>
            </a:pPr>
            <a:r>
              <a:rPr lang="en-US" sz="1600" dirty="0" smtClean="0"/>
              <a:t>		</a:t>
            </a:r>
            <a:r>
              <a:rPr lang="en-US" sz="1600" dirty="0" err="1" smtClean="0"/>
              <a:t>assign</a:t>
            </a:r>
            <a:r>
              <a:rPr lang="en-US" sz="1600" dirty="0" err="1" smtClean="0"/>
              <a:t>(word</a:t>
            </a:r>
            <a:r>
              <a:rPr lang="en-US" sz="1600" dirty="0" smtClean="0"/>
              <a:t>, count, </a:t>
            </a:r>
            <a:r>
              <a:rPr lang="en-US" sz="1600" dirty="0" err="1" smtClean="0"/>
              <a:t>envir</a:t>
            </a:r>
            <a:r>
              <a:rPr lang="en-US" sz="1600" dirty="0" smtClean="0"/>
              <a:t> = </a:t>
            </a:r>
            <a:r>
              <a:rPr lang="en-US" sz="1600" dirty="0" err="1" smtClean="0"/>
              <a:t>env</a:t>
            </a:r>
            <a:r>
              <a:rPr lang="en-US" sz="1600" dirty="0" smtClean="0"/>
              <a:t>)</a:t>
            </a:r>
            <a:r>
              <a:rPr lang="en-US" sz="1600" dirty="0" smtClean="0"/>
              <a:t> </a:t>
            </a:r>
          </a:p>
          <a:p>
            <a:pPr>
              <a:buNone/>
            </a:pPr>
            <a:r>
              <a:rPr lang="en-US" sz="1600" dirty="0" smtClean="0"/>
              <a:t>	</a:t>
            </a:r>
            <a:r>
              <a:rPr lang="en-US" sz="1600" dirty="0" smtClean="0"/>
              <a:t>} </a:t>
            </a:r>
          </a:p>
          <a:p>
            <a:pPr>
              <a:buNone/>
            </a:pPr>
            <a:r>
              <a:rPr lang="en-US" sz="1600" dirty="0" smtClean="0"/>
              <a:t>}</a:t>
            </a:r>
          </a:p>
          <a:p>
            <a:pPr>
              <a:buNone/>
            </a:pPr>
            <a:endParaRPr lang="en-US" sz="1600" dirty="0" smtClean="0"/>
          </a:p>
          <a:p>
            <a:pPr>
              <a:buNone/>
            </a:pPr>
            <a:r>
              <a:rPr lang="en-US" sz="1600" dirty="0" err="1" smtClean="0"/>
              <a:t>close</a:t>
            </a:r>
            <a:r>
              <a:rPr lang="en-US" sz="1600" dirty="0" err="1" smtClean="0"/>
              <a:t>(con</a:t>
            </a:r>
            <a:r>
              <a:rPr lang="en-US" sz="1600" dirty="0" smtClean="0"/>
              <a:t>)</a:t>
            </a:r>
            <a:r>
              <a:rPr lang="en-US" sz="1600" dirty="0" smtClean="0"/>
              <a:t> </a:t>
            </a:r>
          </a:p>
          <a:p>
            <a:pPr>
              <a:buNone/>
            </a:pPr>
            <a:r>
              <a:rPr lang="en-US" sz="1600" dirty="0" smtClean="0"/>
              <a:t>for </a:t>
            </a:r>
            <a:r>
              <a:rPr lang="en-US" sz="1600" dirty="0" smtClean="0"/>
              <a:t>(</a:t>
            </a:r>
            <a:r>
              <a:rPr lang="en-US" sz="1600" dirty="0" err="1" smtClean="0"/>
              <a:t>w</a:t>
            </a:r>
            <a:r>
              <a:rPr lang="en-US" sz="1600" dirty="0" smtClean="0"/>
              <a:t> in </a:t>
            </a:r>
            <a:r>
              <a:rPr lang="en-US" sz="1600" dirty="0" err="1" smtClean="0"/>
              <a:t>ls(env</a:t>
            </a:r>
            <a:r>
              <a:rPr lang="en-US" sz="1600" dirty="0" smtClean="0"/>
              <a:t>, all = TRUE)</a:t>
            </a:r>
            <a:r>
              <a:rPr lang="en-US" sz="1600" dirty="0" smtClean="0"/>
              <a:t>){</a:t>
            </a:r>
          </a:p>
          <a:p>
            <a:pPr>
              <a:buNone/>
            </a:pPr>
            <a:r>
              <a:rPr lang="en-US" sz="1600" dirty="0" smtClean="0"/>
              <a:t>	</a:t>
            </a:r>
            <a:r>
              <a:rPr lang="en-US" sz="1600" dirty="0" err="1" smtClean="0"/>
              <a:t>cat</a:t>
            </a:r>
            <a:r>
              <a:rPr lang="en-US" sz="1600" dirty="0" err="1" smtClean="0"/>
              <a:t>(w</a:t>
            </a:r>
            <a:r>
              <a:rPr lang="en-US" sz="1600" dirty="0" smtClean="0"/>
              <a:t>, "\</a:t>
            </a:r>
            <a:r>
              <a:rPr lang="en-US" sz="1600" dirty="0" err="1" smtClean="0"/>
              <a:t>t</a:t>
            </a:r>
            <a:r>
              <a:rPr lang="en-US" sz="1600" dirty="0" smtClean="0"/>
              <a:t>", </a:t>
            </a:r>
            <a:r>
              <a:rPr lang="en-US" sz="1600" dirty="0" err="1" smtClean="0"/>
              <a:t>get(w</a:t>
            </a:r>
            <a:r>
              <a:rPr lang="en-US" sz="1600" dirty="0" smtClean="0"/>
              <a:t>, </a:t>
            </a:r>
            <a:r>
              <a:rPr lang="en-US" sz="1600" dirty="0" err="1" smtClean="0"/>
              <a:t>envir</a:t>
            </a:r>
            <a:r>
              <a:rPr lang="en-US" sz="1600" dirty="0" smtClean="0"/>
              <a:t> = </a:t>
            </a:r>
            <a:r>
              <a:rPr lang="en-US" sz="1600" dirty="0" err="1" smtClean="0"/>
              <a:t>env</a:t>
            </a:r>
            <a:r>
              <a:rPr lang="en-US" sz="1600" dirty="0" smtClean="0"/>
              <a:t>), "\</a:t>
            </a:r>
            <a:r>
              <a:rPr lang="en-US" sz="1600" dirty="0" err="1" smtClean="0"/>
              <a:t>n</a:t>
            </a:r>
            <a:r>
              <a:rPr lang="en-US" sz="1600" dirty="0" smtClean="0"/>
              <a:t>", sep = </a:t>
            </a:r>
            <a:r>
              <a:rPr lang="en-US" sz="1600" dirty="0" smtClean="0"/>
              <a:t>"”)</a:t>
            </a:r>
          </a:p>
          <a:p>
            <a:pPr>
              <a:buNone/>
            </a:pPr>
            <a:r>
              <a:rPr lang="en-US" sz="1600" dirty="0" smtClean="0"/>
              <a:t>}</a:t>
            </a:r>
            <a:endParaRPr lang="en-US"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MapReduce</a:t>
            </a:r>
            <a:r>
              <a:rPr lang="en-US" dirty="0" smtClean="0"/>
              <a:t> and R: Forecasting data for News Corporation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50k+ products with historical unit sales data of roughly 2.5MM rows</a:t>
            </a:r>
          </a:p>
          <a:p>
            <a:r>
              <a:rPr lang="en-US" dirty="0" smtClean="0"/>
              <a:t>Some of the titles require heavy </a:t>
            </a:r>
            <a:r>
              <a:rPr lang="en-US" dirty="0" smtClean="0"/>
              <a:t>computational processing</a:t>
            </a:r>
          </a:p>
          <a:p>
            <a:pPr lvl="1"/>
            <a:r>
              <a:rPr lang="en-US" dirty="0" smtClean="0"/>
              <a:t>Titles with insufficient data require augmented or surrogate data in order to make “good” predictions</a:t>
            </a:r>
            <a:r>
              <a:rPr lang="en-US" dirty="0" smtClean="0"/>
              <a:t> – thus identifying good candidate data was also necessary in addition to prediction methods</a:t>
            </a:r>
          </a:p>
          <a:p>
            <a:pPr lvl="1"/>
            <a:r>
              <a:rPr lang="en-US" dirty="0" smtClean="0"/>
              <a:t>Took lots of time (particularly in R)</a:t>
            </a:r>
          </a:p>
          <a:p>
            <a:pPr lvl="2"/>
            <a:r>
              <a:rPr lang="en-US" dirty="0" smtClean="0"/>
              <a:t>But R had the analysis tools I needed!</a:t>
            </a:r>
          </a:p>
          <a:p>
            <a:r>
              <a:rPr lang="en-US" dirty="0" smtClean="0"/>
              <a:t>Key observation:  The predictions were independent of one another which made the process truly parallel.</a:t>
            </a:r>
          </a:p>
          <a:p>
            <a:r>
              <a:rPr lang="en-US" dirty="0" smtClean="0"/>
              <a:t>Thus, </a:t>
            </a:r>
            <a:r>
              <a:rPr lang="en-US" dirty="0" err="1" smtClean="0"/>
              <a:t>Hadoop</a:t>
            </a:r>
            <a:r>
              <a:rPr lang="en-US" dirty="0" smtClean="0"/>
              <a:t> and Elastic </a:t>
            </a:r>
            <a:r>
              <a:rPr lang="en-US" dirty="0" err="1" smtClean="0"/>
              <a:t>MapReduce</a:t>
            </a:r>
            <a:r>
              <a:rPr lang="en-US" dirty="0" smtClean="0"/>
              <a:t> were merited </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 Experience Learning and Using </a:t>
            </a:r>
            <a:r>
              <a:rPr lang="en-US" dirty="0" err="1" smtClean="0"/>
              <a:t>Hadoop</a:t>
            </a:r>
            <a:r>
              <a:rPr lang="en-US" dirty="0" smtClean="0"/>
              <a:t> with AWS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Debugging is something of a nightmare.</a:t>
            </a:r>
          </a:p>
          <a:p>
            <a:pPr lvl="1"/>
            <a:r>
              <a:rPr lang="en-US" dirty="0" smtClean="0"/>
              <a:t>SSH onto nodes to figure out what’s really going on</a:t>
            </a:r>
          </a:p>
          <a:p>
            <a:pPr lvl="1"/>
            <a:r>
              <a:rPr lang="en-US" dirty="0" smtClean="0"/>
              <a:t>STDERR is your </a:t>
            </a:r>
            <a:r>
              <a:rPr lang="en-US" dirty="0" smtClean="0"/>
              <a:t>enemy – it will cause your job to fail rather completely</a:t>
            </a:r>
          </a:p>
          <a:p>
            <a:pPr lvl="1"/>
            <a:r>
              <a:rPr lang="en-US" dirty="0" smtClean="0"/>
              <a:t>STDERR is your best friend.  No errors and failed jobs are rather frustrating</a:t>
            </a:r>
          </a:p>
          <a:p>
            <a:r>
              <a:rPr lang="en-US" dirty="0" smtClean="0"/>
              <a:t>Most of the work is in transactional with AWS Elastic </a:t>
            </a:r>
            <a:r>
              <a:rPr lang="en-US" dirty="0" err="1" smtClean="0"/>
              <a:t>MapReduce</a:t>
            </a:r>
            <a:endParaRPr lang="en-US" dirty="0" smtClean="0"/>
          </a:p>
          <a:p>
            <a:r>
              <a:rPr lang="en-US" dirty="0" smtClean="0"/>
              <a:t>I followed conventional advice which is “move data to the nodes.”  </a:t>
            </a:r>
          </a:p>
          <a:p>
            <a:pPr lvl="1"/>
            <a:r>
              <a:rPr lang="en-US" dirty="0" smtClean="0"/>
              <a:t>This meant moving data into </a:t>
            </a:r>
            <a:r>
              <a:rPr lang="en-US" dirty="0" err="1" smtClean="0"/>
              <a:t>csv’s</a:t>
            </a:r>
            <a:r>
              <a:rPr lang="en-US" dirty="0" smtClean="0"/>
              <a:t> in S3 and importing the data into R via standard read methods</a:t>
            </a:r>
          </a:p>
          <a:p>
            <a:pPr lvl="1"/>
            <a:r>
              <a:rPr lang="en-US" dirty="0" smtClean="0"/>
              <a:t>This also meant that my processes were database agnostic</a:t>
            </a:r>
          </a:p>
          <a:p>
            <a:pPr lvl="1"/>
            <a:r>
              <a:rPr lang="en-US" dirty="0" smtClean="0"/>
              <a:t>JSON is a great way of structuring input and output between phases of the </a:t>
            </a:r>
            <a:r>
              <a:rPr lang="en-US" dirty="0" err="1" smtClean="0"/>
              <a:t>MapReduce</a:t>
            </a:r>
            <a:r>
              <a:rPr lang="en-US" dirty="0" smtClean="0"/>
              <a:t> Process</a:t>
            </a:r>
          </a:p>
          <a:p>
            <a:pPr lvl="2"/>
            <a:r>
              <a:rPr lang="en-US" dirty="0" smtClean="0"/>
              <a:t>To that effect, check out RJSON – great package.</a:t>
            </a:r>
          </a:p>
          <a:p>
            <a:r>
              <a:rPr lang="en-US" dirty="0" smtClean="0"/>
              <a:t>In general, the following rule seems to apply:</a:t>
            </a:r>
          </a:p>
          <a:p>
            <a:pPr lvl="1"/>
            <a:r>
              <a:rPr lang="en-US" dirty="0" smtClean="0"/>
              <a:t>Data frame bad.</a:t>
            </a:r>
          </a:p>
          <a:p>
            <a:pPr lvl="1"/>
            <a:r>
              <a:rPr lang="en-US" dirty="0" smtClean="0"/>
              <a:t>Data table good.</a:t>
            </a:r>
          </a:p>
          <a:p>
            <a:pPr lvl="2"/>
            <a:r>
              <a:rPr lang="en-US" dirty="0" err="1" smtClean="0"/>
              <a:t>http://cran.r-project.org/web/packages/data.table/index.html</a:t>
            </a:r>
            <a:endParaRPr lang="en-US" dirty="0" smtClean="0"/>
          </a:p>
          <a:p>
            <a:r>
              <a:rPr lang="en-US" dirty="0" smtClean="0"/>
              <a:t>Packages to simplify R make my skin crawl</a:t>
            </a:r>
          </a:p>
          <a:p>
            <a:pPr lvl="1"/>
            <a:r>
              <a:rPr lang="en-US" dirty="0" smtClean="0"/>
              <a:t>Ever see Jurassic Park?</a:t>
            </a:r>
          </a:p>
          <a:p>
            <a:pPr lvl="1"/>
            <a:r>
              <a:rPr lang="en-US" dirty="0" smtClean="0"/>
              <a:t>Just a stubborn programmer – of course the logic extension leads me to contradiction.  Never mind that I said that.	</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Package to Utilize Map Reduce</a:t>
            </a:r>
            <a:endParaRPr lang="en-US" dirty="0"/>
          </a:p>
        </p:txBody>
      </p:sp>
      <p:sp>
        <p:nvSpPr>
          <p:cNvPr id="3" name="Content Placeholder 2"/>
          <p:cNvSpPr>
            <a:spLocks noGrp="1"/>
          </p:cNvSpPr>
          <p:nvPr>
            <p:ph idx="1"/>
          </p:nvPr>
        </p:nvSpPr>
        <p:spPr/>
        <p:txBody>
          <a:bodyPr>
            <a:normAutofit lnSpcReduction="10000"/>
          </a:bodyPr>
          <a:lstStyle/>
          <a:p>
            <a:r>
              <a:rPr lang="en-US" dirty="0" smtClean="0"/>
              <a:t>Segue – Written J.D. Long</a:t>
            </a:r>
          </a:p>
          <a:p>
            <a:pPr lvl="1"/>
            <a:r>
              <a:rPr lang="en-US" dirty="0" smtClean="0">
                <a:hlinkClick r:id="rId2"/>
              </a:rPr>
              <a:t>http</a:t>
            </a:r>
            <a:r>
              <a:rPr lang="en-US" dirty="0" smtClean="0">
                <a:hlinkClick r:id="rId2"/>
              </a:rPr>
              <a:t>://</a:t>
            </a:r>
            <a:r>
              <a:rPr lang="en-US" dirty="0" smtClean="0">
                <a:hlinkClick r:id="rId2"/>
              </a:rPr>
              <a:t>www.cerebralmastication.com</a:t>
            </a:r>
            <a:endParaRPr lang="en-US" dirty="0" smtClean="0"/>
          </a:p>
          <a:p>
            <a:pPr lvl="2"/>
            <a:r>
              <a:rPr lang="en-US" dirty="0" smtClean="0"/>
              <a:t>P.s.  We all realize that www is a </a:t>
            </a:r>
            <a:r>
              <a:rPr lang="en-US" dirty="0" err="1" smtClean="0"/>
              <a:t>subdomain</a:t>
            </a:r>
            <a:r>
              <a:rPr lang="en-US" dirty="0" smtClean="0"/>
              <a:t>, right?  World Wide Web…  is that really necessary?</a:t>
            </a:r>
          </a:p>
          <a:p>
            <a:pPr lvl="1"/>
            <a:r>
              <a:rPr lang="en-US" dirty="0" smtClean="0"/>
              <a:t>Handles much of the transactional details and allows the use of Elastic </a:t>
            </a:r>
            <a:r>
              <a:rPr lang="en-US" dirty="0" err="1" smtClean="0"/>
              <a:t>MapReduce</a:t>
            </a:r>
            <a:r>
              <a:rPr lang="en-US" dirty="0" smtClean="0"/>
              <a:t> through apply() and </a:t>
            </a:r>
            <a:r>
              <a:rPr lang="en-US" dirty="0" err="1" smtClean="0"/>
              <a:t>lapply</a:t>
            </a:r>
            <a:r>
              <a:rPr lang="en-US" dirty="0" smtClean="0"/>
              <a:t>() wrappers</a:t>
            </a:r>
          </a:p>
          <a:p>
            <a:r>
              <a:rPr lang="en-US" dirty="0" smtClean="0"/>
              <a:t>Seems like this is a good tutorial too:</a:t>
            </a:r>
          </a:p>
          <a:p>
            <a:pPr lvl="1"/>
            <a:r>
              <a:rPr lang="en-US" dirty="0" smtClean="0"/>
              <a:t>http://jeffreybreen.wordpress.com/2011/01/10/segue-r-to-amazon-elastic-mapreduce-hadoop/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stuff</a:t>
            </a:r>
            <a:endParaRPr lang="en-US" dirty="0"/>
          </a:p>
        </p:txBody>
      </p:sp>
      <p:sp>
        <p:nvSpPr>
          <p:cNvPr id="3" name="Content Placeholder 2"/>
          <p:cNvSpPr>
            <a:spLocks noGrp="1"/>
          </p:cNvSpPr>
          <p:nvPr>
            <p:ph idx="1"/>
          </p:nvPr>
        </p:nvSpPr>
        <p:spPr/>
        <p:txBody>
          <a:bodyPr>
            <a:normAutofit/>
          </a:bodyPr>
          <a:lstStyle/>
          <a:p>
            <a:r>
              <a:rPr lang="en-US" dirty="0" smtClean="0"/>
              <a:t>Distributed Cache</a:t>
            </a:r>
          </a:p>
          <a:p>
            <a:pPr lvl="1"/>
            <a:r>
              <a:rPr lang="en-US" dirty="0" smtClean="0"/>
              <a:t>Load your data the smart way!</a:t>
            </a:r>
          </a:p>
          <a:p>
            <a:r>
              <a:rPr lang="en-US" dirty="0" smtClean="0"/>
              <a:t>Ruby Command Tools</a:t>
            </a:r>
          </a:p>
          <a:p>
            <a:pPr lvl="1"/>
            <a:r>
              <a:rPr lang="en-US" dirty="0" smtClean="0"/>
              <a:t>Interact with AWS the smart way!</a:t>
            </a:r>
          </a:p>
          <a:p>
            <a:r>
              <a:rPr lang="en-US" dirty="0" smtClean="0"/>
              <a:t>Web interface</a:t>
            </a:r>
          </a:p>
          <a:p>
            <a:pPr lvl="1"/>
            <a:r>
              <a:rPr lang="en-US" dirty="0" smtClean="0"/>
              <a:t>Simple.  </a:t>
            </a:r>
            <a:endParaRPr lang="en-US" dirty="0" smtClean="0"/>
          </a:p>
          <a:p>
            <a:pPr lvl="1"/>
            <a:r>
              <a:rPr lang="en-US" dirty="0" smtClean="0"/>
              <a:t>Helpful when monitoring jobs when you wake up at 3:30AM and wonder “is my script still running?”</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general disclaimer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Good programmers learn fast and develop expertise in technologies and methodologies in a rather intrepid, exploratory manner.</a:t>
            </a:r>
          </a:p>
          <a:p>
            <a:r>
              <a:rPr lang="en-US" dirty="0" smtClean="0"/>
              <a:t>I am by no means a expert in the paradigm which we are discussing this evening but I’d like to share what I have learned in the last year while developing </a:t>
            </a:r>
            <a:r>
              <a:rPr lang="en-US" dirty="0" err="1" smtClean="0"/>
              <a:t>MapReduce</a:t>
            </a:r>
            <a:r>
              <a:rPr lang="en-US" dirty="0" smtClean="0"/>
              <a:t> applications in R within the AWS.  Translation: ask anything and everything but  reserve the right to say “I don’t know, yet.</a:t>
            </a:r>
            <a:r>
              <a:rPr lang="en-US" dirty="0" smtClean="0"/>
              <a:t>”</a:t>
            </a:r>
            <a:endParaRPr lang="en-US" dirty="0" smtClean="0"/>
          </a:p>
          <a:p>
            <a:r>
              <a:rPr lang="en-US" dirty="0" smtClean="0"/>
              <a:t>Also, this is a </a:t>
            </a:r>
            <a:r>
              <a:rPr lang="en-US" dirty="0" err="1" smtClean="0"/>
              <a:t>m</a:t>
            </a:r>
            <a:r>
              <a:rPr lang="en-US" dirty="0" err="1" smtClean="0"/>
              <a:t>eetup.com</a:t>
            </a:r>
            <a:r>
              <a:rPr lang="en-US" dirty="0" smtClean="0"/>
              <a:t> meeting – seems only </a:t>
            </a:r>
            <a:r>
              <a:rPr lang="en-US" dirty="0" smtClean="0"/>
              <a:t>appropriate to keep this short, sweet, high-level and full of solicitous discussion points.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whole point of this presentation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 am selfish (and you should be too!)</a:t>
            </a:r>
          </a:p>
          <a:p>
            <a:pPr lvl="1"/>
            <a:r>
              <a:rPr lang="en-US" dirty="0" smtClean="0"/>
              <a:t>I like collaborators </a:t>
            </a:r>
          </a:p>
          <a:p>
            <a:pPr lvl="1"/>
            <a:r>
              <a:rPr lang="en-US" dirty="0" smtClean="0"/>
              <a:t>I like collaborators interested in things I am interested in</a:t>
            </a:r>
          </a:p>
          <a:p>
            <a:pPr lvl="1"/>
            <a:r>
              <a:rPr lang="en-US" dirty="0" smtClean="0"/>
              <a:t>I believe that dissemination of information related to sophisticated, numerical decision making processes generally makes the world a better place</a:t>
            </a:r>
          </a:p>
          <a:p>
            <a:pPr lvl="1"/>
            <a:r>
              <a:rPr lang="en-US" dirty="0" smtClean="0"/>
              <a:t>I believe that the more people use Open Source technology, the more people contribute to Open Source technology and the better Open Source technology gets in general.  Hence, my life gets easier and cheaper which is presumably analogous to “better” in some respect.</a:t>
            </a:r>
          </a:p>
          <a:p>
            <a:pPr lvl="1"/>
            <a:r>
              <a:rPr lang="en-US" dirty="0" smtClean="0"/>
              <a:t>There is beer at this </a:t>
            </a:r>
            <a:r>
              <a:rPr lang="en-US" dirty="0" err="1" smtClean="0"/>
              <a:t>meetup</a:t>
            </a:r>
            <a:r>
              <a:rPr lang="en-US" dirty="0" smtClean="0"/>
              <a:t>.  Queue short intermission.</a:t>
            </a:r>
          </a:p>
          <a:p>
            <a:r>
              <a:rPr lang="en-US" dirty="0" err="1" smtClean="0"/>
              <a:t>Otherweiser</a:t>
            </a:r>
            <a:r>
              <a:rPr lang="en-US" dirty="0" smtClean="0"/>
              <a:t>® (brought by the aforementioned speaking point,) I’d really be very happy if people said to themselves at the end of this presentation “</a:t>
            </a:r>
            <a:r>
              <a:rPr lang="en-US" dirty="0" err="1" smtClean="0"/>
              <a:t>Hadoop</a:t>
            </a:r>
            <a:r>
              <a:rPr lang="en-US" dirty="0" smtClean="0"/>
              <a:t> seems easy!  I’m going to give it a try.”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are we talking about this anyhow?</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a:t>
            </a:r>
            <a:r>
              <a:rPr lang="en-US" i="1" dirty="0" smtClean="0"/>
              <a:t>Every </a:t>
            </a:r>
            <a:r>
              <a:rPr lang="en-US" i="1" dirty="0" smtClean="0"/>
              <a:t>two days now we create as much information as we did from the dawn of </a:t>
            </a:r>
            <a:br>
              <a:rPr lang="en-US" i="1" dirty="0" smtClean="0"/>
            </a:br>
            <a:r>
              <a:rPr lang="en-US" i="1" dirty="0" smtClean="0"/>
              <a:t>civilization up until </a:t>
            </a:r>
            <a:r>
              <a:rPr lang="en-US" i="1" dirty="0" smtClean="0"/>
              <a:t>2003.</a:t>
            </a:r>
            <a:r>
              <a:rPr lang="en-US" dirty="0" smtClean="0"/>
              <a:t>“ -</a:t>
            </a:r>
            <a:r>
              <a:rPr lang="en-US" dirty="0" smtClean="0"/>
              <a:t>Eric </a:t>
            </a:r>
            <a:r>
              <a:rPr lang="en-US" dirty="0" smtClean="0"/>
              <a:t>Schmidt, August 2010</a:t>
            </a:r>
          </a:p>
          <a:p>
            <a:pPr>
              <a:buNone/>
            </a:pPr>
            <a:endParaRPr lang="en-US" dirty="0" smtClean="0"/>
          </a:p>
          <a:p>
            <a:r>
              <a:rPr lang="en-US" dirty="0" smtClean="0"/>
              <a:t>We aggregate a lot of data (and have been)</a:t>
            </a:r>
          </a:p>
          <a:p>
            <a:pPr lvl="1"/>
            <a:r>
              <a:rPr lang="en-US" dirty="0" smtClean="0"/>
              <a:t>Particularly businesses like Google, Amazon, Apple etc…</a:t>
            </a:r>
          </a:p>
          <a:p>
            <a:pPr lvl="1"/>
            <a:r>
              <a:rPr lang="en-US" dirty="0" smtClean="0"/>
              <a:t>Presumably the government is doing awful things with data too</a:t>
            </a:r>
          </a:p>
          <a:p>
            <a:r>
              <a:rPr lang="en-US" dirty="0" smtClean="0"/>
              <a:t>But aggregation isn’t understanding</a:t>
            </a:r>
          </a:p>
          <a:p>
            <a:pPr lvl="1"/>
            <a:r>
              <a:rPr lang="en-US" dirty="0" smtClean="0"/>
              <a:t>Lawnmower Man aside</a:t>
            </a:r>
          </a:p>
          <a:p>
            <a:pPr lvl="1"/>
            <a:r>
              <a:rPr lang="en-US" dirty="0" smtClean="0"/>
              <a:t>We need to UNDERSTAND the data- that is take raw data and make it interoperable.</a:t>
            </a:r>
          </a:p>
          <a:p>
            <a:pPr lvl="1"/>
            <a:r>
              <a:rPr lang="en-US" dirty="0" smtClean="0"/>
              <a:t>Hence the need for a marriage of Statistics and Programming directed at understanding phenomena expressed in these large data sets</a:t>
            </a:r>
          </a:p>
          <a:p>
            <a:pPr lvl="1"/>
            <a:r>
              <a:rPr lang="en-US" dirty="0" smtClean="0"/>
              <a:t>Can’t recommend this book enough:</a:t>
            </a:r>
          </a:p>
          <a:p>
            <a:pPr lvl="2"/>
            <a:r>
              <a:rPr lang="en-US" dirty="0" smtClean="0"/>
              <a:t>The Elements of Statistical Learning: Data Mining, Inference, and </a:t>
            </a:r>
            <a:r>
              <a:rPr lang="en-US" dirty="0" smtClean="0"/>
              <a:t>Prediction by Trevor Hastie, Robert </a:t>
            </a:r>
            <a:r>
              <a:rPr lang="en-US" dirty="0" err="1" smtClean="0"/>
              <a:t>Tibshirani</a:t>
            </a:r>
            <a:r>
              <a:rPr lang="en-US" dirty="0" smtClean="0"/>
              <a:t> and Jerome Freidman</a:t>
            </a:r>
          </a:p>
          <a:p>
            <a:pPr lvl="2"/>
            <a:r>
              <a:rPr lang="en-US" dirty="0" smtClean="0"/>
              <a:t>http</a:t>
            </a:r>
            <a:r>
              <a:rPr lang="en-US" dirty="0" smtClean="0"/>
              <a:t>://www.amazon.com/Elements-Statistical-Learning-Prediction-Statistics/dp/0387848576/ref=pd_sim_b_1</a:t>
            </a:r>
          </a:p>
          <a:p>
            <a:r>
              <a:rPr lang="en-US" dirty="0" smtClean="0"/>
              <a:t>So everybody is going crazy about this in general.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a:t>
            </a:r>
            <a:r>
              <a:rPr lang="en-US" dirty="0" smtClean="0"/>
              <a:t>who</a:t>
            </a:r>
            <a:r>
              <a:rPr lang="en-US" dirty="0" smtClean="0"/>
              <a:t> is this “self” I speak of?</a:t>
            </a:r>
            <a:endParaRPr lang="en-US" dirty="0"/>
          </a:p>
        </p:txBody>
      </p:sp>
      <p:sp>
        <p:nvSpPr>
          <p:cNvPr id="3" name="Content Placeholder 2"/>
          <p:cNvSpPr>
            <a:spLocks noGrp="1"/>
          </p:cNvSpPr>
          <p:nvPr>
            <p:ph idx="1"/>
          </p:nvPr>
        </p:nvSpPr>
        <p:spPr/>
        <p:txBody>
          <a:bodyPr>
            <a:normAutofit lnSpcReduction="10000"/>
          </a:bodyPr>
          <a:lstStyle/>
          <a:p>
            <a:r>
              <a:rPr lang="en-US" dirty="0" err="1" smtClean="0"/>
              <a:t>tis</a:t>
            </a:r>
            <a:r>
              <a:rPr lang="en-US" dirty="0" smtClean="0"/>
              <a:t>’ I, Timothy </a:t>
            </a:r>
            <a:r>
              <a:rPr lang="en-US" dirty="0" smtClean="0"/>
              <a:t>Dalbey</a:t>
            </a:r>
          </a:p>
          <a:p>
            <a:pPr lvl="2"/>
            <a:r>
              <a:rPr lang="en-US" dirty="0" smtClean="0"/>
              <a:t>I work for the Emerging Technologies Group of News Corporation</a:t>
            </a:r>
          </a:p>
          <a:p>
            <a:pPr lvl="2"/>
            <a:r>
              <a:rPr lang="en-US" dirty="0" smtClean="0"/>
              <a:t>I live in North East Portland and keep an office on 53</a:t>
            </a:r>
            <a:r>
              <a:rPr lang="en-US" baseline="30000" dirty="0" smtClean="0"/>
              <a:t>rd</a:t>
            </a:r>
            <a:r>
              <a:rPr lang="en-US" dirty="0" smtClean="0"/>
              <a:t> and 5</a:t>
            </a:r>
            <a:r>
              <a:rPr lang="en-US" baseline="30000" dirty="0" smtClean="0"/>
              <a:t>th</a:t>
            </a:r>
            <a:r>
              <a:rPr lang="en-US" dirty="0" smtClean="0"/>
              <a:t> in New York City</a:t>
            </a:r>
          </a:p>
          <a:p>
            <a:pPr lvl="2"/>
            <a:r>
              <a:rPr lang="en-US" dirty="0" smtClean="0"/>
              <a:t>Studied Mathematics and Economics as a undergraduate student and Statistics as a graduate student at University of Virginia</a:t>
            </a:r>
          </a:p>
          <a:p>
            <a:pPr lvl="2"/>
            <a:r>
              <a:rPr lang="en-US" dirty="0" smtClean="0"/>
              <a:t>2 awesome kids and a awesome partner at home: Liam, Juniper and Lindsay</a:t>
            </a:r>
            <a:endParaRPr lang="en-US" dirty="0" smtClean="0"/>
          </a:p>
          <a:p>
            <a:pPr lvl="2"/>
            <a:r>
              <a:rPr lang="en-US" dirty="0" smtClean="0"/>
              <a:t>E</a:t>
            </a:r>
            <a:r>
              <a:rPr lang="en-US" dirty="0" smtClean="0"/>
              <a:t>nthusiastic </a:t>
            </a:r>
            <a:r>
              <a:rPr lang="en-US" dirty="0" smtClean="0"/>
              <a:t>about technology, science and futuristic endeavors in general</a:t>
            </a:r>
          </a:p>
          <a:p>
            <a:pPr lvl="2">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a:t>
            </a:r>
            <a:r>
              <a:rPr lang="en-US" dirty="0" err="1" smtClean="0"/>
              <a:t>MapReduce</a:t>
            </a:r>
            <a:endParaRPr lang="en-US" dirty="0"/>
          </a:p>
        </p:txBody>
      </p:sp>
      <p:sp>
        <p:nvSpPr>
          <p:cNvPr id="3" name="Content Placeholder 2"/>
          <p:cNvSpPr>
            <a:spLocks noGrp="1"/>
          </p:cNvSpPr>
          <p:nvPr>
            <p:ph idx="1"/>
          </p:nvPr>
        </p:nvSpPr>
        <p:spPr/>
        <p:txBody>
          <a:bodyPr>
            <a:normAutofit/>
          </a:bodyPr>
          <a:lstStyle/>
          <a:p>
            <a:r>
              <a:rPr lang="en-US" dirty="0" smtClean="0"/>
              <a:t>Elastic Map reduce is</a:t>
            </a:r>
          </a:p>
          <a:p>
            <a:pPr lvl="1"/>
            <a:r>
              <a:rPr lang="en-US" dirty="0" smtClean="0"/>
              <a:t>A service of Amazon Web Services</a:t>
            </a:r>
            <a:endParaRPr lang="en-US" dirty="0" smtClean="0"/>
          </a:p>
          <a:p>
            <a:pPr lvl="1"/>
            <a:r>
              <a:rPr lang="en-US" dirty="0" smtClean="0"/>
              <a:t>Is composed of Amazon </a:t>
            </a:r>
            <a:r>
              <a:rPr lang="en-US" dirty="0" smtClean="0"/>
              <a:t>Machine Images </a:t>
            </a:r>
          </a:p>
          <a:p>
            <a:pPr lvl="2"/>
            <a:r>
              <a:rPr lang="en-US" dirty="0" err="1" smtClean="0"/>
              <a:t>ssh</a:t>
            </a:r>
            <a:r>
              <a:rPr lang="en-US" dirty="0" smtClean="0"/>
              <a:t> capability</a:t>
            </a:r>
          </a:p>
          <a:p>
            <a:pPr lvl="2"/>
            <a:r>
              <a:rPr lang="en-US" dirty="0" err="1" smtClean="0"/>
              <a:t>Debian</a:t>
            </a:r>
            <a:r>
              <a:rPr lang="en-US" dirty="0" smtClean="0"/>
              <a:t> Linux</a:t>
            </a:r>
          </a:p>
          <a:p>
            <a:pPr lvl="2"/>
            <a:r>
              <a:rPr lang="en-US" dirty="0" smtClean="0"/>
              <a:t>Preloaded with ancient versions of R</a:t>
            </a:r>
            <a:endParaRPr lang="en-US" dirty="0" smtClean="0"/>
          </a:p>
          <a:p>
            <a:pPr lvl="1"/>
            <a:r>
              <a:rPr lang="en-US" dirty="0" smtClean="0"/>
              <a:t>A complimentary set of Ruby </a:t>
            </a:r>
            <a:r>
              <a:rPr lang="en-US" dirty="0" smtClean="0"/>
              <a:t>Client Tools</a:t>
            </a:r>
            <a:endParaRPr lang="en-US" dirty="0" smtClean="0"/>
          </a:p>
          <a:p>
            <a:pPr lvl="1"/>
            <a:r>
              <a:rPr lang="en-US" dirty="0" smtClean="0"/>
              <a:t>A web interface</a:t>
            </a:r>
          </a:p>
          <a:p>
            <a:pPr lvl="1"/>
            <a:r>
              <a:rPr lang="en-US" dirty="0" smtClean="0"/>
              <a:t>Preconfigured to run </a:t>
            </a:r>
            <a:r>
              <a:rPr lang="en-US" dirty="0" err="1" smtClean="0"/>
              <a:t>Hadoop</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Popular framework </a:t>
            </a:r>
            <a:r>
              <a:rPr lang="en-US" dirty="0" smtClean="0"/>
              <a:t>for controlling distributed cluster computations</a:t>
            </a:r>
          </a:p>
          <a:p>
            <a:pPr lvl="1"/>
            <a:r>
              <a:rPr lang="en-US" dirty="0" smtClean="0"/>
              <a:t>Popularity is important – queue story about MPI at Levy Laboratory and Beowulf clusters…</a:t>
            </a:r>
          </a:p>
          <a:p>
            <a:r>
              <a:rPr lang="en-US" dirty="0" err="1" smtClean="0"/>
              <a:t>Hadoop</a:t>
            </a:r>
            <a:r>
              <a:rPr lang="en-US" dirty="0" smtClean="0"/>
              <a:t> </a:t>
            </a:r>
            <a:r>
              <a:rPr lang="en-US" dirty="0" smtClean="0"/>
              <a:t>is a Apache Project </a:t>
            </a:r>
            <a:r>
              <a:rPr lang="en-US" dirty="0" smtClean="0"/>
              <a:t>product</a:t>
            </a:r>
          </a:p>
          <a:p>
            <a:pPr lvl="1"/>
            <a:r>
              <a:rPr lang="en-US" dirty="0" smtClean="0"/>
              <a:t>http://</a:t>
            </a:r>
            <a:r>
              <a:rPr lang="en-US" dirty="0" err="1" smtClean="0"/>
              <a:t>hadoop.apache.org</a:t>
            </a:r>
            <a:r>
              <a:rPr lang="en-US" dirty="0" smtClean="0"/>
              <a:t>/</a:t>
            </a:r>
          </a:p>
          <a:p>
            <a:r>
              <a:rPr lang="en-US" dirty="0" smtClean="0"/>
              <a:t>Open Source</a:t>
            </a:r>
          </a:p>
          <a:p>
            <a:r>
              <a:rPr lang="en-US" dirty="0" smtClean="0"/>
              <a:t>Java</a:t>
            </a:r>
          </a:p>
          <a:p>
            <a:r>
              <a:rPr lang="en-US" dirty="0" smtClean="0"/>
              <a:t>Configurable (mostly uses XML </a:t>
            </a:r>
            <a:r>
              <a:rPr lang="en-US" dirty="0" err="1" smtClean="0"/>
              <a:t>config</a:t>
            </a:r>
            <a:r>
              <a:rPr lang="en-US" dirty="0" smtClean="0"/>
              <a:t> files)</a:t>
            </a:r>
          </a:p>
          <a:p>
            <a:r>
              <a:rPr lang="en-US" dirty="0" smtClean="0"/>
              <a:t>Fault Tolerant</a:t>
            </a:r>
          </a:p>
          <a:p>
            <a:r>
              <a:rPr lang="en-US" dirty="0" smtClean="0"/>
              <a:t>Lots of ways to interact with </a:t>
            </a:r>
            <a:r>
              <a:rPr lang="en-US" dirty="0" err="1" smtClean="0"/>
              <a:t>Hadoop</a:t>
            </a:r>
            <a:endParaRPr lang="en-US" dirty="0" smtClean="0"/>
          </a:p>
          <a:p>
            <a:pPr lvl="1"/>
            <a:r>
              <a:rPr lang="en-US" dirty="0" smtClean="0"/>
              <a:t>Pig</a:t>
            </a:r>
          </a:p>
          <a:p>
            <a:pPr lvl="1"/>
            <a:r>
              <a:rPr lang="en-US" dirty="0" smtClean="0"/>
              <a:t>Hive</a:t>
            </a:r>
          </a:p>
          <a:p>
            <a:pPr lvl="1"/>
            <a:r>
              <a:rPr lang="en-US" dirty="0" smtClean="0"/>
              <a:t>Streaming</a:t>
            </a:r>
          </a:p>
          <a:p>
            <a:pPr lvl="1"/>
            <a:r>
              <a:rPr lang="en-US" dirty="0" smtClean="0"/>
              <a:t>Custom .jar</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Hadoop</a:t>
            </a:r>
            <a:r>
              <a:rPr lang="en-US" dirty="0" smtClean="0"/>
              <a:t> is </a:t>
            </a:r>
            <a:r>
              <a:rPr lang="en-US" dirty="0" err="1" smtClean="0"/>
              <a:t>MapReduce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a:t>
            </a:r>
            <a:r>
              <a:rPr lang="en-US" dirty="0" smtClean="0"/>
              <a:t>hat </a:t>
            </a:r>
            <a:r>
              <a:rPr lang="en-US" dirty="0" smtClean="0"/>
              <a:t>is a </a:t>
            </a:r>
            <a:r>
              <a:rPr lang="en-US" dirty="0" err="1" smtClean="0"/>
              <a:t>MapReduce</a:t>
            </a:r>
            <a:r>
              <a:rPr lang="en-US" dirty="0" smtClean="0"/>
              <a:t>?</a:t>
            </a:r>
          </a:p>
          <a:p>
            <a:pPr lvl="1"/>
            <a:r>
              <a:rPr lang="en-US" dirty="0" smtClean="0"/>
              <a:t>Originally coined by Google Labs in 2004</a:t>
            </a:r>
            <a:endParaRPr lang="en-US" dirty="0" smtClean="0"/>
          </a:p>
          <a:p>
            <a:pPr lvl="1"/>
            <a:r>
              <a:rPr lang="en-US" dirty="0" smtClean="0"/>
              <a:t>A super simplified single-node version of the paradigm is as follows:</a:t>
            </a:r>
          </a:p>
          <a:p>
            <a:pPr lvl="1">
              <a:buNone/>
            </a:pPr>
            <a:r>
              <a:rPr lang="en-US" dirty="0" smtClean="0"/>
              <a:t>	</a:t>
            </a:r>
            <a:r>
              <a:rPr lang="en-US" sz="2000" dirty="0" smtClean="0">
                <a:latin typeface="Andale Mono"/>
                <a:cs typeface="Andale Mono"/>
              </a:rPr>
              <a:t>cat </a:t>
            </a:r>
            <a:r>
              <a:rPr lang="en-US" sz="2000" dirty="0" err="1" smtClean="0">
                <a:latin typeface="Andale Mono"/>
                <a:cs typeface="Andale Mono"/>
              </a:rPr>
              <a:t>input.txt</a:t>
            </a:r>
            <a:r>
              <a:rPr lang="en-US" sz="2000" dirty="0" smtClean="0">
                <a:latin typeface="Andale Mono"/>
                <a:cs typeface="Andale Mono"/>
              </a:rPr>
              <a:t> | ./</a:t>
            </a:r>
            <a:r>
              <a:rPr lang="en-US" sz="2000" dirty="0" err="1" smtClean="0">
                <a:latin typeface="Andale Mono"/>
                <a:cs typeface="Andale Mono"/>
              </a:rPr>
              <a:t>mapper.R</a:t>
            </a:r>
            <a:r>
              <a:rPr lang="en-US" sz="2000" dirty="0" smtClean="0">
                <a:latin typeface="Andale Mono"/>
                <a:cs typeface="Andale Mono"/>
              </a:rPr>
              <a:t> | sort | </a:t>
            </a:r>
            <a:r>
              <a:rPr lang="en-US" sz="2000" dirty="0" err="1" smtClean="0">
                <a:latin typeface="Andale Mono"/>
                <a:cs typeface="Andale Mono"/>
              </a:rPr>
              <a:t>reducer.R</a:t>
            </a:r>
            <a:r>
              <a:rPr lang="en-US" sz="2000" dirty="0" smtClean="0">
                <a:latin typeface="Andale Mono"/>
                <a:cs typeface="Andale Mono"/>
              </a:rPr>
              <a:t> &gt; </a:t>
            </a:r>
            <a:r>
              <a:rPr lang="en-US" sz="2000" dirty="0" err="1" smtClean="0">
                <a:latin typeface="Andale Mono"/>
                <a:cs typeface="Andale Mono"/>
              </a:rPr>
              <a:t>output.txt</a:t>
            </a:r>
            <a:endParaRPr lang="en-US" dirty="0" smtClean="0"/>
          </a:p>
          <a:p>
            <a:r>
              <a:rPr lang="en-US" dirty="0" smtClean="0"/>
              <a:t>That is, </a:t>
            </a:r>
            <a:r>
              <a:rPr lang="en-US" dirty="0" err="1" smtClean="0"/>
              <a:t>MapReduce</a:t>
            </a:r>
            <a:r>
              <a:rPr lang="en-US" dirty="0" smtClean="0"/>
              <a:t> has follows a general process:</a:t>
            </a:r>
          </a:p>
          <a:p>
            <a:pPr lvl="1"/>
            <a:r>
              <a:rPr lang="en-US" dirty="0" smtClean="0"/>
              <a:t>Read input (cat input)</a:t>
            </a:r>
          </a:p>
          <a:p>
            <a:pPr lvl="1"/>
            <a:r>
              <a:rPr lang="en-US" dirty="0" smtClean="0"/>
              <a:t>Map (</a:t>
            </a:r>
            <a:r>
              <a:rPr lang="en-US" dirty="0" err="1" smtClean="0"/>
              <a:t>mapper.R</a:t>
            </a:r>
            <a:r>
              <a:rPr lang="en-US" dirty="0" smtClean="0"/>
              <a:t>)</a:t>
            </a:r>
          </a:p>
          <a:p>
            <a:pPr lvl="1"/>
            <a:r>
              <a:rPr lang="en-US" dirty="0" smtClean="0"/>
              <a:t>Partition</a:t>
            </a:r>
          </a:p>
          <a:p>
            <a:pPr lvl="1"/>
            <a:r>
              <a:rPr lang="en-US" dirty="0" smtClean="0"/>
              <a:t>Comparison (sort)</a:t>
            </a:r>
          </a:p>
          <a:p>
            <a:pPr lvl="1"/>
            <a:r>
              <a:rPr lang="en-US" dirty="0" smtClean="0"/>
              <a:t>Reduce (</a:t>
            </a:r>
            <a:r>
              <a:rPr lang="en-US" dirty="0" err="1" smtClean="0"/>
              <a:t>reducer.R</a:t>
            </a:r>
            <a:r>
              <a:rPr lang="en-US" dirty="0" smtClean="0"/>
              <a:t>)</a:t>
            </a:r>
          </a:p>
          <a:p>
            <a:pPr lvl="1"/>
            <a:r>
              <a:rPr lang="en-US" dirty="0" smtClean="0"/>
              <a:t>Output (</a:t>
            </a:r>
            <a:r>
              <a:rPr lang="en-US" dirty="0" err="1" smtClean="0"/>
              <a:t>output.txt</a:t>
            </a:r>
            <a:r>
              <a:rPr lang="en-US" dirty="0" smtClean="0"/>
              <a:t>)</a:t>
            </a:r>
          </a:p>
          <a:p>
            <a:r>
              <a:rPr lang="en-US" dirty="0" smtClean="0"/>
              <a:t>You </a:t>
            </a:r>
            <a:r>
              <a:rPr lang="en-US" dirty="0" smtClean="0"/>
              <a:t>can use most popular scripting languages </a:t>
            </a:r>
          </a:p>
          <a:p>
            <a:pPr lvl="1"/>
            <a:r>
              <a:rPr lang="en-US" dirty="0" smtClean="0"/>
              <a:t>Perl, PHP, Python etc…</a:t>
            </a:r>
          </a:p>
          <a:p>
            <a:pPr lvl="1"/>
            <a:r>
              <a:rPr lang="en-US" dirty="0" smtClean="0"/>
              <a:t>R</a:t>
            </a:r>
          </a:p>
          <a:p>
            <a:pPr lvl="1">
              <a:buNone/>
            </a:pPr>
            <a:endParaRPr lang="en-US" sz="2000" dirty="0" smtClean="0">
              <a:latin typeface="Andale Mono"/>
              <a:cs typeface="Andale Mono"/>
            </a:endParaRPr>
          </a:p>
          <a:p>
            <a:pPr>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 that sort of misses the point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MapReduce</a:t>
            </a:r>
            <a:r>
              <a:rPr lang="en-US" dirty="0" smtClean="0"/>
              <a:t> is computational </a:t>
            </a:r>
            <a:r>
              <a:rPr lang="en-US" dirty="0" smtClean="0"/>
              <a:t>paradigm intended </a:t>
            </a:r>
            <a:r>
              <a:rPr lang="en-US" dirty="0" smtClean="0"/>
              <a:t>for</a:t>
            </a:r>
            <a:endParaRPr lang="en-US" dirty="0" smtClean="0"/>
          </a:p>
          <a:p>
            <a:pPr lvl="1"/>
            <a:r>
              <a:rPr lang="en-US" dirty="0" smtClean="0"/>
              <a:t>Large Datasets</a:t>
            </a:r>
          </a:p>
          <a:p>
            <a:pPr lvl="1"/>
            <a:r>
              <a:rPr lang="en-US" dirty="0" smtClean="0"/>
              <a:t>Multi-Node Computation</a:t>
            </a:r>
          </a:p>
          <a:p>
            <a:pPr lvl="1"/>
            <a:r>
              <a:rPr lang="en-US" dirty="0" smtClean="0"/>
              <a:t>Truly Parallel Processing</a:t>
            </a:r>
          </a:p>
          <a:p>
            <a:r>
              <a:rPr lang="en-US" dirty="0" smtClean="0"/>
              <a:t>Master/Slave architecture</a:t>
            </a:r>
          </a:p>
          <a:p>
            <a:pPr lvl="1"/>
            <a:r>
              <a:rPr lang="en-US" dirty="0" smtClean="0"/>
              <a:t>Nodes are agnostic of one another, only the master </a:t>
            </a:r>
            <a:r>
              <a:rPr lang="en-US" dirty="0" err="1" smtClean="0"/>
              <a:t>node(s</a:t>
            </a:r>
            <a:r>
              <a:rPr lang="en-US" dirty="0" smtClean="0"/>
              <a:t>) have any idea about the greater scheme of things.</a:t>
            </a:r>
          </a:p>
          <a:p>
            <a:pPr lvl="2"/>
            <a:r>
              <a:rPr lang="en-US" dirty="0" smtClean="0"/>
              <a:t>The importance of truly parallel processing</a:t>
            </a:r>
          </a:p>
          <a:p>
            <a:r>
              <a:rPr lang="en-US" dirty="0" smtClean="0"/>
              <a:t>A good first question before engaging in creating a </a:t>
            </a:r>
            <a:r>
              <a:rPr lang="en-US" dirty="0" err="1" smtClean="0"/>
              <a:t>Hadoop</a:t>
            </a:r>
            <a:r>
              <a:rPr lang="en-US" dirty="0" smtClean="0"/>
              <a:t> job is:</a:t>
            </a:r>
          </a:p>
          <a:p>
            <a:pPr lvl="1"/>
            <a:r>
              <a:rPr lang="en-US" dirty="0" smtClean="0"/>
              <a:t>Is this process a good candidate for </a:t>
            </a:r>
            <a:r>
              <a:rPr lang="en-US" dirty="0" err="1" smtClean="0"/>
              <a:t>Hadoop</a:t>
            </a:r>
            <a:r>
              <a:rPr lang="en-US" dirty="0" smtClean="0"/>
              <a:t> processing in the first place?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1389</TotalTime>
  <Words>1965</Words>
  <Application>Microsoft Macintosh PowerPoint</Application>
  <PresentationFormat>On-screen Show (4:3)</PresentationFormat>
  <Paragraphs>206</Paragraphs>
  <Slides>17</Slides>
  <Notes>0</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Office Theme</vt:lpstr>
      <vt:lpstr>R, Hadoop and Amazon Web Services</vt:lpstr>
      <vt:lpstr>A general disclaimer</vt:lpstr>
      <vt:lpstr>The whole point of this presentation</vt:lpstr>
      <vt:lpstr>Why are we talking about this anyhow?</vt:lpstr>
      <vt:lpstr>Also, who is this “self” I speak of?</vt:lpstr>
      <vt:lpstr>Elastic MapReduce</vt:lpstr>
      <vt:lpstr>Hadoop</vt:lpstr>
      <vt:lpstr>Hadoop is MapReduce</vt:lpstr>
      <vt:lpstr>But – that sort of misses the point</vt:lpstr>
      <vt:lpstr>Benefits to using AWS for Hadoop Jobs</vt:lpstr>
      <vt:lpstr>Specifics</vt:lpstr>
      <vt:lpstr>The typical “Hello World” MapReduce Mapper</vt:lpstr>
      <vt:lpstr>The typical “Hello World” MapReduce Reducer</vt:lpstr>
      <vt:lpstr>MapReduce and R: Forecasting data for News Corporation</vt:lpstr>
      <vt:lpstr>My Experience Learning and Using Hadoop with AWS</vt:lpstr>
      <vt:lpstr>R Package to Utilize Map Reduce</vt:lpstr>
      <vt:lpstr>Other stuff</vt:lpstr>
    </vt:vector>
  </TitlesOfParts>
  <Company>HarperCollins Publishers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Hadoop and Amazon Web Services</dc:title>
  <dc:creator>Dalbey, Timothy</dc:creator>
  <cp:lastModifiedBy>Dalbey, Timothy</cp:lastModifiedBy>
  <cp:revision>4</cp:revision>
  <dcterms:created xsi:type="dcterms:W3CDTF">2011-12-20T19:39:53Z</dcterms:created>
  <dcterms:modified xsi:type="dcterms:W3CDTF">2011-12-21T01:05:18Z</dcterms:modified>
</cp:coreProperties>
</file>