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0" r:id="rId3"/>
    <p:sldId id="309" r:id="rId4"/>
    <p:sldId id="310" r:id="rId5"/>
    <p:sldId id="311" r:id="rId6"/>
    <p:sldId id="312" r:id="rId7"/>
    <p:sldId id="314" r:id="rId8"/>
    <p:sldId id="315" r:id="rId9"/>
    <p:sldId id="313" r:id="rId10"/>
    <p:sldId id="342" r:id="rId11"/>
    <p:sldId id="304" r:id="rId12"/>
    <p:sldId id="303" r:id="rId13"/>
    <p:sldId id="346" r:id="rId14"/>
    <p:sldId id="305" r:id="rId15"/>
    <p:sldId id="317" r:id="rId16"/>
    <p:sldId id="302" r:id="rId17"/>
    <p:sldId id="301" r:id="rId18"/>
    <p:sldId id="338" r:id="rId19"/>
    <p:sldId id="306" r:id="rId20"/>
    <p:sldId id="307" r:id="rId21"/>
    <p:sldId id="308" r:id="rId22"/>
    <p:sldId id="343" r:id="rId23"/>
    <p:sldId id="347" r:id="rId24"/>
    <p:sldId id="348" r:id="rId25"/>
    <p:sldId id="321" r:id="rId26"/>
    <p:sldId id="322" r:id="rId27"/>
    <p:sldId id="323" r:id="rId28"/>
    <p:sldId id="340" r:id="rId29"/>
    <p:sldId id="341" r:id="rId30"/>
    <p:sldId id="339" r:id="rId31"/>
    <p:sldId id="324" r:id="rId32"/>
    <p:sldId id="325" r:id="rId33"/>
    <p:sldId id="335" r:id="rId34"/>
    <p:sldId id="334" r:id="rId35"/>
    <p:sldId id="337" r:id="rId36"/>
    <p:sldId id="327" r:id="rId37"/>
    <p:sldId id="329" r:id="rId38"/>
    <p:sldId id="330" r:id="rId39"/>
    <p:sldId id="331" r:id="rId40"/>
    <p:sldId id="344" r:id="rId41"/>
    <p:sldId id="345" r:id="rId42"/>
    <p:sldId id="299" r:id="rId43"/>
  </p:sldIdLst>
  <p:sldSz cx="9144000" cy="6858000" type="letter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Michael Schilmoeller, 2/10/2010" initials="" lastIdx="4" clrIdx="0"/>
  <p:cmAuthor id="1" name=" Michael Schilmoeller, 4/19/2010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669900"/>
    <a:srgbClr val="336699"/>
    <a:srgbClr val="006666"/>
    <a:srgbClr val="000066"/>
    <a:srgbClr val="0000CC"/>
    <a:srgbClr val="FFFF00"/>
    <a:srgbClr val="006699"/>
    <a:srgbClr val="003366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 autoAdjust="0"/>
    <p:restoredTop sz="87817" autoAdjust="0"/>
  </p:normalViewPr>
  <p:slideViewPr>
    <p:cSldViewPr snapToGrid="0">
      <p:cViewPr>
        <p:scale>
          <a:sx n="68" d="100"/>
          <a:sy n="68" d="100"/>
        </p:scale>
        <p:origin x="-792" y="-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plotArea>
      <c:layout>
        <c:manualLayout>
          <c:layoutTarget val="inner"/>
          <c:xMode val="edge"/>
          <c:yMode val="edge"/>
          <c:x val="0.16411751839843561"/>
          <c:y val="4.376336421952972E-2"/>
          <c:w val="0.81450259893983756"/>
          <c:h val="0.79175130906213342"/>
        </c:manualLayout>
      </c:layout>
      <c:barChart>
        <c:barDir val="col"/>
        <c:grouping val="stacked"/>
        <c:ser>
          <c:idx val="0"/>
          <c:order val="0"/>
          <c:tx>
            <c:strRef>
              <c:f>'[2010Summary_GC_TE_111711.xlsm]PNW 1978 - 2010 Summary'!$A$30</c:f>
              <c:strCache>
                <c:ptCount val="1"/>
                <c:pt idx="0">
                  <c:v>BPA and Utility Programs</c:v>
                </c:pt>
              </c:strCache>
            </c:strRef>
          </c:tx>
          <c:cat>
            <c:numRef>
              <c:f>'[2010Summary_GC_TE_111711.xlsm]PNW 1978 - 2010 Summary'!$B$29:$AH$29</c:f>
              <c:numCache>
                <c:formatCode>General_)</c:formatCode>
                <c:ptCount val="33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</c:numCache>
            </c:numRef>
          </c:cat>
          <c:val>
            <c:numRef>
              <c:f>'[2010Summary_GC_TE_111711.xlsm]PNW 1978 - 2010 Summary'!$B$30:$AH$30</c:f>
              <c:numCache>
                <c:formatCode>_(* #,##0_);_(* \(#,##0\);_(* "-"??_);_(@_)</c:formatCode>
                <c:ptCount val="33"/>
                <c:pt idx="0">
                  <c:v>0.75982981735160204</c:v>
                </c:pt>
                <c:pt idx="1">
                  <c:v>11.381738762557069</c:v>
                </c:pt>
                <c:pt idx="2">
                  <c:v>42.248144300228311</c:v>
                </c:pt>
                <c:pt idx="3">
                  <c:v>79.289409830479286</c:v>
                </c:pt>
                <c:pt idx="4">
                  <c:v>143.66124030605027</c:v>
                </c:pt>
                <c:pt idx="5">
                  <c:v>236.70822055256849</c:v>
                </c:pt>
                <c:pt idx="6">
                  <c:v>271.71429617928084</c:v>
                </c:pt>
                <c:pt idx="7">
                  <c:v>301.36592825873265</c:v>
                </c:pt>
                <c:pt idx="8">
                  <c:v>334.3412530215183</c:v>
                </c:pt>
                <c:pt idx="9">
                  <c:v>349.93477850861774</c:v>
                </c:pt>
                <c:pt idx="10">
                  <c:v>342.60639867734022</c:v>
                </c:pt>
                <c:pt idx="11">
                  <c:v>350.8525712919523</c:v>
                </c:pt>
                <c:pt idx="12">
                  <c:v>364.07385093110724</c:v>
                </c:pt>
                <c:pt idx="13">
                  <c:v>397.25025967128909</c:v>
                </c:pt>
                <c:pt idx="14">
                  <c:v>469.6040413145563</c:v>
                </c:pt>
                <c:pt idx="15">
                  <c:v>588.72471854001355</c:v>
                </c:pt>
                <c:pt idx="16">
                  <c:v>695.27037034058526</c:v>
                </c:pt>
                <c:pt idx="17">
                  <c:v>827.61326841296386</c:v>
                </c:pt>
                <c:pt idx="18">
                  <c:v>919.00141326483015</c:v>
                </c:pt>
                <c:pt idx="19">
                  <c:v>974.95932776346888</c:v>
                </c:pt>
                <c:pt idx="20">
                  <c:v>1026.9625974017292</c:v>
                </c:pt>
                <c:pt idx="21">
                  <c:v>1059.1441630361792</c:v>
                </c:pt>
                <c:pt idx="22">
                  <c:v>1100.3834501637223</c:v>
                </c:pt>
                <c:pt idx="23">
                  <c:v>1209.8665443808109</c:v>
                </c:pt>
                <c:pt idx="24">
                  <c:v>1316.5328150133178</c:v>
                </c:pt>
                <c:pt idx="25">
                  <c:v>1411.2912958978848</c:v>
                </c:pt>
                <c:pt idx="26">
                  <c:v>1492.9825007756631</c:v>
                </c:pt>
                <c:pt idx="27">
                  <c:v>1595.6347387173246</c:v>
                </c:pt>
                <c:pt idx="28">
                  <c:v>1700.5767756574307</c:v>
                </c:pt>
                <c:pt idx="29">
                  <c:v>1830.5695727612062</c:v>
                </c:pt>
                <c:pt idx="30">
                  <c:v>1966.3369337835613</c:v>
                </c:pt>
                <c:pt idx="31">
                  <c:v>2125.5966600755096</c:v>
                </c:pt>
                <c:pt idx="32">
                  <c:v>2338.2187540560644</c:v>
                </c:pt>
              </c:numCache>
            </c:numRef>
          </c:val>
        </c:ser>
        <c:ser>
          <c:idx val="1"/>
          <c:order val="1"/>
          <c:tx>
            <c:strRef>
              <c:f>'[2010Summary_GC_TE_111711.xlsm]PNW 1978 - 2010 Summary'!$A$31</c:f>
              <c:strCache>
                <c:ptCount val="1"/>
                <c:pt idx="0">
                  <c:v>NEEA Programs</c:v>
                </c:pt>
              </c:strCache>
            </c:strRef>
          </c:tx>
          <c:cat>
            <c:numRef>
              <c:f>'[2010Summary_GC_TE_111711.xlsm]PNW 1978 - 2010 Summary'!$B$29:$AH$29</c:f>
              <c:numCache>
                <c:formatCode>General_)</c:formatCode>
                <c:ptCount val="33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</c:numCache>
            </c:numRef>
          </c:cat>
          <c:val>
            <c:numRef>
              <c:f>'[2010Summary_GC_TE_111711.xlsm]PNW 1978 - 2010 Summary'!$B$31:$AH$31</c:f>
              <c:numCache>
                <c:formatCode>_(* #,##0_);_(* \(#,##0\);_(* "-"??_);_(@_)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3.9067874999999987</c:v>
                </c:pt>
                <c:pt idx="20">
                  <c:v>12.570600000000002</c:v>
                </c:pt>
                <c:pt idx="21">
                  <c:v>36.721650000000011</c:v>
                </c:pt>
                <c:pt idx="22">
                  <c:v>59.161650000000009</c:v>
                </c:pt>
                <c:pt idx="23">
                  <c:v>89.331650000000025</c:v>
                </c:pt>
                <c:pt idx="24">
                  <c:v>124.72194724696033</c:v>
                </c:pt>
                <c:pt idx="25">
                  <c:v>158.24890677723556</c:v>
                </c:pt>
                <c:pt idx="26">
                  <c:v>196.76517447755671</c:v>
                </c:pt>
                <c:pt idx="27">
                  <c:v>233.60360658080972</c:v>
                </c:pt>
                <c:pt idx="28">
                  <c:v>280.19201399122329</c:v>
                </c:pt>
                <c:pt idx="29">
                  <c:v>357.70575469363177</c:v>
                </c:pt>
                <c:pt idx="30">
                  <c:v>449.75833460395256</c:v>
                </c:pt>
                <c:pt idx="31">
                  <c:v>502.26185310315952</c:v>
                </c:pt>
                <c:pt idx="32">
                  <c:v>547.94892451201758</c:v>
                </c:pt>
              </c:numCache>
            </c:numRef>
          </c:val>
        </c:ser>
        <c:ser>
          <c:idx val="2"/>
          <c:order val="2"/>
          <c:tx>
            <c:strRef>
              <c:f>'[2010Summary_GC_TE_111711.xlsm]PNW 1978 - 2010 Summary'!$A$32</c:f>
              <c:strCache>
                <c:ptCount val="1"/>
                <c:pt idx="0">
                  <c:v>State Codes</c:v>
                </c:pt>
              </c:strCache>
            </c:strRef>
          </c:tx>
          <c:cat>
            <c:numRef>
              <c:f>'[2010Summary_GC_TE_111711.xlsm]PNW 1978 - 2010 Summary'!$B$29:$AH$29</c:f>
              <c:numCache>
                <c:formatCode>General_)</c:formatCode>
                <c:ptCount val="33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</c:numCache>
            </c:numRef>
          </c:cat>
          <c:val>
            <c:numRef>
              <c:f>'[2010Summary_GC_TE_111711.xlsm]PNW 1978 - 2010 Summary'!$B$32:$AH$32</c:f>
              <c:numCache>
                <c:formatCode>_(* #,##0_);_(* \(#,##0\);_(* "-"??_);_(@_)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13.210691968266593</c:v>
                </c:pt>
                <c:pt idx="10">
                  <c:v>25.56229721878201</c:v>
                </c:pt>
                <c:pt idx="11">
                  <c:v>39.720869974802959</c:v>
                </c:pt>
                <c:pt idx="12">
                  <c:v>54.483086374907444</c:v>
                </c:pt>
                <c:pt idx="13">
                  <c:v>66.698671866281316</c:v>
                </c:pt>
                <c:pt idx="14">
                  <c:v>87.393963695341085</c:v>
                </c:pt>
                <c:pt idx="15">
                  <c:v>109.6728580673811</c:v>
                </c:pt>
                <c:pt idx="16">
                  <c:v>134.55381170830623</c:v>
                </c:pt>
                <c:pt idx="17">
                  <c:v>169.23670656594018</c:v>
                </c:pt>
                <c:pt idx="18">
                  <c:v>206.71989968228579</c:v>
                </c:pt>
                <c:pt idx="19">
                  <c:v>249.02808044121494</c:v>
                </c:pt>
                <c:pt idx="20">
                  <c:v>295.49221831809365</c:v>
                </c:pt>
                <c:pt idx="21">
                  <c:v>346.05147812426202</c:v>
                </c:pt>
                <c:pt idx="22">
                  <c:v>393.47534170560459</c:v>
                </c:pt>
                <c:pt idx="23">
                  <c:v>435.16058707507631</c:v>
                </c:pt>
                <c:pt idx="24">
                  <c:v>472.51577070920195</c:v>
                </c:pt>
                <c:pt idx="25">
                  <c:v>516.04542531999141</c:v>
                </c:pt>
                <c:pt idx="26">
                  <c:v>559.74187423074682</c:v>
                </c:pt>
                <c:pt idx="27">
                  <c:v>603.61059177648804</c:v>
                </c:pt>
                <c:pt idx="28">
                  <c:v>647.65723196471447</c:v>
                </c:pt>
                <c:pt idx="29">
                  <c:v>691.88763437240027</c:v>
                </c:pt>
                <c:pt idx="30">
                  <c:v>736.30783023654953</c:v>
                </c:pt>
                <c:pt idx="31">
                  <c:v>780.72802610069834</c:v>
                </c:pt>
                <c:pt idx="32">
                  <c:v>825.14822196484761</c:v>
                </c:pt>
              </c:numCache>
            </c:numRef>
          </c:val>
        </c:ser>
        <c:ser>
          <c:idx val="3"/>
          <c:order val="3"/>
          <c:tx>
            <c:strRef>
              <c:f>'[2010Summary_GC_TE_111711.xlsm]PNW 1978 - 2010 Summary'!$A$33</c:f>
              <c:strCache>
                <c:ptCount val="1"/>
                <c:pt idx="0">
                  <c:v>Federal Standards</c:v>
                </c:pt>
              </c:strCache>
            </c:strRef>
          </c:tx>
          <c:cat>
            <c:numRef>
              <c:f>'[2010Summary_GC_TE_111711.xlsm]PNW 1978 - 2010 Summary'!$B$29:$AH$29</c:f>
              <c:numCache>
                <c:formatCode>General_)</c:formatCode>
                <c:ptCount val="33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</c:numCache>
            </c:numRef>
          </c:cat>
          <c:val>
            <c:numRef>
              <c:f>'[2010Summary_GC_TE_111711.xlsm]PNW 1978 - 2010 Summary'!$B$33:$AH$33</c:f>
              <c:numCache>
                <c:formatCode>_(* #,##0_);_(* \(#,##0\);_(* "-"??_);_(@_)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13.326878256568104</c:v>
                </c:pt>
                <c:pt idx="13">
                  <c:v>25.36677138040157</c:v>
                </c:pt>
                <c:pt idx="14">
                  <c:v>39.016256324319968</c:v>
                </c:pt>
                <c:pt idx="15">
                  <c:v>57.943846960447587</c:v>
                </c:pt>
                <c:pt idx="16">
                  <c:v>89.476379229147625</c:v>
                </c:pt>
                <c:pt idx="17">
                  <c:v>121.94891304637203</c:v>
                </c:pt>
                <c:pt idx="18">
                  <c:v>157.16434445578184</c:v>
                </c:pt>
                <c:pt idx="19">
                  <c:v>196.0116268302356</c:v>
                </c:pt>
                <c:pt idx="20">
                  <c:v>238.51356249259305</c:v>
                </c:pt>
                <c:pt idx="21">
                  <c:v>283.85616951791673</c:v>
                </c:pt>
                <c:pt idx="22">
                  <c:v>330.20400415719365</c:v>
                </c:pt>
                <c:pt idx="23">
                  <c:v>381.18530857930131</c:v>
                </c:pt>
                <c:pt idx="24">
                  <c:v>442.19938914522027</c:v>
                </c:pt>
                <c:pt idx="25">
                  <c:v>480.59080465025284</c:v>
                </c:pt>
                <c:pt idx="26">
                  <c:v>535.49929920241641</c:v>
                </c:pt>
                <c:pt idx="27">
                  <c:v>594.00923184565261</c:v>
                </c:pt>
                <c:pt idx="28">
                  <c:v>652.50120510892646</c:v>
                </c:pt>
                <c:pt idx="29">
                  <c:v>718.61322101609755</c:v>
                </c:pt>
                <c:pt idx="30">
                  <c:v>786.3581166316261</c:v>
                </c:pt>
                <c:pt idx="31">
                  <c:v>854.10301224715738</c:v>
                </c:pt>
                <c:pt idx="32">
                  <c:v>921.84790786268297</c:v>
                </c:pt>
              </c:numCache>
            </c:numRef>
          </c:val>
        </c:ser>
        <c:overlap val="100"/>
        <c:axId val="114288128"/>
        <c:axId val="114289664"/>
      </c:barChart>
      <c:catAx>
        <c:axId val="114288128"/>
        <c:scaling>
          <c:orientation val="minMax"/>
        </c:scaling>
        <c:axPos val="b"/>
        <c:numFmt formatCode="General_)" sourceLinked="1"/>
        <c:tickLblPos val="nextTo"/>
        <c:crossAx val="114289664"/>
        <c:crosses val="autoZero"/>
        <c:auto val="1"/>
        <c:lblAlgn val="ctr"/>
        <c:lblOffset val="100"/>
      </c:catAx>
      <c:valAx>
        <c:axId val="11428966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Cumulative Savings (MWa)</a:t>
                </a:r>
              </a:p>
            </c:rich>
          </c:tx>
          <c:layout>
            <c:manualLayout>
              <c:xMode val="edge"/>
              <c:yMode val="edge"/>
              <c:x val="1.2050122024220655E-2"/>
              <c:y val="0.12458544962706461"/>
            </c:manualLayout>
          </c:layout>
        </c:title>
        <c:numFmt formatCode="_(* #,##0_);_(* \(#,##0\);_(* &quot;-&quot;??_);_(@_)" sourceLinked="1"/>
        <c:tickLblPos val="nextTo"/>
        <c:crossAx val="114288128"/>
        <c:crosses val="autoZero"/>
        <c:crossBetween val="between"/>
      </c:valAx>
      <c:spPr>
        <a:noFill/>
      </c:spPr>
    </c:plotArea>
    <c:legend>
      <c:legendPos val="r"/>
      <c:layout>
        <c:manualLayout>
          <c:xMode val="edge"/>
          <c:yMode val="edge"/>
          <c:x val="0.18371828521434874"/>
          <c:y val="6.1105056094645324E-2"/>
          <c:w val="0.36526672652760578"/>
          <c:h val="0.29047676239329812"/>
        </c:manualLayout>
      </c:layout>
      <c:spPr>
        <a:solidFill>
          <a:schemeClr val="bg1"/>
        </a:solidFill>
        <a:ln>
          <a:solidFill>
            <a:schemeClr val="tx1"/>
          </a:solidFill>
        </a:ln>
      </c:spPr>
    </c:legend>
    <c:plotVisOnly val="1"/>
  </c:chart>
  <c:spPr>
    <a:noFill/>
  </c:spPr>
  <c:txPr>
    <a:bodyPr/>
    <a:lstStyle/>
    <a:p>
      <a:pPr>
        <a:defRPr sz="1800">
          <a:effectLst>
            <a:outerShdw blurRad="38100" dist="38100" dir="2700000" algn="tl">
              <a:srgbClr val="000000">
                <a:alpha val="43137"/>
              </a:srgbClr>
            </a:outerShdw>
          </a:effectLst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50C44684-9330-4945-B70C-88F1955CEC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2A47AD4-2005-4D0D-B3DB-4369A5FEB7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9B576-EBB6-4D34-B169-FFEF1724DE4B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47AD4-2005-4D0D-B3DB-4369A5FEB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22FA1-ACC7-4C70-9DC3-B54670C029C8}" type="slidenum">
              <a:rPr lang="en-US"/>
              <a:pPr/>
              <a:t>8</a:t>
            </a:fld>
            <a:endParaRPr lang="en-US"/>
          </a:p>
        </p:txBody>
      </p:sp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6913"/>
            <a:ext cx="4643437" cy="3484562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938" y="4415790"/>
            <a:ext cx="5138526" cy="4183380"/>
          </a:xfrm>
          <a:noFill/>
          <a:ln/>
        </p:spPr>
        <p:txBody>
          <a:bodyPr lIns="91419" tIns="45711" rIns="91419" bIns="4571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47AD4-2005-4D0D-B3DB-4369A5FEB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47AD4-2005-4D0D-B3DB-4369A5FEB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47AD4-2005-4D0D-B3DB-4369A5FEB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47AD4-2005-4D0D-B3DB-4369A5FEB7A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24D2DC3-AE18-4210-803A-884763BF8D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7943" name="Rectangle 7"/>
          <p:cNvSpPr>
            <a:spLocks noChangeArrowheads="1"/>
          </p:cNvSpPr>
          <p:nvPr userDrawn="1"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en-US" sz="1400">
              <a:latin typeface="Tahoma" pitchFamily="34" charset="0"/>
            </a:endParaRPr>
          </a:p>
        </p:txBody>
      </p:sp>
      <p:pic>
        <p:nvPicPr>
          <p:cNvPr id="167945" name="Picture 9" descr="Background with Logo 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9713" y="5927725"/>
            <a:ext cx="219075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ABBF7-E812-4BDA-84DD-BF80993891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BE403-A76E-4A6E-8870-8260FF4F1A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2A9ED-B611-4893-8AB2-D78EBAEE3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CEC80-F969-48BD-BDBF-5E42AF7B02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0F1A9-5B20-45AA-AF44-A558F089A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B16D2-FD13-4464-8AE6-72C4FCE646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BBAF7-CC9D-4C06-B9E5-82A5F6F988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8661A-9F3E-43D8-BBA1-FE46E94D3C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E1E9F-745C-4D47-AEE2-FEB1F7C253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48DA3-55FC-40C9-A198-7433ED12BC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0C8725-A9E7-4C42-B57F-20AE5A3C47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endParaRPr lang="en-US" sz="1400">
              <a:latin typeface="Tahoma" pitchFamily="34" charset="0"/>
            </a:endParaRP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32766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1400">
                <a:latin typeface="Tahoma" pitchFamily="34" charset="0"/>
              </a:rPr>
              <a:t>  </a:t>
            </a:r>
            <a:fld id="{08676DC1-45CC-4E53-9F61-3AD3D9AF8508}" type="slidenum">
              <a:rPr lang="en-US" sz="1400">
                <a:latin typeface="Tahoma" pitchFamily="34" charset="0"/>
              </a:rPr>
              <a:pPr algn="ctr"/>
              <a:t>‹#›</a:t>
            </a:fld>
            <a:endParaRPr lang="en-US" sz="1400">
              <a:latin typeface="Tahoma" pitchFamily="34" charset="0"/>
            </a:endParaRPr>
          </a:p>
        </p:txBody>
      </p:sp>
      <p:pic>
        <p:nvPicPr>
          <p:cNvPr id="118807" name="Picture 23" descr="Background with Logo 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89713" y="5927725"/>
            <a:ext cx="2190750" cy="762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oatioasis.com/bpa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6418" y="1392382"/>
            <a:ext cx="8229600" cy="231601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Cluster Analysis</a:t>
            </a:r>
            <a:b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with R</a:t>
            </a:r>
            <a:endParaRPr lang="en-US" sz="2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1108" y="4451925"/>
            <a:ext cx="5453063" cy="120073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Michael Schilmoeller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Tuesday, November 20, 2012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 Users’ Group @ Simple</a:t>
            </a: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" y="1402774"/>
            <a:ext cx="7279280" cy="3303042"/>
          </a:xfrm>
        </p:spPr>
        <p:txBody>
          <a:bodyPr/>
          <a:lstStyle/>
          <a:p>
            <a:r>
              <a:rPr lang="en-US" sz="2800" dirty="0" smtClean="0"/>
              <a:t>The NW Power and Conservation Council</a:t>
            </a:r>
          </a:p>
          <a:p>
            <a:r>
              <a:rPr lang="en-US" sz="2800" dirty="0" smtClean="0"/>
              <a:t>Aggregation of power generation resources with cluster analysis</a:t>
            </a:r>
          </a:p>
          <a:p>
            <a:r>
              <a:rPr lang="en-US" sz="2800" dirty="0" smtClean="0"/>
              <a:t>Identifying transmission congestion zones in the PNW</a:t>
            </a:r>
          </a:p>
          <a:p>
            <a:r>
              <a:rPr lang="en-US" sz="2800" dirty="0" smtClean="0"/>
              <a:t>Summary of </a:t>
            </a:r>
            <a:r>
              <a:rPr lang="en-US" sz="2800" dirty="0" smtClean="0"/>
              <a:t>concept</a:t>
            </a:r>
            <a:r>
              <a:rPr lang="en-US" sz="2800" dirty="0" smtClean="0"/>
              <a:t>s</a:t>
            </a:r>
            <a:endParaRPr lang="en-US" sz="2800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0" y="2030029"/>
            <a:ext cx="571500" cy="311727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Generation Unit</a:t>
            </a:r>
            <a:br>
              <a:rPr lang="en-US" dirty="0" smtClean="0"/>
            </a:br>
            <a:r>
              <a:rPr lang="en-US" dirty="0" smtClean="0"/>
              <a:t>Cost of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90208"/>
          </a:xfrm>
        </p:spPr>
        <p:txBody>
          <a:bodyPr/>
          <a:lstStyle/>
          <a:p>
            <a:r>
              <a:rPr lang="en-US" sz="2800" dirty="0" smtClean="0"/>
              <a:t>Dispatch price (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d</a:t>
            </a:r>
            <a:r>
              <a:rPr lang="en-US" sz="2800" dirty="0" smtClean="0"/>
              <a:t>) determines whether a resources will run in a given hour</a:t>
            </a:r>
          </a:p>
          <a:p>
            <a:r>
              <a:rPr lang="en-US" sz="2800" dirty="0" smtClean="0"/>
              <a:t>Dispatch price is the sum of variable Operations and Maintenance (VOM in $/MWh) and Fuel Costs ($)</a:t>
            </a:r>
          </a:p>
          <a:p>
            <a:r>
              <a:rPr lang="en-US" sz="2800" dirty="0" smtClean="0"/>
              <a:t>Fuel Costs for power plants is determined by the plants efficiency or “heat rate” and the price of fuel (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f</a:t>
            </a:r>
            <a:r>
              <a:rPr lang="en-US" sz="2800" dirty="0" smtClean="0"/>
              <a:t>) in $/</a:t>
            </a:r>
            <a:r>
              <a:rPr lang="en-US" sz="2800" dirty="0" smtClean="0"/>
              <a:t>BTU*10</a:t>
            </a:r>
            <a:r>
              <a:rPr lang="en-US" sz="2800" baseline="30000" dirty="0" smtClean="0"/>
              <a:t>6</a:t>
            </a:r>
            <a:endParaRPr lang="en-US" sz="2800" baseline="30000" dirty="0" smtClean="0"/>
          </a:p>
          <a:p>
            <a:r>
              <a:rPr lang="en-US" sz="2800" dirty="0" smtClean="0"/>
              <a:t>Heat rate (HR) is in BTU fuel per Watt-hour</a:t>
            </a:r>
          </a:p>
          <a:p>
            <a:r>
              <a:rPr lang="en-US" sz="2800" i="1" dirty="0" smtClean="0"/>
              <a:t>p</a:t>
            </a:r>
            <a:r>
              <a:rPr lang="en-US" sz="2800" i="1" baseline="-25000" dirty="0" smtClean="0"/>
              <a:t>d </a:t>
            </a:r>
            <a:r>
              <a:rPr lang="en-US" sz="2800" dirty="0" smtClean="0"/>
              <a:t>=VOM +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f</a:t>
            </a:r>
            <a:r>
              <a:rPr lang="en-US" sz="2800" i="1" dirty="0" smtClean="0"/>
              <a:t>*HR</a:t>
            </a:r>
            <a:r>
              <a:rPr lang="en-US" sz="2800" dirty="0" smtClean="0"/>
              <a:t> (all in $/MWh)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382" y="274638"/>
            <a:ext cx="3865418" cy="1460644"/>
          </a:xfrm>
        </p:spPr>
        <p:txBody>
          <a:bodyPr/>
          <a:lstStyle/>
          <a:p>
            <a:r>
              <a:rPr lang="en-US" dirty="0" smtClean="0"/>
              <a:t>Individual Units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244" y="216525"/>
            <a:ext cx="4239491" cy="643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Units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50854"/>
            <a:ext cx="8229600" cy="402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 and frame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078" y="2028013"/>
            <a:ext cx="3308494" cy="301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frame-BothUni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2859" y="2023356"/>
            <a:ext cx="3206979" cy="30058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0490" y="5152981"/>
            <a:ext cx="6733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Both_Units</a:t>
            </a:r>
            <a:r>
              <a:rPr lang="en-US" dirty="0" smtClean="0"/>
              <a:t> &lt;-</a:t>
            </a:r>
            <a:r>
              <a:rPr lang="en-US" dirty="0" err="1" smtClean="0"/>
              <a:t>read.table</a:t>
            </a:r>
            <a:r>
              <a:rPr lang="en-US" dirty="0" smtClean="0"/>
              <a:t>("C:\\combined units.csv", header=TRUE, </a:t>
            </a:r>
            <a:r>
              <a:rPr lang="en-US" dirty="0" err="1" smtClean="0"/>
              <a:t>row.names</a:t>
            </a:r>
            <a:r>
              <a:rPr lang="en-US" dirty="0" smtClean="0"/>
              <a:t> = 1, sep=",")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Both_Units</a:t>
            </a:r>
            <a:r>
              <a:rPr lang="en-US" sz="2400" dirty="0" smtClean="0"/>
              <a:t> &lt;-</a:t>
            </a:r>
            <a:r>
              <a:rPr lang="en-US" sz="2400" dirty="0" err="1" smtClean="0"/>
              <a:t>read.table</a:t>
            </a:r>
            <a:r>
              <a:rPr lang="en-US" sz="2400" dirty="0" smtClean="0"/>
              <a:t>("C</a:t>
            </a:r>
            <a:r>
              <a:rPr lang="en-US" sz="2400" dirty="0" smtClean="0"/>
              <a:t>:\\combined </a:t>
            </a:r>
            <a:r>
              <a:rPr lang="en-US" sz="2400" dirty="0" smtClean="0"/>
              <a:t>units.csv", header=TRUE, </a:t>
            </a:r>
            <a:r>
              <a:rPr lang="en-US" sz="2400" dirty="0" err="1" smtClean="0"/>
              <a:t>row.names</a:t>
            </a:r>
            <a:r>
              <a:rPr lang="en-US" sz="2400" dirty="0" smtClean="0"/>
              <a:t> = 1, sep=",")</a:t>
            </a:r>
          </a:p>
          <a:p>
            <a:r>
              <a:rPr lang="en-US" sz="2400" dirty="0" smtClean="0"/>
              <a:t>library(cluster)</a:t>
            </a:r>
          </a:p>
          <a:p>
            <a:r>
              <a:rPr lang="en-US" sz="2400" dirty="0" err="1" smtClean="0"/>
              <a:t>agn_both</a:t>
            </a:r>
            <a:r>
              <a:rPr lang="en-US" sz="2400" dirty="0" smtClean="0"/>
              <a:t> &lt;- </a:t>
            </a:r>
            <a:r>
              <a:rPr lang="en-US" sz="2400" dirty="0" err="1" smtClean="0"/>
              <a:t>agnes</a:t>
            </a:r>
            <a:r>
              <a:rPr lang="en-US" sz="2400" dirty="0" smtClean="0"/>
              <a:t>(</a:t>
            </a:r>
            <a:r>
              <a:rPr lang="en-US" sz="2400" dirty="0" err="1" smtClean="0"/>
              <a:t>Both_Units</a:t>
            </a:r>
            <a:r>
              <a:rPr lang="en-US" sz="2400" dirty="0" smtClean="0"/>
              <a:t>, metric="</a:t>
            </a:r>
            <a:r>
              <a:rPr lang="en-US" sz="2400" dirty="0" err="1" smtClean="0"/>
              <a:t>manhattan</a:t>
            </a:r>
            <a:r>
              <a:rPr lang="en-US" sz="2400" dirty="0" smtClean="0"/>
              <a:t>", stand=</a:t>
            </a:r>
            <a:r>
              <a:rPr lang="en-US" sz="2400" dirty="0" err="1" smtClean="0"/>
              <a:t>TRUE,diss</a:t>
            </a:r>
            <a:r>
              <a:rPr lang="en-US" sz="2400" dirty="0" smtClean="0"/>
              <a:t>=FALSE)</a:t>
            </a:r>
          </a:p>
          <a:p>
            <a:r>
              <a:rPr lang="en-US" sz="2400" dirty="0" smtClean="0"/>
              <a:t>plot(</a:t>
            </a:r>
            <a:r>
              <a:rPr lang="en-US" sz="2400" dirty="0" err="1" smtClean="0"/>
              <a:t>agn_both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quit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981" y="1413164"/>
            <a:ext cx="45369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64482" y="4592782"/>
            <a:ext cx="1818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C:\Backups\Plan 6\Studies\Data Development\Resources\Existing Non-Hydro\100526 Update\R Agnes cluster analysis\Cluster Analysis on units.doc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280555" y="6411191"/>
            <a:ext cx="33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Aggregation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Aggregation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82" y="3905037"/>
            <a:ext cx="8229600" cy="2015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23454" y="1402773"/>
            <a:ext cx="7549702" cy="225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latin typeface="+mn-lt"/>
                <a:cs typeface="+mn-cs"/>
              </a:rPr>
              <a:t>Forty-two </a:t>
            </a:r>
            <a:r>
              <a:rPr lang="en-US" sz="2800" kern="0" dirty="0" smtClean="0">
                <a:latin typeface="+mn-lt"/>
                <a:cs typeface="+mn-cs"/>
              </a:rPr>
              <a:t>dispatchable regional gas-fired generation units are aggregated by heat rate and variable operation cost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following illustration assumes $4.00/MMBTU gas price for scaling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373" y="5995555"/>
            <a:ext cx="569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Source: C:\Backups\Plan 6\Studies\Data Development\Resources\Existing Non-Hydro\100526 Update\Cluster_Chart_100528_183006.xls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80555" y="6411191"/>
            <a:ext cx="335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Aggregation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Agnes Help</a:t>
            </a:r>
            <a:endParaRPr lang="en-US" dirty="0"/>
          </a:p>
        </p:txBody>
      </p:sp>
      <p:pic>
        <p:nvPicPr>
          <p:cNvPr id="10" name="Content Placeholder 9" descr="agnes hel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8139" y="1246909"/>
            <a:ext cx="5152418" cy="53052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Manhattan Metric refers to a the concept that the distance between points in Manhattan is determined by the number of (east-west) streets and (north-south) avenues that a taxi cab would have to drive.</a:t>
            </a:r>
          </a:p>
          <a:p>
            <a:r>
              <a:rPr lang="en-US" dirty="0" smtClean="0"/>
              <a:t>Number of streets plus number of avenues</a:t>
            </a:r>
          </a:p>
          <a:p>
            <a:r>
              <a:rPr lang="en-US" dirty="0" smtClean="0"/>
              <a:t>Also called the “taxi cab” metric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" y="1402774"/>
            <a:ext cx="7279280" cy="3303042"/>
          </a:xfrm>
        </p:spPr>
        <p:txBody>
          <a:bodyPr/>
          <a:lstStyle/>
          <a:p>
            <a:r>
              <a:rPr lang="en-US" sz="2800" dirty="0" smtClean="0"/>
              <a:t>The NW Power and Conservation Council</a:t>
            </a:r>
          </a:p>
          <a:p>
            <a:r>
              <a:rPr lang="en-US" sz="2800" dirty="0" smtClean="0"/>
              <a:t>Aggregation of power generation resources with cluster analysis</a:t>
            </a:r>
          </a:p>
          <a:p>
            <a:r>
              <a:rPr lang="en-US" sz="2800" dirty="0" smtClean="0"/>
              <a:t>Identifying transmission congestion zones in the PNW</a:t>
            </a:r>
          </a:p>
          <a:p>
            <a:r>
              <a:rPr lang="en-US" sz="2800" dirty="0" smtClean="0"/>
              <a:t>Summary of </a:t>
            </a:r>
            <a:r>
              <a:rPr lang="en-US" sz="2800" dirty="0" smtClean="0"/>
              <a:t>concept</a:t>
            </a:r>
            <a:r>
              <a:rPr lang="en-US" sz="2800" dirty="0" smtClean="0"/>
              <a:t>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Metric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0094" y="2293638"/>
            <a:ext cx="5158506" cy="267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288473"/>
            <a:ext cx="8229600" cy="4704364"/>
          </a:xfrm>
        </p:spPr>
        <p:txBody>
          <a:bodyPr/>
          <a:lstStyle/>
          <a:p>
            <a:r>
              <a:rPr lang="en-US" dirty="0" smtClean="0"/>
              <a:t>It is also the natural choice when the “distance between” two events or objects is a linear function f of parameters: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d(</a:t>
            </a:r>
            <a:r>
              <a:rPr lang="en-US" i="1" dirty="0" err="1" smtClean="0"/>
              <a:t>x,y</a:t>
            </a:r>
            <a:r>
              <a:rPr lang="en-US" i="1" dirty="0" smtClean="0"/>
              <a:t>)= </a:t>
            </a:r>
            <a:r>
              <a:rPr lang="el-GR" i="1" dirty="0" smtClean="0"/>
              <a:t>α</a:t>
            </a:r>
            <a:r>
              <a:rPr lang="en-US" i="1" baseline="-25000" dirty="0" smtClean="0"/>
              <a:t>1</a:t>
            </a:r>
            <a:r>
              <a:rPr lang="en-US" i="1" dirty="0" smtClean="0"/>
              <a:t>|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/>
              <a:t>-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/>
              <a:t>|+</a:t>
            </a:r>
            <a:r>
              <a:rPr lang="el-GR" i="1" dirty="0" smtClean="0"/>
              <a:t> α</a:t>
            </a:r>
            <a:r>
              <a:rPr lang="en-US" i="1" baseline="-25000" dirty="0" smtClean="0"/>
              <a:t>2</a:t>
            </a:r>
            <a:r>
              <a:rPr lang="en-US" i="1" dirty="0" smtClean="0"/>
              <a:t>|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/>
              <a:t>-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/>
              <a:t>|</a:t>
            </a:r>
            <a:r>
              <a:rPr lang="en-US" i="1" dirty="0" smtClean="0"/>
              <a:t>+</a:t>
            </a:r>
            <a:r>
              <a:rPr lang="el-GR" i="1" dirty="0" smtClean="0"/>
              <a:t> …</a:t>
            </a:r>
            <a:r>
              <a:rPr lang="en-US" i="1" dirty="0" smtClean="0"/>
              <a:t> </a:t>
            </a:r>
            <a:r>
              <a:rPr lang="en-US" i="1" dirty="0" smtClean="0"/>
              <a:t>+ </a:t>
            </a:r>
            <a:r>
              <a:rPr lang="el-GR" i="1" dirty="0" smtClean="0"/>
              <a:t>α</a:t>
            </a:r>
            <a:r>
              <a:rPr lang="en-US" i="1" baseline="-25000" dirty="0" err="1" smtClean="0"/>
              <a:t>k</a:t>
            </a:r>
            <a:r>
              <a:rPr lang="en-US" i="1" dirty="0" err="1" smtClean="0"/>
              <a:t>|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i="1" dirty="0" err="1" smtClean="0"/>
              <a:t>-</a:t>
            </a:r>
            <a:r>
              <a:rPr lang="en-US" i="1" dirty="0" err="1" smtClean="0">
                <a:solidFill>
                  <a:srgbClr val="FF00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i="1" dirty="0" smtClean="0"/>
              <a:t>|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r>
              <a:rPr lang="en-US" dirty="0" smtClean="0"/>
              <a:t>…which it is for us, if we fix fuel </a:t>
            </a:r>
            <a:r>
              <a:rPr lang="en-US" dirty="0" smtClean="0"/>
              <a:t>price</a:t>
            </a:r>
            <a:endParaRPr lang="en-US" dirty="0" smtClean="0"/>
          </a:p>
          <a:p>
            <a:pPr>
              <a:buNone/>
            </a:pPr>
            <a:r>
              <a:rPr lang="en-US" sz="2800" i="1" dirty="0" smtClean="0"/>
              <a:t>d(</a:t>
            </a:r>
            <a:r>
              <a:rPr lang="en-US" sz="2800" i="1" dirty="0" err="1" smtClean="0"/>
              <a:t>x,y</a:t>
            </a:r>
            <a:r>
              <a:rPr lang="en-US" sz="2800" i="1" dirty="0" smtClean="0"/>
              <a:t>)=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d,1</a:t>
            </a:r>
            <a:r>
              <a:rPr lang="en-US" sz="2800" i="1" dirty="0" smtClean="0"/>
              <a:t> -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d,2 </a:t>
            </a:r>
            <a:r>
              <a:rPr lang="en-US" sz="2800" i="1" dirty="0" smtClean="0"/>
              <a:t>=|</a:t>
            </a:r>
            <a:r>
              <a:rPr lang="en-US" sz="2800" i="1" dirty="0" smtClean="0">
                <a:solidFill>
                  <a:srgbClr val="FF0000"/>
                </a:solidFill>
              </a:rPr>
              <a:t>VOM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i="1" dirty="0" smtClean="0"/>
              <a:t> –</a:t>
            </a:r>
            <a:r>
              <a:rPr lang="en-US" sz="2800" i="1" dirty="0" smtClean="0">
                <a:solidFill>
                  <a:srgbClr val="FF0000"/>
                </a:solidFill>
              </a:rPr>
              <a:t> VOM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i="1" dirty="0" smtClean="0"/>
              <a:t>|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/>
              <a:t>+ </a:t>
            </a:r>
            <a:r>
              <a:rPr lang="en-US" sz="2800" i="1" dirty="0" err="1" smtClean="0"/>
              <a:t>p</a:t>
            </a:r>
            <a:r>
              <a:rPr lang="en-US" sz="2800" i="1" baseline="-25000" dirty="0" err="1" smtClean="0"/>
              <a:t>f</a:t>
            </a:r>
            <a:r>
              <a:rPr lang="en-US" sz="2800" i="1" dirty="0" smtClean="0"/>
              <a:t>*|</a:t>
            </a:r>
            <a:r>
              <a:rPr lang="en-US" sz="2800" i="1" dirty="0" smtClean="0">
                <a:solidFill>
                  <a:srgbClr val="FF0000"/>
                </a:solidFill>
              </a:rPr>
              <a:t>HR</a:t>
            </a:r>
            <a:r>
              <a:rPr lang="en-US" sz="28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i="1" dirty="0" smtClean="0"/>
              <a:t> – </a:t>
            </a:r>
            <a:r>
              <a:rPr lang="en-US" sz="2800" i="1" dirty="0" smtClean="0">
                <a:solidFill>
                  <a:srgbClr val="FF0000"/>
                </a:solidFill>
              </a:rPr>
              <a:t>HR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/>
              <a:t>|</a:t>
            </a:r>
            <a:endParaRPr lang="en-US" i="1" dirty="0" smtClean="0"/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" y="1402774"/>
            <a:ext cx="7279280" cy="3303042"/>
          </a:xfrm>
        </p:spPr>
        <p:txBody>
          <a:bodyPr/>
          <a:lstStyle/>
          <a:p>
            <a:r>
              <a:rPr lang="en-US" sz="2800" dirty="0" smtClean="0"/>
              <a:t>The NW Power and Conservation Council</a:t>
            </a:r>
          </a:p>
          <a:p>
            <a:r>
              <a:rPr lang="en-US" sz="2800" dirty="0" smtClean="0"/>
              <a:t>Aggregation of power generation resources with cluster analysis</a:t>
            </a:r>
          </a:p>
          <a:p>
            <a:r>
              <a:rPr lang="en-US" sz="2800" dirty="0" smtClean="0"/>
              <a:t>Identifying transmission congestion zones in the PNW</a:t>
            </a:r>
          </a:p>
          <a:p>
            <a:r>
              <a:rPr lang="en-US" sz="2800" dirty="0" smtClean="0"/>
              <a:t>Summary of </a:t>
            </a:r>
            <a:r>
              <a:rPr lang="en-US" sz="2800" dirty="0" smtClean="0"/>
              <a:t>concept</a:t>
            </a:r>
            <a:r>
              <a:rPr lang="en-US" sz="2800" dirty="0" smtClean="0"/>
              <a:t>s</a:t>
            </a:r>
            <a:endParaRPr lang="en-US" sz="2800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0" y="2966731"/>
            <a:ext cx="571500" cy="311727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Substations in the PNW</a:t>
            </a:r>
            <a:endParaRPr lang="en-US" dirty="0"/>
          </a:p>
        </p:txBody>
      </p:sp>
      <p:grpSp>
        <p:nvGrpSpPr>
          <p:cNvPr id="3" name="Content Placeholder 3"/>
          <p:cNvGrpSpPr>
            <a:grpSpLocks noGrp="1"/>
          </p:cNvGrpSpPr>
          <p:nvPr>
            <p:ph idx="1"/>
          </p:nvPr>
        </p:nvGrpSpPr>
        <p:grpSpPr>
          <a:xfrm>
            <a:off x="457200" y="1600201"/>
            <a:ext cx="7884942" cy="4322298"/>
            <a:chOff x="0" y="0"/>
            <a:chExt cx="10388600" cy="6114156"/>
          </a:xfrm>
        </p:grpSpPr>
        <p:pic>
          <p:nvPicPr>
            <p:cNvPr id="5" name="Picture 4" descr="SubstationImage001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388600" cy="6114156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2311400" y="4513956"/>
              <a:ext cx="203200" cy="203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7" name="Oval 6"/>
            <p:cNvSpPr/>
            <p:nvPr/>
          </p:nvSpPr>
          <p:spPr>
            <a:xfrm>
              <a:off x="1803400" y="234056"/>
              <a:ext cx="203200" cy="203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  <p:sp>
          <p:nvSpPr>
            <p:cNvPr id="8" name="Oval 7"/>
            <p:cNvSpPr/>
            <p:nvPr/>
          </p:nvSpPr>
          <p:spPr>
            <a:xfrm>
              <a:off x="6337300" y="869056"/>
              <a:ext cx="203200" cy="203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68615" y="4192171"/>
            <a:ext cx="4487594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do we determine power flows in the transmission grid when power can be injected and withdrawn from virtually any of the 4,000 substations in the PNW?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4" name="Content Placeholder 3" descr="CutPlaneImage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00333" y="1527118"/>
            <a:ext cx="7146387" cy="435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Content Placeholder 3" descr="CutPlaneImage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00333" y="1527118"/>
            <a:ext cx="7146387" cy="43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3999" cy="1143000"/>
          </a:xfrm>
        </p:spPr>
        <p:txBody>
          <a:bodyPr/>
          <a:lstStyle/>
          <a:p>
            <a:r>
              <a:rPr lang="en-US" dirty="0" smtClean="0"/>
              <a:t>Goal: </a:t>
            </a:r>
            <a:r>
              <a:rPr lang="en-US" dirty="0" smtClean="0"/>
              <a:t>Zones </a:t>
            </a:r>
            <a:r>
              <a:rPr lang="en-US" dirty="0" smtClean="0"/>
              <a:t>Based on </a:t>
            </a:r>
            <a:r>
              <a:rPr lang="en-US" dirty="0" smtClean="0"/>
              <a:t>Power 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33067"/>
            <a:ext cx="4447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 Map </a:t>
            </a:r>
            <a:r>
              <a:rPr lang="en-US" sz="1000" dirty="0" err="1" smtClean="0"/>
              <a:t>substatn</a:t>
            </a:r>
            <a:r>
              <a:rPr lang="en-US" sz="1000" dirty="0" smtClean="0"/>
              <a:t> match to BPA PDTF names.xlsm</a:t>
            </a:r>
            <a:endParaRPr lang="en-US" sz="1000" dirty="0"/>
          </a:p>
        </p:txBody>
      </p:sp>
      <p:sp>
        <p:nvSpPr>
          <p:cNvPr id="6" name="Freeform 5"/>
          <p:cNvSpPr/>
          <p:nvPr/>
        </p:nvSpPr>
        <p:spPr bwMode="auto">
          <a:xfrm>
            <a:off x="1227858" y="1974273"/>
            <a:ext cx="829540" cy="1286740"/>
          </a:xfrm>
          <a:custGeom>
            <a:avLst/>
            <a:gdLst>
              <a:gd name="connsiteX0" fmla="*/ 268431 w 829540"/>
              <a:gd name="connsiteY0" fmla="*/ 157595 h 1496290"/>
              <a:gd name="connsiteX1" fmla="*/ 19050 w 829540"/>
              <a:gd name="connsiteY1" fmla="*/ 1020040 h 1496290"/>
              <a:gd name="connsiteX2" fmla="*/ 154131 w 829540"/>
              <a:gd name="connsiteY2" fmla="*/ 1394113 h 1496290"/>
              <a:gd name="connsiteX3" fmla="*/ 372341 w 829540"/>
              <a:gd name="connsiteY3" fmla="*/ 1383722 h 1496290"/>
              <a:gd name="connsiteX4" fmla="*/ 767195 w 829540"/>
              <a:gd name="connsiteY4" fmla="*/ 718704 h 1496290"/>
              <a:gd name="connsiteX5" fmla="*/ 746413 w 829540"/>
              <a:gd name="connsiteY5" fmla="*/ 251113 h 1496290"/>
              <a:gd name="connsiteX6" fmla="*/ 486641 w 829540"/>
              <a:gd name="connsiteY6" fmla="*/ 74468 h 1496290"/>
              <a:gd name="connsiteX7" fmla="*/ 268431 w 829540"/>
              <a:gd name="connsiteY7" fmla="*/ 157595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9540" h="1496290">
                <a:moveTo>
                  <a:pt x="268431" y="157595"/>
                </a:moveTo>
                <a:cubicBezTo>
                  <a:pt x="190499" y="315190"/>
                  <a:pt x="38100" y="813954"/>
                  <a:pt x="19050" y="1020040"/>
                </a:cubicBezTo>
                <a:cubicBezTo>
                  <a:pt x="0" y="1226126"/>
                  <a:pt x="95249" y="1333499"/>
                  <a:pt x="154131" y="1394113"/>
                </a:cubicBezTo>
                <a:cubicBezTo>
                  <a:pt x="213013" y="1454727"/>
                  <a:pt x="270164" y="1496290"/>
                  <a:pt x="372341" y="1383722"/>
                </a:cubicBezTo>
                <a:cubicBezTo>
                  <a:pt x="474518" y="1271154"/>
                  <a:pt x="704850" y="907472"/>
                  <a:pt x="767195" y="718704"/>
                </a:cubicBezTo>
                <a:cubicBezTo>
                  <a:pt x="829540" y="529936"/>
                  <a:pt x="793172" y="358486"/>
                  <a:pt x="746413" y="251113"/>
                </a:cubicBezTo>
                <a:cubicBezTo>
                  <a:pt x="699654" y="143740"/>
                  <a:pt x="566305" y="88323"/>
                  <a:pt x="486641" y="74468"/>
                </a:cubicBezTo>
                <a:cubicBezTo>
                  <a:pt x="406977" y="60614"/>
                  <a:pt x="346363" y="0"/>
                  <a:pt x="268431" y="157595"/>
                </a:cubicBezTo>
                <a:close/>
              </a:path>
            </a:pathLst>
          </a:custGeom>
          <a:noFill/>
          <a:ln w="57150" cap="sq" cmpd="sng" algn="ctr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1797628" y="1631374"/>
            <a:ext cx="484908" cy="379268"/>
          </a:xfrm>
          <a:custGeom>
            <a:avLst/>
            <a:gdLst>
              <a:gd name="connsiteX0" fmla="*/ 36368 w 479713"/>
              <a:gd name="connsiteY0" fmla="*/ 79663 h 396586"/>
              <a:gd name="connsiteX1" fmla="*/ 67541 w 479713"/>
              <a:gd name="connsiteY1" fmla="*/ 297872 h 396586"/>
              <a:gd name="connsiteX2" fmla="*/ 316922 w 479713"/>
              <a:gd name="connsiteY2" fmla="*/ 381000 h 396586"/>
              <a:gd name="connsiteX3" fmla="*/ 462395 w 479713"/>
              <a:gd name="connsiteY3" fmla="*/ 204354 h 396586"/>
              <a:gd name="connsiteX4" fmla="*/ 420832 w 479713"/>
              <a:gd name="connsiteY4" fmla="*/ 79663 h 396586"/>
              <a:gd name="connsiteX5" fmla="*/ 316922 w 479713"/>
              <a:gd name="connsiteY5" fmla="*/ 17318 h 396586"/>
              <a:gd name="connsiteX6" fmla="*/ 46759 w 479713"/>
              <a:gd name="connsiteY6" fmla="*/ 17318 h 396586"/>
              <a:gd name="connsiteX7" fmla="*/ 36368 w 479713"/>
              <a:gd name="connsiteY7" fmla="*/ 79663 h 396586"/>
              <a:gd name="connsiteX0" fmla="*/ 15586 w 458931"/>
              <a:gd name="connsiteY0" fmla="*/ 67540 h 384463"/>
              <a:gd name="connsiteX1" fmla="*/ 46759 w 458931"/>
              <a:gd name="connsiteY1" fmla="*/ 285749 h 384463"/>
              <a:gd name="connsiteX2" fmla="*/ 296140 w 458931"/>
              <a:gd name="connsiteY2" fmla="*/ 368877 h 384463"/>
              <a:gd name="connsiteX3" fmla="*/ 441613 w 458931"/>
              <a:gd name="connsiteY3" fmla="*/ 192231 h 384463"/>
              <a:gd name="connsiteX4" fmla="*/ 400050 w 458931"/>
              <a:gd name="connsiteY4" fmla="*/ 67540 h 384463"/>
              <a:gd name="connsiteX5" fmla="*/ 296140 w 458931"/>
              <a:gd name="connsiteY5" fmla="*/ 5195 h 384463"/>
              <a:gd name="connsiteX6" fmla="*/ 88322 w 458931"/>
              <a:gd name="connsiteY6" fmla="*/ 36368 h 384463"/>
              <a:gd name="connsiteX7" fmla="*/ 15586 w 458931"/>
              <a:gd name="connsiteY7" fmla="*/ 67540 h 384463"/>
              <a:gd name="connsiteX0" fmla="*/ 41563 w 484908"/>
              <a:gd name="connsiteY0" fmla="*/ 62345 h 379268"/>
              <a:gd name="connsiteX1" fmla="*/ 72736 w 484908"/>
              <a:gd name="connsiteY1" fmla="*/ 280554 h 379268"/>
              <a:gd name="connsiteX2" fmla="*/ 322117 w 484908"/>
              <a:gd name="connsiteY2" fmla="*/ 363682 h 379268"/>
              <a:gd name="connsiteX3" fmla="*/ 467590 w 484908"/>
              <a:gd name="connsiteY3" fmla="*/ 187036 h 379268"/>
              <a:gd name="connsiteX4" fmla="*/ 426027 w 484908"/>
              <a:gd name="connsiteY4" fmla="*/ 62345 h 379268"/>
              <a:gd name="connsiteX5" fmla="*/ 322117 w 484908"/>
              <a:gd name="connsiteY5" fmla="*/ 0 h 379268"/>
              <a:gd name="connsiteX6" fmla="*/ 41563 w 484908"/>
              <a:gd name="connsiteY6" fmla="*/ 62345 h 37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908" h="379268">
                <a:moveTo>
                  <a:pt x="41563" y="62345"/>
                </a:moveTo>
                <a:cubicBezTo>
                  <a:pt x="0" y="109104"/>
                  <a:pt x="25977" y="230331"/>
                  <a:pt x="72736" y="280554"/>
                </a:cubicBezTo>
                <a:cubicBezTo>
                  <a:pt x="119495" y="330777"/>
                  <a:pt x="256308" y="379268"/>
                  <a:pt x="322117" y="363682"/>
                </a:cubicBezTo>
                <a:cubicBezTo>
                  <a:pt x="387926" y="348096"/>
                  <a:pt x="450272" y="237259"/>
                  <a:pt x="467590" y="187036"/>
                </a:cubicBezTo>
                <a:cubicBezTo>
                  <a:pt x="484908" y="136813"/>
                  <a:pt x="450272" y="93518"/>
                  <a:pt x="426027" y="62345"/>
                </a:cubicBezTo>
                <a:cubicBezTo>
                  <a:pt x="401782" y="31172"/>
                  <a:pt x="386194" y="0"/>
                  <a:pt x="322117" y="0"/>
                </a:cubicBezTo>
                <a:cubicBezTo>
                  <a:pt x="258040" y="0"/>
                  <a:pt x="83126" y="15586"/>
                  <a:pt x="41563" y="62345"/>
                </a:cubicBezTo>
                <a:close/>
              </a:path>
            </a:pathLst>
          </a:custGeom>
          <a:noFill/>
          <a:ln w="57150" cap="sq" cmpd="sng" algn="ctr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1962150" y="2457450"/>
            <a:ext cx="370609" cy="505690"/>
          </a:xfrm>
          <a:custGeom>
            <a:avLst/>
            <a:gdLst>
              <a:gd name="connsiteX0" fmla="*/ 1732 w 370609"/>
              <a:gd name="connsiteY0" fmla="*/ 264968 h 505690"/>
              <a:gd name="connsiteX1" fmla="*/ 43295 w 370609"/>
              <a:gd name="connsiteY1" fmla="*/ 472786 h 505690"/>
              <a:gd name="connsiteX2" fmla="*/ 261505 w 370609"/>
              <a:gd name="connsiteY2" fmla="*/ 462395 h 505690"/>
              <a:gd name="connsiteX3" fmla="*/ 313459 w 370609"/>
              <a:gd name="connsiteY3" fmla="*/ 264968 h 505690"/>
              <a:gd name="connsiteX4" fmla="*/ 365414 w 370609"/>
              <a:gd name="connsiteY4" fmla="*/ 98714 h 505690"/>
              <a:gd name="connsiteX5" fmla="*/ 282286 w 370609"/>
              <a:gd name="connsiteY5" fmla="*/ 25977 h 505690"/>
              <a:gd name="connsiteX6" fmla="*/ 136814 w 370609"/>
              <a:gd name="connsiteY6" fmla="*/ 15586 h 505690"/>
              <a:gd name="connsiteX7" fmla="*/ 105641 w 370609"/>
              <a:gd name="connsiteY7" fmla="*/ 119495 h 505690"/>
              <a:gd name="connsiteX8" fmla="*/ 22514 w 370609"/>
              <a:gd name="connsiteY8" fmla="*/ 327314 h 50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609" h="505690">
                <a:moveTo>
                  <a:pt x="1732" y="264968"/>
                </a:moveTo>
                <a:cubicBezTo>
                  <a:pt x="866" y="352425"/>
                  <a:pt x="0" y="439882"/>
                  <a:pt x="43295" y="472786"/>
                </a:cubicBezTo>
                <a:cubicBezTo>
                  <a:pt x="86590" y="505690"/>
                  <a:pt x="216478" y="497031"/>
                  <a:pt x="261505" y="462395"/>
                </a:cubicBezTo>
                <a:cubicBezTo>
                  <a:pt x="306532" y="427759"/>
                  <a:pt x="296141" y="325582"/>
                  <a:pt x="313459" y="264968"/>
                </a:cubicBezTo>
                <a:cubicBezTo>
                  <a:pt x="330777" y="204355"/>
                  <a:pt x="370609" y="138546"/>
                  <a:pt x="365414" y="98714"/>
                </a:cubicBezTo>
                <a:cubicBezTo>
                  <a:pt x="360219" y="58882"/>
                  <a:pt x="320386" y="39832"/>
                  <a:pt x="282286" y="25977"/>
                </a:cubicBezTo>
                <a:cubicBezTo>
                  <a:pt x="244186" y="12122"/>
                  <a:pt x="166255" y="0"/>
                  <a:pt x="136814" y="15586"/>
                </a:cubicBezTo>
                <a:cubicBezTo>
                  <a:pt x="107373" y="31172"/>
                  <a:pt x="124691" y="67540"/>
                  <a:pt x="105641" y="119495"/>
                </a:cubicBezTo>
                <a:cubicBezTo>
                  <a:pt x="86591" y="171450"/>
                  <a:pt x="54552" y="249382"/>
                  <a:pt x="22514" y="327314"/>
                </a:cubicBezTo>
              </a:path>
            </a:pathLst>
          </a:custGeom>
          <a:noFill/>
          <a:ln w="38100" cap="sq" cmpd="sng" algn="ctr">
            <a:solidFill>
              <a:srgbClr val="66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546513" y="3238500"/>
            <a:ext cx="552451" cy="356755"/>
          </a:xfrm>
          <a:custGeom>
            <a:avLst/>
            <a:gdLst>
              <a:gd name="connsiteX0" fmla="*/ 116032 w 552451"/>
              <a:gd name="connsiteY0" fmla="*/ 273627 h 408709"/>
              <a:gd name="connsiteX1" fmla="*/ 303069 w 552451"/>
              <a:gd name="connsiteY1" fmla="*/ 377536 h 408709"/>
              <a:gd name="connsiteX2" fmla="*/ 521278 w 552451"/>
              <a:gd name="connsiteY2" fmla="*/ 367145 h 408709"/>
              <a:gd name="connsiteX3" fmla="*/ 490105 w 552451"/>
              <a:gd name="connsiteY3" fmla="*/ 128155 h 408709"/>
              <a:gd name="connsiteX4" fmla="*/ 323851 w 552451"/>
              <a:gd name="connsiteY4" fmla="*/ 45027 h 408709"/>
              <a:gd name="connsiteX5" fmla="*/ 74469 w 552451"/>
              <a:gd name="connsiteY5" fmla="*/ 24245 h 408709"/>
              <a:gd name="connsiteX6" fmla="*/ 12123 w 552451"/>
              <a:gd name="connsiteY6" fmla="*/ 190500 h 408709"/>
              <a:gd name="connsiteX7" fmla="*/ 116032 w 552451"/>
              <a:gd name="connsiteY7" fmla="*/ 273627 h 40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1" h="408709">
                <a:moveTo>
                  <a:pt x="116032" y="273627"/>
                </a:moveTo>
                <a:cubicBezTo>
                  <a:pt x="164523" y="304800"/>
                  <a:pt x="235528" y="361950"/>
                  <a:pt x="303069" y="377536"/>
                </a:cubicBezTo>
                <a:cubicBezTo>
                  <a:pt x="370610" y="393122"/>
                  <a:pt x="490105" y="408709"/>
                  <a:pt x="521278" y="367145"/>
                </a:cubicBezTo>
                <a:cubicBezTo>
                  <a:pt x="552451" y="325582"/>
                  <a:pt x="523010" y="181841"/>
                  <a:pt x="490105" y="128155"/>
                </a:cubicBezTo>
                <a:cubicBezTo>
                  <a:pt x="457201" y="74469"/>
                  <a:pt x="393124" y="62345"/>
                  <a:pt x="323851" y="45027"/>
                </a:cubicBezTo>
                <a:cubicBezTo>
                  <a:pt x="254578" y="27709"/>
                  <a:pt x="126424" y="0"/>
                  <a:pt x="74469" y="24245"/>
                </a:cubicBezTo>
                <a:cubicBezTo>
                  <a:pt x="22514" y="48490"/>
                  <a:pt x="0" y="145473"/>
                  <a:pt x="12123" y="190500"/>
                </a:cubicBezTo>
                <a:cubicBezTo>
                  <a:pt x="24246" y="235527"/>
                  <a:pt x="67541" y="242454"/>
                  <a:pt x="116032" y="273627"/>
                </a:cubicBezTo>
                <a:close/>
              </a:path>
            </a:pathLst>
          </a:custGeom>
          <a:noFill/>
          <a:ln w="38100" cap="sq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990600" y="3584863"/>
            <a:ext cx="1119554" cy="2424546"/>
          </a:xfrm>
          <a:custGeom>
            <a:avLst/>
            <a:gdLst>
              <a:gd name="connsiteX0" fmla="*/ 692727 w 1236518"/>
              <a:gd name="connsiteY0" fmla="*/ 2213264 h 2424546"/>
              <a:gd name="connsiteX1" fmla="*/ 1035627 w 1236518"/>
              <a:gd name="connsiteY1" fmla="*/ 1184564 h 2424546"/>
              <a:gd name="connsiteX2" fmla="*/ 1212273 w 1236518"/>
              <a:gd name="connsiteY2" fmla="*/ 197428 h 2424546"/>
              <a:gd name="connsiteX3" fmla="*/ 890155 w 1236518"/>
              <a:gd name="connsiteY3" fmla="*/ 20782 h 2424546"/>
              <a:gd name="connsiteX4" fmla="*/ 360218 w 1236518"/>
              <a:gd name="connsiteY4" fmla="*/ 145473 h 2424546"/>
              <a:gd name="connsiteX5" fmla="*/ 58882 w 1236518"/>
              <a:gd name="connsiteY5" fmla="*/ 893619 h 2424546"/>
              <a:gd name="connsiteX6" fmla="*/ 110836 w 1236518"/>
              <a:gd name="connsiteY6" fmla="*/ 2213264 h 2424546"/>
              <a:gd name="connsiteX7" fmla="*/ 723900 w 1236518"/>
              <a:gd name="connsiteY7" fmla="*/ 2161310 h 242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6518" h="2424546">
                <a:moveTo>
                  <a:pt x="692727" y="2213264"/>
                </a:moveTo>
                <a:cubicBezTo>
                  <a:pt x="820881" y="1866900"/>
                  <a:pt x="949036" y="1520537"/>
                  <a:pt x="1035627" y="1184564"/>
                </a:cubicBezTo>
                <a:cubicBezTo>
                  <a:pt x="1122218" y="848591"/>
                  <a:pt x="1236518" y="391392"/>
                  <a:pt x="1212273" y="197428"/>
                </a:cubicBezTo>
                <a:cubicBezTo>
                  <a:pt x="1188028" y="3464"/>
                  <a:pt x="1032164" y="29441"/>
                  <a:pt x="890155" y="20782"/>
                </a:cubicBezTo>
                <a:cubicBezTo>
                  <a:pt x="748146" y="12123"/>
                  <a:pt x="498764" y="0"/>
                  <a:pt x="360218" y="145473"/>
                </a:cubicBezTo>
                <a:cubicBezTo>
                  <a:pt x="221673" y="290946"/>
                  <a:pt x="100446" y="548987"/>
                  <a:pt x="58882" y="893619"/>
                </a:cubicBezTo>
                <a:cubicBezTo>
                  <a:pt x="17318" y="1238251"/>
                  <a:pt x="0" y="2001982"/>
                  <a:pt x="110836" y="2213264"/>
                </a:cubicBezTo>
                <a:cubicBezTo>
                  <a:pt x="221672" y="2424546"/>
                  <a:pt x="472786" y="2292928"/>
                  <a:pt x="723900" y="2161310"/>
                </a:cubicBezTo>
              </a:path>
            </a:pathLst>
          </a:custGeom>
          <a:noFill/>
          <a:ln w="38100" cap="sq" cmpd="sng" algn="ctr">
            <a:solidFill>
              <a:srgbClr val="66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635827" y="1588078"/>
            <a:ext cx="5399809" cy="2417617"/>
          </a:xfrm>
          <a:custGeom>
            <a:avLst/>
            <a:gdLst>
              <a:gd name="connsiteX0" fmla="*/ 34637 w 5399809"/>
              <a:gd name="connsiteY0" fmla="*/ 1425286 h 2417617"/>
              <a:gd name="connsiteX1" fmla="*/ 200891 w 5399809"/>
              <a:gd name="connsiteY1" fmla="*/ 1757795 h 2417617"/>
              <a:gd name="connsiteX2" fmla="*/ 543791 w 5399809"/>
              <a:gd name="connsiteY2" fmla="*/ 1788967 h 2417617"/>
              <a:gd name="connsiteX3" fmla="*/ 865909 w 5399809"/>
              <a:gd name="connsiteY3" fmla="*/ 1549977 h 2417617"/>
              <a:gd name="connsiteX4" fmla="*/ 1510146 w 5399809"/>
              <a:gd name="connsiteY4" fmla="*/ 1123949 h 2417617"/>
              <a:gd name="connsiteX5" fmla="*/ 2632364 w 5399809"/>
              <a:gd name="connsiteY5" fmla="*/ 1362940 h 2417617"/>
              <a:gd name="connsiteX6" fmla="*/ 4242955 w 5399809"/>
              <a:gd name="connsiteY6" fmla="*/ 2183822 h 2417617"/>
              <a:gd name="connsiteX7" fmla="*/ 5261264 w 5399809"/>
              <a:gd name="connsiteY7" fmla="*/ 2308513 h 2417617"/>
              <a:gd name="connsiteX8" fmla="*/ 5074228 w 5399809"/>
              <a:gd name="connsiteY8" fmla="*/ 1529195 h 2417617"/>
              <a:gd name="connsiteX9" fmla="*/ 3723409 w 5399809"/>
              <a:gd name="connsiteY9" fmla="*/ 718704 h 2417617"/>
              <a:gd name="connsiteX10" fmla="*/ 2611582 w 5399809"/>
              <a:gd name="connsiteY10" fmla="*/ 188767 h 2417617"/>
              <a:gd name="connsiteX11" fmla="*/ 1239982 w 5399809"/>
              <a:gd name="connsiteY11" fmla="*/ 43295 h 2417617"/>
              <a:gd name="connsiteX12" fmla="*/ 408709 w 5399809"/>
              <a:gd name="connsiteY12" fmla="*/ 448540 h 2417617"/>
              <a:gd name="connsiteX13" fmla="*/ 55418 w 5399809"/>
              <a:gd name="connsiteY13" fmla="*/ 1155122 h 2417617"/>
              <a:gd name="connsiteX14" fmla="*/ 76200 w 5399809"/>
              <a:gd name="connsiteY14" fmla="*/ 1529195 h 241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99809" h="2417617">
                <a:moveTo>
                  <a:pt x="34637" y="1425286"/>
                </a:moveTo>
                <a:cubicBezTo>
                  <a:pt x="75334" y="1561234"/>
                  <a:pt x="116032" y="1697182"/>
                  <a:pt x="200891" y="1757795"/>
                </a:cubicBezTo>
                <a:cubicBezTo>
                  <a:pt x="285750" y="1818409"/>
                  <a:pt x="432955" y="1823603"/>
                  <a:pt x="543791" y="1788967"/>
                </a:cubicBezTo>
                <a:cubicBezTo>
                  <a:pt x="654627" y="1754331"/>
                  <a:pt x="704850" y="1660813"/>
                  <a:pt x="865909" y="1549977"/>
                </a:cubicBezTo>
                <a:cubicBezTo>
                  <a:pt x="1026968" y="1439141"/>
                  <a:pt x="1215737" y="1155122"/>
                  <a:pt x="1510146" y="1123949"/>
                </a:cubicBezTo>
                <a:cubicBezTo>
                  <a:pt x="1804555" y="1092776"/>
                  <a:pt x="2176896" y="1186295"/>
                  <a:pt x="2632364" y="1362940"/>
                </a:cubicBezTo>
                <a:cubicBezTo>
                  <a:pt x="3087832" y="1539586"/>
                  <a:pt x="3804805" y="2026227"/>
                  <a:pt x="4242955" y="2183822"/>
                </a:cubicBezTo>
                <a:cubicBezTo>
                  <a:pt x="4681105" y="2341417"/>
                  <a:pt x="5122719" y="2417617"/>
                  <a:pt x="5261264" y="2308513"/>
                </a:cubicBezTo>
                <a:cubicBezTo>
                  <a:pt x="5399809" y="2199409"/>
                  <a:pt x="5330537" y="1794163"/>
                  <a:pt x="5074228" y="1529195"/>
                </a:cubicBezTo>
                <a:cubicBezTo>
                  <a:pt x="4817919" y="1264227"/>
                  <a:pt x="4133850" y="942109"/>
                  <a:pt x="3723409" y="718704"/>
                </a:cubicBezTo>
                <a:cubicBezTo>
                  <a:pt x="3312968" y="495299"/>
                  <a:pt x="3025487" y="301335"/>
                  <a:pt x="2611582" y="188767"/>
                </a:cubicBezTo>
                <a:cubicBezTo>
                  <a:pt x="2197678" y="76199"/>
                  <a:pt x="1607127" y="0"/>
                  <a:pt x="1239982" y="43295"/>
                </a:cubicBezTo>
                <a:cubicBezTo>
                  <a:pt x="872837" y="86590"/>
                  <a:pt x="606136" y="263236"/>
                  <a:pt x="408709" y="448540"/>
                </a:cubicBezTo>
                <a:cubicBezTo>
                  <a:pt x="211282" y="633844"/>
                  <a:pt x="110836" y="975013"/>
                  <a:pt x="55418" y="1155122"/>
                </a:cubicBezTo>
                <a:cubicBezTo>
                  <a:pt x="0" y="1335231"/>
                  <a:pt x="38100" y="1432213"/>
                  <a:pt x="76200" y="1529195"/>
                </a:cubicBezTo>
              </a:path>
            </a:pathLst>
          </a:custGeom>
          <a:noFill/>
          <a:ln w="38100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981792" y="2727614"/>
            <a:ext cx="3883136" cy="3125931"/>
          </a:xfrm>
          <a:custGeom>
            <a:avLst/>
            <a:gdLst>
              <a:gd name="connsiteX0" fmla="*/ 29441 w 3891395"/>
              <a:gd name="connsiteY0" fmla="*/ 857250 h 3125931"/>
              <a:gd name="connsiteX1" fmla="*/ 580159 w 3891395"/>
              <a:gd name="connsiteY1" fmla="*/ 1875559 h 3125931"/>
              <a:gd name="connsiteX2" fmla="*/ 1567295 w 3891395"/>
              <a:gd name="connsiteY2" fmla="*/ 2686050 h 3125931"/>
              <a:gd name="connsiteX3" fmla="*/ 2284268 w 3891395"/>
              <a:gd name="connsiteY3" fmla="*/ 3039341 h 3125931"/>
              <a:gd name="connsiteX4" fmla="*/ 3645477 w 3891395"/>
              <a:gd name="connsiteY4" fmla="*/ 2976995 h 3125931"/>
              <a:gd name="connsiteX5" fmla="*/ 3759777 w 3891395"/>
              <a:gd name="connsiteY5" fmla="*/ 2145722 h 3125931"/>
              <a:gd name="connsiteX6" fmla="*/ 3032413 w 3891395"/>
              <a:gd name="connsiteY6" fmla="*/ 1906731 h 3125931"/>
              <a:gd name="connsiteX7" fmla="*/ 1640032 w 3891395"/>
              <a:gd name="connsiteY7" fmla="*/ 244186 h 3125931"/>
              <a:gd name="connsiteX8" fmla="*/ 559377 w 3891395"/>
              <a:gd name="connsiteY8" fmla="*/ 441613 h 3125931"/>
              <a:gd name="connsiteX9" fmla="*/ 81395 w 3891395"/>
              <a:gd name="connsiteY9" fmla="*/ 774122 h 3125931"/>
              <a:gd name="connsiteX10" fmla="*/ 71004 w 3891395"/>
              <a:gd name="connsiteY10" fmla="*/ 940377 h 3125931"/>
              <a:gd name="connsiteX0" fmla="*/ 32905 w 3894859"/>
              <a:gd name="connsiteY0" fmla="*/ 857250 h 3125931"/>
              <a:gd name="connsiteX1" fmla="*/ 583623 w 3894859"/>
              <a:gd name="connsiteY1" fmla="*/ 1875559 h 3125931"/>
              <a:gd name="connsiteX2" fmla="*/ 1570759 w 3894859"/>
              <a:gd name="connsiteY2" fmla="*/ 2686050 h 3125931"/>
              <a:gd name="connsiteX3" fmla="*/ 2287732 w 3894859"/>
              <a:gd name="connsiteY3" fmla="*/ 3039341 h 3125931"/>
              <a:gd name="connsiteX4" fmla="*/ 3648941 w 3894859"/>
              <a:gd name="connsiteY4" fmla="*/ 2976995 h 3125931"/>
              <a:gd name="connsiteX5" fmla="*/ 3763241 w 3894859"/>
              <a:gd name="connsiteY5" fmla="*/ 2145722 h 3125931"/>
              <a:gd name="connsiteX6" fmla="*/ 3035877 w 3894859"/>
              <a:gd name="connsiteY6" fmla="*/ 1906731 h 3125931"/>
              <a:gd name="connsiteX7" fmla="*/ 1643496 w 3894859"/>
              <a:gd name="connsiteY7" fmla="*/ 244186 h 3125931"/>
              <a:gd name="connsiteX8" fmla="*/ 562841 w 3894859"/>
              <a:gd name="connsiteY8" fmla="*/ 441613 h 3125931"/>
              <a:gd name="connsiteX9" fmla="*/ 84859 w 3894859"/>
              <a:gd name="connsiteY9" fmla="*/ 774122 h 3125931"/>
              <a:gd name="connsiteX10" fmla="*/ 53687 w 3894859"/>
              <a:gd name="connsiteY10" fmla="*/ 867641 h 3125931"/>
              <a:gd name="connsiteX11" fmla="*/ 74468 w 3894859"/>
              <a:gd name="connsiteY11" fmla="*/ 940377 h 3125931"/>
              <a:gd name="connsiteX0" fmla="*/ 32905 w 3894859"/>
              <a:gd name="connsiteY0" fmla="*/ 857250 h 3125931"/>
              <a:gd name="connsiteX1" fmla="*/ 583623 w 3894859"/>
              <a:gd name="connsiteY1" fmla="*/ 1875559 h 3125931"/>
              <a:gd name="connsiteX2" fmla="*/ 1317540 w 3894859"/>
              <a:gd name="connsiteY2" fmla="*/ 2826727 h 3125931"/>
              <a:gd name="connsiteX3" fmla="*/ 2287732 w 3894859"/>
              <a:gd name="connsiteY3" fmla="*/ 3039341 h 3125931"/>
              <a:gd name="connsiteX4" fmla="*/ 3648941 w 3894859"/>
              <a:gd name="connsiteY4" fmla="*/ 2976995 h 3125931"/>
              <a:gd name="connsiteX5" fmla="*/ 3763241 w 3894859"/>
              <a:gd name="connsiteY5" fmla="*/ 2145722 h 3125931"/>
              <a:gd name="connsiteX6" fmla="*/ 3035877 w 3894859"/>
              <a:gd name="connsiteY6" fmla="*/ 1906731 h 3125931"/>
              <a:gd name="connsiteX7" fmla="*/ 1643496 w 3894859"/>
              <a:gd name="connsiteY7" fmla="*/ 244186 h 3125931"/>
              <a:gd name="connsiteX8" fmla="*/ 562841 w 3894859"/>
              <a:gd name="connsiteY8" fmla="*/ 441613 h 3125931"/>
              <a:gd name="connsiteX9" fmla="*/ 84859 w 3894859"/>
              <a:gd name="connsiteY9" fmla="*/ 774122 h 3125931"/>
              <a:gd name="connsiteX10" fmla="*/ 53687 w 3894859"/>
              <a:gd name="connsiteY10" fmla="*/ 867641 h 3125931"/>
              <a:gd name="connsiteX11" fmla="*/ 74468 w 3894859"/>
              <a:gd name="connsiteY11" fmla="*/ 940377 h 3125931"/>
              <a:gd name="connsiteX0" fmla="*/ 32905 w 3894859"/>
              <a:gd name="connsiteY0" fmla="*/ 857250 h 3125931"/>
              <a:gd name="connsiteX1" fmla="*/ 625827 w 3894859"/>
              <a:gd name="connsiteY1" fmla="*/ 2114710 h 3125931"/>
              <a:gd name="connsiteX2" fmla="*/ 1317540 w 3894859"/>
              <a:gd name="connsiteY2" fmla="*/ 2826727 h 3125931"/>
              <a:gd name="connsiteX3" fmla="*/ 2287732 w 3894859"/>
              <a:gd name="connsiteY3" fmla="*/ 3039341 h 3125931"/>
              <a:gd name="connsiteX4" fmla="*/ 3648941 w 3894859"/>
              <a:gd name="connsiteY4" fmla="*/ 2976995 h 3125931"/>
              <a:gd name="connsiteX5" fmla="*/ 3763241 w 3894859"/>
              <a:gd name="connsiteY5" fmla="*/ 2145722 h 3125931"/>
              <a:gd name="connsiteX6" fmla="*/ 3035877 w 3894859"/>
              <a:gd name="connsiteY6" fmla="*/ 1906731 h 3125931"/>
              <a:gd name="connsiteX7" fmla="*/ 1643496 w 3894859"/>
              <a:gd name="connsiteY7" fmla="*/ 244186 h 3125931"/>
              <a:gd name="connsiteX8" fmla="*/ 562841 w 3894859"/>
              <a:gd name="connsiteY8" fmla="*/ 441613 h 3125931"/>
              <a:gd name="connsiteX9" fmla="*/ 84859 w 3894859"/>
              <a:gd name="connsiteY9" fmla="*/ 774122 h 3125931"/>
              <a:gd name="connsiteX10" fmla="*/ 53687 w 3894859"/>
              <a:gd name="connsiteY10" fmla="*/ 867641 h 3125931"/>
              <a:gd name="connsiteX11" fmla="*/ 74468 w 3894859"/>
              <a:gd name="connsiteY11" fmla="*/ 940377 h 3125931"/>
              <a:gd name="connsiteX0" fmla="*/ 21182 w 3883136"/>
              <a:gd name="connsiteY0" fmla="*/ 857250 h 3125931"/>
              <a:gd name="connsiteX1" fmla="*/ 614104 w 3883136"/>
              <a:gd name="connsiteY1" fmla="*/ 2114710 h 3125931"/>
              <a:gd name="connsiteX2" fmla="*/ 1305817 w 3883136"/>
              <a:gd name="connsiteY2" fmla="*/ 2826727 h 3125931"/>
              <a:gd name="connsiteX3" fmla="*/ 2276009 w 3883136"/>
              <a:gd name="connsiteY3" fmla="*/ 3039341 h 3125931"/>
              <a:gd name="connsiteX4" fmla="*/ 3637218 w 3883136"/>
              <a:gd name="connsiteY4" fmla="*/ 2976995 h 3125931"/>
              <a:gd name="connsiteX5" fmla="*/ 3751518 w 3883136"/>
              <a:gd name="connsiteY5" fmla="*/ 2145722 h 3125931"/>
              <a:gd name="connsiteX6" fmla="*/ 3024154 w 3883136"/>
              <a:gd name="connsiteY6" fmla="*/ 1906731 h 3125931"/>
              <a:gd name="connsiteX7" fmla="*/ 1631773 w 3883136"/>
              <a:gd name="connsiteY7" fmla="*/ 244186 h 3125931"/>
              <a:gd name="connsiteX8" fmla="*/ 551118 w 3883136"/>
              <a:gd name="connsiteY8" fmla="*/ 441613 h 3125931"/>
              <a:gd name="connsiteX9" fmla="*/ 73136 w 3883136"/>
              <a:gd name="connsiteY9" fmla="*/ 774122 h 3125931"/>
              <a:gd name="connsiteX10" fmla="*/ 112303 w 3883136"/>
              <a:gd name="connsiteY10" fmla="*/ 881709 h 3125931"/>
              <a:gd name="connsiteX11" fmla="*/ 62745 w 3883136"/>
              <a:gd name="connsiteY11" fmla="*/ 940377 h 312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83136" h="3125931">
                <a:moveTo>
                  <a:pt x="21182" y="857250"/>
                </a:moveTo>
                <a:cubicBezTo>
                  <a:pt x="168386" y="1214004"/>
                  <a:pt x="399998" y="1786464"/>
                  <a:pt x="614104" y="2114710"/>
                </a:cubicBezTo>
                <a:cubicBezTo>
                  <a:pt x="828210" y="2442956"/>
                  <a:pt x="1028833" y="2672622"/>
                  <a:pt x="1305817" y="2826727"/>
                </a:cubicBezTo>
                <a:cubicBezTo>
                  <a:pt x="1582801" y="2980832"/>
                  <a:pt x="1887442" y="3014296"/>
                  <a:pt x="2276009" y="3039341"/>
                </a:cubicBezTo>
                <a:cubicBezTo>
                  <a:pt x="2664576" y="3064386"/>
                  <a:pt x="3391300" y="3125931"/>
                  <a:pt x="3637218" y="2976995"/>
                </a:cubicBezTo>
                <a:cubicBezTo>
                  <a:pt x="3883136" y="2828059"/>
                  <a:pt x="3853695" y="2324099"/>
                  <a:pt x="3751518" y="2145722"/>
                </a:cubicBezTo>
                <a:cubicBezTo>
                  <a:pt x="3649341" y="1967345"/>
                  <a:pt x="3377445" y="2223654"/>
                  <a:pt x="3024154" y="1906731"/>
                </a:cubicBezTo>
                <a:cubicBezTo>
                  <a:pt x="2670863" y="1589808"/>
                  <a:pt x="2043946" y="488372"/>
                  <a:pt x="1631773" y="244186"/>
                </a:cubicBezTo>
                <a:cubicBezTo>
                  <a:pt x="1219600" y="0"/>
                  <a:pt x="810891" y="353290"/>
                  <a:pt x="551118" y="441613"/>
                </a:cubicBezTo>
                <a:cubicBezTo>
                  <a:pt x="291345" y="529936"/>
                  <a:pt x="146272" y="700773"/>
                  <a:pt x="73136" y="774122"/>
                </a:cubicBezTo>
                <a:cubicBezTo>
                  <a:pt x="0" y="847471"/>
                  <a:pt x="114035" y="854000"/>
                  <a:pt x="112303" y="881709"/>
                </a:cubicBezTo>
                <a:cubicBezTo>
                  <a:pt x="110571" y="909418"/>
                  <a:pt x="57550" y="924791"/>
                  <a:pt x="62745" y="940377"/>
                </a:cubicBezTo>
              </a:path>
            </a:pathLst>
          </a:custGeom>
          <a:noFill/>
          <a:ln w="57150" cap="sq" cmpd="sng" algn="ctr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1889760" y="3355145"/>
            <a:ext cx="1671710" cy="2970627"/>
          </a:xfrm>
          <a:custGeom>
            <a:avLst/>
            <a:gdLst>
              <a:gd name="connsiteX0" fmla="*/ 107852 w 1671710"/>
              <a:gd name="connsiteY0" fmla="*/ 2412609 h 2970627"/>
              <a:gd name="connsiteX1" fmla="*/ 93785 w 1671710"/>
              <a:gd name="connsiteY1" fmla="*/ 2356338 h 2970627"/>
              <a:gd name="connsiteX2" fmla="*/ 332935 w 1671710"/>
              <a:gd name="connsiteY2" fmla="*/ 1118381 h 2970627"/>
              <a:gd name="connsiteX3" fmla="*/ 501748 w 1671710"/>
              <a:gd name="connsiteY3" fmla="*/ 133643 h 2970627"/>
              <a:gd name="connsiteX4" fmla="*/ 769034 w 1671710"/>
              <a:gd name="connsiteY4" fmla="*/ 316523 h 2970627"/>
              <a:gd name="connsiteX5" fmla="*/ 965982 w 1671710"/>
              <a:gd name="connsiteY5" fmla="*/ 358726 h 2970627"/>
              <a:gd name="connsiteX6" fmla="*/ 1570892 w 1671710"/>
              <a:gd name="connsiteY6" fmla="*/ 1596683 h 2970627"/>
              <a:gd name="connsiteX7" fmla="*/ 1570892 w 1671710"/>
              <a:gd name="connsiteY7" fmla="*/ 2314135 h 2970627"/>
              <a:gd name="connsiteX8" fmla="*/ 1317674 w 1671710"/>
              <a:gd name="connsiteY8" fmla="*/ 2736166 h 2970627"/>
              <a:gd name="connsiteX9" fmla="*/ 740898 w 1671710"/>
              <a:gd name="connsiteY9" fmla="*/ 2919046 h 2970627"/>
              <a:gd name="connsiteX10" fmla="*/ 107852 w 1671710"/>
              <a:gd name="connsiteY10" fmla="*/ 2412609 h 297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710" h="2970627">
                <a:moveTo>
                  <a:pt x="107852" y="2412609"/>
                </a:moveTo>
                <a:cubicBezTo>
                  <a:pt x="0" y="2318824"/>
                  <a:pt x="56271" y="2572043"/>
                  <a:pt x="93785" y="2356338"/>
                </a:cubicBezTo>
                <a:cubicBezTo>
                  <a:pt x="131299" y="2140633"/>
                  <a:pt x="264941" y="1488830"/>
                  <a:pt x="332935" y="1118381"/>
                </a:cubicBezTo>
                <a:cubicBezTo>
                  <a:pt x="400929" y="747932"/>
                  <a:pt x="429065" y="267286"/>
                  <a:pt x="501748" y="133643"/>
                </a:cubicBezTo>
                <a:cubicBezTo>
                  <a:pt x="574431" y="0"/>
                  <a:pt x="691662" y="279009"/>
                  <a:pt x="769034" y="316523"/>
                </a:cubicBezTo>
                <a:cubicBezTo>
                  <a:pt x="846406" y="354037"/>
                  <a:pt x="832339" y="145366"/>
                  <a:pt x="965982" y="358726"/>
                </a:cubicBezTo>
                <a:cubicBezTo>
                  <a:pt x="1099625" y="572086"/>
                  <a:pt x="1470074" y="1270782"/>
                  <a:pt x="1570892" y="1596683"/>
                </a:cubicBezTo>
                <a:cubicBezTo>
                  <a:pt x="1671710" y="1922584"/>
                  <a:pt x="1613095" y="2124221"/>
                  <a:pt x="1570892" y="2314135"/>
                </a:cubicBezTo>
                <a:cubicBezTo>
                  <a:pt x="1528689" y="2504049"/>
                  <a:pt x="1456006" y="2635348"/>
                  <a:pt x="1317674" y="2736166"/>
                </a:cubicBezTo>
                <a:cubicBezTo>
                  <a:pt x="1179342" y="2836984"/>
                  <a:pt x="944879" y="2970627"/>
                  <a:pt x="740898" y="2919046"/>
                </a:cubicBezTo>
                <a:cubicBezTo>
                  <a:pt x="536917" y="2867465"/>
                  <a:pt x="215704" y="2506394"/>
                  <a:pt x="107852" y="2412609"/>
                </a:cubicBezTo>
                <a:close/>
              </a:path>
            </a:pathLst>
          </a:custGeom>
          <a:noFill/>
          <a:ln w="571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828800" y="1922585"/>
            <a:ext cx="70338" cy="145366"/>
          </a:xfrm>
          <a:custGeom>
            <a:avLst/>
            <a:gdLst>
              <a:gd name="connsiteX0" fmla="*/ 0 w 70338"/>
              <a:gd name="connsiteY0" fmla="*/ 145366 h 145366"/>
              <a:gd name="connsiteX1" fmla="*/ 70338 w 70338"/>
              <a:gd name="connsiteY1" fmla="*/ 46892 h 14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38" h="145366">
                <a:moveTo>
                  <a:pt x="0" y="145366"/>
                </a:moveTo>
                <a:cubicBezTo>
                  <a:pt x="14067" y="72683"/>
                  <a:pt x="28135" y="0"/>
                  <a:pt x="70338" y="46892"/>
                </a:cubicBezTo>
              </a:path>
            </a:pathLst>
          </a:cu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Straight Connector 17"/>
          <p:cNvCxnSpPr>
            <a:stCxn id="14" idx="1"/>
            <a:endCxn id="14" idx="0"/>
          </p:cNvCxnSpPr>
          <p:nvPr/>
        </p:nvCxnSpPr>
        <p:spPr bwMode="auto">
          <a:xfrm flipH="1">
            <a:off x="1828800" y="1969477"/>
            <a:ext cx="70338" cy="98474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stCxn id="7" idx="2"/>
          </p:cNvCxnSpPr>
          <p:nvPr/>
        </p:nvCxnSpPr>
        <p:spPr bwMode="auto">
          <a:xfrm>
            <a:off x="2119745" y="1995056"/>
            <a:ext cx="18544" cy="326113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endCxn id="8" idx="1"/>
          </p:cNvCxnSpPr>
          <p:nvPr/>
        </p:nvCxnSpPr>
        <p:spPr bwMode="auto">
          <a:xfrm flipV="1">
            <a:off x="1871003" y="2930236"/>
            <a:ext cx="134442" cy="108386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/>
          <p:cNvCxnSpPr>
            <a:stCxn id="6" idx="3"/>
            <a:endCxn id="9" idx="6"/>
          </p:cNvCxnSpPr>
          <p:nvPr/>
        </p:nvCxnSpPr>
        <p:spPr bwMode="auto">
          <a:xfrm flipH="1">
            <a:off x="1558636" y="3164210"/>
            <a:ext cx="41563" cy="240574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Straight Connector 29"/>
          <p:cNvCxnSpPr>
            <a:endCxn id="9" idx="3"/>
          </p:cNvCxnSpPr>
          <p:nvPr/>
        </p:nvCxnSpPr>
        <p:spPr bwMode="auto">
          <a:xfrm>
            <a:off x="1871003" y="3165231"/>
            <a:ext cx="165615" cy="185133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>
            <a:stCxn id="9" idx="0"/>
          </p:cNvCxnSpPr>
          <p:nvPr/>
        </p:nvCxnSpPr>
        <p:spPr bwMode="auto">
          <a:xfrm flipH="1">
            <a:off x="1617786" y="3477344"/>
            <a:ext cx="44759" cy="138053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/>
          <p:cNvCxnSpPr>
            <a:stCxn id="10" idx="2"/>
            <a:endCxn id="13" idx="3"/>
          </p:cNvCxnSpPr>
          <p:nvPr/>
        </p:nvCxnSpPr>
        <p:spPr bwMode="auto">
          <a:xfrm flipV="1">
            <a:off x="2088202" y="3488788"/>
            <a:ext cx="303306" cy="293503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/>
          <p:cNvCxnSpPr>
            <a:stCxn id="12" idx="0"/>
            <a:endCxn id="13" idx="5"/>
          </p:cNvCxnSpPr>
          <p:nvPr/>
        </p:nvCxnSpPr>
        <p:spPr bwMode="auto">
          <a:xfrm flipH="1">
            <a:off x="2855742" y="3584864"/>
            <a:ext cx="147232" cy="129007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Connector 45"/>
          <p:cNvCxnSpPr>
            <a:endCxn id="8" idx="3"/>
          </p:cNvCxnSpPr>
          <p:nvPr/>
        </p:nvCxnSpPr>
        <p:spPr bwMode="auto">
          <a:xfrm flipH="1">
            <a:off x="2275609" y="2461846"/>
            <a:ext cx="566065" cy="260572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>
            <a:endCxn id="11" idx="4"/>
          </p:cNvCxnSpPr>
          <p:nvPr/>
        </p:nvCxnSpPr>
        <p:spPr bwMode="auto">
          <a:xfrm flipH="1" flipV="1">
            <a:off x="4145973" y="2712028"/>
            <a:ext cx="60267" cy="22812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774" y="1983546"/>
            <a:ext cx="7279280" cy="2152356"/>
          </a:xfrm>
        </p:spPr>
        <p:txBody>
          <a:bodyPr/>
          <a:lstStyle/>
          <a:p>
            <a:r>
              <a:rPr lang="en-US" sz="3600" dirty="0" smtClean="0"/>
              <a:t>Aggregate substations according to the similarity of their “effect” of constraints in the system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5437" y="2015836"/>
            <a:ext cx="4036282" cy="343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needs to be done efficiently: business vs. physics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1741"/>
            <a:ext cx="3948545" cy="337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4383" y="2526290"/>
            <a:ext cx="2626735" cy="104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6608618" y="3782291"/>
            <a:ext cx="2327564" cy="1564011"/>
            <a:chOff x="6608618" y="3782291"/>
            <a:chExt cx="2327564" cy="1564011"/>
          </a:xfrm>
        </p:grpSpPr>
        <p:sp>
          <p:nvSpPr>
            <p:cNvPr id="9" name="TextBox 8"/>
            <p:cNvSpPr txBox="1"/>
            <p:nvPr/>
          </p:nvSpPr>
          <p:spPr>
            <a:xfrm>
              <a:off x="7315200" y="4145973"/>
              <a:ext cx="162098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75 % of power flow lies off the contract path!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608618" y="3782291"/>
              <a:ext cx="467591" cy="374073"/>
            </a:xfrm>
            <a:prstGeom prst="ellipse">
              <a:avLst/>
            </a:prstGeom>
            <a:noFill/>
            <a:ln w="5715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7086600" y="4083627"/>
              <a:ext cx="270164" cy="135082"/>
            </a:xfrm>
            <a:prstGeom prst="straightConnector1">
              <a:avLst/>
            </a:prstGeom>
            <a:solidFill>
              <a:schemeClr val="accent1"/>
            </a:solidFill>
            <a:ln w="38100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5559137" y="2743199"/>
            <a:ext cx="1911927" cy="1434595"/>
            <a:chOff x="0" y="0"/>
            <a:chExt cx="2962274" cy="2328862"/>
          </a:xfrm>
        </p:grpSpPr>
        <p:sp>
          <p:nvSpPr>
            <p:cNvPr id="15" name="Freeform 14"/>
            <p:cNvSpPr/>
            <p:nvPr/>
          </p:nvSpPr>
          <p:spPr>
            <a:xfrm>
              <a:off x="1576387" y="0"/>
              <a:ext cx="190500" cy="1304924"/>
            </a:xfrm>
            <a:custGeom>
              <a:avLst/>
              <a:gdLst>
                <a:gd name="connsiteX0" fmla="*/ 0 w 188912"/>
                <a:gd name="connsiteY0" fmla="*/ 0 h 1166812"/>
                <a:gd name="connsiteX1" fmla="*/ 180975 w 188912"/>
                <a:gd name="connsiteY1" fmla="*/ 514350 h 1166812"/>
                <a:gd name="connsiteX2" fmla="*/ 47625 w 188912"/>
                <a:gd name="connsiteY2" fmla="*/ 1066800 h 1166812"/>
                <a:gd name="connsiteX3" fmla="*/ 19050 w 188912"/>
                <a:gd name="connsiteY3" fmla="*/ 1114425 h 1166812"/>
                <a:gd name="connsiteX0" fmla="*/ 0 w 184150"/>
                <a:gd name="connsiteY0" fmla="*/ 0 h 1114425"/>
                <a:gd name="connsiteX1" fmla="*/ 180975 w 184150"/>
                <a:gd name="connsiteY1" fmla="*/ 514350 h 1114425"/>
                <a:gd name="connsiteX2" fmla="*/ 19050 w 184150"/>
                <a:gd name="connsiteY2" fmla="*/ 1114425 h 1114425"/>
                <a:gd name="connsiteX0" fmla="*/ 0 w 184150"/>
                <a:gd name="connsiteY0" fmla="*/ 0 h 1114425"/>
                <a:gd name="connsiteX1" fmla="*/ 180975 w 184150"/>
                <a:gd name="connsiteY1" fmla="*/ 552450 h 1114425"/>
                <a:gd name="connsiteX2" fmla="*/ 19050 w 184150"/>
                <a:gd name="connsiteY2" fmla="*/ 111442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1114425">
                  <a:moveTo>
                    <a:pt x="0" y="0"/>
                  </a:moveTo>
                  <a:cubicBezTo>
                    <a:pt x="86519" y="168275"/>
                    <a:pt x="177800" y="366713"/>
                    <a:pt x="180975" y="552450"/>
                  </a:cubicBezTo>
                  <a:cubicBezTo>
                    <a:pt x="184150" y="738188"/>
                    <a:pt x="52784" y="989410"/>
                    <a:pt x="19050" y="11144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5400000">
              <a:off x="557212" y="1581150"/>
              <a:ext cx="190500" cy="1304924"/>
            </a:xfrm>
            <a:custGeom>
              <a:avLst/>
              <a:gdLst>
                <a:gd name="connsiteX0" fmla="*/ 0 w 188912"/>
                <a:gd name="connsiteY0" fmla="*/ 0 h 1166812"/>
                <a:gd name="connsiteX1" fmla="*/ 180975 w 188912"/>
                <a:gd name="connsiteY1" fmla="*/ 514350 h 1166812"/>
                <a:gd name="connsiteX2" fmla="*/ 47625 w 188912"/>
                <a:gd name="connsiteY2" fmla="*/ 1066800 h 1166812"/>
                <a:gd name="connsiteX3" fmla="*/ 19050 w 188912"/>
                <a:gd name="connsiteY3" fmla="*/ 1114425 h 1166812"/>
                <a:gd name="connsiteX0" fmla="*/ 0 w 184150"/>
                <a:gd name="connsiteY0" fmla="*/ 0 h 1114425"/>
                <a:gd name="connsiteX1" fmla="*/ 180975 w 184150"/>
                <a:gd name="connsiteY1" fmla="*/ 514350 h 1114425"/>
                <a:gd name="connsiteX2" fmla="*/ 19050 w 184150"/>
                <a:gd name="connsiteY2" fmla="*/ 1114425 h 1114425"/>
                <a:gd name="connsiteX0" fmla="*/ 0 w 184150"/>
                <a:gd name="connsiteY0" fmla="*/ 0 h 1114425"/>
                <a:gd name="connsiteX1" fmla="*/ 180975 w 184150"/>
                <a:gd name="connsiteY1" fmla="*/ 552450 h 1114425"/>
                <a:gd name="connsiteX2" fmla="*/ 19050 w 184150"/>
                <a:gd name="connsiteY2" fmla="*/ 111442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1114425">
                  <a:moveTo>
                    <a:pt x="0" y="0"/>
                  </a:moveTo>
                  <a:cubicBezTo>
                    <a:pt x="86519" y="168275"/>
                    <a:pt x="177800" y="366713"/>
                    <a:pt x="180975" y="552450"/>
                  </a:cubicBezTo>
                  <a:cubicBezTo>
                    <a:pt x="184150" y="738188"/>
                    <a:pt x="52784" y="989410"/>
                    <a:pt x="19050" y="11144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5400000">
              <a:off x="2214562" y="1543050"/>
              <a:ext cx="190500" cy="1304924"/>
            </a:xfrm>
            <a:custGeom>
              <a:avLst/>
              <a:gdLst>
                <a:gd name="connsiteX0" fmla="*/ 0 w 188912"/>
                <a:gd name="connsiteY0" fmla="*/ 0 h 1166812"/>
                <a:gd name="connsiteX1" fmla="*/ 180975 w 188912"/>
                <a:gd name="connsiteY1" fmla="*/ 514350 h 1166812"/>
                <a:gd name="connsiteX2" fmla="*/ 47625 w 188912"/>
                <a:gd name="connsiteY2" fmla="*/ 1066800 h 1166812"/>
                <a:gd name="connsiteX3" fmla="*/ 19050 w 188912"/>
                <a:gd name="connsiteY3" fmla="*/ 1114425 h 1166812"/>
                <a:gd name="connsiteX0" fmla="*/ 0 w 184150"/>
                <a:gd name="connsiteY0" fmla="*/ 0 h 1114425"/>
                <a:gd name="connsiteX1" fmla="*/ 180975 w 184150"/>
                <a:gd name="connsiteY1" fmla="*/ 514350 h 1114425"/>
                <a:gd name="connsiteX2" fmla="*/ 19050 w 184150"/>
                <a:gd name="connsiteY2" fmla="*/ 1114425 h 1114425"/>
                <a:gd name="connsiteX0" fmla="*/ 0 w 184150"/>
                <a:gd name="connsiteY0" fmla="*/ 0 h 1114425"/>
                <a:gd name="connsiteX1" fmla="*/ 180975 w 184150"/>
                <a:gd name="connsiteY1" fmla="*/ 552450 h 1114425"/>
                <a:gd name="connsiteX2" fmla="*/ 19050 w 184150"/>
                <a:gd name="connsiteY2" fmla="*/ 111442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1114425">
                  <a:moveTo>
                    <a:pt x="0" y="0"/>
                  </a:moveTo>
                  <a:cubicBezTo>
                    <a:pt x="86519" y="168275"/>
                    <a:pt x="177800" y="366713"/>
                    <a:pt x="180975" y="552450"/>
                  </a:cubicBezTo>
                  <a:cubicBezTo>
                    <a:pt x="184150" y="738188"/>
                    <a:pt x="52784" y="989410"/>
                    <a:pt x="19050" y="11144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2847" y="1943098"/>
            <a:ext cx="4925290" cy="422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7" y="274638"/>
            <a:ext cx="8510154" cy="1143000"/>
          </a:xfrm>
        </p:spPr>
        <p:txBody>
          <a:bodyPr/>
          <a:lstStyle/>
          <a:p>
            <a:r>
              <a:rPr lang="en-US" dirty="0" smtClean="0"/>
              <a:t>Shortcut Power Flow Calculation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920" y="1579418"/>
            <a:ext cx="4462628" cy="476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1" y="274638"/>
            <a:ext cx="8333509" cy="1143000"/>
          </a:xfrm>
        </p:spPr>
        <p:txBody>
          <a:bodyPr/>
          <a:lstStyle/>
          <a:p>
            <a:r>
              <a:rPr lang="en-US" dirty="0" smtClean="0"/>
              <a:t>Superposition of Linear Systems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1614"/>
            <a:ext cx="4519613" cy="384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9549" y="2495118"/>
            <a:ext cx="3568630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slide </a:t>
            </a:r>
            <a:fld id="{33F01297-D61E-44E7-AA6A-D306FA98654F}" type="slidenum">
              <a:rPr lang="en-US"/>
              <a:pPr/>
              <a:t>3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Unique Place</a:t>
            </a:r>
          </a:p>
        </p:txBody>
      </p:sp>
      <p:pic>
        <p:nvPicPr>
          <p:cNvPr id="87044" name="Picture 4" descr="BASINMAP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1295400"/>
            <a:ext cx="5943600" cy="4876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2850444" cy="4766732"/>
          </a:xfrm>
        </p:spPr>
        <p:txBody>
          <a:bodyPr/>
          <a:lstStyle/>
          <a:p>
            <a:r>
              <a:rPr lang="en-US" sz="2000" dirty="0" smtClean="0"/>
              <a:t>BPA provides a power flow estimation tool on its website: </a:t>
            </a:r>
            <a:r>
              <a:rPr lang="en-US" sz="2000" dirty="0" smtClean="0">
                <a:hlinkClick r:id="rId2"/>
              </a:rPr>
              <a:t>http://www.oatioasis.com/bpat/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638" y="1727200"/>
            <a:ext cx="4768130" cy="433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BPA’s </a:t>
            </a:r>
            <a:r>
              <a:rPr lang="en-US" dirty="0" smtClean="0"/>
              <a:t>Excel-Based Calculator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29" y="1361594"/>
            <a:ext cx="7923810" cy="21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9911" y="3894667"/>
            <a:ext cx="7857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calculator </a:t>
            </a:r>
            <a:r>
              <a:rPr lang="en-US" dirty="0" smtClean="0">
                <a:solidFill>
                  <a:srgbClr val="FF0000"/>
                </a:solidFill>
              </a:rPr>
              <a:t>estimates the power flow across twelve cut planes</a:t>
            </a:r>
            <a:r>
              <a:rPr lang="en-US" dirty="0" smtClean="0"/>
              <a:t>, given injections and withdrawals at specific substations.</a:t>
            </a:r>
          </a:p>
          <a:p>
            <a:endParaRPr lang="en-US" dirty="0" smtClean="0"/>
          </a:p>
          <a:p>
            <a:r>
              <a:rPr lang="en-US" dirty="0" smtClean="0"/>
              <a:t>This is accomplished by using “generation shift factors”, the estimated flow, based on a linear model, to an arbitrary but fixed “reference” substation from each of the other substations.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180 “Generation Shift Factors”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483" y="1397000"/>
            <a:ext cx="6416239" cy="473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Euclidean metric, two sets of shift factors are similar only if the flows are close for </a:t>
            </a:r>
            <a:r>
              <a:rPr lang="en-US" i="1" dirty="0" smtClean="0"/>
              <a:t>all</a:t>
            </a:r>
            <a:r>
              <a:rPr lang="en-US" dirty="0" smtClean="0"/>
              <a:t> the </a:t>
            </a:r>
            <a:r>
              <a:rPr lang="en-US" dirty="0" smtClean="0"/>
              <a:t>flow-gates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 smtClean="0"/>
              <a:t>	d(</a:t>
            </a:r>
            <a:r>
              <a:rPr lang="en-US" i="1" dirty="0" err="1" smtClean="0"/>
              <a:t>x,y</a:t>
            </a:r>
            <a:r>
              <a:rPr lang="en-US" i="1" dirty="0" smtClean="0"/>
              <a:t>)=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/>
              <a:t>-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i="1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/>
              <a:t>)</a:t>
            </a:r>
            <a:r>
              <a:rPr lang="en-US" i="1" baseline="30000" dirty="0" smtClean="0"/>
              <a:t>2</a:t>
            </a:r>
            <a:r>
              <a:rPr lang="en-US" i="1" dirty="0" smtClean="0"/>
              <a:t>+</a:t>
            </a:r>
            <a:r>
              <a:rPr lang="el-GR" i="1" dirty="0" smtClean="0"/>
              <a:t> 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/>
              <a:t>-</a:t>
            </a:r>
            <a:r>
              <a:rPr lang="en-US" i="1" dirty="0" smtClean="0">
                <a:solidFill>
                  <a:srgbClr val="FF0000"/>
                </a:solidFill>
              </a:rPr>
              <a:t>y</a:t>
            </a:r>
            <a:r>
              <a:rPr lang="en-US" i="1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/>
              <a:t>)</a:t>
            </a:r>
            <a:r>
              <a:rPr lang="en-US" i="1" baseline="30000" dirty="0" smtClean="0"/>
              <a:t>2</a:t>
            </a:r>
            <a:r>
              <a:rPr lang="en-US" i="1" dirty="0" smtClean="0"/>
              <a:t>+</a:t>
            </a:r>
            <a:r>
              <a:rPr lang="el-GR" i="1" dirty="0" smtClean="0"/>
              <a:t> </a:t>
            </a:r>
            <a:r>
              <a:rPr lang="el-GR" i="1" dirty="0" smtClean="0"/>
              <a:t>…</a:t>
            </a:r>
            <a:r>
              <a:rPr lang="en-US" i="1" dirty="0" smtClean="0"/>
              <a:t> + </a:t>
            </a:r>
            <a:r>
              <a:rPr lang="en-US" i="1" dirty="0" smtClean="0"/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i="1" dirty="0" err="1" smtClean="0"/>
              <a:t>-</a:t>
            </a:r>
            <a:r>
              <a:rPr lang="en-US" i="1" dirty="0" err="1" smtClean="0">
                <a:solidFill>
                  <a:srgbClr val="FF00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k</a:t>
            </a:r>
            <a:r>
              <a:rPr lang="en-US" i="1" dirty="0" smtClean="0"/>
              <a:t>)</a:t>
            </a:r>
            <a:r>
              <a:rPr lang="en-US" i="1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</a:t>
            </a:r>
            <a:r>
              <a:rPr lang="en-US" dirty="0" err="1" smtClean="0"/>
              <a:t>Dendrogram</a:t>
            </a:r>
            <a:endParaRPr lang="en-US" dirty="0"/>
          </a:p>
        </p:txBody>
      </p:sp>
      <p:pic>
        <p:nvPicPr>
          <p:cNvPr id="4" name="Content Placeholder 3" descr="BPA PTDF_enhanced_metafile 120127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77334" y="1142366"/>
            <a:ext cx="5164074" cy="5164420"/>
          </a:xfrm>
        </p:spPr>
      </p:pic>
      <p:sp>
        <p:nvSpPr>
          <p:cNvPr id="5" name="TextBox 4"/>
          <p:cNvSpPr txBox="1"/>
          <p:nvPr/>
        </p:nvSpPr>
        <p:spPr>
          <a:xfrm>
            <a:off x="5915378" y="2506133"/>
            <a:ext cx="2686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 of what we are trying to determine is the number of clusters necessary to represent the zones.  Neither a single zone or putting each substation in its own zone is very satisfying.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419922" y="2520176"/>
            <a:ext cx="4003288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419922" y="3375103"/>
            <a:ext cx="4003288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419922" y="3672469"/>
            <a:ext cx="4003288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19922" y="3902927"/>
            <a:ext cx="4003288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419922" y="4033026"/>
            <a:ext cx="4003288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419922" y="4464206"/>
            <a:ext cx="4003288" cy="0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does the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		</a:t>
            </a:r>
          </a:p>
          <a:p>
            <a:r>
              <a:rPr lang="en-US" sz="2400" dirty="0" smtClean="0"/>
              <a:t>&gt; </a:t>
            </a:r>
            <a:r>
              <a:rPr lang="en-US" sz="2400" dirty="0" err="1" smtClean="0"/>
              <a:t>Transmission_Cluster</a:t>
            </a:r>
            <a:r>
              <a:rPr lang="en-US" sz="2400" dirty="0" smtClean="0"/>
              <a:t> &lt;-</a:t>
            </a:r>
            <a:r>
              <a:rPr lang="en-US" sz="2400" dirty="0" err="1" smtClean="0"/>
              <a:t>read.table</a:t>
            </a:r>
            <a:r>
              <a:rPr lang="en-US" sz="2400" dirty="0" smtClean="0"/>
              <a:t>("</a:t>
            </a:r>
            <a:r>
              <a:rPr lang="en-US" sz="2400" dirty="0" smtClean="0"/>
              <a:t>C:\\BPA.csv", 	header=TRUE</a:t>
            </a:r>
            <a:r>
              <a:rPr lang="en-US" sz="2400" dirty="0" smtClean="0"/>
              <a:t>, sep=",")</a:t>
            </a:r>
          </a:p>
          <a:p>
            <a:r>
              <a:rPr lang="en-US" sz="2400" dirty="0" smtClean="0"/>
              <a:t>&gt; XMN &lt;- </a:t>
            </a:r>
            <a:r>
              <a:rPr lang="en-US" sz="2400" dirty="0" err="1" smtClean="0"/>
              <a:t>agnes</a:t>
            </a:r>
            <a:r>
              <a:rPr lang="en-US" sz="2400" dirty="0" smtClean="0"/>
              <a:t>(</a:t>
            </a:r>
            <a:r>
              <a:rPr lang="en-US" sz="2400" dirty="0" err="1" smtClean="0"/>
              <a:t>Transmission_Cluster</a:t>
            </a:r>
            <a:r>
              <a:rPr lang="en-US" sz="2400" dirty="0" smtClean="0"/>
              <a:t>, 	metric</a:t>
            </a:r>
            <a:r>
              <a:rPr lang="en-US" sz="2400" dirty="0" smtClean="0"/>
              <a:t>="</a:t>
            </a:r>
            <a:r>
              <a:rPr lang="en-US" sz="2400" dirty="0" err="1" smtClean="0"/>
              <a:t>euclidean</a:t>
            </a:r>
            <a:r>
              <a:rPr lang="en-US" sz="2400" dirty="0" smtClean="0"/>
              <a:t>", stand=</a:t>
            </a:r>
            <a:r>
              <a:rPr lang="en-US" sz="2400" dirty="0" err="1" smtClean="0"/>
              <a:t>TRUE,diss</a:t>
            </a:r>
            <a:r>
              <a:rPr lang="en-US" sz="2400" dirty="0" smtClean="0"/>
              <a:t>=FALSE)</a:t>
            </a:r>
            <a:endParaRPr lang="en-US" sz="2400" dirty="0" smtClean="0"/>
          </a:p>
          <a:p>
            <a:r>
              <a:rPr lang="en-US" sz="2400" dirty="0" smtClean="0"/>
              <a:t>&gt; </a:t>
            </a:r>
            <a:r>
              <a:rPr lang="en-US" sz="2400" dirty="0" err="1" smtClean="0"/>
              <a:t>XMN_HClust</a:t>
            </a:r>
            <a:r>
              <a:rPr lang="en-US" sz="2400" dirty="0" smtClean="0"/>
              <a:t> &lt;- </a:t>
            </a:r>
            <a:r>
              <a:rPr lang="en-US" sz="2400" dirty="0" err="1" smtClean="0"/>
              <a:t>as.hclust</a:t>
            </a:r>
            <a:r>
              <a:rPr lang="en-US" sz="2400" dirty="0" smtClean="0"/>
              <a:t>(XMN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&gt; cutree(</a:t>
            </a:r>
            <a:r>
              <a:rPr lang="en-US" sz="2400" dirty="0" err="1" smtClean="0"/>
              <a:t>XMN_HClust,k</a:t>
            </a:r>
            <a:r>
              <a:rPr lang="en-US" sz="2400" dirty="0" smtClean="0"/>
              <a:t>=4:30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&gt; </a:t>
            </a:r>
            <a:r>
              <a:rPr lang="en-US" sz="2400" dirty="0" smtClean="0"/>
              <a:t>quit</a:t>
            </a:r>
            <a:r>
              <a:rPr lang="en-US" sz="2400" dirty="0" smtClean="0"/>
              <a:t>()</a:t>
            </a:r>
          </a:p>
          <a:p>
            <a:endParaRPr lang="en-US" sz="16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at Various Levels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6569" y="1408289"/>
            <a:ext cx="5387742" cy="492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GIS and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977" y="2085623"/>
            <a:ext cx="2782711" cy="3412066"/>
          </a:xfrm>
        </p:spPr>
        <p:txBody>
          <a:bodyPr/>
          <a:lstStyle/>
          <a:p>
            <a:r>
              <a:rPr lang="en-US" sz="2000" dirty="0" smtClean="0"/>
              <a:t>This is perhaps the most subjective part of the analysis</a:t>
            </a:r>
          </a:p>
          <a:p>
            <a:r>
              <a:rPr lang="en-US" sz="2000" dirty="0" smtClean="0"/>
              <a:t>We used simple pattern recognition on the substation names to match the 143 unique BPA substations to GIS names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312" y="1508626"/>
            <a:ext cx="4842933" cy="45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Clusters with Excel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00" y="1363133"/>
            <a:ext cx="67600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Validation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067" y="1767411"/>
            <a:ext cx="8229600" cy="2543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96711" y="4515556"/>
            <a:ext cx="8240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shows the difference using a detailed and simplified (12-cluster representation) calculation of the impact on each cut plane of a 100 MW transfer between Rocky Reach in the Mid-C area and the La Grande substation in eastern Oregon.  Directions of flow are consistent, but magnitudes are somewhat muted.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slide </a:t>
            </a:r>
            <a:fld id="{250C8F5F-629B-4AB9-95B1-C71AFEF0AE69}" type="slidenum">
              <a:rPr lang="en-US"/>
              <a:pPr/>
              <a:t>4</a:t>
            </a:fld>
            <a:endParaRPr lang="en-US"/>
          </a:p>
        </p:txBody>
      </p:sp>
      <p:pic>
        <p:nvPicPr>
          <p:cNvPr id="88067" name="Picture 3" descr="http://www.nwcouncil.org/energy/powersupply/source_capacit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863" y="846138"/>
            <a:ext cx="8550275" cy="5165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" y="1402774"/>
            <a:ext cx="7279280" cy="3303042"/>
          </a:xfrm>
        </p:spPr>
        <p:txBody>
          <a:bodyPr/>
          <a:lstStyle/>
          <a:p>
            <a:r>
              <a:rPr lang="en-US" sz="2800" dirty="0" smtClean="0"/>
              <a:t>The NW Power and Conservation Council</a:t>
            </a:r>
          </a:p>
          <a:p>
            <a:r>
              <a:rPr lang="en-US" sz="2800" dirty="0" smtClean="0"/>
              <a:t>Aggregation of power generation resources with cluster analysis</a:t>
            </a:r>
          </a:p>
          <a:p>
            <a:r>
              <a:rPr lang="en-US" sz="2800" dirty="0" smtClean="0"/>
              <a:t>Identifying transmission congestion zones in the PNW</a:t>
            </a:r>
          </a:p>
          <a:p>
            <a:r>
              <a:rPr lang="en-US" sz="2800" dirty="0" smtClean="0"/>
              <a:t>Summary of </a:t>
            </a:r>
            <a:r>
              <a:rPr lang="en-US" sz="2800" dirty="0" smtClean="0"/>
              <a:t>concept</a:t>
            </a:r>
            <a:r>
              <a:rPr lang="en-US" sz="2800" dirty="0" smtClean="0"/>
              <a:t>s</a:t>
            </a:r>
            <a:endParaRPr lang="en-US" sz="2800" dirty="0" smtClean="0"/>
          </a:p>
        </p:txBody>
      </p:sp>
      <p:sp>
        <p:nvSpPr>
          <p:cNvPr id="4" name="Right Arrow 3"/>
          <p:cNvSpPr/>
          <p:nvPr/>
        </p:nvSpPr>
        <p:spPr bwMode="auto">
          <a:xfrm>
            <a:off x="0" y="3936888"/>
            <a:ext cx="571500" cy="311727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719"/>
            <a:ext cx="8229600" cy="3792681"/>
          </a:xfrm>
        </p:spPr>
        <p:txBody>
          <a:bodyPr/>
          <a:lstStyle/>
          <a:p>
            <a:r>
              <a:rPr lang="en-US" sz="2400" dirty="0" smtClean="0"/>
              <a:t>Agnes and other methods are the “Cluster” package</a:t>
            </a:r>
          </a:p>
          <a:p>
            <a:r>
              <a:rPr lang="en-US" sz="2400" dirty="0" smtClean="0"/>
              <a:t>The choice of metric is determined by the question you are asking</a:t>
            </a:r>
          </a:p>
          <a:p>
            <a:pPr lvl="1"/>
            <a:r>
              <a:rPr lang="en-US" sz="2000" dirty="0" smtClean="0"/>
              <a:t>“Manhattan” works well for (almost) linear functions of </a:t>
            </a:r>
            <a:r>
              <a:rPr lang="en-US" sz="2000" dirty="0" err="1" smtClean="0"/>
              <a:t>variates</a:t>
            </a:r>
            <a:endParaRPr lang="en-US" sz="2000" dirty="0" smtClean="0"/>
          </a:p>
          <a:p>
            <a:pPr lvl="1"/>
            <a:r>
              <a:rPr lang="en-US" sz="2000" dirty="0" smtClean="0"/>
              <a:t>“Euclidean” works well if all </a:t>
            </a:r>
            <a:r>
              <a:rPr lang="en-US" sz="2000" dirty="0" err="1" smtClean="0"/>
              <a:t>variates</a:t>
            </a:r>
            <a:r>
              <a:rPr lang="en-US" sz="2000" dirty="0" smtClean="0"/>
              <a:t> are equally important </a:t>
            </a:r>
          </a:p>
          <a:p>
            <a:pPr lvl="1"/>
            <a:r>
              <a:rPr lang="en-US" sz="2000" dirty="0" smtClean="0"/>
              <a:t>Others exist: Binary, </a:t>
            </a:r>
            <a:r>
              <a:rPr lang="en-US" sz="2000" dirty="0" err="1" smtClean="0"/>
              <a:t>Minkowski</a:t>
            </a:r>
            <a:r>
              <a:rPr lang="en-US" sz="2000" dirty="0" smtClean="0"/>
              <a:t>, etc.</a:t>
            </a:r>
          </a:p>
          <a:p>
            <a:r>
              <a:rPr lang="en-US" sz="2400" dirty="0" smtClean="0"/>
              <a:t>Plot() on an Agnes object gives you the </a:t>
            </a:r>
            <a:r>
              <a:rPr lang="en-US" sz="2400" dirty="0" err="1" smtClean="0"/>
              <a:t>dendrogram</a:t>
            </a:r>
            <a:endParaRPr lang="en-US" sz="2400" dirty="0" smtClean="0"/>
          </a:p>
          <a:p>
            <a:r>
              <a:rPr lang="en-US" sz="2400" dirty="0" err="1" smtClean="0"/>
              <a:t>As.hclust</a:t>
            </a:r>
            <a:r>
              <a:rPr lang="en-US" sz="2400" dirty="0" smtClean="0"/>
              <a:t>() </a:t>
            </a:r>
            <a:r>
              <a:rPr lang="en-US" sz="2400" dirty="0" smtClean="0"/>
              <a:t>on an Agnes object </a:t>
            </a:r>
            <a:r>
              <a:rPr lang="en-US" sz="2400" dirty="0" smtClean="0"/>
              <a:t>and cutree() on a hclust object will produce any number of clusters you need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5" y="2986665"/>
            <a:ext cx="7450281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slide </a:t>
            </a:r>
            <a:fld id="{BABCC089-9887-4908-BDB9-57BF2BDC1193}" type="slidenum">
              <a:rPr lang="en-US"/>
              <a:pPr/>
              <a:t>5</a:t>
            </a:fld>
            <a:endParaRPr lang="en-US"/>
          </a:p>
        </p:txBody>
      </p:sp>
      <p:pic>
        <p:nvPicPr>
          <p:cNvPr id="89091" name="Picture 3" descr="http://www.nwcouncil.org/energy/powersupply/source_energ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213" y="846138"/>
            <a:ext cx="8537575" cy="5165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slide </a:t>
            </a:r>
            <a:fld id="{42BAEF3C-4B01-4466-A98C-48BC972B413B}" type="slidenum">
              <a:rPr lang="en-US"/>
              <a:pPr/>
              <a:t>6</a:t>
            </a:fld>
            <a:endParaRPr lang="en-US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smtClean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NWPCC</a:t>
            </a:r>
            <a:r>
              <a:rPr lang="en-US" sz="44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: A unique agency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85800" y="1641476"/>
            <a:ext cx="8153400" cy="337733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/>
            <a:r>
              <a:rPr lang="en-US" sz="3200" dirty="0">
                <a:cs typeface="+mn-cs"/>
              </a:rPr>
              <a:t>Created in 1980 in response to: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3200" dirty="0">
                <a:cs typeface="+mn-cs"/>
              </a:rPr>
              <a:t>	</a:t>
            </a:r>
            <a:r>
              <a:rPr lang="en-US" sz="2400" dirty="0">
                <a:cs typeface="+mn-cs"/>
              </a:rPr>
              <a:t>1.  Inaccurate energy-demand forecasting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400" dirty="0">
                <a:cs typeface="+mn-cs"/>
              </a:rPr>
              <a:t>	2.  Problems integrating nuclear and hydropower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400" dirty="0">
                <a:cs typeface="+mn-cs"/>
              </a:rPr>
              <a:t>	3.  Uncertainty over future access to federal hydro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400" dirty="0">
                <a:cs typeface="+mn-cs"/>
              </a:rPr>
              <a:t>	4.  Failing salmon runs in the Snake and Columbia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400" dirty="0">
                <a:cs typeface="+mn-cs"/>
              </a:rPr>
              <a:t>	5.  Desire for more public involvement in decisions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400" dirty="0">
                <a:cs typeface="+mn-cs"/>
              </a:rPr>
              <a:t>	     regarding energy, and fish and wildlife </a:t>
            </a:r>
          </a:p>
          <a:p>
            <a:pPr marL="342900" indent="-342900">
              <a:buFont typeface="Wingdings" pitchFamily="2" charset="2"/>
              <a:buNone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PNW Cumulative Savings</a:t>
            </a:r>
            <a:br>
              <a:rPr lang="en-US" dirty="0" smtClean="0"/>
            </a:br>
            <a:r>
              <a:rPr lang="en-US" dirty="0" smtClean="0"/>
              <a:t>1978-2010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1641475"/>
          <a:ext cx="8686800" cy="4454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slide </a:t>
            </a:r>
            <a:fld id="{E60B734F-51B0-4133-8950-6884C8EF39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/>
              <a:t>slide </a:t>
            </a:r>
            <a:fld id="{0EAAAF44-E157-41D3-97F3-2B47B7C3F15A}" type="slidenum">
              <a:rPr lang="en-US"/>
              <a:pPr/>
              <a:t>8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What’s 4,700 average Megawatts?</a:t>
            </a:r>
            <a:endParaRPr lang="en-US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It’s enough electricity to serve the </a:t>
            </a:r>
            <a:r>
              <a:rPr lang="en-US" b="1" i="1" u="sng" dirty="0">
                <a:latin typeface="Arial" charset="0"/>
              </a:rPr>
              <a:t>entire</a:t>
            </a:r>
            <a:r>
              <a:rPr lang="en-US" dirty="0">
                <a:latin typeface="Arial" charset="0"/>
              </a:rPr>
              <a:t> </a:t>
            </a:r>
            <a:r>
              <a:rPr lang="en-US" b="1" i="1" u="sng" dirty="0" smtClean="0">
                <a:latin typeface="Arial" charset="0"/>
              </a:rPr>
              <a:t>states </a:t>
            </a:r>
            <a:r>
              <a:rPr lang="en-US" b="1" i="1" u="sng" dirty="0">
                <a:latin typeface="Arial" charset="0"/>
              </a:rPr>
              <a:t>of Idaho</a:t>
            </a:r>
            <a:r>
              <a:rPr lang="en-US" dirty="0">
                <a:latin typeface="Arial" charset="0"/>
              </a:rPr>
              <a:t> and </a:t>
            </a:r>
            <a:r>
              <a:rPr lang="en-US" b="1" i="1" u="sng" dirty="0" smtClean="0">
                <a:latin typeface="Arial" charset="0"/>
              </a:rPr>
              <a:t>Montana</a:t>
            </a:r>
          </a:p>
          <a:p>
            <a:pPr lvl="1"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(or all of Kansas)</a:t>
            </a:r>
            <a:r>
              <a:rPr lang="en-US" b="1" i="1" u="sng" dirty="0">
                <a:latin typeface="Arial" charset="0"/>
              </a:rPr>
              <a:t/>
            </a:r>
            <a:br>
              <a:rPr lang="en-US" b="1" i="1" u="sng" dirty="0">
                <a:latin typeface="Arial" charset="0"/>
              </a:rPr>
            </a:br>
            <a:endParaRPr lang="en-US" b="1" i="1" u="sng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It saved the region’s consumers nearly than </a:t>
            </a:r>
            <a:r>
              <a:rPr lang="en-US" i="1" u="sng" dirty="0" smtClean="0">
                <a:latin typeface="Arial" charset="0"/>
              </a:rPr>
              <a:t>$2.5 </a:t>
            </a:r>
            <a:r>
              <a:rPr lang="en-US" i="1" u="sng" dirty="0">
                <a:latin typeface="Arial" charset="0"/>
              </a:rPr>
              <a:t>billion</a:t>
            </a:r>
            <a:r>
              <a:rPr lang="en-US" dirty="0">
                <a:latin typeface="Arial" charset="0"/>
              </a:rPr>
              <a:t> in </a:t>
            </a:r>
            <a:r>
              <a:rPr lang="en-US" dirty="0" smtClean="0">
                <a:latin typeface="Arial" charset="0"/>
              </a:rPr>
              <a:t>2010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It lowered </a:t>
            </a:r>
            <a:r>
              <a:rPr lang="en-US" dirty="0" smtClean="0">
                <a:latin typeface="Arial" charset="0"/>
              </a:rPr>
              <a:t>2010 </a:t>
            </a:r>
            <a:r>
              <a:rPr lang="en-US" dirty="0">
                <a:latin typeface="Arial" charset="0"/>
              </a:rPr>
              <a:t>PNW carbon emissions by an estimated </a:t>
            </a:r>
            <a:r>
              <a:rPr lang="en-US" i="1" u="sng" dirty="0" smtClean="0">
                <a:latin typeface="Arial" charset="0"/>
              </a:rPr>
              <a:t>18.2 </a:t>
            </a:r>
            <a:r>
              <a:rPr lang="en-US" i="1" u="sng" dirty="0">
                <a:latin typeface="Arial" charset="0"/>
              </a:rPr>
              <a:t>million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MTE.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ABC8CBE6-A54C-48EA-BD4B-3EFCE855490B}" type="slidenum">
              <a:rPr lang="en-US" sz="1400">
                <a:latin typeface="Arial" charset="0"/>
              </a:rPr>
              <a:pPr algn="r">
                <a:defRPr/>
              </a:pPr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138243" name="Rectangle 2"/>
          <p:cNvSpPr>
            <a:spLocks noChangeArrowheads="1"/>
          </p:cNvSpPr>
          <p:nvPr/>
        </p:nvSpPr>
        <p:spPr bwMode="auto">
          <a:xfrm>
            <a:off x="381000" y="2286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0" hangingPunct="0"/>
            <a:r>
              <a:rPr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rPr>
              <a:t>Sixth Plan Resource Portfolio*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228600" y="1219200"/>
          <a:ext cx="8686800" cy="4589463"/>
        </p:xfrm>
        <a:graphic>
          <a:graphicData uri="http://schemas.openxmlformats.org/presentationml/2006/ole">
            <p:oleObj spid="_x0000_s4098" name="Chart" r:id="rId4" imgW="8724833" imgH="4448290" progId="MSGraph.Chart.8">
              <p:embed followColorScheme="full"/>
            </p:oleObj>
          </a:graphicData>
        </a:graphic>
      </p:graphicFrame>
      <p:sp>
        <p:nvSpPr>
          <p:cNvPr id="138245" name="Text Box 4"/>
          <p:cNvSpPr txBox="1">
            <a:spLocks noChangeArrowheads="1"/>
          </p:cNvSpPr>
          <p:nvPr/>
        </p:nvSpPr>
        <p:spPr bwMode="auto">
          <a:xfrm>
            <a:off x="685800" y="5791200"/>
            <a:ext cx="7023100" cy="415925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charset="0"/>
                <a:cs typeface="Arial" charset="0"/>
              </a:rPr>
              <a:t>*</a:t>
            </a:r>
            <a:r>
              <a:rPr lang="en-US" sz="1400">
                <a:latin typeface="Arial" charset="0"/>
                <a:cs typeface="Arial" charset="0"/>
              </a:rPr>
              <a:t>Expected Value Build Out. Actual build out schedule depends on future conditions</a:t>
            </a:r>
          </a:p>
        </p:txBody>
      </p:sp>
      <p:sp>
        <p:nvSpPr>
          <p:cNvPr id="138246" name="Date Placeholder 3"/>
          <p:cNvSpPr txBox="1">
            <a:spLocks noGrp="1"/>
          </p:cNvSpPr>
          <p:nvPr/>
        </p:nvSpPr>
        <p:spPr bwMode="auto">
          <a:xfrm>
            <a:off x="685800" y="6248400"/>
            <a:ext cx="1600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200">
                <a:solidFill>
                  <a:srgbClr val="3366CC"/>
                </a:solidFill>
              </a:rPr>
              <a:t/>
            </a:r>
            <a:br>
              <a:rPr lang="en-US" sz="1200">
                <a:solidFill>
                  <a:srgbClr val="3366CC"/>
                </a:solidFill>
              </a:rPr>
            </a:br>
            <a:r>
              <a:rPr lang="en-US" sz="1200">
                <a:solidFill>
                  <a:srgbClr val="3366CC"/>
                </a:solidFill>
              </a:rPr>
              <a:t>slide </a:t>
            </a:r>
            <a:fld id="{FBD7C5C9-9D6C-4C0D-AF19-FFC4C8BA4221}" type="slidenum">
              <a:rPr lang="en-US" sz="1200">
                <a:solidFill>
                  <a:srgbClr val="3366CC"/>
                </a:solidFill>
              </a:rPr>
              <a:pPr>
                <a:lnSpc>
                  <a:spcPct val="85000"/>
                </a:lnSpc>
                <a:spcBef>
                  <a:spcPct val="50000"/>
                </a:spcBef>
              </a:pPr>
              <a:t>9</a:t>
            </a:fld>
            <a:endParaRPr lang="en-US" sz="1200">
              <a:solidFill>
                <a:srgbClr val="3366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0707 SAAC Status for P4 GTM 0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34EA6C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2ED461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909</Words>
  <Application>Microsoft Office PowerPoint</Application>
  <PresentationFormat>Letter Paper (8.5x11 in)</PresentationFormat>
  <Paragraphs>138</Paragraphs>
  <Slides>42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110707 SAAC Status for P4 GTM 01</vt:lpstr>
      <vt:lpstr>Chart</vt:lpstr>
      <vt:lpstr>Cluster Analysis with R</vt:lpstr>
      <vt:lpstr>Overview</vt:lpstr>
      <vt:lpstr>A Unique Place</vt:lpstr>
      <vt:lpstr>Slide 4</vt:lpstr>
      <vt:lpstr>Slide 5</vt:lpstr>
      <vt:lpstr>Slide 6</vt:lpstr>
      <vt:lpstr>PNW Cumulative Savings 1978-2010</vt:lpstr>
      <vt:lpstr>So What’s 4,700 average Megawatts?</vt:lpstr>
      <vt:lpstr>Slide 9</vt:lpstr>
      <vt:lpstr>Overview</vt:lpstr>
      <vt:lpstr>Power Generation Unit Cost of Operation</vt:lpstr>
      <vt:lpstr>Individual Units</vt:lpstr>
      <vt:lpstr>Individual Units</vt:lpstr>
      <vt:lpstr>Data file and frame</vt:lpstr>
      <vt:lpstr>Code</vt:lpstr>
      <vt:lpstr>Hierarchical Dendrogram</vt:lpstr>
      <vt:lpstr>Unit Aggregation</vt:lpstr>
      <vt:lpstr>Agnes Help</vt:lpstr>
      <vt:lpstr>Manhattan Metric</vt:lpstr>
      <vt:lpstr>Manhattan Metric</vt:lpstr>
      <vt:lpstr>Manhattan Metric</vt:lpstr>
      <vt:lpstr>Overview</vt:lpstr>
      <vt:lpstr>Substations in the PNW</vt:lpstr>
      <vt:lpstr>Constraints</vt:lpstr>
      <vt:lpstr>Goal: Zones Based on Power Flow</vt:lpstr>
      <vt:lpstr>Strategy</vt:lpstr>
      <vt:lpstr>Why this needs to be done efficiently: business vs. physics</vt:lpstr>
      <vt:lpstr>Shortcut Power Flow Calculation</vt:lpstr>
      <vt:lpstr>Superposition of Linear Systems</vt:lpstr>
      <vt:lpstr>Data Source</vt:lpstr>
      <vt:lpstr>BPA’s Excel-Based Calculator</vt:lpstr>
      <vt:lpstr>180 “Generation Shift Factors”</vt:lpstr>
      <vt:lpstr>Euclidean Metric</vt:lpstr>
      <vt:lpstr>Cutting the Dendrogram</vt:lpstr>
      <vt:lpstr>R does the cut</vt:lpstr>
      <vt:lpstr>Clustering at Various Levels</vt:lpstr>
      <vt:lpstr>Combine GIS and Clustering</vt:lpstr>
      <vt:lpstr>Selecting Clusters with Excel</vt:lpstr>
      <vt:lpstr>Preliminary Validation</vt:lpstr>
      <vt:lpstr>Overview</vt:lpstr>
      <vt:lpstr>Summary</vt:lpstr>
      <vt:lpstr>End</vt:lpstr>
    </vt:vector>
  </TitlesOfParts>
  <Company>MSI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Advisory Committee Status Report</dc:title>
  <dc:creator>Michael Schilmoeller, 10/27/2012</dc:creator>
  <cp:lastModifiedBy>Michael Schilmoeller, 10/26/2012</cp:lastModifiedBy>
  <cp:revision>50</cp:revision>
  <dcterms:created xsi:type="dcterms:W3CDTF">2012-11-19T04:24:40Z</dcterms:created>
  <dcterms:modified xsi:type="dcterms:W3CDTF">2012-11-21T00:17:37Z</dcterms:modified>
</cp:coreProperties>
</file>