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9" r:id="rId4"/>
    <p:sldId id="258" r:id="rId5"/>
    <p:sldId id="260" r:id="rId6"/>
    <p:sldId id="261" r:id="rId7"/>
    <p:sldId id="270" r:id="rId8"/>
    <p:sldId id="262" r:id="rId9"/>
    <p:sldId id="263" r:id="rId10"/>
    <p:sldId id="264" r:id="rId11"/>
    <p:sldId id="265" r:id="rId12"/>
    <p:sldId id="267" r:id="rId13"/>
    <p:sldId id="266"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82E99D-CE36-47A7-9FC9-AC0098BC4448}"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483C9C3-B03E-4857-BA90-9D0F2F448192}" type="slidenum">
              <a:rPr lang="en-US" smtClean="0"/>
              <a:t>‹#›</a:t>
            </a:fld>
            <a:endParaRPr lang="en-US"/>
          </a:p>
        </p:txBody>
      </p:sp>
    </p:spTree>
    <p:extLst>
      <p:ext uri="{BB962C8B-B14F-4D97-AF65-F5344CB8AC3E}">
        <p14:creationId xmlns:p14="http://schemas.microsoft.com/office/powerpoint/2010/main" val="385687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82E99D-CE36-47A7-9FC9-AC0098BC4448}"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83C9C3-B03E-4857-BA90-9D0F2F448192}" type="slidenum">
              <a:rPr lang="en-US" smtClean="0"/>
              <a:t>‹#›</a:t>
            </a:fld>
            <a:endParaRPr lang="en-US"/>
          </a:p>
        </p:txBody>
      </p:sp>
    </p:spTree>
    <p:extLst>
      <p:ext uri="{BB962C8B-B14F-4D97-AF65-F5344CB8AC3E}">
        <p14:creationId xmlns:p14="http://schemas.microsoft.com/office/powerpoint/2010/main" val="382057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82E99D-CE36-47A7-9FC9-AC0098BC4448}"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83C9C3-B03E-4857-BA90-9D0F2F44819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65992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82E99D-CE36-47A7-9FC9-AC0098BC4448}"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83C9C3-B03E-4857-BA90-9D0F2F448192}" type="slidenum">
              <a:rPr lang="en-US" smtClean="0"/>
              <a:t>‹#›</a:t>
            </a:fld>
            <a:endParaRPr lang="en-US"/>
          </a:p>
        </p:txBody>
      </p:sp>
    </p:spTree>
    <p:extLst>
      <p:ext uri="{BB962C8B-B14F-4D97-AF65-F5344CB8AC3E}">
        <p14:creationId xmlns:p14="http://schemas.microsoft.com/office/powerpoint/2010/main" val="352140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82E99D-CE36-47A7-9FC9-AC0098BC4448}"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83C9C3-B03E-4857-BA90-9D0F2F44819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5734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82E99D-CE36-47A7-9FC9-AC0098BC4448}"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83C9C3-B03E-4857-BA90-9D0F2F448192}" type="slidenum">
              <a:rPr lang="en-US" smtClean="0"/>
              <a:t>‹#›</a:t>
            </a:fld>
            <a:endParaRPr lang="en-US"/>
          </a:p>
        </p:txBody>
      </p:sp>
    </p:spTree>
    <p:extLst>
      <p:ext uri="{BB962C8B-B14F-4D97-AF65-F5344CB8AC3E}">
        <p14:creationId xmlns:p14="http://schemas.microsoft.com/office/powerpoint/2010/main" val="2907433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2E99D-CE36-47A7-9FC9-AC0098BC4448}"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83C9C3-B03E-4857-BA90-9D0F2F448192}" type="slidenum">
              <a:rPr lang="en-US" smtClean="0"/>
              <a:t>‹#›</a:t>
            </a:fld>
            <a:endParaRPr lang="en-US"/>
          </a:p>
        </p:txBody>
      </p:sp>
    </p:spTree>
    <p:extLst>
      <p:ext uri="{BB962C8B-B14F-4D97-AF65-F5344CB8AC3E}">
        <p14:creationId xmlns:p14="http://schemas.microsoft.com/office/powerpoint/2010/main" val="2914367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2E99D-CE36-47A7-9FC9-AC0098BC4448}"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83C9C3-B03E-4857-BA90-9D0F2F448192}" type="slidenum">
              <a:rPr lang="en-US" smtClean="0"/>
              <a:t>‹#›</a:t>
            </a:fld>
            <a:endParaRPr lang="en-US"/>
          </a:p>
        </p:txBody>
      </p:sp>
    </p:spTree>
    <p:extLst>
      <p:ext uri="{BB962C8B-B14F-4D97-AF65-F5344CB8AC3E}">
        <p14:creationId xmlns:p14="http://schemas.microsoft.com/office/powerpoint/2010/main" val="243944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2E99D-CE36-47A7-9FC9-AC0098BC4448}"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83C9C3-B03E-4857-BA90-9D0F2F448192}" type="slidenum">
              <a:rPr lang="en-US" smtClean="0"/>
              <a:t>‹#›</a:t>
            </a:fld>
            <a:endParaRPr lang="en-US"/>
          </a:p>
        </p:txBody>
      </p:sp>
    </p:spTree>
    <p:extLst>
      <p:ext uri="{BB962C8B-B14F-4D97-AF65-F5344CB8AC3E}">
        <p14:creationId xmlns:p14="http://schemas.microsoft.com/office/powerpoint/2010/main" val="2249039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82E99D-CE36-47A7-9FC9-AC0098BC4448}"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83C9C3-B03E-4857-BA90-9D0F2F448192}" type="slidenum">
              <a:rPr lang="en-US" smtClean="0"/>
              <a:t>‹#›</a:t>
            </a:fld>
            <a:endParaRPr lang="en-US"/>
          </a:p>
        </p:txBody>
      </p:sp>
    </p:spTree>
    <p:extLst>
      <p:ext uri="{BB962C8B-B14F-4D97-AF65-F5344CB8AC3E}">
        <p14:creationId xmlns:p14="http://schemas.microsoft.com/office/powerpoint/2010/main" val="376318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82E99D-CE36-47A7-9FC9-AC0098BC4448}"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483C9C3-B03E-4857-BA90-9D0F2F448192}" type="slidenum">
              <a:rPr lang="en-US" smtClean="0"/>
              <a:t>‹#›</a:t>
            </a:fld>
            <a:endParaRPr lang="en-US"/>
          </a:p>
        </p:txBody>
      </p:sp>
    </p:spTree>
    <p:extLst>
      <p:ext uri="{BB962C8B-B14F-4D97-AF65-F5344CB8AC3E}">
        <p14:creationId xmlns:p14="http://schemas.microsoft.com/office/powerpoint/2010/main" val="149377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82E99D-CE36-47A7-9FC9-AC0098BC4448}"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483C9C3-B03E-4857-BA90-9D0F2F448192}" type="slidenum">
              <a:rPr lang="en-US" smtClean="0"/>
              <a:t>‹#›</a:t>
            </a:fld>
            <a:endParaRPr lang="en-US"/>
          </a:p>
        </p:txBody>
      </p:sp>
    </p:spTree>
    <p:extLst>
      <p:ext uri="{BB962C8B-B14F-4D97-AF65-F5344CB8AC3E}">
        <p14:creationId xmlns:p14="http://schemas.microsoft.com/office/powerpoint/2010/main" val="2308805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82E99D-CE36-47A7-9FC9-AC0098BC4448}"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483C9C3-B03E-4857-BA90-9D0F2F448192}" type="slidenum">
              <a:rPr lang="en-US" smtClean="0"/>
              <a:t>‹#›</a:t>
            </a:fld>
            <a:endParaRPr lang="en-US"/>
          </a:p>
        </p:txBody>
      </p:sp>
    </p:spTree>
    <p:extLst>
      <p:ext uri="{BB962C8B-B14F-4D97-AF65-F5344CB8AC3E}">
        <p14:creationId xmlns:p14="http://schemas.microsoft.com/office/powerpoint/2010/main" val="32574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82E99D-CE36-47A7-9FC9-AC0098BC4448}"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483C9C3-B03E-4857-BA90-9D0F2F448192}" type="slidenum">
              <a:rPr lang="en-US" smtClean="0"/>
              <a:t>‹#›</a:t>
            </a:fld>
            <a:endParaRPr lang="en-US"/>
          </a:p>
        </p:txBody>
      </p:sp>
    </p:spTree>
    <p:extLst>
      <p:ext uri="{BB962C8B-B14F-4D97-AF65-F5344CB8AC3E}">
        <p14:creationId xmlns:p14="http://schemas.microsoft.com/office/powerpoint/2010/main" val="26343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82E99D-CE36-47A7-9FC9-AC0098BC4448}"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483C9C3-B03E-4857-BA90-9D0F2F448192}" type="slidenum">
              <a:rPr lang="en-US" smtClean="0"/>
              <a:t>‹#›</a:t>
            </a:fld>
            <a:endParaRPr lang="en-US"/>
          </a:p>
        </p:txBody>
      </p:sp>
    </p:spTree>
    <p:extLst>
      <p:ext uri="{BB962C8B-B14F-4D97-AF65-F5344CB8AC3E}">
        <p14:creationId xmlns:p14="http://schemas.microsoft.com/office/powerpoint/2010/main" val="347249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82E99D-CE36-47A7-9FC9-AC0098BC4448}"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83C9C3-B03E-4857-BA90-9D0F2F448192}" type="slidenum">
              <a:rPr lang="en-US" smtClean="0"/>
              <a:t>‹#›</a:t>
            </a:fld>
            <a:endParaRPr lang="en-US"/>
          </a:p>
        </p:txBody>
      </p:sp>
    </p:spTree>
    <p:extLst>
      <p:ext uri="{BB962C8B-B14F-4D97-AF65-F5344CB8AC3E}">
        <p14:creationId xmlns:p14="http://schemas.microsoft.com/office/powerpoint/2010/main" val="329212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282E99D-CE36-47A7-9FC9-AC0098BC4448}" type="datetimeFigureOut">
              <a:rPr lang="en-US" smtClean="0"/>
              <a:t>1/18/2023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483C9C3-B03E-4857-BA90-9D0F2F448192}" type="slidenum">
              <a:rPr lang="en-US" smtClean="0"/>
              <a:t>‹#›</a:t>
            </a:fld>
            <a:endParaRPr lang="en-US"/>
          </a:p>
        </p:txBody>
      </p:sp>
    </p:spTree>
    <p:extLst>
      <p:ext uri="{BB962C8B-B14F-4D97-AF65-F5344CB8AC3E}">
        <p14:creationId xmlns:p14="http://schemas.microsoft.com/office/powerpoint/2010/main" val="778782146"/>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FFF7B-43F3-A456-83D1-3E33C9952DB6}"/>
              </a:ext>
            </a:extLst>
          </p:cNvPr>
          <p:cNvSpPr>
            <a:spLocks noGrp="1"/>
          </p:cNvSpPr>
          <p:nvPr>
            <p:ph type="ctrTitle"/>
          </p:nvPr>
        </p:nvSpPr>
        <p:spPr/>
        <p:txBody>
          <a:bodyPr/>
          <a:lstStyle/>
          <a:p>
            <a:r>
              <a:rPr lang="en-US" dirty="0"/>
              <a:t>GAME WISHLIST </a:t>
            </a:r>
          </a:p>
        </p:txBody>
      </p:sp>
      <p:sp>
        <p:nvSpPr>
          <p:cNvPr id="3" name="Subtitle 2">
            <a:extLst>
              <a:ext uri="{FF2B5EF4-FFF2-40B4-BE49-F238E27FC236}">
                <a16:creationId xmlns:a16="http://schemas.microsoft.com/office/drawing/2014/main" id="{876684D0-776B-5778-95D5-0BA4141074C1}"/>
              </a:ext>
            </a:extLst>
          </p:cNvPr>
          <p:cNvSpPr>
            <a:spLocks noGrp="1"/>
          </p:cNvSpPr>
          <p:nvPr>
            <p:ph type="subTitle" idx="1"/>
          </p:nvPr>
        </p:nvSpPr>
        <p:spPr/>
        <p:txBody>
          <a:bodyPr/>
          <a:lstStyle/>
          <a:p>
            <a:pPr algn="r"/>
            <a:r>
              <a:rPr lang="en-US" dirty="0"/>
              <a:t>PORUMB REMUS</a:t>
            </a:r>
          </a:p>
        </p:txBody>
      </p:sp>
    </p:spTree>
    <p:extLst>
      <p:ext uri="{BB962C8B-B14F-4D97-AF65-F5344CB8AC3E}">
        <p14:creationId xmlns:p14="http://schemas.microsoft.com/office/powerpoint/2010/main" val="822608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3678-4E9F-4F3C-11C1-9D70B2C6F020}"/>
              </a:ext>
            </a:extLst>
          </p:cNvPr>
          <p:cNvSpPr>
            <a:spLocks noGrp="1"/>
          </p:cNvSpPr>
          <p:nvPr>
            <p:ph type="title"/>
          </p:nvPr>
        </p:nvSpPr>
        <p:spPr/>
        <p:txBody>
          <a:bodyPr/>
          <a:lstStyle/>
          <a:p>
            <a:r>
              <a:rPr lang="en-US" dirty="0"/>
              <a:t>4) Manage users or roles for </a:t>
            </a:r>
            <a:r>
              <a:rPr lang="en-US" dirty="0" err="1"/>
              <a:t>di↵erent</a:t>
            </a:r>
            <a:r>
              <a:rPr lang="en-US" dirty="0"/>
              <a:t> access levels to the DB.</a:t>
            </a:r>
          </a:p>
        </p:txBody>
      </p:sp>
      <p:sp>
        <p:nvSpPr>
          <p:cNvPr id="3" name="Content Placeholder 2">
            <a:extLst>
              <a:ext uri="{FF2B5EF4-FFF2-40B4-BE49-F238E27FC236}">
                <a16:creationId xmlns:a16="http://schemas.microsoft.com/office/drawing/2014/main" id="{8880DA92-876D-64A7-D8B0-1FBC5B39AF95}"/>
              </a:ext>
            </a:extLst>
          </p:cNvPr>
          <p:cNvSpPr>
            <a:spLocks noGrp="1"/>
          </p:cNvSpPr>
          <p:nvPr>
            <p:ph idx="1"/>
          </p:nvPr>
        </p:nvSpPr>
        <p:spPr>
          <a:xfrm>
            <a:off x="1262743" y="4637296"/>
            <a:ext cx="10805492" cy="1876512"/>
          </a:xfrm>
        </p:spPr>
        <p:txBody>
          <a:bodyPr/>
          <a:lstStyle/>
          <a:p>
            <a:r>
              <a:rPr lang="en-US" dirty="0"/>
              <a:t>I have 2 roles in my DB: user, and admin, they both have access to different scenes and I differentiate them with the “role” column in my </a:t>
            </a:r>
            <a:r>
              <a:rPr lang="en-US" dirty="0" err="1"/>
              <a:t>user_account</a:t>
            </a:r>
            <a:r>
              <a:rPr lang="en-US" dirty="0"/>
              <a:t> table</a:t>
            </a:r>
          </a:p>
          <a:p>
            <a:r>
              <a:rPr lang="en-US" dirty="0"/>
              <a:t>The code above, is a user creation, an admin can only be created from the </a:t>
            </a:r>
            <a:r>
              <a:rPr lang="en-US" dirty="0" err="1"/>
              <a:t>php_myadmin</a:t>
            </a:r>
            <a:r>
              <a:rPr lang="en-US" dirty="0"/>
              <a:t> menu, any user I create from the program has the default role value of “user”</a:t>
            </a:r>
          </a:p>
        </p:txBody>
      </p:sp>
      <p:pic>
        <p:nvPicPr>
          <p:cNvPr id="5" name="Picture 4">
            <a:extLst>
              <a:ext uri="{FF2B5EF4-FFF2-40B4-BE49-F238E27FC236}">
                <a16:creationId xmlns:a16="http://schemas.microsoft.com/office/drawing/2014/main" id="{6BD45D50-E95B-A824-CA06-610D8035FDA9}"/>
              </a:ext>
            </a:extLst>
          </p:cNvPr>
          <p:cNvPicPr>
            <a:picLocks noChangeAspect="1"/>
          </p:cNvPicPr>
          <p:nvPr/>
        </p:nvPicPr>
        <p:blipFill>
          <a:blip r:embed="rId2"/>
          <a:stretch>
            <a:fillRect/>
          </a:stretch>
        </p:blipFill>
        <p:spPr>
          <a:xfrm>
            <a:off x="1262743" y="1830355"/>
            <a:ext cx="9666514" cy="2452378"/>
          </a:xfrm>
          <a:prstGeom prst="rect">
            <a:avLst/>
          </a:prstGeom>
        </p:spPr>
      </p:pic>
    </p:spTree>
    <p:extLst>
      <p:ext uri="{BB962C8B-B14F-4D97-AF65-F5344CB8AC3E}">
        <p14:creationId xmlns:p14="http://schemas.microsoft.com/office/powerpoint/2010/main" val="342014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CD2A-8537-FABB-8126-06BA80FFDBFE}"/>
              </a:ext>
            </a:extLst>
          </p:cNvPr>
          <p:cNvSpPr>
            <a:spLocks noGrp="1"/>
          </p:cNvSpPr>
          <p:nvPr>
            <p:ph type="title"/>
          </p:nvPr>
        </p:nvSpPr>
        <p:spPr>
          <a:xfrm>
            <a:off x="2240587" y="306333"/>
            <a:ext cx="8911687" cy="1280890"/>
          </a:xfrm>
        </p:spPr>
        <p:txBody>
          <a:bodyPr>
            <a:noAutofit/>
          </a:bodyPr>
          <a:lstStyle/>
          <a:p>
            <a:r>
              <a:rPr lang="en-US" sz="2000" dirty="0"/>
              <a:t>User interface 1) Validate input data before using it in your program (especially when interacting with the DB). All inputs must be validated. This does not mean you need to create a GUI, </a:t>
            </a:r>
            <a:r>
              <a:rPr lang="en-US" sz="2000" dirty="0" err="1"/>
              <a:t>commandline</a:t>
            </a:r>
            <a:r>
              <a:rPr lang="en-US" sz="2000" dirty="0"/>
              <a:t>-interfaces works also. By user interface we mean that a user can input data into the application</a:t>
            </a:r>
          </a:p>
        </p:txBody>
      </p:sp>
      <p:sp>
        <p:nvSpPr>
          <p:cNvPr id="3" name="Content Placeholder 2">
            <a:extLst>
              <a:ext uri="{FF2B5EF4-FFF2-40B4-BE49-F238E27FC236}">
                <a16:creationId xmlns:a16="http://schemas.microsoft.com/office/drawing/2014/main" id="{92CD8145-3EF3-8DDB-F1EB-AACD90746BF9}"/>
              </a:ext>
            </a:extLst>
          </p:cNvPr>
          <p:cNvSpPr>
            <a:spLocks noGrp="1"/>
          </p:cNvSpPr>
          <p:nvPr>
            <p:ph idx="1"/>
          </p:nvPr>
        </p:nvSpPr>
        <p:spPr>
          <a:xfrm>
            <a:off x="813003" y="2131717"/>
            <a:ext cx="8915400" cy="312904"/>
          </a:xfrm>
        </p:spPr>
        <p:txBody>
          <a:bodyPr>
            <a:normAutofit fontScale="92500" lnSpcReduction="20000"/>
          </a:bodyPr>
          <a:lstStyle/>
          <a:p>
            <a:r>
              <a:rPr lang="en-US" dirty="0"/>
              <a:t>I validate the input in a lot of places but one example is where I login</a:t>
            </a:r>
          </a:p>
        </p:txBody>
      </p:sp>
      <p:pic>
        <p:nvPicPr>
          <p:cNvPr id="5" name="Picture 4">
            <a:extLst>
              <a:ext uri="{FF2B5EF4-FFF2-40B4-BE49-F238E27FC236}">
                <a16:creationId xmlns:a16="http://schemas.microsoft.com/office/drawing/2014/main" id="{80983276-34F3-AD9C-4D99-FD2E54649328}"/>
              </a:ext>
            </a:extLst>
          </p:cNvPr>
          <p:cNvPicPr>
            <a:picLocks noChangeAspect="1"/>
          </p:cNvPicPr>
          <p:nvPr/>
        </p:nvPicPr>
        <p:blipFill>
          <a:blip r:embed="rId2"/>
          <a:stretch>
            <a:fillRect/>
          </a:stretch>
        </p:blipFill>
        <p:spPr>
          <a:xfrm>
            <a:off x="1036013" y="2613916"/>
            <a:ext cx="7735077" cy="3937751"/>
          </a:xfrm>
          <a:prstGeom prst="rect">
            <a:avLst/>
          </a:prstGeom>
        </p:spPr>
      </p:pic>
      <p:sp>
        <p:nvSpPr>
          <p:cNvPr id="6" name="Content Placeholder 2">
            <a:extLst>
              <a:ext uri="{FF2B5EF4-FFF2-40B4-BE49-F238E27FC236}">
                <a16:creationId xmlns:a16="http://schemas.microsoft.com/office/drawing/2014/main" id="{7040EFB6-8C45-2342-B215-9E637CC431E7}"/>
              </a:ext>
            </a:extLst>
          </p:cNvPr>
          <p:cNvSpPr txBox="1">
            <a:spLocks/>
          </p:cNvSpPr>
          <p:nvPr/>
        </p:nvSpPr>
        <p:spPr>
          <a:xfrm>
            <a:off x="8771090" y="3516720"/>
            <a:ext cx="3153432" cy="32042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If the account </a:t>
            </a:r>
            <a:r>
              <a:rPr lang="en-US" dirty="0" err="1"/>
              <a:t>exists,and</a:t>
            </a:r>
            <a:r>
              <a:rPr lang="en-US" dirty="0"/>
              <a:t> the info is correct it will redirect you to the specific scene</a:t>
            </a:r>
          </a:p>
        </p:txBody>
      </p:sp>
    </p:spTree>
    <p:extLst>
      <p:ext uri="{BB962C8B-B14F-4D97-AF65-F5344CB8AC3E}">
        <p14:creationId xmlns:p14="http://schemas.microsoft.com/office/powerpoint/2010/main" val="339101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088E-C4E7-3BB5-11F0-EB48A4E53BD0}"/>
              </a:ext>
            </a:extLst>
          </p:cNvPr>
          <p:cNvSpPr>
            <a:spLocks noGrp="1"/>
          </p:cNvSpPr>
          <p:nvPr>
            <p:ph type="title"/>
          </p:nvPr>
        </p:nvSpPr>
        <p:spPr>
          <a:xfrm>
            <a:off x="1715848" y="577457"/>
            <a:ext cx="4974202" cy="728829"/>
          </a:xfrm>
        </p:spPr>
        <p:txBody>
          <a:bodyPr/>
          <a:lstStyle/>
          <a:p>
            <a:r>
              <a:rPr lang="en-US" dirty="0"/>
              <a:t>The Login Form:</a:t>
            </a:r>
          </a:p>
        </p:txBody>
      </p:sp>
      <p:pic>
        <p:nvPicPr>
          <p:cNvPr id="5" name="Picture 4">
            <a:extLst>
              <a:ext uri="{FF2B5EF4-FFF2-40B4-BE49-F238E27FC236}">
                <a16:creationId xmlns:a16="http://schemas.microsoft.com/office/drawing/2014/main" id="{0AFB8FFC-CB06-68EC-2BB4-3E12DB7BC779}"/>
              </a:ext>
            </a:extLst>
          </p:cNvPr>
          <p:cNvPicPr>
            <a:picLocks noChangeAspect="1"/>
          </p:cNvPicPr>
          <p:nvPr/>
        </p:nvPicPr>
        <p:blipFill>
          <a:blip r:embed="rId2"/>
          <a:stretch>
            <a:fillRect/>
          </a:stretch>
        </p:blipFill>
        <p:spPr>
          <a:xfrm>
            <a:off x="2720496" y="1494453"/>
            <a:ext cx="6751008" cy="4953000"/>
          </a:xfrm>
          <a:prstGeom prst="rect">
            <a:avLst/>
          </a:prstGeom>
        </p:spPr>
      </p:pic>
    </p:spTree>
    <p:extLst>
      <p:ext uri="{BB962C8B-B14F-4D97-AF65-F5344CB8AC3E}">
        <p14:creationId xmlns:p14="http://schemas.microsoft.com/office/powerpoint/2010/main" val="204337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2214-4286-FA49-BCD3-B8F6E2095210}"/>
              </a:ext>
            </a:extLst>
          </p:cNvPr>
          <p:cNvSpPr>
            <a:spLocks noGrp="1"/>
          </p:cNvSpPr>
          <p:nvPr>
            <p:ph type="title"/>
          </p:nvPr>
        </p:nvSpPr>
        <p:spPr>
          <a:xfrm>
            <a:off x="1938584" y="306333"/>
            <a:ext cx="8911687" cy="1280890"/>
          </a:xfrm>
        </p:spPr>
        <p:txBody>
          <a:bodyPr>
            <a:noAutofit/>
          </a:bodyPr>
          <a:lstStyle/>
          <a:p>
            <a:r>
              <a:rPr lang="en-US" sz="1800" dirty="0"/>
              <a:t>2) Create Scenes for your project. Each Scene must provide a </a:t>
            </a:r>
            <a:r>
              <a:rPr lang="en-US" sz="1800" dirty="0" err="1"/>
              <a:t>di↵erent</a:t>
            </a:r>
            <a:r>
              <a:rPr lang="en-US" sz="1800" dirty="0"/>
              <a:t> behavior for your project. Example: one scene for an admin that manages users, one scene for a user managing the stock, one scene for a client trying to buy from the stock. The stock can be any entities present in a database.</a:t>
            </a:r>
          </a:p>
        </p:txBody>
      </p:sp>
      <p:sp>
        <p:nvSpPr>
          <p:cNvPr id="3" name="Content Placeholder 2">
            <a:extLst>
              <a:ext uri="{FF2B5EF4-FFF2-40B4-BE49-F238E27FC236}">
                <a16:creationId xmlns:a16="http://schemas.microsoft.com/office/drawing/2014/main" id="{0DA26096-9C71-161D-26CD-77CC461DD9CD}"/>
              </a:ext>
            </a:extLst>
          </p:cNvPr>
          <p:cNvSpPr>
            <a:spLocks noGrp="1"/>
          </p:cNvSpPr>
          <p:nvPr>
            <p:ph idx="1"/>
          </p:nvPr>
        </p:nvSpPr>
        <p:spPr>
          <a:xfrm>
            <a:off x="713616" y="1587223"/>
            <a:ext cx="5382384" cy="475376"/>
          </a:xfrm>
        </p:spPr>
        <p:txBody>
          <a:bodyPr>
            <a:noAutofit/>
          </a:bodyPr>
          <a:lstStyle/>
          <a:p>
            <a:r>
              <a:rPr lang="en-US" sz="2000" dirty="0"/>
              <a:t>I have 2 scenes: Admin and User Scene</a:t>
            </a:r>
          </a:p>
        </p:txBody>
      </p:sp>
      <p:pic>
        <p:nvPicPr>
          <p:cNvPr id="9" name="Picture 8">
            <a:extLst>
              <a:ext uri="{FF2B5EF4-FFF2-40B4-BE49-F238E27FC236}">
                <a16:creationId xmlns:a16="http://schemas.microsoft.com/office/drawing/2014/main" id="{C3E6EB5D-1133-163C-7333-491AD82A3421}"/>
              </a:ext>
            </a:extLst>
          </p:cNvPr>
          <p:cNvPicPr>
            <a:picLocks noChangeAspect="1"/>
          </p:cNvPicPr>
          <p:nvPr/>
        </p:nvPicPr>
        <p:blipFill>
          <a:blip r:embed="rId2"/>
          <a:stretch>
            <a:fillRect/>
          </a:stretch>
        </p:blipFill>
        <p:spPr>
          <a:xfrm>
            <a:off x="2824300" y="2065729"/>
            <a:ext cx="6543399" cy="45816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1040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AB6D8-ED0F-B2DD-DA49-E73CF12852D9}"/>
              </a:ext>
            </a:extLst>
          </p:cNvPr>
          <p:cNvSpPr>
            <a:spLocks noGrp="1"/>
          </p:cNvSpPr>
          <p:nvPr>
            <p:ph idx="1"/>
          </p:nvPr>
        </p:nvSpPr>
        <p:spPr>
          <a:xfrm>
            <a:off x="1758788" y="5557935"/>
            <a:ext cx="8915400" cy="1160106"/>
          </a:xfrm>
        </p:spPr>
        <p:txBody>
          <a:bodyPr/>
          <a:lstStyle/>
          <a:p>
            <a:r>
              <a:rPr lang="en-US" b="1" dirty="0"/>
              <a:t>To complete this last task I needed to manage the roles of the database and redirect the user to different forms based on the account they enter in the login form and their </a:t>
            </a:r>
            <a:r>
              <a:rPr lang="en-US" b="1" dirty="0" err="1"/>
              <a:t>privelleges</a:t>
            </a:r>
            <a:r>
              <a:rPr lang="en-US" b="1" dirty="0"/>
              <a:t> </a:t>
            </a:r>
          </a:p>
        </p:txBody>
      </p:sp>
      <p:pic>
        <p:nvPicPr>
          <p:cNvPr id="4" name="Picture 3">
            <a:extLst>
              <a:ext uri="{FF2B5EF4-FFF2-40B4-BE49-F238E27FC236}">
                <a16:creationId xmlns:a16="http://schemas.microsoft.com/office/drawing/2014/main" id="{7C2978F9-DFFE-C3CF-2A28-52156017CDA1}"/>
              </a:ext>
            </a:extLst>
          </p:cNvPr>
          <p:cNvPicPr>
            <a:picLocks noChangeAspect="1"/>
          </p:cNvPicPr>
          <p:nvPr/>
        </p:nvPicPr>
        <p:blipFill>
          <a:blip r:embed="rId2"/>
          <a:stretch>
            <a:fillRect/>
          </a:stretch>
        </p:blipFill>
        <p:spPr>
          <a:xfrm>
            <a:off x="2453863" y="252372"/>
            <a:ext cx="7284274" cy="51055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28147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FF560-FEDB-C7BD-6426-3B9F1ADEA5DC}"/>
              </a:ext>
            </a:extLst>
          </p:cNvPr>
          <p:cNvSpPr>
            <a:spLocks noGrp="1"/>
          </p:cNvSpPr>
          <p:nvPr>
            <p:ph idx="1"/>
          </p:nvPr>
        </p:nvSpPr>
        <p:spPr>
          <a:xfrm>
            <a:off x="1187305" y="3080378"/>
            <a:ext cx="10470534" cy="3777622"/>
          </a:xfrm>
        </p:spPr>
        <p:txBody>
          <a:bodyPr>
            <a:normAutofit/>
          </a:bodyPr>
          <a:lstStyle/>
          <a:p>
            <a:pPr marL="0" indent="0">
              <a:buNone/>
            </a:pPr>
            <a:r>
              <a:rPr lang="en-US" sz="5000" b="1" dirty="0"/>
              <a:t>THANK YOU FOR YOUR ATTENTION</a:t>
            </a:r>
          </a:p>
        </p:txBody>
      </p:sp>
    </p:spTree>
    <p:extLst>
      <p:ext uri="{BB962C8B-B14F-4D97-AF65-F5344CB8AC3E}">
        <p14:creationId xmlns:p14="http://schemas.microsoft.com/office/powerpoint/2010/main" val="104359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1890-8E5B-5213-F9EB-BA3B7400B8F0}"/>
              </a:ext>
            </a:extLst>
          </p:cNvPr>
          <p:cNvSpPr>
            <a:spLocks noGrp="1"/>
          </p:cNvSpPr>
          <p:nvPr>
            <p:ph type="title"/>
          </p:nvPr>
        </p:nvSpPr>
        <p:spPr/>
        <p:txBody>
          <a:bodyPr/>
          <a:lstStyle/>
          <a:p>
            <a:r>
              <a:rPr lang="en-US" dirty="0"/>
              <a:t>Motivational Slide</a:t>
            </a:r>
          </a:p>
        </p:txBody>
      </p:sp>
      <p:sp>
        <p:nvSpPr>
          <p:cNvPr id="3" name="Content Placeholder 2">
            <a:extLst>
              <a:ext uri="{FF2B5EF4-FFF2-40B4-BE49-F238E27FC236}">
                <a16:creationId xmlns:a16="http://schemas.microsoft.com/office/drawing/2014/main" id="{3B05708F-4E41-B03F-2B2C-F83E20E3A0C3}"/>
              </a:ext>
            </a:extLst>
          </p:cNvPr>
          <p:cNvSpPr>
            <a:spLocks noGrp="1"/>
          </p:cNvSpPr>
          <p:nvPr>
            <p:ph idx="1"/>
          </p:nvPr>
        </p:nvSpPr>
        <p:spPr/>
        <p:txBody>
          <a:bodyPr/>
          <a:lstStyle/>
          <a:p>
            <a:r>
              <a:rPr lang="en-US" sz="2500" dirty="0"/>
              <a:t>I tried to create a project about a subject that I actually like, and I found Steam Wishlist as a good example that I can follow.</a:t>
            </a:r>
          </a:p>
          <a:p>
            <a:r>
              <a:rPr lang="en-US" sz="2500" dirty="0"/>
              <a:t>I made a project that is useful for keeping track of each game that you would want to play/buy the results being kept in a database</a:t>
            </a:r>
            <a:r>
              <a:rPr lang="en-US" dirty="0"/>
              <a:t>.</a:t>
            </a:r>
          </a:p>
        </p:txBody>
      </p:sp>
    </p:spTree>
    <p:extLst>
      <p:ext uri="{BB962C8B-B14F-4D97-AF65-F5344CB8AC3E}">
        <p14:creationId xmlns:p14="http://schemas.microsoft.com/office/powerpoint/2010/main" val="124174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CF30-94A3-6865-EA01-9B0C175B48B3}"/>
              </a:ext>
            </a:extLst>
          </p:cNvPr>
          <p:cNvSpPr>
            <a:spLocks noGrp="1"/>
          </p:cNvSpPr>
          <p:nvPr>
            <p:ph type="title"/>
          </p:nvPr>
        </p:nvSpPr>
        <p:spPr>
          <a:xfrm>
            <a:off x="1640156" y="370110"/>
            <a:ext cx="8911687" cy="1280890"/>
          </a:xfrm>
        </p:spPr>
        <p:txBody>
          <a:bodyPr>
            <a:noAutofit/>
          </a:bodyPr>
          <a:lstStyle/>
          <a:p>
            <a:r>
              <a:rPr lang="en-US" sz="2000" dirty="0"/>
              <a:t>1)Create a diagram for your project which models the classes, interfaces and relationships between them. You must model at least 3 classes and 2 interfaces. You must use at least two collections (list, set, map, etc.).</a:t>
            </a:r>
          </a:p>
        </p:txBody>
      </p:sp>
      <p:pic>
        <p:nvPicPr>
          <p:cNvPr id="5" name="Content Placeholder 4">
            <a:extLst>
              <a:ext uri="{FF2B5EF4-FFF2-40B4-BE49-F238E27FC236}">
                <a16:creationId xmlns:a16="http://schemas.microsoft.com/office/drawing/2014/main" id="{D32D02EA-4446-6234-1704-92F250B3490E}"/>
              </a:ext>
            </a:extLst>
          </p:cNvPr>
          <p:cNvPicPr>
            <a:picLocks noGrp="1" noChangeAspect="1"/>
          </p:cNvPicPr>
          <p:nvPr>
            <p:ph idx="1"/>
          </p:nvPr>
        </p:nvPicPr>
        <p:blipFill>
          <a:blip r:embed="rId2"/>
          <a:stretch>
            <a:fillRect/>
          </a:stretch>
        </p:blipFill>
        <p:spPr>
          <a:xfrm>
            <a:off x="1173760" y="1871355"/>
            <a:ext cx="6586057" cy="3403079"/>
          </a:xfrm>
        </p:spPr>
      </p:pic>
      <p:sp>
        <p:nvSpPr>
          <p:cNvPr id="6" name="Title 1">
            <a:extLst>
              <a:ext uri="{FF2B5EF4-FFF2-40B4-BE49-F238E27FC236}">
                <a16:creationId xmlns:a16="http://schemas.microsoft.com/office/drawing/2014/main" id="{9B9A7CC7-3242-30AB-2DE0-D1AC64AF2B38}"/>
              </a:ext>
            </a:extLst>
          </p:cNvPr>
          <p:cNvSpPr txBox="1">
            <a:spLocks/>
          </p:cNvSpPr>
          <p:nvPr/>
        </p:nvSpPr>
        <p:spPr>
          <a:xfrm>
            <a:off x="8151564" y="2694909"/>
            <a:ext cx="4040436"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t>Class Diagram Short</a:t>
            </a:r>
          </a:p>
        </p:txBody>
      </p:sp>
      <p:pic>
        <p:nvPicPr>
          <p:cNvPr id="7" name="Picture 6">
            <a:extLst>
              <a:ext uri="{FF2B5EF4-FFF2-40B4-BE49-F238E27FC236}">
                <a16:creationId xmlns:a16="http://schemas.microsoft.com/office/drawing/2014/main" id="{36867CAE-4FD8-7D1E-5751-68CFA3FA75B8}"/>
              </a:ext>
            </a:extLst>
          </p:cNvPr>
          <p:cNvPicPr>
            <a:picLocks noChangeAspect="1"/>
          </p:cNvPicPr>
          <p:nvPr/>
        </p:nvPicPr>
        <p:blipFill>
          <a:blip r:embed="rId3"/>
          <a:stretch>
            <a:fillRect/>
          </a:stretch>
        </p:blipFill>
        <p:spPr>
          <a:xfrm>
            <a:off x="1236525" y="5498573"/>
            <a:ext cx="3542083" cy="432854"/>
          </a:xfrm>
          <a:prstGeom prst="rect">
            <a:avLst/>
          </a:prstGeom>
        </p:spPr>
      </p:pic>
      <p:pic>
        <p:nvPicPr>
          <p:cNvPr id="9" name="Picture 8">
            <a:extLst>
              <a:ext uri="{FF2B5EF4-FFF2-40B4-BE49-F238E27FC236}">
                <a16:creationId xmlns:a16="http://schemas.microsoft.com/office/drawing/2014/main" id="{29B6BEDF-9492-7BC3-AAAA-D0616231BA65}"/>
              </a:ext>
            </a:extLst>
          </p:cNvPr>
          <p:cNvPicPr>
            <a:picLocks noChangeAspect="1"/>
          </p:cNvPicPr>
          <p:nvPr/>
        </p:nvPicPr>
        <p:blipFill>
          <a:blip r:embed="rId3"/>
          <a:stretch>
            <a:fillRect/>
          </a:stretch>
        </p:blipFill>
        <p:spPr>
          <a:xfrm>
            <a:off x="1236525" y="6021344"/>
            <a:ext cx="3542083" cy="432854"/>
          </a:xfrm>
          <a:prstGeom prst="rect">
            <a:avLst/>
          </a:prstGeom>
        </p:spPr>
      </p:pic>
      <p:sp>
        <p:nvSpPr>
          <p:cNvPr id="10" name="Title 1">
            <a:extLst>
              <a:ext uri="{FF2B5EF4-FFF2-40B4-BE49-F238E27FC236}">
                <a16:creationId xmlns:a16="http://schemas.microsoft.com/office/drawing/2014/main" id="{F3DB5782-5A28-B453-591C-87C9557ED4E1}"/>
              </a:ext>
            </a:extLst>
          </p:cNvPr>
          <p:cNvSpPr txBox="1">
            <a:spLocks/>
          </p:cNvSpPr>
          <p:nvPr/>
        </p:nvSpPr>
        <p:spPr>
          <a:xfrm>
            <a:off x="4953418" y="5502357"/>
            <a:ext cx="4040436" cy="55052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One for </a:t>
            </a:r>
            <a:r>
              <a:rPr lang="en-US" sz="2000" dirty="0" err="1"/>
              <a:t>GameList</a:t>
            </a:r>
            <a:r>
              <a:rPr lang="en-US" sz="2000" dirty="0"/>
              <a:t> class</a:t>
            </a:r>
          </a:p>
        </p:txBody>
      </p:sp>
      <p:sp>
        <p:nvSpPr>
          <p:cNvPr id="12" name="TextBox 11">
            <a:extLst>
              <a:ext uri="{FF2B5EF4-FFF2-40B4-BE49-F238E27FC236}">
                <a16:creationId xmlns:a16="http://schemas.microsoft.com/office/drawing/2014/main" id="{24CC84C6-4C20-B16E-8BEE-1FCCD84B1A99}"/>
              </a:ext>
            </a:extLst>
          </p:cNvPr>
          <p:cNvSpPr txBox="1"/>
          <p:nvPr/>
        </p:nvSpPr>
        <p:spPr>
          <a:xfrm>
            <a:off x="4953418" y="6013365"/>
            <a:ext cx="6097554" cy="400110"/>
          </a:xfrm>
          <a:prstGeom prst="rect">
            <a:avLst/>
          </a:prstGeom>
          <a:noFill/>
        </p:spPr>
        <p:txBody>
          <a:bodyPr wrap="square">
            <a:spAutoFit/>
          </a:bodyPr>
          <a:lstStyle/>
          <a:p>
            <a:r>
              <a:rPr lang="en-US" sz="2000" dirty="0"/>
              <a:t>One for </a:t>
            </a:r>
            <a:r>
              <a:rPr lang="en-US" sz="2000" dirty="0" err="1"/>
              <a:t>WishList</a:t>
            </a:r>
            <a:r>
              <a:rPr lang="en-US" sz="2000" dirty="0"/>
              <a:t> class</a:t>
            </a:r>
          </a:p>
        </p:txBody>
      </p:sp>
    </p:spTree>
    <p:extLst>
      <p:ext uri="{BB962C8B-B14F-4D97-AF65-F5344CB8AC3E}">
        <p14:creationId xmlns:p14="http://schemas.microsoft.com/office/powerpoint/2010/main" val="273275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19EB-826A-20A7-FFDD-CE04BF24C0BB}"/>
              </a:ext>
            </a:extLst>
          </p:cNvPr>
          <p:cNvSpPr>
            <a:spLocks noGrp="1"/>
          </p:cNvSpPr>
          <p:nvPr>
            <p:ph type="title"/>
          </p:nvPr>
        </p:nvSpPr>
        <p:spPr>
          <a:xfrm>
            <a:off x="1640156" y="0"/>
            <a:ext cx="8911687" cy="621594"/>
          </a:xfrm>
        </p:spPr>
        <p:txBody>
          <a:bodyPr>
            <a:normAutofit fontScale="90000"/>
          </a:bodyPr>
          <a:lstStyle/>
          <a:p>
            <a:pPr algn="ctr"/>
            <a:r>
              <a:rPr lang="en-US" dirty="0"/>
              <a:t>Class Diagram Extended</a:t>
            </a:r>
          </a:p>
        </p:txBody>
      </p:sp>
      <p:pic>
        <p:nvPicPr>
          <p:cNvPr id="9" name="Content Placeholder 8">
            <a:extLst>
              <a:ext uri="{FF2B5EF4-FFF2-40B4-BE49-F238E27FC236}">
                <a16:creationId xmlns:a16="http://schemas.microsoft.com/office/drawing/2014/main" id="{231ABC83-6D44-5B12-2A0A-1F5BDC30659B}"/>
              </a:ext>
            </a:extLst>
          </p:cNvPr>
          <p:cNvPicPr>
            <a:picLocks noGrp="1" noChangeAspect="1"/>
          </p:cNvPicPr>
          <p:nvPr>
            <p:ph idx="1"/>
          </p:nvPr>
        </p:nvPicPr>
        <p:blipFill>
          <a:blip r:embed="rId2"/>
          <a:stretch>
            <a:fillRect/>
          </a:stretch>
        </p:blipFill>
        <p:spPr>
          <a:xfrm>
            <a:off x="1290530" y="560365"/>
            <a:ext cx="9610940" cy="6297635"/>
          </a:xfrm>
        </p:spPr>
      </p:pic>
    </p:spTree>
    <p:extLst>
      <p:ext uri="{BB962C8B-B14F-4D97-AF65-F5344CB8AC3E}">
        <p14:creationId xmlns:p14="http://schemas.microsoft.com/office/powerpoint/2010/main" val="87063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ABF3-80A0-2749-63C1-CEEE8FA8AD43}"/>
              </a:ext>
            </a:extLst>
          </p:cNvPr>
          <p:cNvSpPr>
            <a:spLocks noGrp="1"/>
          </p:cNvSpPr>
          <p:nvPr>
            <p:ph type="title"/>
          </p:nvPr>
        </p:nvSpPr>
        <p:spPr>
          <a:xfrm>
            <a:off x="2592926" y="624110"/>
            <a:ext cx="8254040" cy="1045299"/>
          </a:xfrm>
        </p:spPr>
        <p:txBody>
          <a:bodyPr>
            <a:normAutofit fontScale="90000"/>
          </a:bodyPr>
          <a:lstStyle/>
          <a:p>
            <a:r>
              <a:rPr lang="en-US" dirty="0"/>
              <a:t>2) Create at least one test case (unit test) per class in your model</a:t>
            </a:r>
          </a:p>
        </p:txBody>
      </p:sp>
      <p:pic>
        <p:nvPicPr>
          <p:cNvPr id="8" name="Content Placeholder 7">
            <a:extLst>
              <a:ext uri="{FF2B5EF4-FFF2-40B4-BE49-F238E27FC236}">
                <a16:creationId xmlns:a16="http://schemas.microsoft.com/office/drawing/2014/main" id="{251A6B4D-6AEE-9E12-F8BF-4CC9467AC053}"/>
              </a:ext>
            </a:extLst>
          </p:cNvPr>
          <p:cNvPicPr>
            <a:picLocks noGrp="1" noChangeAspect="1"/>
          </p:cNvPicPr>
          <p:nvPr>
            <p:ph idx="1"/>
          </p:nvPr>
        </p:nvPicPr>
        <p:blipFill>
          <a:blip r:embed="rId2"/>
          <a:stretch>
            <a:fillRect/>
          </a:stretch>
        </p:blipFill>
        <p:spPr>
          <a:xfrm>
            <a:off x="516463" y="2425959"/>
            <a:ext cx="8161006" cy="3522112"/>
          </a:xfrm>
        </p:spPr>
      </p:pic>
      <p:sp>
        <p:nvSpPr>
          <p:cNvPr id="9" name="Title 1">
            <a:extLst>
              <a:ext uri="{FF2B5EF4-FFF2-40B4-BE49-F238E27FC236}">
                <a16:creationId xmlns:a16="http://schemas.microsoft.com/office/drawing/2014/main" id="{6D799FE4-523E-5DC0-8042-DF0500752A91}"/>
              </a:ext>
            </a:extLst>
          </p:cNvPr>
          <p:cNvSpPr txBox="1">
            <a:spLocks/>
          </p:cNvSpPr>
          <p:nvPr/>
        </p:nvSpPr>
        <p:spPr>
          <a:xfrm>
            <a:off x="9017739" y="3429000"/>
            <a:ext cx="2657798" cy="319833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This task wasn’t hard after I figured out how to create tests for my classes</a:t>
            </a:r>
          </a:p>
        </p:txBody>
      </p:sp>
    </p:spTree>
    <p:extLst>
      <p:ext uri="{BB962C8B-B14F-4D97-AF65-F5344CB8AC3E}">
        <p14:creationId xmlns:p14="http://schemas.microsoft.com/office/powerpoint/2010/main" val="44543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86C097-FF5B-554B-359B-B595732B5926}"/>
              </a:ext>
            </a:extLst>
          </p:cNvPr>
          <p:cNvPicPr>
            <a:picLocks noGrp="1" noChangeAspect="1"/>
          </p:cNvPicPr>
          <p:nvPr>
            <p:ph idx="1"/>
          </p:nvPr>
        </p:nvPicPr>
        <p:blipFill>
          <a:blip r:embed="rId2"/>
          <a:stretch>
            <a:fillRect/>
          </a:stretch>
        </p:blipFill>
        <p:spPr>
          <a:xfrm>
            <a:off x="1973393" y="3429000"/>
            <a:ext cx="8915400" cy="2714448"/>
          </a:xfrm>
        </p:spPr>
      </p:pic>
      <p:pic>
        <p:nvPicPr>
          <p:cNvPr id="7" name="Picture 6">
            <a:extLst>
              <a:ext uri="{FF2B5EF4-FFF2-40B4-BE49-F238E27FC236}">
                <a16:creationId xmlns:a16="http://schemas.microsoft.com/office/drawing/2014/main" id="{8FD9C332-ADB4-2E48-6336-BCD81D50E441}"/>
              </a:ext>
            </a:extLst>
          </p:cNvPr>
          <p:cNvPicPr>
            <a:picLocks noChangeAspect="1"/>
          </p:cNvPicPr>
          <p:nvPr/>
        </p:nvPicPr>
        <p:blipFill>
          <a:blip r:embed="rId3"/>
          <a:stretch>
            <a:fillRect/>
          </a:stretch>
        </p:blipFill>
        <p:spPr>
          <a:xfrm>
            <a:off x="2361406" y="228298"/>
            <a:ext cx="7469187" cy="3035998"/>
          </a:xfrm>
          <a:prstGeom prst="rect">
            <a:avLst/>
          </a:prstGeom>
        </p:spPr>
      </p:pic>
    </p:spTree>
    <p:extLst>
      <p:ext uri="{BB962C8B-B14F-4D97-AF65-F5344CB8AC3E}">
        <p14:creationId xmlns:p14="http://schemas.microsoft.com/office/powerpoint/2010/main" val="1959417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C36E6-E512-C7B8-B2A7-8B8AEA4031FE}"/>
              </a:ext>
            </a:extLst>
          </p:cNvPr>
          <p:cNvSpPr>
            <a:spLocks noGrp="1"/>
          </p:cNvSpPr>
          <p:nvPr>
            <p:ph type="title"/>
          </p:nvPr>
        </p:nvSpPr>
        <p:spPr/>
        <p:txBody>
          <a:bodyPr>
            <a:normAutofit fontScale="90000"/>
          </a:bodyPr>
          <a:lstStyle/>
          <a:p>
            <a:r>
              <a:rPr lang="en-US" dirty="0"/>
              <a:t>3) Use configuration files and/or program arguments to start the program in different ways</a:t>
            </a:r>
          </a:p>
        </p:txBody>
      </p:sp>
      <p:sp>
        <p:nvSpPr>
          <p:cNvPr id="3" name="Content Placeholder 2">
            <a:extLst>
              <a:ext uri="{FF2B5EF4-FFF2-40B4-BE49-F238E27FC236}">
                <a16:creationId xmlns:a16="http://schemas.microsoft.com/office/drawing/2014/main" id="{44F93FFA-5B1E-215E-C616-59F7C955522D}"/>
              </a:ext>
            </a:extLst>
          </p:cNvPr>
          <p:cNvSpPr>
            <a:spLocks noGrp="1"/>
          </p:cNvSpPr>
          <p:nvPr>
            <p:ph idx="1"/>
          </p:nvPr>
        </p:nvSpPr>
        <p:spPr>
          <a:xfrm>
            <a:off x="2589212" y="2133600"/>
            <a:ext cx="8915400" cy="497633"/>
          </a:xfrm>
        </p:spPr>
        <p:txBody>
          <a:bodyPr/>
          <a:lstStyle/>
          <a:p>
            <a:r>
              <a:rPr lang="en-US" dirty="0"/>
              <a:t>I use this to change the background of the logo in the login page</a:t>
            </a:r>
          </a:p>
          <a:p>
            <a:endParaRPr lang="en-US" dirty="0"/>
          </a:p>
          <a:p>
            <a:endParaRPr lang="en-US" dirty="0"/>
          </a:p>
        </p:txBody>
      </p:sp>
      <p:pic>
        <p:nvPicPr>
          <p:cNvPr id="7" name="Picture 6">
            <a:extLst>
              <a:ext uri="{FF2B5EF4-FFF2-40B4-BE49-F238E27FC236}">
                <a16:creationId xmlns:a16="http://schemas.microsoft.com/office/drawing/2014/main" id="{B895A97B-6075-5B47-7555-87CA7F025D50}"/>
              </a:ext>
            </a:extLst>
          </p:cNvPr>
          <p:cNvPicPr>
            <a:picLocks noChangeAspect="1"/>
          </p:cNvPicPr>
          <p:nvPr/>
        </p:nvPicPr>
        <p:blipFill>
          <a:blip r:embed="rId2"/>
          <a:stretch>
            <a:fillRect/>
          </a:stretch>
        </p:blipFill>
        <p:spPr>
          <a:xfrm>
            <a:off x="3630053" y="2707543"/>
            <a:ext cx="6163535" cy="1200318"/>
          </a:xfrm>
          <a:prstGeom prst="rect">
            <a:avLst/>
          </a:prstGeom>
        </p:spPr>
      </p:pic>
      <p:sp>
        <p:nvSpPr>
          <p:cNvPr id="8" name="Content Placeholder 2">
            <a:extLst>
              <a:ext uri="{FF2B5EF4-FFF2-40B4-BE49-F238E27FC236}">
                <a16:creationId xmlns:a16="http://schemas.microsoft.com/office/drawing/2014/main" id="{7312AF88-A12C-47AE-E71B-50E4FFFA0004}"/>
              </a:ext>
            </a:extLst>
          </p:cNvPr>
          <p:cNvSpPr txBox="1">
            <a:spLocks/>
          </p:cNvSpPr>
          <p:nvPr/>
        </p:nvSpPr>
        <p:spPr>
          <a:xfrm>
            <a:off x="2508347" y="4455368"/>
            <a:ext cx="8915400" cy="4976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I declare this in the login controller</a:t>
            </a:r>
          </a:p>
          <a:p>
            <a:endParaRPr lang="en-US" dirty="0"/>
          </a:p>
        </p:txBody>
      </p:sp>
      <p:pic>
        <p:nvPicPr>
          <p:cNvPr id="10" name="Picture 9">
            <a:extLst>
              <a:ext uri="{FF2B5EF4-FFF2-40B4-BE49-F238E27FC236}">
                <a16:creationId xmlns:a16="http://schemas.microsoft.com/office/drawing/2014/main" id="{6224962D-2425-2EDA-D3A2-51C668865C4E}"/>
              </a:ext>
            </a:extLst>
          </p:cNvPr>
          <p:cNvPicPr>
            <a:picLocks noChangeAspect="1"/>
          </p:cNvPicPr>
          <p:nvPr/>
        </p:nvPicPr>
        <p:blipFill>
          <a:blip r:embed="rId3"/>
          <a:stretch>
            <a:fillRect/>
          </a:stretch>
        </p:blipFill>
        <p:spPr>
          <a:xfrm>
            <a:off x="2508347" y="4788889"/>
            <a:ext cx="8402223" cy="1886213"/>
          </a:xfrm>
          <a:prstGeom prst="rect">
            <a:avLst/>
          </a:prstGeom>
        </p:spPr>
      </p:pic>
    </p:spTree>
    <p:extLst>
      <p:ext uri="{BB962C8B-B14F-4D97-AF65-F5344CB8AC3E}">
        <p14:creationId xmlns:p14="http://schemas.microsoft.com/office/powerpoint/2010/main" val="208620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934B-B15D-C1C0-F5B9-17BCA8DF25A4}"/>
              </a:ext>
            </a:extLst>
          </p:cNvPr>
          <p:cNvSpPr>
            <a:spLocks noGrp="1"/>
          </p:cNvSpPr>
          <p:nvPr>
            <p:ph type="title"/>
          </p:nvPr>
        </p:nvSpPr>
        <p:spPr>
          <a:xfrm>
            <a:off x="2592925" y="624110"/>
            <a:ext cx="8195317" cy="819445"/>
          </a:xfrm>
        </p:spPr>
        <p:txBody>
          <a:bodyPr>
            <a:noAutofit/>
          </a:bodyPr>
          <a:lstStyle/>
          <a:p>
            <a:r>
              <a:rPr lang="en-US" sz="2300" dirty="0"/>
              <a:t>Database Connection 2) Create a connection with the database, query data and show it on screen (or UI).</a:t>
            </a:r>
          </a:p>
        </p:txBody>
      </p:sp>
      <p:pic>
        <p:nvPicPr>
          <p:cNvPr id="5" name="Picture 4">
            <a:extLst>
              <a:ext uri="{FF2B5EF4-FFF2-40B4-BE49-F238E27FC236}">
                <a16:creationId xmlns:a16="http://schemas.microsoft.com/office/drawing/2014/main" id="{F95F2E5F-F05B-8AC5-BC10-9A05D050F590}"/>
              </a:ext>
            </a:extLst>
          </p:cNvPr>
          <p:cNvPicPr>
            <a:picLocks noChangeAspect="1"/>
          </p:cNvPicPr>
          <p:nvPr/>
        </p:nvPicPr>
        <p:blipFill>
          <a:blip r:embed="rId2"/>
          <a:stretch>
            <a:fillRect/>
          </a:stretch>
        </p:blipFill>
        <p:spPr>
          <a:xfrm>
            <a:off x="578477" y="1592245"/>
            <a:ext cx="6282473" cy="3673509"/>
          </a:xfrm>
          <a:prstGeom prst="rect">
            <a:avLst/>
          </a:prstGeom>
        </p:spPr>
      </p:pic>
      <p:pic>
        <p:nvPicPr>
          <p:cNvPr id="7" name="Picture 6">
            <a:extLst>
              <a:ext uri="{FF2B5EF4-FFF2-40B4-BE49-F238E27FC236}">
                <a16:creationId xmlns:a16="http://schemas.microsoft.com/office/drawing/2014/main" id="{64C1F800-0FC7-F93F-5B29-0B780DBD97E3}"/>
              </a:ext>
            </a:extLst>
          </p:cNvPr>
          <p:cNvPicPr>
            <a:picLocks noChangeAspect="1"/>
          </p:cNvPicPr>
          <p:nvPr/>
        </p:nvPicPr>
        <p:blipFill>
          <a:blip r:embed="rId3"/>
          <a:stretch>
            <a:fillRect/>
          </a:stretch>
        </p:blipFill>
        <p:spPr>
          <a:xfrm>
            <a:off x="578477" y="5779451"/>
            <a:ext cx="7231245" cy="725216"/>
          </a:xfrm>
          <a:prstGeom prst="rect">
            <a:avLst/>
          </a:prstGeom>
        </p:spPr>
      </p:pic>
      <p:sp>
        <p:nvSpPr>
          <p:cNvPr id="8" name="Title 1">
            <a:extLst>
              <a:ext uri="{FF2B5EF4-FFF2-40B4-BE49-F238E27FC236}">
                <a16:creationId xmlns:a16="http://schemas.microsoft.com/office/drawing/2014/main" id="{B05ECA64-D70D-126E-F908-5E74D87B852F}"/>
              </a:ext>
            </a:extLst>
          </p:cNvPr>
          <p:cNvSpPr txBox="1">
            <a:spLocks/>
          </p:cNvSpPr>
          <p:nvPr/>
        </p:nvSpPr>
        <p:spPr>
          <a:xfrm>
            <a:off x="7037408" y="2311397"/>
            <a:ext cx="3823426" cy="180340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I have a </a:t>
            </a:r>
            <a:r>
              <a:rPr lang="en-US" sz="2000" dirty="0" err="1"/>
              <a:t>DatabaseConnection</a:t>
            </a:r>
            <a:r>
              <a:rPr lang="en-US" sz="2000" dirty="0"/>
              <a:t> class to create the connection between my program and my database</a:t>
            </a:r>
          </a:p>
        </p:txBody>
      </p:sp>
      <p:sp>
        <p:nvSpPr>
          <p:cNvPr id="9" name="Title 1">
            <a:extLst>
              <a:ext uri="{FF2B5EF4-FFF2-40B4-BE49-F238E27FC236}">
                <a16:creationId xmlns:a16="http://schemas.microsoft.com/office/drawing/2014/main" id="{6218F912-37D1-76CD-4C9D-EE777ED50086}"/>
              </a:ext>
            </a:extLst>
          </p:cNvPr>
          <p:cNvSpPr txBox="1">
            <a:spLocks/>
          </p:cNvSpPr>
          <p:nvPr/>
        </p:nvSpPr>
        <p:spPr>
          <a:xfrm>
            <a:off x="7982910" y="5718734"/>
            <a:ext cx="3823426" cy="78593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This is how a connection is declared in my program</a:t>
            </a:r>
          </a:p>
        </p:txBody>
      </p:sp>
    </p:spTree>
    <p:extLst>
      <p:ext uri="{BB962C8B-B14F-4D97-AF65-F5344CB8AC3E}">
        <p14:creationId xmlns:p14="http://schemas.microsoft.com/office/powerpoint/2010/main" val="35005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64AB-2E62-22AF-9356-C1B9FE5E7BD0}"/>
              </a:ext>
            </a:extLst>
          </p:cNvPr>
          <p:cNvSpPr>
            <a:spLocks noGrp="1"/>
          </p:cNvSpPr>
          <p:nvPr>
            <p:ph type="title"/>
          </p:nvPr>
        </p:nvSpPr>
        <p:spPr>
          <a:xfrm>
            <a:off x="2592925" y="414144"/>
            <a:ext cx="8911687" cy="1280890"/>
          </a:xfrm>
        </p:spPr>
        <p:txBody>
          <a:bodyPr/>
          <a:lstStyle/>
          <a:p>
            <a:r>
              <a:rPr lang="en-US" dirty="0"/>
              <a:t>3) Insert or update data into the DB tables</a:t>
            </a:r>
          </a:p>
        </p:txBody>
      </p:sp>
      <p:sp>
        <p:nvSpPr>
          <p:cNvPr id="3" name="Content Placeholder 2">
            <a:extLst>
              <a:ext uri="{FF2B5EF4-FFF2-40B4-BE49-F238E27FC236}">
                <a16:creationId xmlns:a16="http://schemas.microsoft.com/office/drawing/2014/main" id="{7C9785C4-2483-F6F5-6AB1-11821A256A97}"/>
              </a:ext>
            </a:extLst>
          </p:cNvPr>
          <p:cNvSpPr>
            <a:spLocks noGrp="1"/>
          </p:cNvSpPr>
          <p:nvPr>
            <p:ph idx="1"/>
          </p:nvPr>
        </p:nvSpPr>
        <p:spPr>
          <a:xfrm>
            <a:off x="687388" y="1695034"/>
            <a:ext cx="2268333" cy="3777622"/>
          </a:xfrm>
        </p:spPr>
        <p:txBody>
          <a:bodyPr>
            <a:noAutofit/>
          </a:bodyPr>
          <a:lstStyle/>
          <a:p>
            <a:r>
              <a:rPr lang="en-US" sz="2200" dirty="0"/>
              <a:t>An example of where I insert into the database is:</a:t>
            </a:r>
          </a:p>
          <a:p>
            <a:r>
              <a:rPr lang="en-US" sz="2200" dirty="0"/>
              <a:t>One of the difficulties I found in this task was getting the fields right for different databases</a:t>
            </a:r>
          </a:p>
        </p:txBody>
      </p:sp>
      <p:pic>
        <p:nvPicPr>
          <p:cNvPr id="5" name="Picture 4">
            <a:extLst>
              <a:ext uri="{FF2B5EF4-FFF2-40B4-BE49-F238E27FC236}">
                <a16:creationId xmlns:a16="http://schemas.microsoft.com/office/drawing/2014/main" id="{50DD8635-F161-CA16-FB20-AE086342853C}"/>
              </a:ext>
            </a:extLst>
          </p:cNvPr>
          <p:cNvPicPr>
            <a:picLocks noChangeAspect="1"/>
          </p:cNvPicPr>
          <p:nvPr/>
        </p:nvPicPr>
        <p:blipFill>
          <a:blip r:embed="rId2"/>
          <a:stretch>
            <a:fillRect/>
          </a:stretch>
        </p:blipFill>
        <p:spPr>
          <a:xfrm>
            <a:off x="3207214" y="2192266"/>
            <a:ext cx="8911688" cy="3849557"/>
          </a:xfrm>
          <a:prstGeom prst="rect">
            <a:avLst/>
          </a:prstGeom>
        </p:spPr>
      </p:pic>
    </p:spTree>
    <p:extLst>
      <p:ext uri="{BB962C8B-B14F-4D97-AF65-F5344CB8AC3E}">
        <p14:creationId xmlns:p14="http://schemas.microsoft.com/office/powerpoint/2010/main" val="1092038013"/>
      </p:ext>
    </p:extLst>
  </p:cSld>
  <p:clrMapOvr>
    <a:masterClrMapping/>
  </p:clrMapOvr>
</p:sld>
</file>

<file path=ppt/theme/theme1.xml><?xml version="1.0" encoding="utf-8"?>
<a:theme xmlns:a="http://schemas.openxmlformats.org/drawingml/2006/main" name="Wisp">
  <a:themeElements>
    <a:clrScheme name="Custom 1">
      <a:dk1>
        <a:sysClr val="windowText" lastClr="000000"/>
      </a:dk1>
      <a:lt1>
        <a:srgbClr val="FB9318"/>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120</TotalTime>
  <Words>574</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GAME WISHLIST </vt:lpstr>
      <vt:lpstr>Motivational Slide</vt:lpstr>
      <vt:lpstr>1)Create a diagram for your project which models the classes, interfaces and relationships between them. You must model at least 3 classes and 2 interfaces. You must use at least two collections (list, set, map, etc.).</vt:lpstr>
      <vt:lpstr>Class Diagram Extended</vt:lpstr>
      <vt:lpstr>2) Create at least one test case (unit test) per class in your model</vt:lpstr>
      <vt:lpstr>PowerPoint Presentation</vt:lpstr>
      <vt:lpstr>3) Use configuration files and/or program arguments to start the program in different ways</vt:lpstr>
      <vt:lpstr>Database Connection 2) Create a connection with the database, query data and show it on screen (or UI).</vt:lpstr>
      <vt:lpstr>3) Insert or update data into the DB tables</vt:lpstr>
      <vt:lpstr>4) Manage users or roles for di↵erent access levels to the DB.</vt:lpstr>
      <vt:lpstr>User interface 1) Validate input data before using it in your program (especially when interacting with the DB). All inputs must be validated. This does not mean you need to create a GUI, commandline-interfaces works also. By user interface we mean that a user can input data into the application</vt:lpstr>
      <vt:lpstr>The Login Form:</vt:lpstr>
      <vt:lpstr>2) Create Scenes for your project. Each Scene must provide a di↵erent behavior for your project. Example: one scene for an admin that manages users, one scene for a user managing the stock, one scene for a client trying to buy from the stock. The stock can be any entities present in a database.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WISHLIST </dc:title>
  <dc:creator>Remus Porumb</dc:creator>
  <cp:lastModifiedBy>Remus Porumb</cp:lastModifiedBy>
  <cp:revision>7</cp:revision>
  <dcterms:created xsi:type="dcterms:W3CDTF">2023-01-18T13:01:55Z</dcterms:created>
  <dcterms:modified xsi:type="dcterms:W3CDTF">2023-01-18T15:02:51Z</dcterms:modified>
</cp:coreProperties>
</file>