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D033B1-F275-22A7-52C7-9BDB0FC8C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CA6C859-AFA8-3E6A-973A-EE111F5F5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78643EB-12FB-A5C1-39AF-13C8CBD6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89C7-D3EA-44C1-9D23-CEA2949D4D35}" type="datetimeFigureOut">
              <a:rPr lang="tr-TR" smtClean="0"/>
              <a:t>18.09.2023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F2E07F-0F41-C693-5E89-E1A7C96E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9369412-0387-8B3A-C9BC-0011EA33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D970-EF5C-4005-ADE7-0310092F2A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111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D29FEE-0564-BA38-0588-D617E0DE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E989A6A-ABCF-4626-95AB-CBCEDC4AA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DE0AE8E-76D0-9441-22E1-1723CAFC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89C7-D3EA-44C1-9D23-CEA2949D4D35}" type="datetimeFigureOut">
              <a:rPr lang="tr-TR" smtClean="0"/>
              <a:t>18.09.2023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8E6815B-E567-22D7-3535-AA713F5A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46928A2-F241-8F6D-794E-B9B321F8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D970-EF5C-4005-ADE7-0310092F2A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293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CDF0417-7A11-307C-5432-50DE2F7F7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D78BD04-9F42-96C0-929F-D07E0CC68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003CF7F-5DD6-3205-A266-9291D69D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89C7-D3EA-44C1-9D23-CEA2949D4D35}" type="datetimeFigureOut">
              <a:rPr lang="tr-TR" smtClean="0"/>
              <a:t>18.09.2023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618725-F103-0749-75AC-20CD0416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D536FB9-2DFF-1C8E-A9A9-CE8E09DF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D970-EF5C-4005-ADE7-0310092F2A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030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1D768D-9333-B0E1-9966-9CB1088D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A1794B-342C-0B43-8EBE-45418BA8B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EB8D8B-E499-BF53-FAAF-1506BCDA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89C7-D3EA-44C1-9D23-CEA2949D4D35}" type="datetimeFigureOut">
              <a:rPr lang="tr-TR" smtClean="0"/>
              <a:t>18.09.2023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E145F59-EE1F-2583-4E20-9C4008D1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88A01AE-E4F0-1778-06BC-170E7F74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D970-EF5C-4005-ADE7-0310092F2A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243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D4EB75-D736-4A4F-B942-57657BB9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F50E769-EDD0-F195-7F8E-EF2E01721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036A026-890B-E873-A91B-B6F3BF38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89C7-D3EA-44C1-9D23-CEA2949D4D35}" type="datetimeFigureOut">
              <a:rPr lang="tr-TR" smtClean="0"/>
              <a:t>18.09.2023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A3B9D02-F0B8-0789-D580-0D6878FB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DB29D36-C912-D777-F03F-B7FFD563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D970-EF5C-4005-ADE7-0310092F2A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08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F4291E-A564-8FEA-FD2E-E8441268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1D5F97-0314-AE13-E3B6-472EDCA2E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9197149-FDB8-06C7-3C31-5C9A80FBE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2D935EE-E4EB-1618-480F-B59EB53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89C7-D3EA-44C1-9D23-CEA2949D4D35}" type="datetimeFigureOut">
              <a:rPr lang="tr-TR" smtClean="0"/>
              <a:t>18.09.2023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2CBEB43-B9D1-FCE9-E4AF-7DF571F1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F59D74C-9F10-856C-A852-82571B86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D970-EF5C-4005-ADE7-0310092F2A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155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6A595A-BE8E-DEF3-D29E-940EDE62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66239D8-43BC-3820-1926-9A9B9E490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CE2CFD7-F969-E8DB-CA14-2426018D7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DF697D8-F5F1-C91F-EF22-241C9CB85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28D77BF-0A2B-3168-8574-C685A6078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E945BE6-9430-2A84-4139-F2E38F0B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89C7-D3EA-44C1-9D23-CEA2949D4D35}" type="datetimeFigureOut">
              <a:rPr lang="tr-TR" smtClean="0"/>
              <a:t>18.09.2023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0CD7287-097E-5202-3645-1F48254B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C304F18-CD06-AE2D-AC47-5CAD2C68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D970-EF5C-4005-ADE7-0310092F2A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200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7AE8FE-399A-1680-BA20-09E8E8BE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352FFB0-5845-2A0D-BF01-0A5C06DD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89C7-D3EA-44C1-9D23-CEA2949D4D35}" type="datetimeFigureOut">
              <a:rPr lang="tr-TR" smtClean="0"/>
              <a:t>18.09.2023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340392E-D168-1BC6-61BD-1405F73B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503CDBD-7897-B5D5-0CAB-7DB4B685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D970-EF5C-4005-ADE7-0310092F2A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107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4C3C6F7-E830-E49D-CB51-5B1C8A71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89C7-D3EA-44C1-9D23-CEA2949D4D35}" type="datetimeFigureOut">
              <a:rPr lang="tr-TR" smtClean="0"/>
              <a:t>18.09.2023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BAE401B-C25E-E894-CC73-D75D027B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327B4FE-1B8C-C422-CD76-A16D175F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D970-EF5C-4005-ADE7-0310092F2A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612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63BD12-B93D-84C3-824D-56C36C73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5A65C4-7440-BBFC-67FB-07B9F2506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53D91FF-1A77-F8B9-8F2D-31B94B006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BF5251F-C3CB-6EDC-56B4-41D561EC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89C7-D3EA-44C1-9D23-CEA2949D4D35}" type="datetimeFigureOut">
              <a:rPr lang="tr-TR" smtClean="0"/>
              <a:t>18.09.2023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3380D5E-CA8B-3F37-6D89-666D1D72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42D9512-E21B-1F38-B167-D9CFD824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D970-EF5C-4005-ADE7-0310092F2A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080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025A84-4F79-8A9C-D4F6-74C60C78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6D78DE4-8FBE-4494-7111-258C5CD20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266891C-B84A-066D-3890-C4CA12FDF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F412166-9955-1D58-3A6C-CACD2819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89C7-D3EA-44C1-9D23-CEA2949D4D35}" type="datetimeFigureOut">
              <a:rPr lang="tr-TR" smtClean="0"/>
              <a:t>18.09.2023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A26C897-3768-BD61-2E20-742CA32E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BFE7B47-3C17-F80C-B7CE-D9665CC7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D970-EF5C-4005-ADE7-0310092F2A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672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D152883-B91C-96D2-11D2-6EC14C6C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F1FB81B-7CAD-B4C0-8718-BBA2EE997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FF1C039-290B-A7BE-D566-2A7F54AD0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A89C7-D3EA-44C1-9D23-CEA2949D4D35}" type="datetimeFigureOut">
              <a:rPr lang="tr-TR" smtClean="0"/>
              <a:t>18.09.2023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0129A5B-2AAA-DBE9-3978-7DBB3BC88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6E4CDEF-2E88-FD7D-6D12-D8D71A21C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DD970-EF5C-4005-ADE7-0310092F2A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060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27B8A6F-BB46-C262-4488-452CE7166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7701BF5-87BB-2973-1078-B5A55AAD9F76}"/>
              </a:ext>
            </a:extLst>
          </p:cNvPr>
          <p:cNvSpPr txBox="1"/>
          <p:nvPr/>
        </p:nvSpPr>
        <p:spPr>
          <a:xfrm>
            <a:off x="1320814" y="2136256"/>
            <a:ext cx="69048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Question</a:t>
            </a:r>
            <a:r>
              <a:rPr lang="tr-TR" b="1" i="0" dirty="0">
                <a:solidFill>
                  <a:srgbClr val="FFFF00"/>
                </a:solidFill>
                <a:effectLst/>
                <a:latin typeface="hurme_no2-webfont"/>
              </a:rPr>
              <a:t>-</a:t>
            </a: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1</a:t>
            </a:r>
            <a:endParaRPr lang="tr-TR" b="1" i="0" dirty="0">
              <a:solidFill>
                <a:srgbClr val="FFFF00"/>
              </a:solidFill>
              <a:effectLst/>
              <a:latin typeface="hurme_no2-webfont"/>
            </a:endParaRP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A company is hosting a static website from a single Amazon S3 bucket. 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Which AWS service will achieve lower latency and high transfer speeds?</a:t>
            </a:r>
            <a:endParaRPr lang="tr-TR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A.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AWS Elastic Beanstalk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B.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Amazon DynamoDB Accelerator (DAX)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C.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Amazon Route 53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D.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Amazon CloudFront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591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27B8A6F-BB46-C262-4488-452CE7166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7701BF5-87BB-2973-1078-B5A55AAD9F76}"/>
              </a:ext>
            </a:extLst>
          </p:cNvPr>
          <p:cNvSpPr txBox="1"/>
          <p:nvPr/>
        </p:nvSpPr>
        <p:spPr>
          <a:xfrm>
            <a:off x="1320814" y="2136256"/>
            <a:ext cx="97961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Question</a:t>
            </a:r>
            <a:r>
              <a:rPr lang="tr-TR" b="1" i="0" dirty="0">
                <a:solidFill>
                  <a:srgbClr val="FFFF00"/>
                </a:solidFill>
                <a:effectLst/>
                <a:latin typeface="hurme_no2-webfont"/>
              </a:rPr>
              <a:t>-</a:t>
            </a: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1</a:t>
            </a:r>
            <a:r>
              <a:rPr lang="tr-TR" b="1" i="0" dirty="0">
                <a:solidFill>
                  <a:srgbClr val="FFFF00"/>
                </a:solidFill>
                <a:effectLst/>
                <a:latin typeface="hurme_no2-webfont"/>
              </a:rPr>
              <a:t>0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Which AWS service identifies security groups that allow unrestricted access to a user's AWS resources?</a:t>
            </a:r>
            <a:endParaRPr lang="tr-TR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A.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AWS Trusted Advisor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B.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AWS Config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C.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Amazon CloudWatch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D.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AWS CloudTrail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4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27B8A6F-BB46-C262-4488-452CE7166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7701BF5-87BB-2973-1078-B5A55AAD9F76}"/>
              </a:ext>
            </a:extLst>
          </p:cNvPr>
          <p:cNvSpPr txBox="1"/>
          <p:nvPr/>
        </p:nvSpPr>
        <p:spPr>
          <a:xfrm>
            <a:off x="1320814" y="2136256"/>
            <a:ext cx="101906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Question</a:t>
            </a:r>
            <a:r>
              <a:rPr lang="tr-TR" b="1" i="0" dirty="0">
                <a:solidFill>
                  <a:srgbClr val="FFFF00"/>
                </a:solidFill>
                <a:effectLst/>
                <a:latin typeface="hurme_no2-webfont"/>
              </a:rPr>
              <a:t>-</a:t>
            </a: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1</a:t>
            </a:r>
            <a:r>
              <a:rPr lang="tr-TR" b="1" i="0" dirty="0">
                <a:solidFill>
                  <a:srgbClr val="FFFF00"/>
                </a:solidFill>
                <a:effectLst/>
                <a:latin typeface="hurme_no2-webfont"/>
              </a:rPr>
              <a:t>1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Which credential components are required to gain programmatic access to an AWS account? (Select TWO.)</a:t>
            </a:r>
            <a:endParaRPr lang="tr-TR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A.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An access key ID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B.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 primary key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C.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 secret access key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D.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 user ID</a:t>
            </a:r>
            <a:endParaRPr lang="tr-TR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r>
              <a:rPr lang="tr-TR" b="1" dirty="0">
                <a:solidFill>
                  <a:srgbClr val="FFFF00"/>
                </a:solidFill>
                <a:latin typeface="hurme_no2-webfont"/>
              </a:rPr>
              <a:t>E.</a:t>
            </a:r>
            <a:r>
              <a:rPr lang="tr-TR" dirty="0">
                <a:solidFill>
                  <a:schemeClr val="bg1"/>
                </a:solidFill>
                <a:latin typeface="hurme_no2-webfont"/>
              </a:rPr>
              <a:t> A </a:t>
            </a:r>
            <a:r>
              <a:rPr lang="tr-TR" dirty="0" err="1">
                <a:solidFill>
                  <a:schemeClr val="bg1"/>
                </a:solidFill>
                <a:latin typeface="hurme_no2-webfont"/>
              </a:rPr>
              <a:t>secondary</a:t>
            </a:r>
            <a:r>
              <a:rPr lang="tr-TR" dirty="0">
                <a:solidFill>
                  <a:schemeClr val="bg1"/>
                </a:solidFill>
                <a:latin typeface="hurme_no2-webfon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hurme_no2-webfont"/>
              </a:rPr>
              <a:t>key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18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27B8A6F-BB46-C262-4488-452CE7166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7701BF5-87BB-2973-1078-B5A55AAD9F76}"/>
              </a:ext>
            </a:extLst>
          </p:cNvPr>
          <p:cNvSpPr txBox="1"/>
          <p:nvPr/>
        </p:nvSpPr>
        <p:spPr>
          <a:xfrm>
            <a:off x="1320814" y="2136256"/>
            <a:ext cx="965584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Question</a:t>
            </a:r>
            <a:r>
              <a:rPr lang="tr-TR" b="1" i="0" dirty="0">
                <a:solidFill>
                  <a:srgbClr val="FFFF00"/>
                </a:solidFill>
                <a:effectLst/>
                <a:latin typeface="hurme_no2-webfont"/>
              </a:rPr>
              <a:t>-</a:t>
            </a: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1</a:t>
            </a:r>
            <a:r>
              <a:rPr lang="tr-TR" b="1" i="0" dirty="0">
                <a:solidFill>
                  <a:srgbClr val="FFFF00"/>
                </a:solidFill>
                <a:effectLst/>
                <a:latin typeface="hurme_no2-webfont"/>
              </a:rPr>
              <a:t>2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A company needs to monitor and receive alerts about AWS Management Console sign-in events that </a:t>
            </a:r>
            <a:endParaRPr lang="tr-TR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involve the AWS account root user.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Which AWS service can the company use to meet these requirements?</a:t>
            </a:r>
            <a:endParaRPr lang="tr-TR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A.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Amazon CloudWatch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B.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AWS Config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C.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AWS Trusted Advisor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D.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AWS Identity and Access Management (IAM)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798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27B8A6F-BB46-C262-4488-452CE7166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7701BF5-87BB-2973-1078-B5A55AAD9F76}"/>
              </a:ext>
            </a:extLst>
          </p:cNvPr>
          <p:cNvSpPr txBox="1"/>
          <p:nvPr/>
        </p:nvSpPr>
        <p:spPr>
          <a:xfrm>
            <a:off x="1320814" y="2136256"/>
            <a:ext cx="1022446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Question</a:t>
            </a:r>
            <a:r>
              <a:rPr lang="tr-TR" b="1" i="0" dirty="0">
                <a:solidFill>
                  <a:srgbClr val="FFFF00"/>
                </a:solidFill>
                <a:effectLst/>
                <a:latin typeface="hurme_no2-webfont"/>
              </a:rPr>
              <a:t>-</a:t>
            </a: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1</a:t>
            </a:r>
            <a:r>
              <a:rPr lang="tr-TR" b="1" i="0" dirty="0">
                <a:solidFill>
                  <a:srgbClr val="FFFF00"/>
                </a:solidFill>
                <a:effectLst/>
                <a:latin typeface="hurme_no2-webfont"/>
              </a:rPr>
              <a:t>3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A company wants to create a learning application for students. The learning application must give students </a:t>
            </a:r>
            <a:endParaRPr lang="tr-TR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the option to choose a button to have the text read out loud to them.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Which AWS machine learning service will meet this requirement?</a:t>
            </a:r>
            <a:endParaRPr lang="tr-TR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A.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Amazon Transcribe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B.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Amazon Polly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C.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Amazon Translate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D.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Amazon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hurme_no2-webfont"/>
              </a:rPr>
              <a:t>Textract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47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27B8A6F-BB46-C262-4488-452CE7166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7701BF5-87BB-2973-1078-B5A55AAD9F76}"/>
              </a:ext>
            </a:extLst>
          </p:cNvPr>
          <p:cNvSpPr txBox="1"/>
          <p:nvPr/>
        </p:nvSpPr>
        <p:spPr>
          <a:xfrm>
            <a:off x="1320814" y="2136256"/>
            <a:ext cx="1008590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Question</a:t>
            </a:r>
            <a:r>
              <a:rPr lang="tr-TR" b="1" i="0" dirty="0">
                <a:solidFill>
                  <a:srgbClr val="FFFF00"/>
                </a:solidFill>
                <a:effectLst/>
                <a:latin typeface="hurme_no2-webfont"/>
              </a:rPr>
              <a:t>-</a:t>
            </a: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1</a:t>
            </a:r>
            <a:r>
              <a:rPr lang="tr-TR" b="1" i="0" dirty="0">
                <a:solidFill>
                  <a:srgbClr val="FFFF00"/>
                </a:solidFill>
                <a:effectLst/>
                <a:latin typeface="hurme_no2-webfont"/>
              </a:rPr>
              <a:t>4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A company is moving all of their development activities to AWS. The company wants a solution to store </a:t>
            </a:r>
            <a:endParaRPr lang="tr-TR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and manage their developers' source code.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Which AWS coding service will meet this requirement?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A.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AWS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hurme_no2-webfont"/>
              </a:rPr>
              <a:t>CodeArtifact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B.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AWS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hurme_no2-webfont"/>
              </a:rPr>
              <a:t>CodeBuild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C.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AWS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hurme_no2-webfont"/>
              </a:rPr>
              <a:t>CodePipeline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D.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</a:t>
            </a:r>
            <a:r>
              <a:rPr lang="tr-T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AWS </a:t>
            </a:r>
            <a:r>
              <a:rPr lang="tr-TR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CodeCommit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779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27B8A6F-BB46-C262-4488-452CE7166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7701BF5-87BB-2973-1078-B5A55AAD9F76}"/>
              </a:ext>
            </a:extLst>
          </p:cNvPr>
          <p:cNvSpPr txBox="1"/>
          <p:nvPr/>
        </p:nvSpPr>
        <p:spPr>
          <a:xfrm>
            <a:off x="1320814" y="2136256"/>
            <a:ext cx="92776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Question</a:t>
            </a:r>
            <a:r>
              <a:rPr lang="tr-TR" b="1" i="0" dirty="0">
                <a:solidFill>
                  <a:srgbClr val="FFFF00"/>
                </a:solidFill>
                <a:effectLst/>
                <a:latin typeface="hurme_no2-webfont"/>
              </a:rPr>
              <a:t>-</a:t>
            </a: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1</a:t>
            </a:r>
            <a:r>
              <a:rPr lang="tr-TR" b="1" i="0" dirty="0">
                <a:solidFill>
                  <a:srgbClr val="FFFF00"/>
                </a:solidFill>
                <a:effectLst/>
                <a:latin typeface="hurme_no2-webfont"/>
              </a:rPr>
              <a:t>5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Which tasks are the customer's responsibility according to the AWS shared responsibility model? </a:t>
            </a:r>
            <a:endParaRPr lang="tr-TR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(Select TWO.)</a:t>
            </a:r>
            <a:endParaRPr lang="tr-TR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A.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Patch the operating system that AWS Lambda functions use.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B.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Install patches on Amazon RDS DB instances.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C.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Control physical access to the data center that contains a customer's VPC.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D.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Configure IAM users according to the principle of least privilege.</a:t>
            </a:r>
          </a:p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E. 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Configure an Amazon S3 bucket to allow public access.</a:t>
            </a:r>
          </a:p>
        </p:txBody>
      </p:sp>
    </p:spTree>
    <p:extLst>
      <p:ext uri="{BB962C8B-B14F-4D97-AF65-F5344CB8AC3E}">
        <p14:creationId xmlns:p14="http://schemas.microsoft.com/office/powerpoint/2010/main" val="1371893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27B8A6F-BB46-C262-4488-452CE7166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7701BF5-87BB-2973-1078-B5A55AAD9F76}"/>
              </a:ext>
            </a:extLst>
          </p:cNvPr>
          <p:cNvSpPr txBox="1"/>
          <p:nvPr/>
        </p:nvSpPr>
        <p:spPr>
          <a:xfrm>
            <a:off x="1320814" y="2136256"/>
            <a:ext cx="73086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Question</a:t>
            </a:r>
            <a:r>
              <a:rPr lang="tr-TR" b="1" i="0" dirty="0">
                <a:solidFill>
                  <a:srgbClr val="FFFF00"/>
                </a:solidFill>
                <a:effectLst/>
                <a:latin typeface="hurme_no2-webfont"/>
              </a:rPr>
              <a:t>-</a:t>
            </a: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1</a:t>
            </a:r>
            <a:r>
              <a:rPr lang="tr-TR" b="1" i="0" dirty="0">
                <a:solidFill>
                  <a:srgbClr val="FFFF00"/>
                </a:solidFill>
                <a:effectLst/>
                <a:latin typeface="hurme_no2-webfont"/>
              </a:rPr>
              <a:t>6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Which of the functionalities are characteristics of Amazon S3? (Select TWO.)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A. 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A global file system</a:t>
            </a:r>
          </a:p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B. 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An object store</a:t>
            </a:r>
          </a:p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C. 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A local file store</a:t>
            </a:r>
          </a:p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D. 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A network file system</a:t>
            </a:r>
          </a:p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E. 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A durable storage system</a:t>
            </a:r>
          </a:p>
        </p:txBody>
      </p:sp>
    </p:spTree>
    <p:extLst>
      <p:ext uri="{BB962C8B-B14F-4D97-AF65-F5344CB8AC3E}">
        <p14:creationId xmlns:p14="http://schemas.microsoft.com/office/powerpoint/2010/main" val="2331032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27B8A6F-BB46-C262-4488-452CE7166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7701BF5-87BB-2973-1078-B5A55AAD9F76}"/>
              </a:ext>
            </a:extLst>
          </p:cNvPr>
          <p:cNvSpPr txBox="1"/>
          <p:nvPr/>
        </p:nvSpPr>
        <p:spPr>
          <a:xfrm>
            <a:off x="1320814" y="2136256"/>
            <a:ext cx="100381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Question</a:t>
            </a:r>
            <a:r>
              <a:rPr lang="tr-TR" b="1" i="0" dirty="0">
                <a:solidFill>
                  <a:srgbClr val="FFFF00"/>
                </a:solidFill>
                <a:effectLst/>
                <a:latin typeface="hurme_no2-webfont"/>
              </a:rPr>
              <a:t>-</a:t>
            </a: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1</a:t>
            </a:r>
            <a:r>
              <a:rPr lang="tr-TR" b="1" i="0" dirty="0">
                <a:solidFill>
                  <a:srgbClr val="FFFF00"/>
                </a:solidFill>
                <a:effectLst/>
                <a:latin typeface="hurme_no2-webfont"/>
              </a:rPr>
              <a:t>7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A company has an on-premises Linux-based server with an Oracle database that runs on it. The company </a:t>
            </a:r>
            <a:endParaRPr lang="tr-TR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wants to migrate the database server to run on an Amazon EC2 instance in AWS.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Which service should the company use to complete the migration?</a:t>
            </a:r>
            <a:endParaRPr lang="tr-TR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A.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AWS Database Migration Service (AWS DMS)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B.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AWS Migration Hub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C.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AWS Application Migration Service (AWS MGN)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D.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AWS Application Discovery Service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90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27B8A6F-BB46-C262-4488-452CE7166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7701BF5-87BB-2973-1078-B5A55AAD9F76}"/>
              </a:ext>
            </a:extLst>
          </p:cNvPr>
          <p:cNvSpPr txBox="1"/>
          <p:nvPr/>
        </p:nvSpPr>
        <p:spPr>
          <a:xfrm>
            <a:off x="1320814" y="2136256"/>
            <a:ext cx="90633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Question</a:t>
            </a:r>
            <a:r>
              <a:rPr lang="tr-TR" b="1" i="0" dirty="0">
                <a:solidFill>
                  <a:srgbClr val="FFFF00"/>
                </a:solidFill>
                <a:effectLst/>
                <a:latin typeface="hurme_no2-webfont"/>
              </a:rPr>
              <a:t>-</a:t>
            </a: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1</a:t>
            </a:r>
            <a:r>
              <a:rPr lang="tr-TR" b="1" i="0" dirty="0">
                <a:solidFill>
                  <a:srgbClr val="FFFF00"/>
                </a:solidFill>
                <a:effectLst/>
                <a:latin typeface="hurme_no2-webfont"/>
              </a:rPr>
              <a:t>8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What is the MINIMUM AWS Support plan that provides technical support through phone calls?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A.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Enterprise</a:t>
            </a:r>
          </a:p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B.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Business</a:t>
            </a:r>
          </a:p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C.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Developer</a:t>
            </a:r>
          </a:p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D.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Basic</a:t>
            </a:r>
          </a:p>
        </p:txBody>
      </p:sp>
    </p:spTree>
    <p:extLst>
      <p:ext uri="{BB962C8B-B14F-4D97-AF65-F5344CB8AC3E}">
        <p14:creationId xmlns:p14="http://schemas.microsoft.com/office/powerpoint/2010/main" val="308269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27B8A6F-BB46-C262-4488-452CE7166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7701BF5-87BB-2973-1078-B5A55AAD9F76}"/>
              </a:ext>
            </a:extLst>
          </p:cNvPr>
          <p:cNvSpPr txBox="1"/>
          <p:nvPr/>
        </p:nvSpPr>
        <p:spPr>
          <a:xfrm>
            <a:off x="1320814" y="2136256"/>
            <a:ext cx="100933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Question</a:t>
            </a:r>
            <a:r>
              <a:rPr lang="tr-TR" b="1" i="0" dirty="0">
                <a:solidFill>
                  <a:srgbClr val="FFFF00"/>
                </a:solidFill>
                <a:effectLst/>
                <a:latin typeface="hurme_no2-webfont"/>
              </a:rPr>
              <a:t>-</a:t>
            </a: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1</a:t>
            </a:r>
            <a:r>
              <a:rPr lang="tr-TR" b="1" i="0" dirty="0">
                <a:solidFill>
                  <a:srgbClr val="FFFF00"/>
                </a:solidFill>
                <a:effectLst/>
                <a:latin typeface="hurme_no2-webfont"/>
              </a:rPr>
              <a:t>9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Each department within a company has its own independent AWS account and its own payment method. </a:t>
            </a:r>
            <a:endParaRPr lang="tr-TR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The company needs to centralize departmental governance and consolidate payments.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How can the company achieve these objectives by using AWS services or features?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A.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Use AWS Cloud Map on each departmental account.</a:t>
            </a:r>
          </a:p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B.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Create an organization in AWS Organizations with all features enabled within one account. Invite all </a:t>
            </a:r>
            <a:endParaRPr lang="tr-TR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accounts to join the organization.</a:t>
            </a:r>
          </a:p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C.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Use AWS Systems Manager OpsCenter.</a:t>
            </a:r>
          </a:p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D.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Use the AWS Cost and Usage Reports page of the AWS Billing and Cost Management console.</a:t>
            </a:r>
          </a:p>
        </p:txBody>
      </p:sp>
    </p:spTree>
    <p:extLst>
      <p:ext uri="{BB962C8B-B14F-4D97-AF65-F5344CB8AC3E}">
        <p14:creationId xmlns:p14="http://schemas.microsoft.com/office/powerpoint/2010/main" val="375480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27B8A6F-BB46-C262-4488-452CE7166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7701BF5-87BB-2973-1078-B5A55AAD9F76}"/>
              </a:ext>
            </a:extLst>
          </p:cNvPr>
          <p:cNvSpPr txBox="1"/>
          <p:nvPr/>
        </p:nvSpPr>
        <p:spPr>
          <a:xfrm>
            <a:off x="1320814" y="2136256"/>
            <a:ext cx="96839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Question</a:t>
            </a:r>
            <a:r>
              <a:rPr lang="tr-TR" b="1" i="0" dirty="0">
                <a:solidFill>
                  <a:srgbClr val="FFFF00"/>
                </a:solidFill>
                <a:effectLst/>
                <a:latin typeface="hurme_no2-webfont"/>
              </a:rPr>
              <a:t>-2</a:t>
            </a:r>
          </a:p>
          <a:p>
            <a:endParaRPr lang="tr-TR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A company requires an encrypted connection between the company's on-premises servers and AWS. </a:t>
            </a:r>
            <a:endParaRPr lang="tr-TR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The connection must use the company's existing internet connection.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Which solution will meet these requirements?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A.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AWS Direct Connect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B.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Amazon Connect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C.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Amazon CloudFront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D.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AWS Site-to-Site VPN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20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27B8A6F-BB46-C262-4488-452CE7166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7701BF5-87BB-2973-1078-B5A55AAD9F76}"/>
              </a:ext>
            </a:extLst>
          </p:cNvPr>
          <p:cNvSpPr txBox="1"/>
          <p:nvPr/>
        </p:nvSpPr>
        <p:spPr>
          <a:xfrm>
            <a:off x="1320814" y="2136256"/>
            <a:ext cx="95932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Question</a:t>
            </a:r>
            <a:r>
              <a:rPr lang="tr-TR" b="1" i="0" dirty="0">
                <a:solidFill>
                  <a:srgbClr val="FFFF00"/>
                </a:solidFill>
                <a:effectLst/>
                <a:latin typeface="hurme_no2-webfont"/>
              </a:rPr>
              <a:t>-20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A company requires a relational database on AWS that records new customer orders from a website.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Which AWS service or feature will meet this requirement?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A.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AWS Global Accelerator</a:t>
            </a:r>
          </a:p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B.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Amazon DynamoDB</a:t>
            </a:r>
          </a:p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C.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Amazon Aurora</a:t>
            </a:r>
          </a:p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D.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Amazon Elastic Block Store (Amazon EBS)</a:t>
            </a:r>
          </a:p>
        </p:txBody>
      </p:sp>
    </p:spTree>
    <p:extLst>
      <p:ext uri="{BB962C8B-B14F-4D97-AF65-F5344CB8AC3E}">
        <p14:creationId xmlns:p14="http://schemas.microsoft.com/office/powerpoint/2010/main" val="353879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27B8A6F-BB46-C262-4488-452CE7166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7701BF5-87BB-2973-1078-B5A55AAD9F76}"/>
              </a:ext>
            </a:extLst>
          </p:cNvPr>
          <p:cNvSpPr txBox="1"/>
          <p:nvPr/>
        </p:nvSpPr>
        <p:spPr>
          <a:xfrm>
            <a:off x="1320814" y="2136256"/>
            <a:ext cx="94666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Question</a:t>
            </a:r>
            <a:r>
              <a:rPr lang="tr-TR" b="1" i="0" dirty="0">
                <a:solidFill>
                  <a:srgbClr val="FFFF00"/>
                </a:solidFill>
                <a:effectLst/>
                <a:latin typeface="hurme_no2-webfont"/>
              </a:rPr>
              <a:t>-</a:t>
            </a:r>
            <a:r>
              <a:rPr lang="tr-TR" b="1" dirty="0">
                <a:solidFill>
                  <a:srgbClr val="FFFF00"/>
                </a:solidFill>
                <a:latin typeface="hurme_no2-webfont"/>
              </a:rPr>
              <a:t>3</a:t>
            </a:r>
            <a:endParaRPr lang="tr-TR" b="1" i="0" dirty="0">
              <a:solidFill>
                <a:srgbClr val="FFFF00"/>
              </a:solidFill>
              <a:effectLst/>
              <a:latin typeface="hurme_no2-webfont"/>
            </a:endParaRP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How does AWS charge for AWS Lambda usage once the free tier has been exceeded? (Select TWO.)</a:t>
            </a:r>
            <a:endParaRPr lang="tr-TR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A.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By the time it takes for the Lambda function to run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B.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By the number of versions of a specific Lambda function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C.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By the number of requests made for a given Lambda function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D.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By the programming language that is used for the Lambda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hurme_no2-webfont"/>
              </a:rPr>
              <a:t>functio</a:t>
            </a:r>
            <a:r>
              <a:rPr lang="tr-TR" b="0" i="0" dirty="0">
                <a:solidFill>
                  <a:schemeClr val="bg1"/>
                </a:solidFill>
                <a:effectLst/>
                <a:latin typeface="hurme_no2-webfont"/>
              </a:rPr>
              <a:t>n</a:t>
            </a:r>
          </a:p>
          <a:p>
            <a:r>
              <a:rPr lang="tr-TR" b="1" dirty="0">
                <a:solidFill>
                  <a:srgbClr val="FFFF00"/>
                </a:solidFill>
                <a:latin typeface="hurme_no2-webfont"/>
              </a:rPr>
              <a:t>E.</a:t>
            </a:r>
            <a:r>
              <a:rPr lang="tr-TR" dirty="0">
                <a:solidFill>
                  <a:schemeClr val="bg1"/>
                </a:solidFill>
                <a:latin typeface="hurme_no2-webfont"/>
              </a:rPr>
              <a:t> </a:t>
            </a:r>
            <a:r>
              <a:rPr lang="en-US" dirty="0">
                <a:solidFill>
                  <a:schemeClr val="bg1"/>
                </a:solidFill>
                <a:latin typeface="hurme_no2-webfont"/>
              </a:rPr>
              <a:t>By the total number of Lambda functions in an AWS account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1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27B8A6F-BB46-C262-4488-452CE7166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7701BF5-87BB-2973-1078-B5A55AAD9F76}"/>
              </a:ext>
            </a:extLst>
          </p:cNvPr>
          <p:cNvSpPr txBox="1"/>
          <p:nvPr/>
        </p:nvSpPr>
        <p:spPr>
          <a:xfrm>
            <a:off x="1320814" y="2136256"/>
            <a:ext cx="99198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Question</a:t>
            </a:r>
            <a:r>
              <a:rPr lang="tr-TR" b="1" i="0" dirty="0">
                <a:solidFill>
                  <a:srgbClr val="FFFF00"/>
                </a:solidFill>
                <a:effectLst/>
                <a:latin typeface="hurme_no2-webfont"/>
              </a:rPr>
              <a:t>-4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What are the advantages of deploying an application with Amazon EC2 instances in multiple Availability </a:t>
            </a:r>
            <a:endParaRPr lang="tr-TR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Zones? (Select TWO.)</a:t>
            </a:r>
            <a:endParaRPr lang="tr-TR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A.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Preventing a single point of failure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B.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Reducing the operational costs of the application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C.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Allowing the application to serve cross-Region users with low latency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D.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Increasing the availability of the application</a:t>
            </a:r>
            <a:endParaRPr lang="tr-TR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r>
              <a:rPr lang="tr-TR" b="1" dirty="0">
                <a:solidFill>
                  <a:srgbClr val="FFFF00"/>
                </a:solidFill>
                <a:latin typeface="hurme_no2-webfont"/>
              </a:rPr>
              <a:t>E.</a:t>
            </a:r>
            <a:r>
              <a:rPr lang="tr-TR" dirty="0">
                <a:solidFill>
                  <a:schemeClr val="bg1"/>
                </a:solidFill>
                <a:latin typeface="hurme_no2-webfont"/>
              </a:rPr>
              <a:t> </a:t>
            </a:r>
            <a:r>
              <a:rPr lang="en-US" dirty="0">
                <a:solidFill>
                  <a:schemeClr val="bg1"/>
                </a:solidFill>
                <a:latin typeface="hurme_no2-webfont"/>
              </a:rPr>
              <a:t>Increasing the load of the application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33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27B8A6F-BB46-C262-4488-452CE7166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7701BF5-87BB-2973-1078-B5A55AAD9F76}"/>
              </a:ext>
            </a:extLst>
          </p:cNvPr>
          <p:cNvSpPr txBox="1"/>
          <p:nvPr/>
        </p:nvSpPr>
        <p:spPr>
          <a:xfrm>
            <a:off x="1320814" y="2136256"/>
            <a:ext cx="100994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Question</a:t>
            </a:r>
            <a:r>
              <a:rPr lang="tr-TR" b="1" i="0" dirty="0">
                <a:solidFill>
                  <a:srgbClr val="FFFF00"/>
                </a:solidFill>
                <a:effectLst/>
                <a:latin typeface="hurme_no2-webfont"/>
              </a:rPr>
              <a:t>-5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What are benefits of using the AWS Cloud for companies with customers in many countries around the </a:t>
            </a:r>
            <a:endParaRPr lang="tr-TR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world? (Select TWO.)</a:t>
            </a:r>
            <a:endParaRPr lang="tr-TR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A.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Companies can deploy applications in multiple AWS Regions to reduce latency.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B.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Amazon Translate automatically translates third-party website interfaces into multiple languages.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C.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Amazon CloudFront has multiple edge locations around the world to reduce latency.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D.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Amazon Comprehend allows users to build applications that can respond to user requests in many </a:t>
            </a:r>
            <a:endParaRPr lang="tr-TR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languages.</a:t>
            </a:r>
            <a:endParaRPr lang="tr-TR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r>
              <a:rPr lang="tr-TR" b="1" dirty="0">
                <a:solidFill>
                  <a:srgbClr val="FFFF00"/>
                </a:solidFill>
                <a:latin typeface="hurme_no2-webfont"/>
              </a:rPr>
              <a:t>E</a:t>
            </a: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Elastic Load Balancing can distribute application web traffic to multiple AWS Regions around the world, </a:t>
            </a:r>
            <a:endParaRPr lang="tr-TR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which reduces latency.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37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27B8A6F-BB46-C262-4488-452CE7166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7701BF5-87BB-2973-1078-B5A55AAD9F76}"/>
              </a:ext>
            </a:extLst>
          </p:cNvPr>
          <p:cNvSpPr txBox="1"/>
          <p:nvPr/>
        </p:nvSpPr>
        <p:spPr>
          <a:xfrm>
            <a:off x="1320814" y="2136256"/>
            <a:ext cx="91039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Question</a:t>
            </a:r>
            <a:r>
              <a:rPr lang="tr-TR" b="1" i="0" dirty="0">
                <a:solidFill>
                  <a:srgbClr val="FFFF00"/>
                </a:solidFill>
                <a:effectLst/>
                <a:latin typeface="hurme_no2-webfont"/>
              </a:rPr>
              <a:t>-6</a:t>
            </a:r>
          </a:p>
          <a:p>
            <a:endParaRPr lang="tr-TR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A user needs to automatically discover, classify, and protect sensitive data stored in Amazon S3.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Which AWS service can meet these requirements?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A.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Amazon Inspector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B.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Amazon Macie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C.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Amazon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hurme_no2-webfont"/>
              </a:rPr>
              <a:t>GuardDuty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D.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AWS Secrets Manager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73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27B8A6F-BB46-C262-4488-452CE7166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7701BF5-87BB-2973-1078-B5A55AAD9F76}"/>
              </a:ext>
            </a:extLst>
          </p:cNvPr>
          <p:cNvSpPr txBox="1"/>
          <p:nvPr/>
        </p:nvSpPr>
        <p:spPr>
          <a:xfrm>
            <a:off x="1320814" y="2136256"/>
            <a:ext cx="1001331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Question</a:t>
            </a:r>
            <a:r>
              <a:rPr lang="tr-TR" b="1" i="0" dirty="0">
                <a:solidFill>
                  <a:srgbClr val="FFFF00"/>
                </a:solidFill>
                <a:effectLst/>
                <a:latin typeface="hurme_no2-webfont"/>
              </a:rPr>
              <a:t>-7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A company wants to establish a consistent and private connection from the company's on-premises data </a:t>
            </a:r>
            <a:endParaRPr lang="tr-TR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center to the AWS Cloud.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Which AWS service will meet these requirements?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A.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AWS Client VPN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B.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Amazon Connect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C.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AWS Direct Connect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D.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AWS Site-to-Site VPN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57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27B8A6F-BB46-C262-4488-452CE7166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7701BF5-87BB-2973-1078-B5A55AAD9F76}"/>
              </a:ext>
            </a:extLst>
          </p:cNvPr>
          <p:cNvSpPr txBox="1"/>
          <p:nvPr/>
        </p:nvSpPr>
        <p:spPr>
          <a:xfrm>
            <a:off x="1320814" y="2136256"/>
            <a:ext cx="72516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Question</a:t>
            </a:r>
            <a:r>
              <a:rPr lang="tr-TR" b="1" i="0" dirty="0">
                <a:solidFill>
                  <a:srgbClr val="FFFF00"/>
                </a:solidFill>
                <a:effectLst/>
                <a:latin typeface="hurme_no2-webfont"/>
              </a:rPr>
              <a:t>-8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A user deploys an Amazon RDS DB instance in multiple Availability Zones.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This strategy involves which pillar of the AWS Well-Architected Framework?</a:t>
            </a:r>
            <a:endParaRPr lang="tr-TR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A.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Performance efficiency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B.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Reliability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C.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Cost optimization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D.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Security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7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27B8A6F-BB46-C262-4488-452CE7166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7701BF5-87BB-2973-1078-B5A55AAD9F76}"/>
              </a:ext>
            </a:extLst>
          </p:cNvPr>
          <p:cNvSpPr txBox="1"/>
          <p:nvPr/>
        </p:nvSpPr>
        <p:spPr>
          <a:xfrm>
            <a:off x="1320814" y="2136256"/>
            <a:ext cx="104122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Question</a:t>
            </a:r>
            <a:r>
              <a:rPr lang="tr-TR" b="1" i="0" dirty="0">
                <a:solidFill>
                  <a:srgbClr val="FFFF00"/>
                </a:solidFill>
                <a:effectLst/>
                <a:latin typeface="hurme_no2-webfont"/>
              </a:rPr>
              <a:t>-9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Which AWS service allows customers to purchase unused Amazon EC2 capacity at an often discounted rate?</a:t>
            </a:r>
            <a:endParaRPr lang="tr-TR" b="0" i="0" dirty="0">
              <a:solidFill>
                <a:schemeClr val="bg1"/>
              </a:solidFill>
              <a:effectLst/>
              <a:latin typeface="hurme_no2-webfont"/>
            </a:endParaRP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A.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Reserved Instances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B.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On-Demand Instances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C.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Dedicated Instances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hurme_no2-webfont"/>
              </a:rPr>
              <a:t>D.</a:t>
            </a:r>
            <a:r>
              <a:rPr lang="en-US" b="0" i="0" dirty="0">
                <a:solidFill>
                  <a:schemeClr val="bg1"/>
                </a:solidFill>
                <a:effectLst/>
                <a:latin typeface="hurme_no2-webfont"/>
              </a:rPr>
              <a:t> Spot Instances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1285</Words>
  <Application>Microsoft Office PowerPoint</Application>
  <PresentationFormat>Geniş ekran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hurme_no2-webfont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Oğuzhan Hızıroğlu</dc:creator>
  <cp:lastModifiedBy>Oğuzhan Hızıroğlu</cp:lastModifiedBy>
  <cp:revision>101</cp:revision>
  <dcterms:created xsi:type="dcterms:W3CDTF">2022-09-15T16:14:26Z</dcterms:created>
  <dcterms:modified xsi:type="dcterms:W3CDTF">2023-09-18T08:52:58Z</dcterms:modified>
</cp:coreProperties>
</file>