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4"/>
  </p:notesMasterIdLst>
  <p:sldIdLst>
    <p:sldId id="256" r:id="rId3"/>
    <p:sldId id="257" r:id="rId4"/>
    <p:sldId id="290" r:id="rId5"/>
    <p:sldId id="291" r:id="rId6"/>
    <p:sldId id="260" r:id="rId7"/>
    <p:sldId id="261" r:id="rId8"/>
    <p:sldId id="262" r:id="rId9"/>
    <p:sldId id="263" r:id="rId10"/>
    <p:sldId id="277" r:id="rId11"/>
    <p:sldId id="278" r:id="rId12"/>
    <p:sldId id="279" r:id="rId13"/>
    <p:sldId id="264" r:id="rId14"/>
    <p:sldId id="268" r:id="rId15"/>
    <p:sldId id="271" r:id="rId16"/>
    <p:sldId id="289" r:id="rId17"/>
    <p:sldId id="284" r:id="rId18"/>
    <p:sldId id="285" r:id="rId19"/>
    <p:sldId id="283" r:id="rId20"/>
    <p:sldId id="287" r:id="rId21"/>
    <p:sldId id="288" r:id="rId22"/>
    <p:sldId id="270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63" autoAdjust="0"/>
  </p:normalViewPr>
  <p:slideViewPr>
    <p:cSldViewPr snapToGrid="0">
      <p:cViewPr varScale="1">
        <p:scale>
          <a:sx n="62" d="100"/>
          <a:sy n="62" d="100"/>
        </p:scale>
        <p:origin x="10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der Notizen mittels Klicken bearbeiten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&lt;Kopfzeile&gt;</a:t>
            </a: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&lt;Datum/Uhrzeit&gt;</a:t>
            </a: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&lt;Fußzeile&gt;</a:t>
            </a: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C2DF95F-76EB-4041-9017-E6C4B226C249}" type="slidenum">
              <a:rPr lang="de-DE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de-DE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0465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694817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678916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672599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Automatische Objekterzeugung aus Datenbank</a:t>
            </a:r>
            <a:endParaRPr lang="de-DE" sz="10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lt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Kein SQL in Code</a:t>
            </a:r>
            <a:endParaRPr lang="de-DE" sz="10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lt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DB Backend leicht austauschbar</a:t>
            </a:r>
            <a:endParaRPr lang="de-DE" sz="10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lt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C2DF95F-76EB-4041-9017-E6C4B226C249}" type="slidenum">
              <a:rPr lang="de-DE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fld>
            <a:endParaRPr lang="de-DE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6727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VIDEO! (Screencast.mp4)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C2DF95F-76EB-4041-9017-E6C4B226C249}" type="slidenum">
              <a:rPr lang="de-DE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15</a:t>
            </a:fld>
            <a:endParaRPr lang="de-DE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5575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72557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233140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C2DF95F-76EB-4041-9017-E6C4B226C249}" type="slidenum">
              <a:rPr lang="de-DE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</a:t>
            </a:fld>
            <a:endParaRPr lang="de-DE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3208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198322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Mehr Informationen sind dem Software-Requirement-Specification-Document zu entnehmen</a:t>
            </a:r>
          </a:p>
        </p:txBody>
      </p:sp>
      <p:sp>
        <p:nvSpPr>
          <p:cNvPr id="124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117174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Mehr Informationen sind dem Software-Requirement-Specification-Document zu entnehmen</a:t>
            </a:r>
          </a:p>
        </p:txBody>
      </p:sp>
      <p:sp>
        <p:nvSpPr>
          <p:cNvPr id="126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257862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-Projektmethodik</a:t>
            </a:r>
          </a:p>
          <a:p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-Horizontal: Zeit &amp; (Lebens-)Abschnitt während des Projekts</a:t>
            </a:r>
          </a:p>
          <a:p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-Vertikal: Logische Gruppierung von Arbeitsfeldern</a:t>
            </a:r>
          </a:p>
        </p:txBody>
      </p:sp>
      <p:sp>
        <p:nvSpPr>
          <p:cNvPr id="128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38701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-Microsoft Project</a:t>
            </a:r>
          </a:p>
          <a:p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-Inhalt ist dem Gantt-Diagramm zu entnehmen</a:t>
            </a:r>
          </a:p>
        </p:txBody>
      </p:sp>
      <p:sp>
        <p:nvSpPr>
          <p:cNvPr id="130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88229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-Scrum: Agile Softwareentwicklung, wenig Bürokratie</a:t>
            </a:r>
          </a:p>
          <a:p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-Iteratives Vorgehen</a:t>
            </a:r>
          </a:p>
        </p:txBody>
      </p:sp>
      <p:sp>
        <p:nvSpPr>
          <p:cNvPr id="132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826283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-Grau: Richtlinie</a:t>
            </a:r>
          </a:p>
          <a:p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-Grün: Arbeitszeit</a:t>
            </a:r>
          </a:p>
          <a:p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-Rot: Verbleibende Arbeitszeit</a:t>
            </a:r>
          </a:p>
        </p:txBody>
      </p:sp>
      <p:sp>
        <p:nvSpPr>
          <p:cNvPr id="134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121230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326497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-SRS (Software </a:t>
            </a:r>
            <a:r>
              <a:rPr lang="de-DE" dirty="0" err="1" smtClean="0"/>
              <a:t>Requirements</a:t>
            </a:r>
            <a:r>
              <a:rPr lang="de-DE" dirty="0" smtClean="0"/>
              <a:t> </a:t>
            </a:r>
            <a:r>
              <a:rPr lang="de-DE" dirty="0" err="1" smtClean="0"/>
              <a:t>Specification</a:t>
            </a:r>
            <a:r>
              <a:rPr lang="de-DE" dirty="0" smtClean="0"/>
              <a:t>)</a:t>
            </a:r>
          </a:p>
          <a:p>
            <a:r>
              <a:rPr lang="de-DE" dirty="0" smtClean="0"/>
              <a:t>-SAD (Software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Architecture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Document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C2DF95F-76EB-4041-9017-E6C4B226C249}" type="slidenum">
              <a:rPr lang="de-DE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fld>
            <a:endParaRPr lang="de-DE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8060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Grafik 33"/>
          <p:cNvPicPr/>
          <p:nvPr/>
        </p:nvPicPr>
        <p:blipFill>
          <a:blip r:embed="rId2"/>
          <a:stretch/>
        </p:blipFill>
        <p:spPr>
          <a:xfrm>
            <a:off x="3602880" y="1604160"/>
            <a:ext cx="4984920" cy="3976920"/>
          </a:xfrm>
          <a:prstGeom prst="rect">
            <a:avLst/>
          </a:prstGeom>
          <a:ln>
            <a:noFill/>
          </a:ln>
        </p:spPr>
      </p:pic>
      <p:pic>
        <p:nvPicPr>
          <p:cNvPr id="35" name="Grafik 34"/>
          <p:cNvPicPr/>
          <p:nvPr/>
        </p:nvPicPr>
        <p:blipFill>
          <a:blip r:embed="rId2"/>
          <a:stretch/>
        </p:blipFill>
        <p:spPr>
          <a:xfrm>
            <a:off x="3602880" y="1604160"/>
            <a:ext cx="498492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Grafik 69"/>
          <p:cNvPicPr/>
          <p:nvPr/>
        </p:nvPicPr>
        <p:blipFill>
          <a:blip r:embed="rId2"/>
          <a:stretch/>
        </p:blipFill>
        <p:spPr>
          <a:xfrm>
            <a:off x="3602880" y="1604160"/>
            <a:ext cx="4984920" cy="3976920"/>
          </a:xfrm>
          <a:prstGeom prst="rect">
            <a:avLst/>
          </a:prstGeom>
          <a:ln>
            <a:noFill/>
          </a:ln>
        </p:spPr>
      </p:pic>
      <p:pic>
        <p:nvPicPr>
          <p:cNvPr id="71" name="Grafik 70"/>
          <p:cNvPicPr/>
          <p:nvPr/>
        </p:nvPicPr>
        <p:blipFill>
          <a:blip r:embed="rId2"/>
          <a:stretch/>
        </p:blipFill>
        <p:spPr>
          <a:xfrm>
            <a:off x="3602880" y="1604160"/>
            <a:ext cx="498492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DE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PoS Systems</a:t>
            </a:r>
            <a:endParaRPr lang="de-DE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1523880" y="4863960"/>
            <a:ext cx="914292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24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Baumann Sven, Kramlich Sandra, Schneider Dominik</a:t>
            </a:r>
            <a:endParaRPr lang="de-DE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DE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Git Hub</a:t>
            </a:r>
            <a:endParaRPr lang="de-DE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2089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DE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Blog</a:t>
            </a:r>
            <a:endParaRPr lang="de-DE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87091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DE" sz="6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Framework</a:t>
            </a:r>
            <a:endParaRPr lang="de-DE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1523880" y="3508920"/>
            <a:ext cx="9142920" cy="11425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DE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Java Server </a:t>
            </a:r>
            <a:r>
              <a:rPr lang="de-DE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Faces</a:t>
            </a:r>
            <a:endParaRPr lang="de-DE" sz="4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4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Architecture</a:t>
            </a:r>
            <a:endParaRPr lang="de-DE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9144000" y="6492240"/>
            <a:ext cx="1800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68" y="1689480"/>
            <a:ext cx="9940743" cy="37174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DE" sz="60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Hibernate</a:t>
            </a:r>
            <a:endParaRPr lang="de-DE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DE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Automation</a:t>
            </a:r>
            <a:endParaRPr lang="de-DE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69927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DE" sz="6000" b="1" dirty="0" err="1">
                <a:latin typeface="Calibri Light" panose="020F0302020204030204" pitchFamily="34" charset="0"/>
              </a:rPr>
              <a:t>Continuous</a:t>
            </a:r>
            <a:r>
              <a:rPr lang="de-DE" sz="6000" b="1" dirty="0">
                <a:latin typeface="Calibri Light" panose="020F0302020204030204" pitchFamily="34" charset="0"/>
              </a:rPr>
              <a:t> Integration</a:t>
            </a:r>
            <a:endParaRPr lang="de-DE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9841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DE" sz="60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Metrics</a:t>
            </a:r>
            <a:endParaRPr lang="de-DE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1523880" y="3508920"/>
            <a:ext cx="9142920" cy="11425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DE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SonarQube</a:t>
            </a:r>
            <a:endParaRPr lang="de-DE" sz="4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79657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Risk</a:t>
            </a:r>
            <a:r>
              <a:rPr lang="de-DE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Management</a:t>
            </a:r>
            <a:endParaRPr lang="de-DE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13" y="1689480"/>
            <a:ext cx="9668854" cy="463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261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DE" sz="6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Pattern</a:t>
            </a:r>
            <a:endParaRPr lang="de-DE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1523880" y="3508920"/>
            <a:ext cx="9142920" cy="11425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DE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Chain </a:t>
            </a:r>
            <a:r>
              <a:rPr lang="de-DE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of</a:t>
            </a:r>
            <a:r>
              <a:rPr lang="de-DE" sz="4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</a:t>
            </a:r>
            <a:r>
              <a:rPr lang="de-DE" sz="44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Responsibility</a:t>
            </a:r>
            <a:endParaRPr lang="de-DE" sz="4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14370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DE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Vision</a:t>
            </a:r>
            <a:endParaRPr lang="de-DE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Class Diagram</a:t>
            </a:r>
            <a:endParaRPr lang="de-DE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860" y="1563154"/>
            <a:ext cx="5394959" cy="529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49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DE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Demo</a:t>
            </a:r>
            <a:endParaRPr lang="de-DE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Use Case Diagram</a:t>
            </a:r>
            <a:endParaRPr lang="de-DE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355" y="1689480"/>
            <a:ext cx="8369969" cy="481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305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Use Case Diagram</a:t>
            </a:r>
            <a:endParaRPr lang="de-DE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24" y="1689480"/>
            <a:ext cx="7392432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080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RUP (Rational Unified Process)</a:t>
            </a:r>
            <a:endParaRPr lang="de-DE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Picture 6"/>
          <p:cNvPicPr/>
          <p:nvPr/>
        </p:nvPicPr>
        <p:blipFill>
          <a:blip r:embed="rId3"/>
          <a:stretch/>
        </p:blipFill>
        <p:spPr>
          <a:xfrm>
            <a:off x="2878560" y="1690560"/>
            <a:ext cx="6433560" cy="4327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DE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Long-Term Planning</a:t>
            </a:r>
            <a:endParaRPr lang="de-DE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DE" sz="6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Scrumming</a:t>
            </a:r>
            <a:r>
              <a:rPr lang="de-DE" sz="6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on </a:t>
            </a:r>
            <a:r>
              <a:rPr lang="de-DE" sz="6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Jira</a:t>
            </a:r>
            <a:endParaRPr lang="de-DE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4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Burndown</a:t>
            </a:r>
            <a:r>
              <a:rPr lang="de-DE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Chart (</a:t>
            </a:r>
            <a:r>
              <a:rPr lang="de-DE" sz="4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Elab</a:t>
            </a:r>
            <a:r>
              <a:rPr lang="de-DE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#6)</a:t>
            </a:r>
            <a:endParaRPr lang="de-DE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Inhaltsplatzhalter 3"/>
          <p:cNvPicPr/>
          <p:nvPr/>
        </p:nvPicPr>
        <p:blipFill>
          <a:blip r:embed="rId3"/>
          <a:stretch/>
        </p:blipFill>
        <p:spPr>
          <a:xfrm>
            <a:off x="1701360" y="1690560"/>
            <a:ext cx="8787960" cy="4393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44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 panose="020F0302020204030204" pitchFamily="34" charset="0"/>
                <a:cs typeface="Arial" panose="020B0604020202020204" pitchFamily="34" charset="0"/>
              </a:rPr>
              <a:t>UC </a:t>
            </a:r>
            <a:r>
              <a:rPr lang="de-DE" sz="44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 panose="020F0302020204030204" pitchFamily="34" charset="0"/>
                <a:cs typeface="Arial" panose="020B0604020202020204" pitchFamily="34" charset="0"/>
              </a:rPr>
              <a:t>Estimation</a:t>
            </a:r>
            <a:endParaRPr lang="de-DE" sz="4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34" y="1689480"/>
            <a:ext cx="7656212" cy="458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1397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Breitbild</PresentationFormat>
  <Paragraphs>47</Paragraphs>
  <Slides>21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Schaeffler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 Systems</dc:title>
  <dc:creator>Baumann, Sven  SZ/BHL-IA2</dc:creator>
  <cp:lastModifiedBy>Baumann, Sven  SZ/BHL-IA2</cp:lastModifiedBy>
  <cp:revision>50</cp:revision>
  <dcterms:created xsi:type="dcterms:W3CDTF">2016-12-08T09:38:27Z</dcterms:created>
  <dcterms:modified xsi:type="dcterms:W3CDTF">2017-06-20T11:51:08Z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Schaeffler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10</vt:i4>
  </property>
  <property fmtid="{D5CDD505-2E9C-101B-9397-08002B2CF9AE}" pid="9" name="PresentationFormat">
    <vt:lpwstr>Breitbild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18</vt:i4>
  </property>
</Properties>
</file>