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350" r:id="rId5"/>
    <p:sldId id="361" r:id="rId6"/>
    <p:sldId id="364" r:id="rId7"/>
    <p:sldId id="355" r:id="rId8"/>
    <p:sldId id="362" r:id="rId9"/>
    <p:sldId id="363" r:id="rId10"/>
    <p:sldId id="343" r:id="rId11"/>
    <p:sldId id="365" r:id="rId12"/>
    <p:sldId id="354" r:id="rId13"/>
    <p:sldId id="366" r:id="rId14"/>
    <p:sldId id="367" r:id="rId15"/>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B93C55-2531-43A0-975E-F906D1B210DD}" v="1" dt="2023-09-25T07:18:38.2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2" d="100"/>
          <a:sy n="82" d="100"/>
        </p:scale>
        <p:origin x="720" y="101"/>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mberto POSADAS" userId="034470bb-52e6-4420-9f23-74aa3762f260" providerId="ADAL" clId="{05B93C55-2531-43A0-975E-F906D1B210DD}"/>
    <pc:docChg chg="custSel modSld">
      <pc:chgData name="Humberto POSADAS" userId="034470bb-52e6-4420-9f23-74aa3762f260" providerId="ADAL" clId="{05B93C55-2531-43A0-975E-F906D1B210DD}" dt="2023-09-25T07:18:51.690" v="21" actId="14100"/>
      <pc:docMkLst>
        <pc:docMk/>
      </pc:docMkLst>
      <pc:sldChg chg="modSp mod">
        <pc:chgData name="Humberto POSADAS" userId="034470bb-52e6-4420-9f23-74aa3762f260" providerId="ADAL" clId="{05B93C55-2531-43A0-975E-F906D1B210DD}" dt="2023-09-25T07:18:51.690" v="21" actId="14100"/>
        <pc:sldMkLst>
          <pc:docMk/>
          <pc:sldMk cId="4206035864" sldId="355"/>
        </pc:sldMkLst>
        <pc:spChg chg="mod">
          <ac:chgData name="Humberto POSADAS" userId="034470bb-52e6-4420-9f23-74aa3762f260" providerId="ADAL" clId="{05B93C55-2531-43A0-975E-F906D1B210DD}" dt="2023-09-25T07:18:51.690" v="21" actId="14100"/>
          <ac:spMkLst>
            <pc:docMk/>
            <pc:sldMk cId="4206035864" sldId="355"/>
            <ac:spMk id="3" creationId="{C18B87C1-CC02-DA80-0F90-151970CDBAC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4" name="Espace réservé du pied de page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fr-FR" smtClean="0"/>
              <a:t>‹N°›</a:t>
            </a:fld>
            <a:endParaRPr lang="fr-FR"/>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ECA55-825B-40C4-AA80-03964DC4EE0C}" type="datetime1">
              <a:rPr lang="fr-FR" noProof="0" smtClean="0"/>
              <a:t>25/09/2023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t>‹N°›</a:t>
            </a:fld>
            <a:endParaRPr lang="fr-FR"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a:t>
            </a:fld>
            <a:endParaRPr lang="fr-FR"/>
          </a:p>
        </p:txBody>
      </p:sp>
    </p:spTree>
    <p:extLst>
      <p:ext uri="{BB962C8B-B14F-4D97-AF65-F5344CB8AC3E}">
        <p14:creationId xmlns:p14="http://schemas.microsoft.com/office/powerpoint/2010/main" val="304449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10</a:t>
            </a:fld>
            <a:endParaRPr lang="fr-FR"/>
          </a:p>
        </p:txBody>
      </p:sp>
    </p:spTree>
    <p:extLst>
      <p:ext uri="{BB962C8B-B14F-4D97-AF65-F5344CB8AC3E}">
        <p14:creationId xmlns:p14="http://schemas.microsoft.com/office/powerpoint/2010/main" val="3575018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11</a:t>
            </a:fld>
            <a:endParaRPr lang="fr-FR"/>
          </a:p>
        </p:txBody>
      </p:sp>
    </p:spTree>
    <p:extLst>
      <p:ext uri="{BB962C8B-B14F-4D97-AF65-F5344CB8AC3E}">
        <p14:creationId xmlns:p14="http://schemas.microsoft.com/office/powerpoint/2010/main" val="3652889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2</a:t>
            </a:fld>
            <a:endParaRPr lang="fr-FR"/>
          </a:p>
        </p:txBody>
      </p:sp>
    </p:spTree>
    <p:extLst>
      <p:ext uri="{BB962C8B-B14F-4D97-AF65-F5344CB8AC3E}">
        <p14:creationId xmlns:p14="http://schemas.microsoft.com/office/powerpoint/2010/main" val="1368145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3</a:t>
            </a:fld>
            <a:endParaRPr lang="fr-FR"/>
          </a:p>
        </p:txBody>
      </p:sp>
    </p:spTree>
    <p:extLst>
      <p:ext uri="{BB962C8B-B14F-4D97-AF65-F5344CB8AC3E}">
        <p14:creationId xmlns:p14="http://schemas.microsoft.com/office/powerpoint/2010/main" val="73639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4</a:t>
            </a:fld>
            <a:endParaRPr lang="fr-FR"/>
          </a:p>
        </p:txBody>
      </p:sp>
    </p:spTree>
    <p:extLst>
      <p:ext uri="{BB962C8B-B14F-4D97-AF65-F5344CB8AC3E}">
        <p14:creationId xmlns:p14="http://schemas.microsoft.com/office/powerpoint/2010/main" val="183755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5</a:t>
            </a:fld>
            <a:endParaRPr lang="fr-FR"/>
          </a:p>
        </p:txBody>
      </p:sp>
    </p:spTree>
    <p:extLst>
      <p:ext uri="{BB962C8B-B14F-4D97-AF65-F5344CB8AC3E}">
        <p14:creationId xmlns:p14="http://schemas.microsoft.com/office/powerpoint/2010/main" val="418957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6</a:t>
            </a:fld>
            <a:endParaRPr lang="fr-FR"/>
          </a:p>
        </p:txBody>
      </p:sp>
    </p:spTree>
    <p:extLst>
      <p:ext uri="{BB962C8B-B14F-4D97-AF65-F5344CB8AC3E}">
        <p14:creationId xmlns:p14="http://schemas.microsoft.com/office/powerpoint/2010/main" val="3413697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t>7</a:t>
            </a:fld>
            <a:endParaRPr lang="fr-FR"/>
          </a:p>
        </p:txBody>
      </p:sp>
    </p:spTree>
    <p:extLst>
      <p:ext uri="{BB962C8B-B14F-4D97-AF65-F5344CB8AC3E}">
        <p14:creationId xmlns:p14="http://schemas.microsoft.com/office/powerpoint/2010/main" val="1823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8</a:t>
            </a:fld>
            <a:endParaRPr lang="fr-FR"/>
          </a:p>
        </p:txBody>
      </p:sp>
    </p:spTree>
    <p:extLst>
      <p:ext uri="{BB962C8B-B14F-4D97-AF65-F5344CB8AC3E}">
        <p14:creationId xmlns:p14="http://schemas.microsoft.com/office/powerpoint/2010/main" val="1721638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t>9</a:t>
            </a:fld>
            <a:endParaRPr lang="fr-FR"/>
          </a:p>
        </p:txBody>
      </p:sp>
    </p:spTree>
    <p:extLst>
      <p:ext uri="{BB962C8B-B14F-4D97-AF65-F5344CB8AC3E}">
        <p14:creationId xmlns:p14="http://schemas.microsoft.com/office/powerpoint/2010/main" val="713326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fr-FR" noProof="0"/>
              <a:t>Modifiez le style du titre</a:t>
            </a:r>
            <a:endParaRPr lang="fr-FR" noProof="0" dirty="0"/>
          </a:p>
        </p:txBody>
      </p:sp>
      <p:grpSp>
        <p:nvGrpSpPr>
          <p:cNvPr id="9" name="Groupe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3" name="Connecteur droit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8" name="Espace réservé du contenu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15" name="Connecteur droit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645359A-0831-4F53-9B76-98B4927FDA58}" type="datetime4">
              <a:rPr lang="fr-FR" noProof="0" smtClean="0">
                <a:latin typeface="+mn-lt"/>
              </a:rPr>
              <a:t>25 septembre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e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9" name="Forme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40" name="Forme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7" name="Espace réservé du contenu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0" name="Espace réservé du texte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1" name="Espace réservé du contenu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sp>
        <p:nvSpPr>
          <p:cNvPr id="22" name="Espace réservé du texte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fr-FR" noProof="0"/>
              <a:t>Cliquez pour modifier les styles du texte du masque</a:t>
            </a:r>
          </a:p>
        </p:txBody>
      </p:sp>
      <p:sp>
        <p:nvSpPr>
          <p:cNvPr id="24" name="Espace réservé du contenu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C6288466-8D88-4E34-AAEC-DD4F94D8780C}" type="datetime4">
              <a:rPr lang="fr-FR" noProof="0" smtClean="0">
                <a:latin typeface="+mn-lt"/>
              </a:rPr>
              <a:t>25 septembre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capitulatif ">
    <p:bg>
      <p:bgPr>
        <a:solidFill>
          <a:schemeClr val="tx1"/>
        </a:solidFill>
        <a:effectLst/>
      </p:bgPr>
    </p:bg>
    <p:spTree>
      <p:nvGrpSpPr>
        <p:cNvPr id="1" name=""/>
        <p:cNvGrpSpPr/>
        <p:nvPr/>
      </p:nvGrpSpPr>
      <p:grpSpPr>
        <a:xfrm>
          <a:off x="0" y="0"/>
          <a:ext cx="0" cy="0"/>
          <a:chOff x="0" y="0"/>
          <a:chExt cx="0" cy="0"/>
        </a:xfrm>
      </p:grpSpPr>
      <p:sp>
        <p:nvSpPr>
          <p:cNvPr id="32" name="Titr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33" name="Connecteur droit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ce réservé du texte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grpSp>
        <p:nvGrpSpPr>
          <p:cNvPr id="15" name="Groupe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e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7" name="Forme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8" name="Forme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4" name="Espace réservé du texte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1" name="Espace réservé du texte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2" name="Espace réservé du texte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3" name="Espace réservé du texte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4" name="Espace réservé du texte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5" name="Espace réservé du texte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6" name="Espace réservé du texte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7" name="Espace réservé du texte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fr-FR" noProof="0"/>
              <a:t>Cliquez pour modifier les styles du texte du masque</a:t>
            </a:r>
          </a:p>
        </p:txBody>
      </p:sp>
      <p:sp>
        <p:nvSpPr>
          <p:cNvPr id="28" name="Espace réservé du texte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C51EE2EC-99B5-4773-BA40-B855AAF653DA}" type="datetime4">
              <a:rPr lang="fr-FR" noProof="0" smtClean="0">
                <a:latin typeface="+mn-lt"/>
              </a:rPr>
              <a:t>25 septembre 2023</a:t>
            </a:fld>
            <a:endParaRPr lang="fr-FR" noProof="0" dirty="0">
              <a:latin typeface="+mn-lt"/>
            </a:endParaRPr>
          </a:p>
        </p:txBody>
      </p:sp>
      <p:sp>
        <p:nvSpPr>
          <p:cNvPr id="5" name="Espace réservé du pied de page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fr-FR" noProof="0" dirty="0"/>
              <a:t>Rapport annuel</a:t>
            </a:r>
            <a:endParaRPr lang="fr-FR" b="0" noProof="0" dirty="0"/>
          </a:p>
        </p:txBody>
      </p:sp>
      <p:sp>
        <p:nvSpPr>
          <p:cNvPr id="6" name="Espace réservé du numéro de diapositive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tx1"/>
        </a:solidFill>
        <a:effectLst/>
      </p:bgPr>
    </p:bg>
    <p:spTree>
      <p:nvGrpSpPr>
        <p:cNvPr id="1" name=""/>
        <p:cNvGrpSpPr/>
        <p:nvPr/>
      </p:nvGrpSpPr>
      <p:grpSpPr>
        <a:xfrm>
          <a:off x="0" y="0"/>
          <a:ext cx="0" cy="0"/>
          <a:chOff x="0" y="0"/>
          <a:chExt cx="0" cy="0"/>
        </a:xfrm>
      </p:grpSpPr>
      <p:sp>
        <p:nvSpPr>
          <p:cNvPr id="16" name="Espace réservé du texte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7" name="Sous-titr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6" name="Titr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27" name="Connecteur droit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ce réservé d’image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fr-FR" noProof="0"/>
              <a:t>Cliquez sur l'icône pour ajouter une image</a:t>
            </a:r>
            <a:endParaRPr lang="fr-FR" noProof="0" dirty="0"/>
          </a:p>
        </p:txBody>
      </p:sp>
      <p:grpSp>
        <p:nvGrpSpPr>
          <p:cNvPr id="30" name="Groupe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e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3" name="Forme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fr-FR" noProof="0"/>
              <a:t>Modifiez le style du titre</a:t>
            </a:r>
            <a:endParaRPr lang="fr-FR" noProof="0" dirty="0"/>
          </a:p>
        </p:txBody>
      </p:sp>
      <p:cxnSp>
        <p:nvCxnSpPr>
          <p:cNvPr id="13" name="Connecteur droit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ce réservé du texte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5" name="Espace réservé du texte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16" name="Connecteur droit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ce réservé du texte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8" name="Espace réservé du texte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0" name="Connecteur droit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ce réservé du texte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2" name="Espace réservé du texte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3" name="Connecteur droit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ce réservé du texte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5" name="Espace réservé du texte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26" name="Connecteur droit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ce réservé du texte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8" name="Espace réservé du texte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69C78329-F967-4CEA-A59F-5F7BBAF0BBEE}" type="datetime4">
              <a:rPr lang="fr-FR" noProof="0" smtClean="0">
                <a:latin typeface="+mn-lt"/>
              </a:rPr>
              <a:t>25 septembre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fr-FR" noProof="0" smtClean="0"/>
              <a:pPr rtl="0"/>
              <a:t>‹N°›</a:t>
            </a:fld>
            <a:endParaRPr lang="fr-FR"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e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6" name="Forme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9" name="Forme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4" name="Espace réservé d’image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fr-FR" noProof="0"/>
              <a:t>Cliquez sur l'icône pour ajouter une image</a:t>
            </a:r>
            <a:endParaRPr lang="fr-FR" noProof="0" dirty="0"/>
          </a:p>
        </p:txBody>
      </p:sp>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fr-FR" noProof="0"/>
              <a:t>Modifiez le style du titre</a:t>
            </a:r>
            <a:endParaRPr lang="fr-FR" noProof="0" dirty="0"/>
          </a:p>
        </p:txBody>
      </p:sp>
      <p:cxnSp>
        <p:nvCxnSpPr>
          <p:cNvPr id="17" name="Connecteur droit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2" name="Espace réservé de la date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131C2904-DF94-4D90-AA4D-36FC60DC9FFF}" type="datetime4">
              <a:rPr lang="fr-FR" noProof="0" smtClean="0">
                <a:latin typeface="+mn-lt"/>
              </a:rPr>
              <a:t>25 septembre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Espace réservé d’image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fr-FR" noProof="0"/>
              <a:t>Cliquez sur l'icône pour ajouter une image</a:t>
            </a:r>
            <a:endParaRPr lang="fr-FR" noProof="0" dirty="0"/>
          </a:p>
        </p:txBody>
      </p:sp>
      <p:sp>
        <p:nvSpPr>
          <p:cNvPr id="18" name="Titr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fr-FR" noProof="0"/>
              <a:t>Modifiez le style du titre</a:t>
            </a:r>
            <a:endParaRPr lang="fr-FR" noProof="0" dirty="0"/>
          </a:p>
        </p:txBody>
      </p:sp>
      <p:cxnSp>
        <p:nvCxnSpPr>
          <p:cNvPr id="20" name="Connecteur droit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e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e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4" name="Forme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5" name="Forme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tx1"/>
        </a:solidFill>
        <a:effectLst/>
      </p:bgPr>
    </p:bg>
    <p:spTree>
      <p:nvGrpSpPr>
        <p:cNvPr id="1" name=""/>
        <p:cNvGrpSpPr/>
        <p:nvPr/>
      </p:nvGrpSpPr>
      <p:grpSpPr>
        <a:xfrm>
          <a:off x="0" y="0"/>
          <a:ext cx="0" cy="0"/>
          <a:chOff x="0" y="0"/>
          <a:chExt cx="0" cy="0"/>
        </a:xfrm>
      </p:grpSpPr>
      <p:sp>
        <p:nvSpPr>
          <p:cNvPr id="6" name="Espace réservé du graphique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fr-FR" noProof="0"/>
              <a:t>Cliquez sur l'icône pour ajouter un graphique</a:t>
            </a:r>
          </a:p>
        </p:txBody>
      </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2" name="Espace réservé de la date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D5D36DBF-28AC-411E-9B0E-58D75FC5605B}" type="datetime4">
              <a:rPr lang="fr-FR" noProof="0" smtClean="0">
                <a:latin typeface="+mn-lt"/>
              </a:rPr>
              <a:t>25 septembre 2023</a:t>
            </a:fld>
            <a:endParaRPr lang="fr-FR" noProof="0">
              <a:latin typeface="+mn-lt"/>
            </a:endParaRPr>
          </a:p>
        </p:txBody>
      </p:sp>
      <p:sp>
        <p:nvSpPr>
          <p:cNvPr id="3" name="Espace réservé du pied de page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fr-FR" noProof="0"/>
              <a:t>Cliquez sur l'icône pour ajouter un tableau</a:t>
            </a:r>
          </a:p>
        </p:txBody>
      </p:sp>
      <p:sp>
        <p:nvSpPr>
          <p:cNvPr id="2" name="Espace réservé de la date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AC0E917F-BC7D-4422-A08E-161501F5AE6B}" type="datetime4">
              <a:rPr lang="fr-FR" noProof="0" smtClean="0">
                <a:latin typeface="+mn-lt"/>
              </a:rPr>
              <a:t>25 septembre 2023</a:t>
            </a:fld>
            <a:endParaRPr lang="fr-FR" noProof="0">
              <a:latin typeface="+mn-lt"/>
            </a:endParaRPr>
          </a:p>
        </p:txBody>
      </p:sp>
      <p:sp>
        <p:nvSpPr>
          <p:cNvPr id="3" name="Espace réservé du pied de page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tx1"/>
        </a:solidFill>
        <a:effectLst/>
      </p:bgPr>
    </p:bg>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fr-FR" noProof="0"/>
              <a:t>Modifiez le style du titre</a:t>
            </a:r>
            <a:endParaRPr lang="fr-FR" noProof="0" dirty="0"/>
          </a:p>
        </p:txBody>
      </p:sp>
      <p:sp>
        <p:nvSpPr>
          <p:cNvPr id="10" name="Zone de texte 9">
            <a:extLst>
              <a:ext uri="{FF2B5EF4-FFF2-40B4-BE49-F238E27FC236}">
                <a16:creationId xmlns:a16="http://schemas.microsoft.com/office/drawing/2014/main" id="{E902327D-DBD4-7A4E-ABF2-A946A559A8AD}"/>
              </a:ext>
            </a:extLst>
          </p:cNvPr>
          <p:cNvSpPr txBox="1"/>
          <p:nvPr userDrawn="1"/>
        </p:nvSpPr>
        <p:spPr>
          <a:xfrm>
            <a:off x="699948" y="-118985"/>
            <a:ext cx="1589372" cy="6247864"/>
          </a:xfrm>
          <a:prstGeom prst="rect">
            <a:avLst/>
          </a:prstGeom>
          <a:noFill/>
        </p:spPr>
        <p:txBody>
          <a:bodyPr wrap="square" rtlCol="0">
            <a:spAutoFit/>
          </a:bodyPr>
          <a:lstStyle/>
          <a:p>
            <a:pPr rtl="0"/>
            <a:r>
              <a:rPr lang="fr-FR" sz="20000" b="1" noProof="0" dirty="0">
                <a:solidFill>
                  <a:schemeClr val="bg1"/>
                </a:solidFill>
              </a:rPr>
              <a:t>« </a:t>
            </a:r>
          </a:p>
        </p:txBody>
      </p:sp>
      <p:grpSp>
        <p:nvGrpSpPr>
          <p:cNvPr id="18" name="Groupe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Forme automatiqu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0" name="Forme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23" name="Forme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grpSp>
        <p:nvGrpSpPr>
          <p:cNvPr id="24" name="Groupe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e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6" name="Forme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tx1"/>
        </a:solidFill>
        <a:effectLst/>
      </p:bgPr>
    </p:bg>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e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6" name="Forme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8" name="Espace réservé d’image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1" name="Titr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Modifiez le style du titre</a:t>
            </a:r>
            <a:endParaRPr lang="fr-FR" noProof="0" dirty="0"/>
          </a:p>
        </p:txBody>
      </p:sp>
      <p:cxnSp>
        <p:nvCxnSpPr>
          <p:cNvPr id="62" name="Connecteur droit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ce réservé d’image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fr-FR" noProof="0"/>
              <a:t>Cliquez sur l'icône pour ajouter une image</a:t>
            </a:r>
            <a:endParaRPr lang="fr-FR" noProof="0" dirty="0"/>
          </a:p>
        </p:txBody>
      </p:sp>
      <p:sp>
        <p:nvSpPr>
          <p:cNvPr id="72" name="Espace réservé du texte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3" name="Espace réservé du texte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4" name="Espace réservé du texte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5" name="Espace réservé du texte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6" name="Espace réservé du texte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7" name="Espace réservé du texte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8" name="Espace réservé du texte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79" name="Espace réservé du texte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grpSp>
        <p:nvGrpSpPr>
          <p:cNvPr id="23" name="Groupe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Forme automatiqu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9" name="Forme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0" name="Forme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1" name="Forme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66" name="Espace réservé d’image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fr-FR" noProof="0"/>
              <a:t>Cliquez sur l'icône pour ajouter une image</a:t>
            </a:r>
            <a:endParaRPr lang="fr-FR" noProof="0" dirty="0"/>
          </a:p>
        </p:txBody>
      </p:sp>
      <p:sp>
        <p:nvSpPr>
          <p:cNvPr id="69" name="Espace réservé d’image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fr-FR" noProof="0"/>
              <a:t>Cliquez sur l'icône pour ajouter une image</a:t>
            </a:r>
            <a:endParaRPr lang="fr-FR" noProof="0" dirty="0"/>
          </a:p>
        </p:txBody>
      </p:sp>
      <p:sp>
        <p:nvSpPr>
          <p:cNvPr id="2" name="Espace réservé de la date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92103E55-A9A3-4D93-B60F-F23594342DEA}" type="datetime4">
              <a:rPr lang="fr-FR" noProof="0" smtClean="0">
                <a:latin typeface="+mn-lt"/>
              </a:rPr>
              <a:t>25 septembre 2023</a:t>
            </a:fld>
            <a:endParaRPr lang="fr-FR" noProof="0" dirty="0">
              <a:latin typeface="+mn-lt"/>
            </a:endParaRPr>
          </a:p>
        </p:txBody>
      </p:sp>
      <p:sp>
        <p:nvSpPr>
          <p:cNvPr id="3" name="Espace réservé du pied de page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fr-FR" noProof="0" smtClean="0"/>
              <a:pPr/>
              <a:t>‹N°›</a:t>
            </a:fld>
            <a:endParaRPr lang="fr-FR"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
    <p:bg>
      <p:bgPr>
        <a:solidFill>
          <a:schemeClr val="tx1"/>
        </a:solidFill>
        <a:effectLst/>
      </p:bgPr>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6" name="Espace réservé du texte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97" name="Espace réservé du texte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2" name="Espace réservé du texte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3" name="Espace réservé du texte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6" name="Espace réservé du texte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7" name="Espace réservé du texte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fr-FR" noProof="0"/>
              <a:t>Cliquez pour modifier les styles du texte du masque</a:t>
            </a:r>
          </a:p>
        </p:txBody>
      </p:sp>
      <p:sp>
        <p:nvSpPr>
          <p:cNvPr id="108" name="Espace réservé du texte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sp>
        <p:nvSpPr>
          <p:cNvPr id="109" name="Espace réservé du texte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fr-FR" noProof="0"/>
              <a:t>Cliquez pour modifier les styles du texte du masque</a:t>
            </a:r>
          </a:p>
        </p:txBody>
      </p:sp>
      <p:cxnSp>
        <p:nvCxnSpPr>
          <p:cNvPr id="8" name="Connecteur droit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e la date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A28324AB-2FD4-45BE-AF4D-7383884D3322}" type="datetime4">
              <a:rPr lang="fr-FR" noProof="0" smtClean="0">
                <a:latin typeface="+mn-lt"/>
              </a:rPr>
              <a:t>25 septembre 2023</a:t>
            </a:fld>
            <a:endParaRPr lang="fr-FR" noProof="0">
              <a:latin typeface="+mn-lt"/>
            </a:endParaRPr>
          </a:p>
        </p:txBody>
      </p:sp>
      <p:sp>
        <p:nvSpPr>
          <p:cNvPr id="3" name="Espace réservé du pied de page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74A61BF-D000-4F99-B580-8C1CD6096ED3}" type="datetime4">
              <a:rPr lang="fr-FR" noProof="0" smtClean="0">
                <a:latin typeface="+mn-lt"/>
              </a:rPr>
              <a:t>25 septembre 2023</a:t>
            </a:fld>
            <a:endParaRPr lang="fr-FR" noProof="0">
              <a:latin typeface="+mn-lt"/>
            </a:endParaRPr>
          </a:p>
        </p:txBody>
      </p:sp>
      <p:sp>
        <p:nvSpPr>
          <p:cNvPr id="31" name="Espace réservé du pied de page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fr-FR" noProof="0"/>
              <a:t>Rapport annuel</a:t>
            </a:r>
            <a:endParaRPr lang="fr-FR" b="0" noProof="0"/>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fr-FR" noProof="0" smtClean="0"/>
              <a:pPr/>
              <a:t>‹N°›</a:t>
            </a:fld>
            <a:endParaRPr lang="fr-FR"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sikulix-2014.readthedocs.io/en/lates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168C-8042-5B4E-A5A4-A5BF693AE2D6}"/>
              </a:ext>
            </a:extLst>
          </p:cNvPr>
          <p:cNvSpPr>
            <a:spLocks noGrp="1"/>
          </p:cNvSpPr>
          <p:nvPr>
            <p:ph type="ctrTitle"/>
          </p:nvPr>
        </p:nvSpPr>
        <p:spPr>
          <a:xfrm>
            <a:off x="3032449" y="214604"/>
            <a:ext cx="8826177" cy="2304661"/>
          </a:xfrm>
        </p:spPr>
        <p:txBody>
          <a:bodyPr rtlCol="0"/>
          <a:lstStyle/>
          <a:p>
            <a:pPr algn="ctr" rtl="0"/>
            <a:r>
              <a:rPr lang="fr-FR" dirty="0"/>
              <a:t>Sikuli pour la prise de temps d’exécution</a:t>
            </a:r>
          </a:p>
        </p:txBody>
      </p:sp>
      <p:sp>
        <p:nvSpPr>
          <p:cNvPr id="3" name="Espace réservé au texte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fr-FR" dirty="0">
                <a:latin typeface="+mj-lt"/>
              </a:rPr>
              <a:t>POSADAS Humberto	</a:t>
            </a:r>
            <a:r>
              <a:rPr lang="fr-FR" dirty="0"/>
              <a:t> </a:t>
            </a:r>
          </a:p>
          <a:p>
            <a:pPr rtl="0"/>
            <a:r>
              <a:rPr lang="fr-FR" dirty="0"/>
              <a:t>Équipe EAT</a:t>
            </a:r>
          </a:p>
          <a:p>
            <a:pPr rtl="0"/>
            <a:r>
              <a:rPr lang="fr-FR" dirty="0"/>
              <a:t>Préparation de travaux d’optimisation  EF+</a:t>
            </a:r>
          </a:p>
          <a:p>
            <a:pPr rtl="0"/>
            <a:r>
              <a:rPr lang="fr-FR" dirty="0"/>
              <a:t>21/09/2023</a:t>
            </a:r>
          </a:p>
          <a:p>
            <a:pPr rtl="0"/>
            <a:endParaRPr lang="fr-FR"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3E168C-8042-5B4E-A5A4-A5BF693AE2D6}"/>
              </a:ext>
            </a:extLst>
          </p:cNvPr>
          <p:cNvSpPr>
            <a:spLocks noGrp="1"/>
          </p:cNvSpPr>
          <p:nvPr>
            <p:ph type="ctrTitle"/>
          </p:nvPr>
        </p:nvSpPr>
        <p:spPr>
          <a:xfrm>
            <a:off x="1527143" y="214605"/>
            <a:ext cx="10331484" cy="785520"/>
          </a:xfrm>
        </p:spPr>
        <p:txBody>
          <a:bodyPr rtlCol="0"/>
          <a:lstStyle/>
          <a:p>
            <a:pPr algn="ctr" rtl="0"/>
            <a:r>
              <a:rPr lang="fr-FR" dirty="0"/>
              <a:t>Décomposition d’un scenario</a:t>
            </a:r>
          </a:p>
        </p:txBody>
      </p:sp>
      <p:sp>
        <p:nvSpPr>
          <p:cNvPr id="5" name="Espace réservé du texte 4">
            <a:extLst>
              <a:ext uri="{FF2B5EF4-FFF2-40B4-BE49-F238E27FC236}">
                <a16:creationId xmlns:a16="http://schemas.microsoft.com/office/drawing/2014/main" id="{44D24869-C79A-2B28-AC55-80109793D30F}"/>
              </a:ext>
            </a:extLst>
          </p:cNvPr>
          <p:cNvSpPr>
            <a:spLocks noGrp="1"/>
          </p:cNvSpPr>
          <p:nvPr>
            <p:ph type="body" sz="quarter" idx="11"/>
          </p:nvPr>
        </p:nvSpPr>
        <p:spPr>
          <a:xfrm>
            <a:off x="2809874" y="1049813"/>
            <a:ext cx="8908799" cy="2400300"/>
          </a:xfrm>
        </p:spPr>
        <p:txBody>
          <a:bodyPr/>
          <a:lstStyle/>
          <a:p>
            <a:r>
              <a:rPr lang="fr-FR" dirty="0"/>
              <a:t>Parce que dans le PI 11 les améliorations vont se faire progressivement, les développeurs de mon équipe m'ont demandé de récupérer les temps d'exécution par étapes.</a:t>
            </a:r>
          </a:p>
          <a:p>
            <a:r>
              <a:rPr lang="fr-FR" dirty="0"/>
              <a:t>Pour le POC du premier sprint l'objectif sera l'optimisation de la liasse 2035 pour un dossier BNC, pour ce scenario nous avons les étapes suivantes:</a:t>
            </a:r>
          </a:p>
          <a:p>
            <a:pPr marL="342900" indent="-342900">
              <a:buFont typeface="+mj-lt"/>
              <a:buAutoNum type="arabicPeriod"/>
            </a:pPr>
            <a:r>
              <a:rPr lang="fr-FR" dirty="0"/>
              <a:t>Ouverture de l’écran Déclaratif</a:t>
            </a:r>
          </a:p>
          <a:p>
            <a:pPr marL="342900" indent="-342900">
              <a:buFont typeface="+mj-lt"/>
              <a:buAutoNum type="arabicPeriod"/>
            </a:pPr>
            <a:r>
              <a:rPr lang="fr-FR" dirty="0"/>
              <a:t>Accès à la liasse 2035 dans la branche Impression liasse fiscale de l’arbre Complémentation états</a:t>
            </a:r>
          </a:p>
          <a:p>
            <a:pPr marL="342900" indent="-342900">
              <a:buFont typeface="+mj-lt"/>
              <a:buAutoNum type="arabicPeriod"/>
            </a:pPr>
            <a:r>
              <a:rPr lang="fr-FR" dirty="0"/>
              <a:t> Génération et aperçu de la 2035</a:t>
            </a:r>
          </a:p>
        </p:txBody>
      </p:sp>
      <p:pic>
        <p:nvPicPr>
          <p:cNvPr id="7" name="Image 6">
            <a:extLst>
              <a:ext uri="{FF2B5EF4-FFF2-40B4-BE49-F238E27FC236}">
                <a16:creationId xmlns:a16="http://schemas.microsoft.com/office/drawing/2014/main" id="{C274046F-764D-4BDD-D80A-A678DB5CAE1E}"/>
              </a:ext>
            </a:extLst>
          </p:cNvPr>
          <p:cNvPicPr>
            <a:picLocks noChangeAspect="1"/>
          </p:cNvPicPr>
          <p:nvPr/>
        </p:nvPicPr>
        <p:blipFill>
          <a:blip r:embed="rId3"/>
          <a:stretch>
            <a:fillRect/>
          </a:stretch>
        </p:blipFill>
        <p:spPr>
          <a:xfrm>
            <a:off x="2718241" y="4737790"/>
            <a:ext cx="2475778" cy="1482209"/>
          </a:xfrm>
          <a:prstGeom prst="rect">
            <a:avLst/>
          </a:prstGeom>
        </p:spPr>
      </p:pic>
      <p:pic>
        <p:nvPicPr>
          <p:cNvPr id="11" name="Image 10">
            <a:extLst>
              <a:ext uri="{FF2B5EF4-FFF2-40B4-BE49-F238E27FC236}">
                <a16:creationId xmlns:a16="http://schemas.microsoft.com/office/drawing/2014/main" id="{B8219706-C0B5-1279-AD0A-B5805CDB763F}"/>
              </a:ext>
            </a:extLst>
          </p:cNvPr>
          <p:cNvPicPr>
            <a:picLocks noChangeAspect="1"/>
          </p:cNvPicPr>
          <p:nvPr/>
        </p:nvPicPr>
        <p:blipFill>
          <a:blip r:embed="rId4"/>
          <a:stretch>
            <a:fillRect/>
          </a:stretch>
        </p:blipFill>
        <p:spPr>
          <a:xfrm>
            <a:off x="9099948" y="5002602"/>
            <a:ext cx="2758679" cy="952583"/>
          </a:xfrm>
          <a:prstGeom prst="rect">
            <a:avLst/>
          </a:prstGeom>
        </p:spPr>
      </p:pic>
      <p:sp>
        <p:nvSpPr>
          <p:cNvPr id="12" name="Rectangle 11">
            <a:extLst>
              <a:ext uri="{FF2B5EF4-FFF2-40B4-BE49-F238E27FC236}">
                <a16:creationId xmlns:a16="http://schemas.microsoft.com/office/drawing/2014/main" id="{F29E06B9-A02A-B557-8AD0-0A73DAA0EADC}"/>
              </a:ext>
            </a:extLst>
          </p:cNvPr>
          <p:cNvSpPr/>
          <p:nvPr/>
        </p:nvSpPr>
        <p:spPr>
          <a:xfrm>
            <a:off x="3582179" y="3764692"/>
            <a:ext cx="591829" cy="923330"/>
          </a:xfrm>
          <a:prstGeom prst="rect">
            <a:avLst/>
          </a:prstGeom>
          <a:noFill/>
        </p:spPr>
        <p:txBody>
          <a:bodyPr wrap="none" lIns="91440" tIns="45720" rIns="91440" bIns="45720">
            <a:spAutoFit/>
          </a:bodyPr>
          <a:lstStyle/>
          <a:p>
            <a:pPr algn="ctr"/>
            <a:r>
              <a:rPr lang="fr-FR"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1</a:t>
            </a:r>
          </a:p>
        </p:txBody>
      </p:sp>
      <p:sp>
        <p:nvSpPr>
          <p:cNvPr id="13" name="Rectangle 12">
            <a:extLst>
              <a:ext uri="{FF2B5EF4-FFF2-40B4-BE49-F238E27FC236}">
                <a16:creationId xmlns:a16="http://schemas.microsoft.com/office/drawing/2014/main" id="{2AE2B9F4-A847-E435-6B2E-CBFF790CB728}"/>
              </a:ext>
            </a:extLst>
          </p:cNvPr>
          <p:cNvSpPr/>
          <p:nvPr/>
        </p:nvSpPr>
        <p:spPr>
          <a:xfrm>
            <a:off x="6968358" y="3170621"/>
            <a:ext cx="591829" cy="923330"/>
          </a:xfrm>
          <a:prstGeom prst="rect">
            <a:avLst/>
          </a:prstGeom>
          <a:noFill/>
        </p:spPr>
        <p:txBody>
          <a:bodyPr wrap="none" lIns="91440" tIns="45720" rIns="91440" bIns="45720">
            <a:spAutoFit/>
          </a:bodyPr>
          <a:lstStyle/>
          <a:p>
            <a:pPr algn="ctr"/>
            <a:r>
              <a:rPr lang="fr-FR"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2</a:t>
            </a:r>
            <a:endParaRPr lang="fr-FR"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4" name="Rectangle 13">
            <a:extLst>
              <a:ext uri="{FF2B5EF4-FFF2-40B4-BE49-F238E27FC236}">
                <a16:creationId xmlns:a16="http://schemas.microsoft.com/office/drawing/2014/main" id="{6667E2FA-729D-8025-85BD-74DCEFC0286D}"/>
              </a:ext>
            </a:extLst>
          </p:cNvPr>
          <p:cNvSpPr/>
          <p:nvPr/>
        </p:nvSpPr>
        <p:spPr>
          <a:xfrm>
            <a:off x="10073771" y="3925021"/>
            <a:ext cx="591829" cy="923330"/>
          </a:xfrm>
          <a:prstGeom prst="rect">
            <a:avLst/>
          </a:prstGeom>
          <a:noFill/>
        </p:spPr>
        <p:txBody>
          <a:bodyPr wrap="none" lIns="91440" tIns="45720" rIns="91440" bIns="45720">
            <a:spAutoFit/>
          </a:bodyPr>
          <a:lstStyle/>
          <a:p>
            <a:pPr algn="ctr"/>
            <a:r>
              <a:rPr lang="fr-FR"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3</a:t>
            </a:r>
            <a:endParaRPr lang="fr-FR"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pic>
        <p:nvPicPr>
          <p:cNvPr id="16" name="Image 15">
            <a:extLst>
              <a:ext uri="{FF2B5EF4-FFF2-40B4-BE49-F238E27FC236}">
                <a16:creationId xmlns:a16="http://schemas.microsoft.com/office/drawing/2014/main" id="{93B89CCB-BE73-5E72-52DF-94A62A8718FE}"/>
              </a:ext>
            </a:extLst>
          </p:cNvPr>
          <p:cNvPicPr>
            <a:picLocks noChangeAspect="1"/>
          </p:cNvPicPr>
          <p:nvPr/>
        </p:nvPicPr>
        <p:blipFill>
          <a:blip r:embed="rId5"/>
          <a:stretch>
            <a:fillRect/>
          </a:stretch>
        </p:blipFill>
        <p:spPr>
          <a:xfrm>
            <a:off x="5605514" y="3994413"/>
            <a:ext cx="3274323" cy="2747420"/>
          </a:xfrm>
          <a:prstGeom prst="rect">
            <a:avLst/>
          </a:prstGeom>
        </p:spPr>
      </p:pic>
    </p:spTree>
    <p:extLst>
      <p:ext uri="{BB962C8B-B14F-4D97-AF65-F5344CB8AC3E}">
        <p14:creationId xmlns:p14="http://schemas.microsoft.com/office/powerpoint/2010/main" val="547562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8A3F7445-DB4B-8E80-87E4-E56EFB07075D}"/>
              </a:ext>
            </a:extLst>
          </p:cNvPr>
          <p:cNvPicPr>
            <a:picLocks noChangeAspect="1"/>
          </p:cNvPicPr>
          <p:nvPr/>
        </p:nvPicPr>
        <p:blipFill>
          <a:blip r:embed="rId3"/>
          <a:stretch>
            <a:fillRect/>
          </a:stretch>
        </p:blipFill>
        <p:spPr>
          <a:xfrm>
            <a:off x="82387" y="87340"/>
            <a:ext cx="6302286" cy="6683319"/>
          </a:xfrm>
          <a:prstGeom prst="rect">
            <a:avLst/>
          </a:prstGeom>
        </p:spPr>
      </p:pic>
      <p:pic>
        <p:nvPicPr>
          <p:cNvPr id="11" name="Image 10">
            <a:extLst>
              <a:ext uri="{FF2B5EF4-FFF2-40B4-BE49-F238E27FC236}">
                <a16:creationId xmlns:a16="http://schemas.microsoft.com/office/drawing/2014/main" id="{A86B511E-8622-7DD2-81AD-A90F9EA3E267}"/>
              </a:ext>
            </a:extLst>
          </p:cNvPr>
          <p:cNvPicPr>
            <a:picLocks noChangeAspect="1"/>
          </p:cNvPicPr>
          <p:nvPr/>
        </p:nvPicPr>
        <p:blipFill>
          <a:blip r:embed="rId4"/>
          <a:stretch>
            <a:fillRect/>
          </a:stretch>
        </p:blipFill>
        <p:spPr>
          <a:xfrm>
            <a:off x="7243981" y="1419332"/>
            <a:ext cx="4358203" cy="4019336"/>
          </a:xfrm>
          <a:prstGeom prst="rect">
            <a:avLst/>
          </a:prstGeom>
        </p:spPr>
      </p:pic>
    </p:spTree>
    <p:extLst>
      <p:ext uri="{BB962C8B-B14F-4D97-AF65-F5344CB8AC3E}">
        <p14:creationId xmlns:p14="http://schemas.microsoft.com/office/powerpoint/2010/main" val="142146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1353F689-2E51-BF4F-AE47-7CEB7CC4C52A}"/>
              </a:ext>
            </a:extLst>
          </p:cNvPr>
          <p:cNvSpPr>
            <a:spLocks noGrp="1"/>
          </p:cNvSpPr>
          <p:nvPr>
            <p:ph type="title"/>
          </p:nvPr>
        </p:nvSpPr>
        <p:spPr>
          <a:xfrm>
            <a:off x="3837399" y="263243"/>
            <a:ext cx="4941477" cy="610863"/>
          </a:xfrm>
        </p:spPr>
        <p:txBody>
          <a:bodyPr rtlCol="0" anchor="b">
            <a:normAutofit/>
          </a:bodyPr>
          <a:lstStyle/>
          <a:p>
            <a:pPr rtl="0"/>
            <a:r>
              <a:rPr lang="fr-FR" dirty="0"/>
              <a:t>Sikuli, C’est quoi?</a:t>
            </a:r>
          </a:p>
        </p:txBody>
      </p:sp>
      <p:sp>
        <p:nvSpPr>
          <p:cNvPr id="4" name="Espace réservé du texte 3">
            <a:extLst>
              <a:ext uri="{FF2B5EF4-FFF2-40B4-BE49-F238E27FC236}">
                <a16:creationId xmlns:a16="http://schemas.microsoft.com/office/drawing/2014/main" id="{A17F80A9-6337-524E-AC61-32C5AFEE8E6D}"/>
              </a:ext>
            </a:extLst>
          </p:cNvPr>
          <p:cNvSpPr>
            <a:spLocks noGrp="1"/>
          </p:cNvSpPr>
          <p:nvPr>
            <p:ph sz="half" idx="2"/>
          </p:nvPr>
        </p:nvSpPr>
        <p:spPr>
          <a:xfrm>
            <a:off x="749419" y="2108680"/>
            <a:ext cx="4827178" cy="4562707"/>
          </a:xfrm>
        </p:spPr>
        <p:txBody>
          <a:bodyPr rtlCol="0" anchor="t">
            <a:normAutofit/>
          </a:bodyPr>
          <a:lstStyle/>
          <a:p>
            <a:pPr rtl="0">
              <a:lnSpc>
                <a:spcPct val="90000"/>
              </a:lnSpc>
            </a:pPr>
            <a:r>
              <a:rPr lang="fr-FR" dirty="0"/>
              <a:t>Sikuli est un outil pour automatiser les interfaces utilisateur graphiques à l’aide de la méthode « Visual Image Match »</a:t>
            </a:r>
          </a:p>
          <a:p>
            <a:pPr rtl="0">
              <a:lnSpc>
                <a:spcPct val="90000"/>
              </a:lnSpc>
            </a:pPr>
            <a:r>
              <a:rPr lang="fr-FR" dirty="0"/>
              <a:t>Dans Sikuli tous les éléments doivent être pris sous forme d’image et stockés dans le projet</a:t>
            </a:r>
          </a:p>
          <a:p>
            <a:pPr rtl="0">
              <a:lnSpc>
                <a:spcPct val="90000"/>
              </a:lnSpc>
            </a:pPr>
            <a:r>
              <a:rPr lang="fr-FR" dirty="0"/>
              <a:t>Sikuli déclenchera des interactions GUI basées sur la correspondance visuelle de l’image</a:t>
            </a:r>
          </a:p>
          <a:p>
            <a:pPr rtl="0">
              <a:lnSpc>
                <a:spcPct val="90000"/>
              </a:lnSpc>
            </a:pPr>
            <a:r>
              <a:rPr lang="fr-FR" dirty="0"/>
              <a:t>Sikuli peut être très utile pour automatiser l’interaction avec les applications basées sur Windows </a:t>
            </a:r>
          </a:p>
          <a:p>
            <a:pPr marL="0" indent="0" rtl="0">
              <a:lnSpc>
                <a:spcPct val="90000"/>
              </a:lnSpc>
              <a:buNone/>
            </a:pPr>
            <a:endParaRPr lang="fr-FR" dirty="0"/>
          </a:p>
        </p:txBody>
      </p:sp>
      <p:pic>
        <p:nvPicPr>
          <p:cNvPr id="14" name="Espace réservé pour une image  13" descr="Une image contenant Police, Graphique, logo, conception&#10;&#10;Description générée automatiquement">
            <a:extLst>
              <a:ext uri="{FF2B5EF4-FFF2-40B4-BE49-F238E27FC236}">
                <a16:creationId xmlns:a16="http://schemas.microsoft.com/office/drawing/2014/main" id="{9C956E85-3CEB-2DD6-E083-C4F5F0BF94F1}"/>
              </a:ext>
            </a:extLst>
          </p:cNvPr>
          <p:cNvPicPr>
            <a:picLocks noGrp="1" noChangeAspect="1"/>
          </p:cNvPicPr>
          <p:nvPr>
            <p:ph sz="half" idx="13"/>
          </p:nvPr>
        </p:nvPicPr>
        <p:blipFill rotWithShape="1">
          <a:blip r:embed="rId3">
            <a:extLst>
              <a:ext uri="{28A0092B-C50C-407E-A947-70E740481C1C}">
                <a14:useLocalDpi xmlns:a14="http://schemas.microsoft.com/office/drawing/2010/main" val="0"/>
              </a:ext>
            </a:extLst>
          </a:blip>
          <a:srcRect t="1724" r="-3" b="-3"/>
          <a:stretch/>
        </p:blipFill>
        <p:spPr>
          <a:xfrm>
            <a:off x="6400801" y="2179638"/>
            <a:ext cx="4756150" cy="2687637"/>
          </a:xfrm>
          <a:noFill/>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122DF8-59D4-D94D-8ED9-F2F319899DBF}"/>
              </a:ext>
            </a:extLst>
          </p:cNvPr>
          <p:cNvSpPr>
            <a:spLocks noGrp="1"/>
          </p:cNvSpPr>
          <p:nvPr>
            <p:ph type="title"/>
          </p:nvPr>
        </p:nvSpPr>
        <p:spPr/>
        <p:txBody>
          <a:bodyPr rtlCol="0">
            <a:normAutofit fontScale="90000"/>
          </a:bodyPr>
          <a:lstStyle/>
          <a:p>
            <a:pPr rtl="0"/>
            <a:r>
              <a:rPr lang="fr-FR" dirty="0"/>
              <a:t>Caractéristiques de Sikuli</a:t>
            </a:r>
          </a:p>
        </p:txBody>
      </p:sp>
      <p:sp>
        <p:nvSpPr>
          <p:cNvPr id="45" name="Espace réservé du texte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rtlCol="0"/>
          <a:lstStyle/>
          <a:p>
            <a:pPr rtl="0"/>
            <a:r>
              <a:rPr lang="fr-FR" dirty="0"/>
              <a:t>Gratuit et open source	</a:t>
            </a:r>
          </a:p>
        </p:txBody>
      </p:sp>
      <p:sp>
        <p:nvSpPr>
          <p:cNvPr id="44" name="Espace réservé du texte 43">
            <a:extLst>
              <a:ext uri="{FF2B5EF4-FFF2-40B4-BE49-F238E27FC236}">
                <a16:creationId xmlns:a16="http://schemas.microsoft.com/office/drawing/2014/main" id="{906E4DF9-127F-4650-8BAA-2521A37885B0}"/>
              </a:ext>
            </a:extLst>
          </p:cNvPr>
          <p:cNvSpPr>
            <a:spLocks noGrp="1"/>
          </p:cNvSpPr>
          <p:nvPr>
            <p:ph type="body" sz="quarter" idx="10"/>
          </p:nvPr>
        </p:nvSpPr>
        <p:spPr>
          <a:xfrm>
            <a:off x="952500" y="2656904"/>
            <a:ext cx="4838700" cy="730154"/>
          </a:xfrm>
        </p:spPr>
        <p:txBody>
          <a:bodyPr rtlCol="0"/>
          <a:lstStyle/>
          <a:p>
            <a:pPr rtl="0"/>
            <a:r>
              <a:rPr lang="fr-FR" b="0" i="0" dirty="0">
                <a:solidFill>
                  <a:srgbClr val="374151"/>
                </a:solidFill>
                <a:effectLst/>
                <a:latin typeface="Söhne"/>
              </a:rPr>
              <a:t>Sikuli est un logiciel gratuit et open source, ce qui signifie que vous pouvez l'utiliser et le modifier librement en fonction de vos besoins.</a:t>
            </a:r>
            <a:endParaRPr lang="fr-FR" dirty="0"/>
          </a:p>
        </p:txBody>
      </p:sp>
      <p:sp>
        <p:nvSpPr>
          <p:cNvPr id="47" name="Espace réservé du texte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rtlCol="0"/>
          <a:lstStyle/>
          <a:p>
            <a:pPr rtl="0"/>
            <a:r>
              <a:rPr lang="fr-FR" dirty="0"/>
              <a:t>Support Multiplateforme </a:t>
            </a:r>
          </a:p>
        </p:txBody>
      </p:sp>
      <p:sp>
        <p:nvSpPr>
          <p:cNvPr id="46" name="Espace réservé du texte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rtlCol="0"/>
          <a:lstStyle/>
          <a:p>
            <a:pPr rtl="0"/>
            <a:r>
              <a:rPr lang="fr-FR" b="0" i="0" dirty="0">
                <a:solidFill>
                  <a:srgbClr val="374151"/>
                </a:solidFill>
                <a:effectLst/>
                <a:latin typeface="Söhne"/>
              </a:rPr>
              <a:t>Sikuli est compatible avec plusieurs systèmes d'exploitation, notamment Windows, </a:t>
            </a:r>
            <a:r>
              <a:rPr lang="fr-FR" b="0" i="0" dirty="0" err="1">
                <a:solidFill>
                  <a:srgbClr val="374151"/>
                </a:solidFill>
                <a:effectLst/>
                <a:latin typeface="Söhne"/>
              </a:rPr>
              <a:t>macOS</a:t>
            </a:r>
            <a:r>
              <a:rPr lang="fr-FR" b="0" i="0" dirty="0">
                <a:solidFill>
                  <a:srgbClr val="374151"/>
                </a:solidFill>
                <a:effectLst/>
                <a:latin typeface="Söhne"/>
              </a:rPr>
              <a:t> et Linux.</a:t>
            </a:r>
            <a:endParaRPr lang="fr-FR" dirty="0"/>
          </a:p>
        </p:txBody>
      </p:sp>
      <p:sp>
        <p:nvSpPr>
          <p:cNvPr id="49" name="Espace réservé du texte 48">
            <a:extLst>
              <a:ext uri="{FF2B5EF4-FFF2-40B4-BE49-F238E27FC236}">
                <a16:creationId xmlns:a16="http://schemas.microsoft.com/office/drawing/2014/main" id="{ED796758-F31D-4250-A439-D6DE9523C88B}"/>
              </a:ext>
            </a:extLst>
          </p:cNvPr>
          <p:cNvSpPr>
            <a:spLocks noGrp="1"/>
          </p:cNvSpPr>
          <p:nvPr>
            <p:ph type="body" sz="quarter" idx="16"/>
          </p:nvPr>
        </p:nvSpPr>
        <p:spPr>
          <a:xfrm>
            <a:off x="952500" y="4561924"/>
            <a:ext cx="4838700" cy="315915"/>
          </a:xfrm>
        </p:spPr>
        <p:txBody>
          <a:bodyPr rtlCol="0"/>
          <a:lstStyle/>
          <a:p>
            <a:pPr rtl="0"/>
            <a:r>
              <a:rPr lang="fr-FR" dirty="0"/>
              <a:t>Langage de script</a:t>
            </a:r>
          </a:p>
        </p:txBody>
      </p:sp>
      <p:sp>
        <p:nvSpPr>
          <p:cNvPr id="48" name="Espace réservé du texte 47">
            <a:extLst>
              <a:ext uri="{FF2B5EF4-FFF2-40B4-BE49-F238E27FC236}">
                <a16:creationId xmlns:a16="http://schemas.microsoft.com/office/drawing/2014/main" id="{CEBFC0C0-C506-47F0-AE21-8A46DB86644A}"/>
              </a:ext>
            </a:extLst>
          </p:cNvPr>
          <p:cNvSpPr>
            <a:spLocks noGrp="1"/>
          </p:cNvSpPr>
          <p:nvPr>
            <p:ph type="body" sz="quarter" idx="15"/>
          </p:nvPr>
        </p:nvSpPr>
        <p:spPr>
          <a:xfrm>
            <a:off x="964023" y="4964003"/>
            <a:ext cx="4838700" cy="908340"/>
          </a:xfrm>
        </p:spPr>
        <p:txBody>
          <a:bodyPr rtlCol="0"/>
          <a:lstStyle/>
          <a:p>
            <a:pPr rtl="0"/>
            <a:r>
              <a:rPr lang="fr-FR" b="0" i="0" dirty="0">
                <a:solidFill>
                  <a:srgbClr val="374151"/>
                </a:solidFill>
                <a:effectLst/>
                <a:latin typeface="Söhne"/>
              </a:rPr>
              <a:t>Sikuli utilise son propre langage de script basé sur Python pour créer des scripts d'automatisation. Cela permet aux utilisateurs de programmer des interactions avec l'interface utilisateur en utilisant des commandes simples et des scripts.</a:t>
            </a:r>
            <a:endParaRPr lang="fr-FR" dirty="0"/>
          </a:p>
        </p:txBody>
      </p:sp>
      <p:sp>
        <p:nvSpPr>
          <p:cNvPr id="51" name="Espace réservé du texte 50">
            <a:extLst>
              <a:ext uri="{FF2B5EF4-FFF2-40B4-BE49-F238E27FC236}">
                <a16:creationId xmlns:a16="http://schemas.microsoft.com/office/drawing/2014/main" id="{D582AC9C-B267-4C04-9E50-051DE433538C}"/>
              </a:ext>
            </a:extLst>
          </p:cNvPr>
          <p:cNvSpPr>
            <a:spLocks noGrp="1"/>
          </p:cNvSpPr>
          <p:nvPr>
            <p:ph type="body" sz="quarter" idx="18"/>
          </p:nvPr>
        </p:nvSpPr>
        <p:spPr>
          <a:xfrm>
            <a:off x="6399647" y="1408919"/>
            <a:ext cx="4838700" cy="315915"/>
          </a:xfrm>
        </p:spPr>
        <p:txBody>
          <a:bodyPr rtlCol="0"/>
          <a:lstStyle/>
          <a:p>
            <a:pPr rtl="0"/>
            <a:r>
              <a:rPr lang="fr-FR" dirty="0"/>
              <a:t>Reconnaissance de texte</a:t>
            </a:r>
          </a:p>
        </p:txBody>
      </p:sp>
      <p:sp>
        <p:nvSpPr>
          <p:cNvPr id="50" name="Espace réservé du texte 49">
            <a:extLst>
              <a:ext uri="{FF2B5EF4-FFF2-40B4-BE49-F238E27FC236}">
                <a16:creationId xmlns:a16="http://schemas.microsoft.com/office/drawing/2014/main" id="{C60A09F8-DA84-487F-81AC-337BE4A9F35B}"/>
              </a:ext>
            </a:extLst>
          </p:cNvPr>
          <p:cNvSpPr>
            <a:spLocks noGrp="1"/>
          </p:cNvSpPr>
          <p:nvPr>
            <p:ph type="body" sz="quarter" idx="17"/>
          </p:nvPr>
        </p:nvSpPr>
        <p:spPr>
          <a:xfrm>
            <a:off x="6399647" y="1779823"/>
            <a:ext cx="4449585" cy="574318"/>
          </a:xfrm>
        </p:spPr>
        <p:txBody>
          <a:bodyPr rtlCol="0"/>
          <a:lstStyle/>
          <a:p>
            <a:pPr rtl="0"/>
            <a:r>
              <a:rPr lang="fr-FR" b="0" i="0" dirty="0">
                <a:solidFill>
                  <a:srgbClr val="374151"/>
                </a:solidFill>
                <a:effectLst/>
                <a:latin typeface="Söhne"/>
              </a:rPr>
              <a:t>Sikuli peut également être utilisé pour reconnaître et interagir avec du texte à l'écran. Cela permet d'automatiser des tâches basées sur du texte, telles que la saisie de données.</a:t>
            </a:r>
            <a:endParaRPr lang="fr-FR" dirty="0"/>
          </a:p>
        </p:txBody>
      </p:sp>
      <p:sp>
        <p:nvSpPr>
          <p:cNvPr id="53" name="Espace réservé du texte 52">
            <a:extLst>
              <a:ext uri="{FF2B5EF4-FFF2-40B4-BE49-F238E27FC236}">
                <a16:creationId xmlns:a16="http://schemas.microsoft.com/office/drawing/2014/main" id="{A1B673DD-4FEC-4191-8446-77B89805FF2B}"/>
              </a:ext>
            </a:extLst>
          </p:cNvPr>
          <p:cNvSpPr>
            <a:spLocks noGrp="1"/>
          </p:cNvSpPr>
          <p:nvPr>
            <p:ph type="body" sz="quarter" idx="20"/>
          </p:nvPr>
        </p:nvSpPr>
        <p:spPr>
          <a:xfrm>
            <a:off x="6399647" y="2758983"/>
            <a:ext cx="4838700" cy="315915"/>
          </a:xfrm>
        </p:spPr>
        <p:txBody>
          <a:bodyPr rtlCol="0"/>
          <a:lstStyle/>
          <a:p>
            <a:pPr rtl="0"/>
            <a:r>
              <a:rPr lang="fr-FR" dirty="0"/>
              <a:t>Interface graphique</a:t>
            </a:r>
          </a:p>
        </p:txBody>
      </p:sp>
      <p:sp>
        <p:nvSpPr>
          <p:cNvPr id="52" name="Espace réservé du texte 51">
            <a:extLst>
              <a:ext uri="{FF2B5EF4-FFF2-40B4-BE49-F238E27FC236}">
                <a16:creationId xmlns:a16="http://schemas.microsoft.com/office/drawing/2014/main" id="{1E84004F-53E7-47E5-A493-1980475C42D4}"/>
              </a:ext>
            </a:extLst>
          </p:cNvPr>
          <p:cNvSpPr>
            <a:spLocks noGrp="1"/>
          </p:cNvSpPr>
          <p:nvPr>
            <p:ph type="body" sz="quarter" idx="19"/>
          </p:nvPr>
        </p:nvSpPr>
        <p:spPr>
          <a:xfrm>
            <a:off x="6399645" y="3074898"/>
            <a:ext cx="4838700" cy="908340"/>
          </a:xfrm>
        </p:spPr>
        <p:txBody>
          <a:bodyPr rtlCol="0"/>
          <a:lstStyle/>
          <a:p>
            <a:pPr rtl="0"/>
            <a:r>
              <a:rPr lang="fr-FR" b="0" i="0" dirty="0" err="1">
                <a:solidFill>
                  <a:srgbClr val="374151"/>
                </a:solidFill>
                <a:effectLst/>
                <a:latin typeface="Söhne"/>
              </a:rPr>
              <a:t>SikuliX</a:t>
            </a:r>
            <a:r>
              <a:rPr lang="fr-FR" b="0" i="0" dirty="0">
                <a:solidFill>
                  <a:srgbClr val="374151"/>
                </a:solidFill>
                <a:effectLst/>
                <a:latin typeface="Söhne"/>
              </a:rPr>
              <a:t>, une version de Sikuli, dispose d'une interface utilisateur graphique (GUI) pour vous aider à créer et à gérer vos scripts d'automatisation plus facilement.</a:t>
            </a:r>
            <a:endParaRPr lang="fr-FR" dirty="0"/>
          </a:p>
        </p:txBody>
      </p:sp>
      <p:sp>
        <p:nvSpPr>
          <p:cNvPr id="8" name="Espace réservé du texte 52">
            <a:extLst>
              <a:ext uri="{FF2B5EF4-FFF2-40B4-BE49-F238E27FC236}">
                <a16:creationId xmlns:a16="http://schemas.microsoft.com/office/drawing/2014/main" id="{094D1E3F-0CF5-5C56-3BF9-8D6A8EE98073}"/>
              </a:ext>
            </a:extLst>
          </p:cNvPr>
          <p:cNvSpPr txBox="1">
            <a:spLocks/>
          </p:cNvSpPr>
          <p:nvPr/>
        </p:nvSpPr>
        <p:spPr>
          <a:xfrm>
            <a:off x="6399645" y="3833262"/>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Capture d’écran interactive</a:t>
            </a:r>
          </a:p>
        </p:txBody>
      </p:sp>
      <p:sp>
        <p:nvSpPr>
          <p:cNvPr id="10" name="Espace réservé du texte 51">
            <a:extLst>
              <a:ext uri="{FF2B5EF4-FFF2-40B4-BE49-F238E27FC236}">
                <a16:creationId xmlns:a16="http://schemas.microsoft.com/office/drawing/2014/main" id="{83E97493-3407-E7FC-A2EA-F9BB525A0E53}"/>
              </a:ext>
            </a:extLst>
          </p:cNvPr>
          <p:cNvSpPr txBox="1">
            <a:spLocks/>
          </p:cNvSpPr>
          <p:nvPr/>
        </p:nvSpPr>
        <p:spPr>
          <a:xfrm>
            <a:off x="6399645" y="4140824"/>
            <a:ext cx="4838700" cy="90834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0" i="0" dirty="0">
                <a:solidFill>
                  <a:srgbClr val="374151"/>
                </a:solidFill>
                <a:effectLst/>
                <a:latin typeface="Söhne"/>
              </a:rPr>
              <a:t>Sikuli permet de capturer des images à partir de l'écran de manière interactive, ce qui facilite la création de scripts d'automatisation.</a:t>
            </a:r>
            <a:endParaRPr lang="fr-FR" dirty="0"/>
          </a:p>
        </p:txBody>
      </p:sp>
      <p:sp>
        <p:nvSpPr>
          <p:cNvPr id="11" name="Espace réservé du texte 52">
            <a:extLst>
              <a:ext uri="{FF2B5EF4-FFF2-40B4-BE49-F238E27FC236}">
                <a16:creationId xmlns:a16="http://schemas.microsoft.com/office/drawing/2014/main" id="{AEE240EB-018F-E21D-5F6B-CEFEBFFAECBA}"/>
              </a:ext>
            </a:extLst>
          </p:cNvPr>
          <p:cNvSpPr txBox="1">
            <a:spLocks/>
          </p:cNvSpPr>
          <p:nvPr/>
        </p:nvSpPr>
        <p:spPr>
          <a:xfrm>
            <a:off x="6399645" y="4859943"/>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Test d’automatisation</a:t>
            </a:r>
          </a:p>
        </p:txBody>
      </p:sp>
      <p:sp>
        <p:nvSpPr>
          <p:cNvPr id="12" name="Espace réservé du texte 51">
            <a:extLst>
              <a:ext uri="{FF2B5EF4-FFF2-40B4-BE49-F238E27FC236}">
                <a16:creationId xmlns:a16="http://schemas.microsoft.com/office/drawing/2014/main" id="{68B57DD8-C008-6F98-63DC-5332EEDD374E}"/>
              </a:ext>
            </a:extLst>
          </p:cNvPr>
          <p:cNvSpPr txBox="1">
            <a:spLocks/>
          </p:cNvSpPr>
          <p:nvPr/>
        </p:nvSpPr>
        <p:spPr>
          <a:xfrm>
            <a:off x="6399645" y="5175858"/>
            <a:ext cx="4838700" cy="90834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0" i="0" dirty="0">
                <a:solidFill>
                  <a:srgbClr val="374151"/>
                </a:solidFill>
                <a:effectLst/>
                <a:latin typeface="Söhne"/>
              </a:rPr>
              <a:t>Sikuli est souvent utilisé pour automatiser des tests d'interface utilisateur, ce qui permet de vérifier le bon fonctionnement d'une application en simulant des interactions utilisateur.</a:t>
            </a:r>
            <a:endParaRPr lang="fr-FR" dirty="0"/>
          </a:p>
        </p:txBody>
      </p:sp>
    </p:spTree>
    <p:extLst>
      <p:ext uri="{BB962C8B-B14F-4D97-AF65-F5344CB8AC3E}">
        <p14:creationId xmlns:p14="http://schemas.microsoft.com/office/powerpoint/2010/main" val="64384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7728DC-195E-4A4E-AEBA-5E0D1DB03B76}"/>
              </a:ext>
            </a:extLst>
          </p:cNvPr>
          <p:cNvSpPr>
            <a:spLocks noGrp="1"/>
          </p:cNvSpPr>
          <p:nvPr>
            <p:ph type="title"/>
          </p:nvPr>
        </p:nvSpPr>
        <p:spPr>
          <a:xfrm>
            <a:off x="1290735" y="2211356"/>
            <a:ext cx="9663404" cy="2528596"/>
          </a:xfrm>
        </p:spPr>
        <p:txBody>
          <a:bodyPr rtlCol="0">
            <a:normAutofit fontScale="90000"/>
          </a:bodyPr>
          <a:lstStyle/>
          <a:p>
            <a:pPr rtl="0"/>
            <a:r>
              <a:rPr lang="fr-FR" b="1" i="0" dirty="0">
                <a:solidFill>
                  <a:srgbClr val="374151"/>
                </a:solidFill>
                <a:effectLst/>
                <a:latin typeface="Söhne"/>
              </a:rPr>
              <a:t>Il convient de noter que Sikuli est principalement axé sur l'automatisation d'actions à l'écran et qu'il peut être particulièrement utile pour les tâches de test, de simulation d'utilisation ou de répétition de tâches répétitives à l'interface utilisateur. Cependant, il peut nécessiter un certain apprentissage pour maîtriser efficacement son utilisation en raison de son approche basée sur les images</a:t>
            </a:r>
            <a:endParaRPr lang="fr-FR" b="1" dirty="0"/>
          </a:p>
        </p:txBody>
      </p:sp>
      <p:sp>
        <p:nvSpPr>
          <p:cNvPr id="3" name="ZoneTexte 2">
            <a:extLst>
              <a:ext uri="{FF2B5EF4-FFF2-40B4-BE49-F238E27FC236}">
                <a16:creationId xmlns:a16="http://schemas.microsoft.com/office/drawing/2014/main" id="{C18B87C1-CC02-DA80-0F90-151970CDBAC2}"/>
              </a:ext>
            </a:extLst>
          </p:cNvPr>
          <p:cNvSpPr txBox="1"/>
          <p:nvPr/>
        </p:nvSpPr>
        <p:spPr>
          <a:xfrm>
            <a:off x="2985797" y="5122506"/>
            <a:ext cx="8136294" cy="646331"/>
          </a:xfrm>
          <a:prstGeom prst="rect">
            <a:avLst/>
          </a:prstGeom>
          <a:noFill/>
        </p:spPr>
        <p:txBody>
          <a:bodyPr wrap="square" rtlCol="0">
            <a:spAutoFit/>
          </a:bodyPr>
          <a:lstStyle/>
          <a:p>
            <a:r>
              <a:rPr lang="fr-FR" dirty="0">
                <a:solidFill>
                  <a:schemeClr val="bg1"/>
                </a:solidFill>
              </a:rPr>
              <a:t>Documentation : </a:t>
            </a:r>
            <a:r>
              <a:rPr lang="fr-FR" dirty="0">
                <a:solidFill>
                  <a:schemeClr val="bg1"/>
                </a:solidFill>
                <a:hlinkClick r:id="rId3"/>
              </a:rPr>
              <a:t>https://sikulix-2014.readthedocs.io/en/latest/</a:t>
            </a:r>
            <a:endParaRPr lang="fr-FR" dirty="0">
              <a:solidFill>
                <a:schemeClr val="bg1"/>
              </a:solidFill>
            </a:endParaRPr>
          </a:p>
          <a:p>
            <a:r>
              <a:rPr lang="fr-FR" dirty="0">
                <a:solidFill>
                  <a:schemeClr val="bg1"/>
                </a:solidFill>
              </a:rPr>
              <a:t>Repository: https://github.com/PosadasHumberto/mesure-temps-execution.git</a:t>
            </a:r>
          </a:p>
        </p:txBody>
      </p:sp>
    </p:spTree>
    <p:extLst>
      <p:ext uri="{BB962C8B-B14F-4D97-AF65-F5344CB8AC3E}">
        <p14:creationId xmlns:p14="http://schemas.microsoft.com/office/powerpoint/2010/main" val="420603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F0FA04-6227-9040-92A6-9514A59B8E7B}"/>
              </a:ext>
            </a:extLst>
          </p:cNvPr>
          <p:cNvSpPr>
            <a:spLocks noGrp="1"/>
          </p:cNvSpPr>
          <p:nvPr>
            <p:ph type="title"/>
          </p:nvPr>
        </p:nvSpPr>
        <p:spPr>
          <a:xfrm>
            <a:off x="964023" y="879063"/>
            <a:ext cx="9803504" cy="404217"/>
          </a:xfrm>
        </p:spPr>
        <p:txBody>
          <a:bodyPr rtlCol="0">
            <a:normAutofit fontScale="90000"/>
          </a:bodyPr>
          <a:lstStyle/>
          <a:p>
            <a:pPr rtl="0"/>
            <a:r>
              <a:rPr lang="fr-FR" dirty="0"/>
              <a:t>En quoi Sikuli va nous servir pour nos travaux d’optimisation EF+?</a:t>
            </a:r>
          </a:p>
        </p:txBody>
      </p:sp>
      <p:sp>
        <p:nvSpPr>
          <p:cNvPr id="3" name="Espace réservé au texte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fr-FR" dirty="0"/>
              <a:t>Priorités immédiates </a:t>
            </a:r>
          </a:p>
        </p:txBody>
      </p:sp>
      <p:sp>
        <p:nvSpPr>
          <p:cNvPr id="5" name="Espace réservé du contenu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rtlCol="0">
            <a:normAutofit fontScale="85000" lnSpcReduction="20000"/>
          </a:bodyPr>
          <a:lstStyle/>
          <a:p>
            <a:pPr rtl="0"/>
            <a:r>
              <a:rPr lang="fr-FR" dirty="0"/>
              <a:t>Pouvoir automatiser les interactions utilisateurs de manière graphique et simple</a:t>
            </a:r>
          </a:p>
          <a:p>
            <a:pPr rtl="0"/>
            <a:r>
              <a:rPr lang="fr-FR" dirty="0"/>
              <a:t>Récupérer les temps d’exécution de ces interactions </a:t>
            </a:r>
          </a:p>
          <a:p>
            <a:pPr rtl="0"/>
            <a:r>
              <a:rPr lang="fr-FR" dirty="0"/>
              <a:t>Obtenir les temps d’exécution initiaux fiables afin de pouvoir déterminer si les travaux d’optimisation ont apporté des améliorations</a:t>
            </a:r>
          </a:p>
          <a:p>
            <a:pPr rtl="0"/>
            <a:r>
              <a:rPr lang="fr-FR" dirty="0"/>
              <a:t>Possibilité de décomposer une interaction utilisateur en plusieurs parties afin d’obtenir le temps d’exécution de chaque partie en milli secondes,</a:t>
            </a:r>
          </a:p>
          <a:p>
            <a:pPr marL="0" indent="0" rtl="0">
              <a:buNone/>
            </a:pPr>
            <a:endParaRPr lang="fr-FR" dirty="0"/>
          </a:p>
          <a:p>
            <a:pPr rtl="0"/>
            <a:endParaRPr lang="fr-FR" dirty="0"/>
          </a:p>
        </p:txBody>
      </p:sp>
      <p:sp>
        <p:nvSpPr>
          <p:cNvPr id="14" name="Espace réservé au texte 2">
            <a:extLst>
              <a:ext uri="{FF2B5EF4-FFF2-40B4-BE49-F238E27FC236}">
                <a16:creationId xmlns:a16="http://schemas.microsoft.com/office/drawing/2014/main" id="{04B65F55-B527-85D2-D584-1B6267CF038F}"/>
              </a:ext>
            </a:extLst>
          </p:cNvPr>
          <p:cNvSpPr txBox="1">
            <a:spLocks/>
          </p:cNvSpPr>
          <p:nvPr/>
        </p:nvSpPr>
        <p:spPr>
          <a:xfrm>
            <a:off x="6238929" y="2382230"/>
            <a:ext cx="4827178" cy="404216"/>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Priorités dans le long terme   </a:t>
            </a:r>
          </a:p>
        </p:txBody>
      </p:sp>
      <p:sp>
        <p:nvSpPr>
          <p:cNvPr id="15" name="Espace réservé du contenu 4">
            <a:extLst>
              <a:ext uri="{FF2B5EF4-FFF2-40B4-BE49-F238E27FC236}">
                <a16:creationId xmlns:a16="http://schemas.microsoft.com/office/drawing/2014/main" id="{AF861D36-D4B0-A2A3-2584-A64D7EF9A065}"/>
              </a:ext>
            </a:extLst>
          </p:cNvPr>
          <p:cNvSpPr txBox="1">
            <a:spLocks/>
          </p:cNvSpPr>
          <p:nvPr/>
        </p:nvSpPr>
        <p:spPr>
          <a:xfrm>
            <a:off x="5921687" y="2798883"/>
            <a:ext cx="4827178" cy="194213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Partager cette nouvelle façon d’obtenir les temps d’exécution avec la communauté de testeurs,</a:t>
            </a:r>
          </a:p>
          <a:p>
            <a:r>
              <a:rPr lang="fr-FR" dirty="0"/>
              <a:t>Implémenter cette pratique dans plusieurs situations non seulement pour la prise de temps d’exécution</a:t>
            </a:r>
          </a:p>
          <a:p>
            <a:r>
              <a:rPr lang="fr-FR" dirty="0"/>
              <a:t>Formaliser la pratique de prise de temps d’exécution,</a:t>
            </a:r>
          </a:p>
        </p:txBody>
      </p:sp>
    </p:spTree>
    <p:extLst>
      <p:ext uri="{BB962C8B-B14F-4D97-AF65-F5344CB8AC3E}">
        <p14:creationId xmlns:p14="http://schemas.microsoft.com/office/powerpoint/2010/main"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8026B5-2F88-BA48-A996-4A13FDFAA43A}"/>
              </a:ext>
            </a:extLst>
          </p:cNvPr>
          <p:cNvSpPr>
            <a:spLocks noGrp="1"/>
          </p:cNvSpPr>
          <p:nvPr>
            <p:ph type="title"/>
          </p:nvPr>
        </p:nvSpPr>
        <p:spPr/>
        <p:txBody>
          <a:bodyPr rtlCol="0"/>
          <a:lstStyle/>
          <a:p>
            <a:pPr rtl="0"/>
            <a:r>
              <a:rPr lang="fr-FR" dirty="0"/>
              <a:t>Procédure à suivre</a:t>
            </a:r>
          </a:p>
        </p:txBody>
      </p:sp>
      <p:sp>
        <p:nvSpPr>
          <p:cNvPr id="3" name="Espace réservé au texte 2">
            <a:extLst>
              <a:ext uri="{FF2B5EF4-FFF2-40B4-BE49-F238E27FC236}">
                <a16:creationId xmlns:a16="http://schemas.microsoft.com/office/drawing/2014/main" id="{A5ABDF8F-0AD5-5C43-9EF3-8679B9897E01}"/>
              </a:ext>
            </a:extLst>
          </p:cNvPr>
          <p:cNvSpPr>
            <a:spLocks noGrp="1"/>
          </p:cNvSpPr>
          <p:nvPr>
            <p:ph type="body" idx="1"/>
          </p:nvPr>
        </p:nvSpPr>
        <p:spPr/>
        <p:txBody>
          <a:bodyPr rtlCol="0"/>
          <a:lstStyle/>
          <a:p>
            <a:pPr rtl="0"/>
            <a:r>
              <a:rPr lang="fr-FR" dirty="0"/>
              <a:t>Prérequis </a:t>
            </a:r>
          </a:p>
        </p:txBody>
      </p:sp>
      <p:sp>
        <p:nvSpPr>
          <p:cNvPr id="4" name="Espace réservé du contenu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1942138"/>
          </a:xfrm>
        </p:spPr>
        <p:txBody>
          <a:bodyPr rtlCol="0"/>
          <a:lstStyle/>
          <a:p>
            <a:pPr rtl="0"/>
            <a:r>
              <a:rPr lang="fr-FR" dirty="0"/>
              <a:t>Installer le Java JRE version 8 minimum</a:t>
            </a:r>
          </a:p>
          <a:p>
            <a:pPr rtl="0"/>
            <a:r>
              <a:rPr lang="fr-FR" dirty="0"/>
              <a:t>4 GB Mémoire RAM minimum</a:t>
            </a:r>
          </a:p>
          <a:p>
            <a:pPr rtl="0"/>
            <a:r>
              <a:rPr lang="fr-FR" dirty="0"/>
              <a:t>Connaissances en programmation</a:t>
            </a:r>
          </a:p>
          <a:p>
            <a:pPr marL="0" indent="0" rtl="0">
              <a:buNone/>
            </a:pPr>
            <a:endParaRPr lang="fr-FR" dirty="0"/>
          </a:p>
          <a:p>
            <a:pPr rtl="0"/>
            <a:endParaRPr lang="fr-FR" dirty="0"/>
          </a:p>
        </p:txBody>
      </p:sp>
      <p:sp>
        <p:nvSpPr>
          <p:cNvPr id="5" name="Espace réservé du texte 4">
            <a:extLst>
              <a:ext uri="{FF2B5EF4-FFF2-40B4-BE49-F238E27FC236}">
                <a16:creationId xmlns:a16="http://schemas.microsoft.com/office/drawing/2014/main" id="{B55E5840-ED0D-0349-88F3-4E90A0094985}"/>
              </a:ext>
            </a:extLst>
          </p:cNvPr>
          <p:cNvSpPr>
            <a:spLocks noGrp="1"/>
          </p:cNvSpPr>
          <p:nvPr>
            <p:ph type="body" idx="10"/>
          </p:nvPr>
        </p:nvSpPr>
        <p:spPr/>
        <p:txBody>
          <a:bodyPr rtlCol="0"/>
          <a:lstStyle/>
          <a:p>
            <a:pPr rtl="0"/>
            <a:r>
              <a:rPr lang="fr-FR" dirty="0"/>
              <a:t>Conseils </a:t>
            </a:r>
          </a:p>
        </p:txBody>
      </p:sp>
      <p:sp>
        <p:nvSpPr>
          <p:cNvPr id="6" name="Espace réservé du contenu 5">
            <a:extLst>
              <a:ext uri="{FF2B5EF4-FFF2-40B4-BE49-F238E27FC236}">
                <a16:creationId xmlns:a16="http://schemas.microsoft.com/office/drawing/2014/main" id="{34801285-85FB-FD43-9631-322998389AF0}"/>
              </a:ext>
            </a:extLst>
          </p:cNvPr>
          <p:cNvSpPr>
            <a:spLocks noGrp="1"/>
          </p:cNvSpPr>
          <p:nvPr>
            <p:ph sz="half" idx="11"/>
          </p:nvPr>
        </p:nvSpPr>
        <p:spPr/>
        <p:txBody>
          <a:bodyPr rtlCol="0"/>
          <a:lstStyle/>
          <a:p>
            <a:pPr rtl="0"/>
            <a:r>
              <a:rPr lang="fr-FR" dirty="0"/>
              <a:t>Disponibilité de ressources système,</a:t>
            </a:r>
          </a:p>
          <a:p>
            <a:pPr rtl="0"/>
            <a:r>
              <a:rPr lang="fr-FR" dirty="0"/>
              <a:t>Ne pas effectuer des modifications de résolution ou de taille de fenêtres lorsqu’on exécute les automatisations de départ et de fin,</a:t>
            </a:r>
          </a:p>
        </p:txBody>
      </p:sp>
      <p:sp>
        <p:nvSpPr>
          <p:cNvPr id="7" name="Espace réservé du texte 6">
            <a:extLst>
              <a:ext uri="{FF2B5EF4-FFF2-40B4-BE49-F238E27FC236}">
                <a16:creationId xmlns:a16="http://schemas.microsoft.com/office/drawing/2014/main" id="{8820E658-15B8-6C4B-A736-3D894774670E}"/>
              </a:ext>
            </a:extLst>
          </p:cNvPr>
          <p:cNvSpPr>
            <a:spLocks noGrp="1"/>
          </p:cNvSpPr>
          <p:nvPr>
            <p:ph type="body" idx="12"/>
          </p:nvPr>
        </p:nvSpPr>
        <p:spPr/>
        <p:txBody>
          <a:bodyPr rtlCol="0">
            <a:normAutofit/>
          </a:bodyPr>
          <a:lstStyle/>
          <a:p>
            <a:pPr rtl="0"/>
            <a:r>
              <a:rPr lang="fr-FR" dirty="0"/>
              <a:t>Tests à effectuer</a:t>
            </a:r>
          </a:p>
        </p:txBody>
      </p:sp>
      <p:sp>
        <p:nvSpPr>
          <p:cNvPr id="8" name="Espace réservé du contenu 7">
            <a:extLst>
              <a:ext uri="{FF2B5EF4-FFF2-40B4-BE49-F238E27FC236}">
                <a16:creationId xmlns:a16="http://schemas.microsoft.com/office/drawing/2014/main" id="{7F52F621-1B1F-5E49-939F-12BD1A0FD522}"/>
              </a:ext>
            </a:extLst>
          </p:cNvPr>
          <p:cNvSpPr>
            <a:spLocks noGrp="1"/>
          </p:cNvSpPr>
          <p:nvPr>
            <p:ph sz="half" idx="13"/>
          </p:nvPr>
        </p:nvSpPr>
        <p:spPr>
          <a:xfrm>
            <a:off x="8187017" y="2799145"/>
            <a:ext cx="3036477" cy="3545093"/>
          </a:xfrm>
        </p:spPr>
        <p:txBody>
          <a:bodyPr rtlCol="0">
            <a:normAutofit fontScale="70000" lnSpcReduction="20000"/>
          </a:bodyPr>
          <a:lstStyle/>
          <a:p>
            <a:pPr rtl="0"/>
            <a:r>
              <a:rPr lang="fr-FR" sz="2300" dirty="0"/>
              <a:t>Choisir un scenario utilisateur sur IsaCompta à automatiser</a:t>
            </a:r>
          </a:p>
          <a:p>
            <a:pPr rtl="0"/>
            <a:r>
              <a:rPr lang="fr-FR" sz="2300" dirty="0"/>
              <a:t>Implémenter la capture de temps d’exécution à l’aide des timestamps,</a:t>
            </a:r>
          </a:p>
          <a:p>
            <a:pPr rtl="0"/>
            <a:r>
              <a:rPr lang="fr-FR" sz="2300" dirty="0"/>
              <a:t>Lancer l’automatisation dans l’ordinateur local et dans une machine virtuelle en isolé,</a:t>
            </a:r>
          </a:p>
          <a:p>
            <a:pPr rtl="0"/>
            <a:r>
              <a:rPr lang="fr-FR" sz="2300" dirty="0"/>
              <a:t>Récupérer les temps d’exécution 5 fois et calculer la moyenne en locale et dans la MV</a:t>
            </a:r>
          </a:p>
          <a:p>
            <a:pPr rtl="0"/>
            <a:r>
              <a:rPr lang="fr-FR" sz="2300" dirty="0"/>
              <a:t>Obtenir la moyenne pendant 5 jours </a:t>
            </a:r>
          </a:p>
          <a:p>
            <a:pPr marL="0" indent="0" rtl="0">
              <a:buNone/>
            </a:pPr>
            <a:endParaRPr lang="fr-FR" dirty="0"/>
          </a:p>
          <a:p>
            <a:pPr marL="0" indent="0" rtl="0">
              <a:buNone/>
            </a:pPr>
            <a:endParaRPr lang="fr-FR" dirty="0"/>
          </a:p>
          <a:p>
            <a:pPr rtl="0"/>
            <a:endParaRPr lang="fr-FR" dirty="0"/>
          </a:p>
        </p:txBody>
      </p:sp>
    </p:spTree>
    <p:extLst>
      <p:ext uri="{BB962C8B-B14F-4D97-AF65-F5344CB8AC3E}">
        <p14:creationId xmlns:p14="http://schemas.microsoft.com/office/powerpoint/2010/main" val="49548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title"/>
          </p:nvPr>
        </p:nvSpPr>
        <p:spPr>
          <a:xfrm>
            <a:off x="7039599" y="307151"/>
            <a:ext cx="4903377" cy="610863"/>
          </a:xfrm>
        </p:spPr>
        <p:txBody>
          <a:bodyPr rtlCol="0">
            <a:normAutofit/>
          </a:bodyPr>
          <a:lstStyle/>
          <a:p>
            <a:pPr rtl="0"/>
            <a:r>
              <a:rPr lang="fr-FR" dirty="0"/>
              <a:t>Scénario </a:t>
            </a:r>
          </a:p>
        </p:txBody>
      </p:sp>
      <p:sp>
        <p:nvSpPr>
          <p:cNvPr id="11" name="Sous-titre 10">
            <a:extLst>
              <a:ext uri="{FF2B5EF4-FFF2-40B4-BE49-F238E27FC236}">
                <a16:creationId xmlns:a16="http://schemas.microsoft.com/office/drawing/2014/main" id="{F0F25866-5DB1-334A-8037-692579FBDE39}"/>
              </a:ext>
            </a:extLst>
          </p:cNvPr>
          <p:cNvSpPr>
            <a:spLocks noGrp="1"/>
          </p:cNvSpPr>
          <p:nvPr>
            <p:ph type="subTitle" idx="1"/>
          </p:nvPr>
        </p:nvSpPr>
        <p:spPr>
          <a:xfrm>
            <a:off x="6294882" y="1206117"/>
            <a:ext cx="4385688" cy="1103450"/>
          </a:xfrm>
        </p:spPr>
        <p:txBody>
          <a:bodyPr rtlCol="0">
            <a:normAutofit fontScale="92500" lnSpcReduction="10000"/>
          </a:bodyPr>
          <a:lstStyle/>
          <a:p>
            <a:pPr rtl="0"/>
            <a:endParaRPr lang="fr-FR" dirty="0"/>
          </a:p>
          <a:p>
            <a:pPr rtl="0"/>
            <a:r>
              <a:rPr lang="fr-FR" dirty="0"/>
              <a:t>La base de mon scénario est le Bug 773192 dans lequel il faut chercher le 3514 pour s’assurer que la case à cocher « Suspension Paiement » corresponde avec le document généré</a:t>
            </a:r>
          </a:p>
        </p:txBody>
      </p:sp>
      <p:sp>
        <p:nvSpPr>
          <p:cNvPr id="15" name="Espace réservé pour une image  14">
            <a:extLst>
              <a:ext uri="{FF2B5EF4-FFF2-40B4-BE49-F238E27FC236}">
                <a16:creationId xmlns:a16="http://schemas.microsoft.com/office/drawing/2014/main" id="{880542C4-298F-46C4-52A3-C576AEA8C63D}"/>
              </a:ext>
            </a:extLst>
          </p:cNvPr>
          <p:cNvSpPr>
            <a:spLocks noGrp="1"/>
          </p:cNvSpPr>
          <p:nvPr>
            <p:ph type="pic" sz="quarter" idx="13"/>
          </p:nvPr>
        </p:nvSpPr>
        <p:spPr/>
        <p:txBody>
          <a:bodyPr/>
          <a:lstStyle/>
          <a:p>
            <a:endParaRPr lang="fr-FR"/>
          </a:p>
        </p:txBody>
      </p:sp>
      <p:pic>
        <p:nvPicPr>
          <p:cNvPr id="17" name="Image 16">
            <a:extLst>
              <a:ext uri="{FF2B5EF4-FFF2-40B4-BE49-F238E27FC236}">
                <a16:creationId xmlns:a16="http://schemas.microsoft.com/office/drawing/2014/main" id="{B95D1920-EDE8-4735-D961-0164C0B038D9}"/>
              </a:ext>
            </a:extLst>
          </p:cNvPr>
          <p:cNvPicPr>
            <a:picLocks noChangeAspect="1"/>
          </p:cNvPicPr>
          <p:nvPr/>
        </p:nvPicPr>
        <p:blipFill>
          <a:blip r:embed="rId3"/>
          <a:stretch>
            <a:fillRect/>
          </a:stretch>
        </p:blipFill>
        <p:spPr>
          <a:xfrm>
            <a:off x="0" y="-1"/>
            <a:ext cx="5297864" cy="6874471"/>
          </a:xfrm>
          <a:prstGeom prst="rect">
            <a:avLst/>
          </a:prstGeom>
        </p:spPr>
      </p:pic>
      <p:pic>
        <p:nvPicPr>
          <p:cNvPr id="21" name="Image 20">
            <a:extLst>
              <a:ext uri="{FF2B5EF4-FFF2-40B4-BE49-F238E27FC236}">
                <a16:creationId xmlns:a16="http://schemas.microsoft.com/office/drawing/2014/main" id="{152B5608-5354-81B7-4C20-76DBD57DC9B1}"/>
              </a:ext>
            </a:extLst>
          </p:cNvPr>
          <p:cNvPicPr>
            <a:picLocks noChangeAspect="1"/>
          </p:cNvPicPr>
          <p:nvPr/>
        </p:nvPicPr>
        <p:blipFill>
          <a:blip r:embed="rId4"/>
          <a:stretch>
            <a:fillRect/>
          </a:stretch>
        </p:blipFill>
        <p:spPr>
          <a:xfrm>
            <a:off x="6469054" y="2597670"/>
            <a:ext cx="4598013" cy="4122765"/>
          </a:xfrm>
          <a:prstGeom prst="rect">
            <a:avLst/>
          </a:prstGeom>
        </p:spPr>
      </p:pic>
    </p:spTree>
    <p:extLst>
      <p:ext uri="{BB962C8B-B14F-4D97-AF65-F5344CB8AC3E}">
        <p14:creationId xmlns:p14="http://schemas.microsoft.com/office/powerpoint/2010/main" val="233667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au texte 2">
            <a:extLst>
              <a:ext uri="{FF2B5EF4-FFF2-40B4-BE49-F238E27FC236}">
                <a16:creationId xmlns:a16="http://schemas.microsoft.com/office/drawing/2014/main" id="{9CD657E5-4675-E84E-840E-4F6D4868C5A9}"/>
              </a:ext>
            </a:extLst>
          </p:cNvPr>
          <p:cNvSpPr>
            <a:spLocks noGrp="1"/>
          </p:cNvSpPr>
          <p:nvPr>
            <p:ph type="body" idx="1"/>
          </p:nvPr>
        </p:nvSpPr>
        <p:spPr/>
        <p:txBody>
          <a:bodyPr rtlCol="0"/>
          <a:lstStyle/>
          <a:p>
            <a:pPr rtl="0"/>
            <a:r>
              <a:rPr lang="fr-FR" dirty="0"/>
              <a:t>Ressources système  en local</a:t>
            </a:r>
          </a:p>
        </p:txBody>
      </p:sp>
      <p:sp>
        <p:nvSpPr>
          <p:cNvPr id="5" name="Espace réservé du contenu 4">
            <a:extLst>
              <a:ext uri="{FF2B5EF4-FFF2-40B4-BE49-F238E27FC236}">
                <a16:creationId xmlns:a16="http://schemas.microsoft.com/office/drawing/2014/main" id="{0B4B9306-DDC0-AD4F-A9C2-739C6AEB0172}"/>
              </a:ext>
            </a:extLst>
          </p:cNvPr>
          <p:cNvSpPr>
            <a:spLocks noGrp="1"/>
          </p:cNvSpPr>
          <p:nvPr>
            <p:ph sz="half" idx="2"/>
          </p:nvPr>
        </p:nvSpPr>
        <p:spPr>
          <a:xfrm>
            <a:off x="964023" y="2786446"/>
            <a:ext cx="4827178" cy="1942138"/>
          </a:xfrm>
        </p:spPr>
        <p:txBody>
          <a:bodyPr rtlCol="0">
            <a:normAutofit lnSpcReduction="10000"/>
          </a:bodyPr>
          <a:lstStyle/>
          <a:p>
            <a:pPr rtl="0"/>
            <a:r>
              <a:rPr lang="fr-FR" dirty="0"/>
              <a:t>16 Go RAM</a:t>
            </a:r>
          </a:p>
          <a:p>
            <a:pPr rtl="0"/>
            <a:r>
              <a:rPr lang="fr-FR" dirty="0"/>
              <a:t>Processeur </a:t>
            </a:r>
            <a:r>
              <a:rPr lang="en-US" dirty="0"/>
              <a:t>11th Gen Intel(R) Core(TM) i7-1165G7 @ 2.80GHz   1.69 GHz</a:t>
            </a:r>
            <a:endParaRPr lang="fr-FR" dirty="0"/>
          </a:p>
          <a:p>
            <a:pPr rtl="0"/>
            <a:r>
              <a:rPr lang="fr-FR" dirty="0"/>
              <a:t>Type du système 64 bits</a:t>
            </a:r>
          </a:p>
          <a:p>
            <a:pPr rtl="0"/>
            <a:r>
              <a:rPr lang="fr-FR" dirty="0"/>
              <a:t>Plusieurs processus et services en exécution qui tournent en même temps et qui se partagent les ressources (Teams, Outlook, OneDrive, entre autres) </a:t>
            </a:r>
          </a:p>
          <a:p>
            <a:pPr marL="0" indent="0" rtl="0">
              <a:buNone/>
            </a:pPr>
            <a:endParaRPr lang="fr-FR" dirty="0"/>
          </a:p>
          <a:p>
            <a:pPr rtl="0"/>
            <a:endParaRPr lang="fr-FR" dirty="0"/>
          </a:p>
        </p:txBody>
      </p:sp>
      <p:sp>
        <p:nvSpPr>
          <p:cNvPr id="14" name="Espace réservé au texte 2">
            <a:extLst>
              <a:ext uri="{FF2B5EF4-FFF2-40B4-BE49-F238E27FC236}">
                <a16:creationId xmlns:a16="http://schemas.microsoft.com/office/drawing/2014/main" id="{04B65F55-B527-85D2-D584-1B6267CF038F}"/>
              </a:ext>
            </a:extLst>
          </p:cNvPr>
          <p:cNvSpPr txBox="1">
            <a:spLocks/>
          </p:cNvSpPr>
          <p:nvPr/>
        </p:nvSpPr>
        <p:spPr>
          <a:xfrm>
            <a:off x="6238929" y="2382230"/>
            <a:ext cx="4827178" cy="404216"/>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rtl="0"/>
            <a:r>
              <a:rPr lang="fr-FR" dirty="0"/>
              <a:t>Caractéristiques en Machine Virtuelle</a:t>
            </a:r>
          </a:p>
        </p:txBody>
      </p:sp>
      <p:sp>
        <p:nvSpPr>
          <p:cNvPr id="15" name="Espace réservé du contenu 4">
            <a:extLst>
              <a:ext uri="{FF2B5EF4-FFF2-40B4-BE49-F238E27FC236}">
                <a16:creationId xmlns:a16="http://schemas.microsoft.com/office/drawing/2014/main" id="{AF861D36-D4B0-A2A3-2584-A64D7EF9A065}"/>
              </a:ext>
            </a:extLst>
          </p:cNvPr>
          <p:cNvSpPr txBox="1">
            <a:spLocks/>
          </p:cNvSpPr>
          <p:nvPr/>
        </p:nvSpPr>
        <p:spPr>
          <a:xfrm>
            <a:off x="5921687" y="2798883"/>
            <a:ext cx="4827178" cy="3517076"/>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Taille du Bureau 1366 x 768</a:t>
            </a:r>
          </a:p>
          <a:p>
            <a:r>
              <a:rPr lang="fr-FR" dirty="0"/>
              <a:t>Session étendue </a:t>
            </a:r>
          </a:p>
          <a:p>
            <a:r>
              <a:rPr lang="fr-FR" dirty="0"/>
              <a:t>4 Go RAM </a:t>
            </a:r>
          </a:p>
          <a:p>
            <a:r>
              <a:rPr lang="fr-FR" dirty="0"/>
              <a:t>4 Processeurs virtuels </a:t>
            </a:r>
          </a:p>
          <a:p>
            <a:r>
              <a:rPr lang="fr-FR" dirty="0"/>
              <a:t>Type du système 64 bits</a:t>
            </a:r>
          </a:p>
          <a:p>
            <a:r>
              <a:rPr lang="fr-FR" dirty="0"/>
              <a:t>Default Switch non connecté</a:t>
            </a:r>
          </a:p>
          <a:p>
            <a:r>
              <a:rPr lang="fr-FR" dirty="0"/>
              <a:t>Seulement IsaCompta et le JRE ont été installés</a:t>
            </a:r>
          </a:p>
          <a:p>
            <a:endParaRPr lang="fr-FR" dirty="0"/>
          </a:p>
          <a:p>
            <a:endParaRPr lang="fr-FR" dirty="0"/>
          </a:p>
        </p:txBody>
      </p:sp>
      <p:pic>
        <p:nvPicPr>
          <p:cNvPr id="6" name="Image 5">
            <a:extLst>
              <a:ext uri="{FF2B5EF4-FFF2-40B4-BE49-F238E27FC236}">
                <a16:creationId xmlns:a16="http://schemas.microsoft.com/office/drawing/2014/main" id="{84719CB3-DE1B-D550-1118-8023C851B4D8}"/>
              </a:ext>
            </a:extLst>
          </p:cNvPr>
          <p:cNvPicPr>
            <a:picLocks noChangeAspect="1"/>
          </p:cNvPicPr>
          <p:nvPr/>
        </p:nvPicPr>
        <p:blipFill>
          <a:blip r:embed="rId3"/>
          <a:stretch>
            <a:fillRect/>
          </a:stretch>
        </p:blipFill>
        <p:spPr>
          <a:xfrm>
            <a:off x="1403535" y="167198"/>
            <a:ext cx="9860472" cy="1520199"/>
          </a:xfrm>
          <a:prstGeom prst="rect">
            <a:avLst/>
          </a:prstGeom>
        </p:spPr>
      </p:pic>
    </p:spTree>
    <p:extLst>
      <p:ext uri="{BB962C8B-B14F-4D97-AF65-F5344CB8AC3E}">
        <p14:creationId xmlns:p14="http://schemas.microsoft.com/office/powerpoint/2010/main" val="89613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5CFF5F-6DFB-0D49-B8B1-661F7E7888AF}"/>
              </a:ext>
            </a:extLst>
          </p:cNvPr>
          <p:cNvSpPr>
            <a:spLocks noGrp="1"/>
          </p:cNvSpPr>
          <p:nvPr>
            <p:ph type="title"/>
          </p:nvPr>
        </p:nvSpPr>
        <p:spPr>
          <a:xfrm>
            <a:off x="684205" y="417337"/>
            <a:ext cx="10823589" cy="773940"/>
          </a:xfrm>
        </p:spPr>
        <p:txBody>
          <a:bodyPr rtlCol="0">
            <a:normAutofit fontScale="90000"/>
          </a:bodyPr>
          <a:lstStyle/>
          <a:p>
            <a:pPr rtl="0"/>
            <a:r>
              <a:rPr lang="fr-FR" b="1" dirty="0"/>
              <a:t>Résultats des mesures prises pendant 5 jours</a:t>
            </a:r>
          </a:p>
        </p:txBody>
      </p:sp>
      <p:pic>
        <p:nvPicPr>
          <p:cNvPr id="10" name="Image 9">
            <a:extLst>
              <a:ext uri="{FF2B5EF4-FFF2-40B4-BE49-F238E27FC236}">
                <a16:creationId xmlns:a16="http://schemas.microsoft.com/office/drawing/2014/main" id="{91BD0704-81FC-F3CE-3611-593CABB83BB1}"/>
              </a:ext>
            </a:extLst>
          </p:cNvPr>
          <p:cNvPicPr>
            <a:picLocks noChangeAspect="1"/>
          </p:cNvPicPr>
          <p:nvPr/>
        </p:nvPicPr>
        <p:blipFill>
          <a:blip r:embed="rId3"/>
          <a:stretch>
            <a:fillRect/>
          </a:stretch>
        </p:blipFill>
        <p:spPr>
          <a:xfrm>
            <a:off x="964023" y="1770463"/>
            <a:ext cx="9775188" cy="1779104"/>
          </a:xfrm>
          <a:prstGeom prst="rect">
            <a:avLst/>
          </a:prstGeom>
        </p:spPr>
      </p:pic>
      <p:sp>
        <p:nvSpPr>
          <p:cNvPr id="12" name="ZoneTexte 11">
            <a:extLst>
              <a:ext uri="{FF2B5EF4-FFF2-40B4-BE49-F238E27FC236}">
                <a16:creationId xmlns:a16="http://schemas.microsoft.com/office/drawing/2014/main" id="{AC012054-F3EC-C3BE-5323-7D1C9CBAD4F9}"/>
              </a:ext>
            </a:extLst>
          </p:cNvPr>
          <p:cNvSpPr txBox="1"/>
          <p:nvPr/>
        </p:nvSpPr>
        <p:spPr>
          <a:xfrm>
            <a:off x="1494790" y="3667027"/>
            <a:ext cx="8855841" cy="1569660"/>
          </a:xfrm>
          <a:prstGeom prst="rect">
            <a:avLst/>
          </a:prstGeom>
          <a:noFill/>
        </p:spPr>
        <p:txBody>
          <a:bodyPr wrap="square" rtlCol="0">
            <a:spAutoFit/>
          </a:bodyPr>
          <a:lstStyle/>
          <a:p>
            <a:pPr algn="just"/>
            <a:r>
              <a:rPr lang="fr-FR" sz="2400" b="1" dirty="0">
                <a:solidFill>
                  <a:schemeClr val="bg1"/>
                </a:solidFill>
              </a:rPr>
              <a:t>On observe que les temps d'exécution obtenus sont cohérents durant les 5 jours, cependant de meilleurs temps sont observés lorsque les automatisations sont réalisées de manière isolée dans une machine virtuelle.</a:t>
            </a:r>
          </a:p>
        </p:txBody>
      </p:sp>
    </p:spTree>
    <p:extLst>
      <p:ext uri="{BB962C8B-B14F-4D97-AF65-F5344CB8AC3E}">
        <p14:creationId xmlns:p14="http://schemas.microsoft.com/office/powerpoint/2010/main" val="1556310685"/>
      </p:ext>
    </p:extLst>
  </p:cSld>
  <p:clrMapOvr>
    <a:masterClrMapping/>
  </p:clrMapOvr>
</p:sld>
</file>

<file path=ppt/theme/theme1.xml><?xml version="1.0" encoding="utf-8"?>
<a:theme xmlns:a="http://schemas.openxmlformats.org/drawingml/2006/main" name="Personnalisé">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364_TF78853419_Win32" id="{26A8DC41-7521-4E8A-BB40-82DDDF6580CB}" vid="{96196EC2-C392-482E-BF29-9BD12A6266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{8B40E91C-C13C-4340-BF2C-44C9522449F1}tf78853419_win32</Template>
  <TotalTime>1359</TotalTime>
  <Words>863</Words>
  <Application>Microsoft Office PowerPoint</Application>
  <PresentationFormat>Grand écran</PresentationFormat>
  <Paragraphs>91</Paragraphs>
  <Slides>11</Slides>
  <Notes>11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Calibri</vt:lpstr>
      <vt:lpstr>Franklin Gothic Book</vt:lpstr>
      <vt:lpstr>Franklin Gothic Demi</vt:lpstr>
      <vt:lpstr>Söhne</vt:lpstr>
      <vt:lpstr>Wingdings</vt:lpstr>
      <vt:lpstr>Personnalisé</vt:lpstr>
      <vt:lpstr>Sikuli pour la prise de temps d’exécution</vt:lpstr>
      <vt:lpstr>Sikuli, C’est quoi?</vt:lpstr>
      <vt:lpstr>Caractéristiques de Sikuli</vt:lpstr>
      <vt:lpstr>Il convient de noter que Sikuli est principalement axé sur l'automatisation d'actions à l'écran et qu'il peut être particulièrement utile pour les tâches de test, de simulation d'utilisation ou de répétition de tâches répétitives à l'interface utilisateur. Cependant, il peut nécessiter un certain apprentissage pour maîtriser efficacement son utilisation en raison de son approche basée sur les images</vt:lpstr>
      <vt:lpstr>En quoi Sikuli va nous servir pour nos travaux d’optimisation EF+?</vt:lpstr>
      <vt:lpstr>Procédure à suivre</vt:lpstr>
      <vt:lpstr>Scénario </vt:lpstr>
      <vt:lpstr>Présentation PowerPoint</vt:lpstr>
      <vt:lpstr>Résultats des mesures prises pendant 5 jours</vt:lpstr>
      <vt:lpstr>Décomposition d’un scenario</vt:lpstr>
      <vt:lpstr>Présentation PowerPoint</vt:lpstr>
    </vt:vector>
  </TitlesOfParts>
  <Company>ISAGRI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Sikuli pour la prise de temps d’exécution</dc:title>
  <dc:creator>Humberto POSADAS</dc:creator>
  <cp:lastModifiedBy>Humberto POSADAS</cp:lastModifiedBy>
  <cp:revision>2</cp:revision>
  <dcterms:created xsi:type="dcterms:W3CDTF">2023-09-21T15:25:45Z</dcterms:created>
  <dcterms:modified xsi:type="dcterms:W3CDTF">2023-09-25T07:18:53Z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