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6" r:id="rId6"/>
    <p:sldId id="351" r:id="rId7"/>
    <p:sldId id="352" r:id="rId8"/>
    <p:sldId id="353" r:id="rId9"/>
    <p:sldId id="355" r:id="rId10"/>
    <p:sldId id="362" r:id="rId11"/>
    <p:sldId id="363" r:id="rId12"/>
    <p:sldId id="359" r:id="rId13"/>
    <p:sldId id="360" r:id="rId14"/>
    <p:sldId id="361" r:id="rId15"/>
    <p:sldId id="357" r:id="rId16"/>
    <p:sldId id="358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957"/>
    <a:srgbClr val="24408F"/>
    <a:srgbClr val="81004B"/>
    <a:srgbClr val="A1006F"/>
    <a:srgbClr val="3B93A6"/>
    <a:srgbClr val="C17022"/>
    <a:srgbClr val="000080"/>
    <a:srgbClr val="45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851CA-5028-15E6-87DD-95B10C325E5E}" v="1" dt="2021-12-04T19:26:43.331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Svijetli stil 2 - Isticanj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vijetli stil 2 - Isticanj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4678" autoAdjust="0"/>
  </p:normalViewPr>
  <p:slideViewPr>
    <p:cSldViewPr>
      <p:cViewPr>
        <p:scale>
          <a:sx n="100" d="100"/>
          <a:sy n="100" d="100"/>
        </p:scale>
        <p:origin x="-207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s Prološčić" userId="S::dprolosc@unios.hr::da671ba8-75c4-4994-a65c-5115a556e43a" providerId="AD" clId="Web-{0D3851CA-5028-15E6-87DD-95B10C325E5E}"/>
    <pc:docChg chg="modSld">
      <pc:chgData name="Doris Prološčić" userId="S::dprolosc@unios.hr::da671ba8-75c4-4994-a65c-5115a556e43a" providerId="AD" clId="Web-{0D3851CA-5028-15E6-87DD-95B10C325E5E}" dt="2021-12-04T19:26:43.331" v="0"/>
      <pc:docMkLst>
        <pc:docMk/>
      </pc:docMkLst>
      <pc:sldChg chg="addSp">
        <pc:chgData name="Doris Prološčić" userId="S::dprolosc@unios.hr::da671ba8-75c4-4994-a65c-5115a556e43a" providerId="AD" clId="Web-{0D3851CA-5028-15E6-87DD-95B10C325E5E}" dt="2021-12-04T19:26:43.331" v="0"/>
        <pc:sldMkLst>
          <pc:docMk/>
          <pc:sldMk cId="2376939230" sldId="256"/>
        </pc:sldMkLst>
        <pc:spChg chg="add">
          <ac:chgData name="Doris Prološčić" userId="S::dprolosc@unios.hr::da671ba8-75c4-4994-a65c-5115a556e43a" providerId="AD" clId="Web-{0D3851CA-5028-15E6-87DD-95B10C325E5E}" dt="2021-12-04T19:26:43.331" v="0"/>
          <ac:spMkLst>
            <pc:docMk/>
            <pc:sldMk cId="2376939230" sldId="256"/>
            <ac:spMk id="2" creationId="{C4BCA55E-2F11-4A81-86A5-444BD45E84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C3245D-A3DA-4E09-AF23-1ED64C1383ED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20523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4ED2F-68AE-4390-9FD7-FD165CF1468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01983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20164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2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5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6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9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10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11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12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13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rgbClr val="18395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9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7" y="1609694"/>
            <a:ext cx="7885632" cy="4771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8849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248" y="1243780"/>
            <a:ext cx="1209377" cy="53384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4" y="1258888"/>
            <a:ext cx="6157441" cy="5323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3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971600" y="1844824"/>
            <a:ext cx="7196138" cy="1089025"/>
          </a:xfrm>
          <a:prstGeom prst="rect">
            <a:avLst/>
          </a:prstGeom>
          <a:solidFill>
            <a:srgbClr val="18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77281" y="2146936"/>
            <a:ext cx="6984776" cy="571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entagon 7"/>
          <p:cNvSpPr/>
          <p:nvPr userDrawn="1"/>
        </p:nvSpPr>
        <p:spPr>
          <a:xfrm>
            <a:off x="971600" y="2965816"/>
            <a:ext cx="7196138" cy="1879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43657" y="3089841"/>
            <a:ext cx="6912768" cy="1631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18" y="88126"/>
            <a:ext cx="1525302" cy="15412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3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776524"/>
            <a:ext cx="6622845" cy="5762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71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6" y="1628800"/>
            <a:ext cx="3992563" cy="482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6240" y="1628800"/>
            <a:ext cx="3992562" cy="48245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776" y="776524"/>
            <a:ext cx="6622845" cy="5762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1772816"/>
            <a:ext cx="4040188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2636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354" y="1772816"/>
            <a:ext cx="4041775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1354" y="2636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8891" y="908720"/>
            <a:ext cx="6622845" cy="576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19"/>
          <p:cNvSpPr>
            <a:spLocks noGrp="1"/>
          </p:cNvSpPr>
          <p:nvPr>
            <p:ph type="sldNum" sz="quarter" idx="10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030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28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338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1052736"/>
            <a:ext cx="3008313" cy="99756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691" y="1052736"/>
            <a:ext cx="4679701" cy="5544616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18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840" y="2132857"/>
            <a:ext cx="3008313" cy="446449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55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31256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88" y="112474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879307"/>
            <a:ext cx="5486400" cy="7180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32800" y="400096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2EA39DD6-C962-4852-AFDC-546CED2162AF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6" name="Slide Number Placeholder 19"/>
          <p:cNvSpPr txBox="1">
            <a:spLocks/>
          </p:cNvSpPr>
          <p:nvPr userDrawn="1"/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EA39DD6-C962-4852-AFDC-546CED2162AF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98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87624" y="6597352"/>
            <a:ext cx="6499756" cy="260648"/>
          </a:xfrm>
          <a:prstGeom prst="rect">
            <a:avLst/>
          </a:prstGeom>
          <a:solidFill>
            <a:srgbClr val="18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844270"/>
            <a:ext cx="702153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dirty="0"/>
              <a:t>Click to edit Master title style</a:t>
            </a:r>
            <a:endParaRPr lang="en-GB" altLang="sr-Latn-RS" dirty="0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609694"/>
            <a:ext cx="8137525" cy="477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sr-Latn-RS" dirty="0"/>
              <a:t>Click to edit Master text styles</a:t>
            </a:r>
          </a:p>
          <a:p>
            <a:pPr lvl="1"/>
            <a:r>
              <a:rPr lang="en-US" altLang="sr-Latn-RS" dirty="0"/>
              <a:t>Second level</a:t>
            </a:r>
          </a:p>
          <a:p>
            <a:pPr lvl="2"/>
            <a:r>
              <a:rPr lang="en-US" altLang="sr-Latn-RS" dirty="0"/>
              <a:t>Third level</a:t>
            </a:r>
          </a:p>
          <a:p>
            <a:pPr lvl="3"/>
            <a:r>
              <a:rPr lang="en-US" altLang="sr-Latn-RS" dirty="0"/>
              <a:t>Fourth level</a:t>
            </a:r>
          </a:p>
          <a:p>
            <a:pPr lvl="4"/>
            <a:r>
              <a:rPr lang="en-US" altLang="sr-Latn-RS" dirty="0"/>
              <a:t>Fifth level</a:t>
            </a:r>
            <a:endParaRPr lang="en-GB" altLang="sr-Latn-RS" dirty="0"/>
          </a:p>
        </p:txBody>
      </p:sp>
      <p:sp>
        <p:nvSpPr>
          <p:cNvPr id="3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6570489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>
                <a:solidFill>
                  <a:schemeClr val="bg1"/>
                </a:solidFill>
                <a:latin typeface="Calibri" panose="020F0502020204030204" pitchFamily="34" charset="0"/>
              </a:rPr>
              <a:t>I045 | Moderni računalni sustavi</a:t>
            </a:r>
          </a:p>
        </p:txBody>
      </p:sp>
      <p:pic>
        <p:nvPicPr>
          <p:cNvPr id="1026" name="Picture 2" descr="D:\My Pictures\Screenpresso\2021-10-02_11h56_46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47836"/>
            <a:ext cx="1090360" cy="1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4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None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Calibri" panose="020F0502020204030204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ü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RS" altLang="sr-Latn-RS" dirty="0"/>
              <a:t>I045 – Moderni </a:t>
            </a:r>
            <a:r>
              <a:rPr lang="sr-Latn-RS" altLang="sr-Latn-RS" dirty="0" err="1"/>
              <a:t>računalni</a:t>
            </a:r>
            <a:r>
              <a:rPr lang="sr-Latn-RS" altLang="sr-Latn-RS" dirty="0"/>
              <a:t> sustavi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/>
            <a:r>
              <a:rPr lang="sr-Latn-RS" altLang="sr-Latn-RS" sz="3900" b="1" dirty="0" err="1"/>
              <a:t>Vježbe</a:t>
            </a:r>
            <a:r>
              <a:rPr lang="sr-Latn-RS" altLang="sr-Latn-RS" sz="3900" b="1"/>
              <a:t> 2</a:t>
            </a:r>
            <a:endParaRPr lang="sr-Latn-RS" altLang="sr-Latn-RS" sz="3900" b="1" dirty="0"/>
          </a:p>
          <a:p>
            <a:pPr algn="ctr" eaLnBrk="1" hangingPunct="1"/>
            <a:endParaRPr lang="sr-Latn-RS" altLang="sr-Latn-RS" b="1" dirty="0"/>
          </a:p>
          <a:p>
            <a:pPr algn="r" eaLnBrk="1" hangingPunct="1"/>
            <a:r>
              <a:rPr lang="sr-Latn-RS" altLang="sr-Latn-RS" b="1" dirty="0"/>
              <a:t>					</a:t>
            </a:r>
            <a:br>
              <a:rPr lang="sr-Latn-RS" altLang="sr-Latn-RS" b="1" dirty="0"/>
            </a:br>
            <a:r>
              <a:rPr lang="sr-Latn-RS" altLang="sr-Latn-RS" b="1" dirty="0" err="1"/>
              <a:t>Bartol</a:t>
            </a:r>
            <a:r>
              <a:rPr lang="sr-Latn-RS" altLang="sr-Latn-RS" b="1" dirty="0"/>
              <a:t> </a:t>
            </a:r>
            <a:r>
              <a:rPr lang="sr-Latn-RS" altLang="sr-Latn-RS" b="1" dirty="0" err="1"/>
              <a:t>Borozan</a:t>
            </a:r>
            <a:endParaRPr lang="sr-Latn-RS" altLang="sr-Latn-RS" b="1" dirty="0"/>
          </a:p>
          <a:p>
            <a:pPr algn="ctr" eaLnBrk="1" hangingPunct="1"/>
            <a:endParaRPr lang="sr-Latn-RS" altLang="sr-Latn-R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CA55E-2F11-4A81-86A5-444BD45E848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769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10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1BCA16-B324-6E42-AECC-16F7C5A7D119}"/>
              </a:ext>
            </a:extLst>
          </p:cNvPr>
          <p:cNvGrpSpPr/>
          <p:nvPr/>
        </p:nvGrpSpPr>
        <p:grpSpPr>
          <a:xfrm>
            <a:off x="971600" y="3264376"/>
            <a:ext cx="7213384" cy="2468880"/>
            <a:chOff x="1237889" y="1019523"/>
            <a:chExt cx="7213384" cy="2468880"/>
          </a:xfrm>
        </p:grpSpPr>
        <p:sp>
          <p:nvSpPr>
            <p:cNvPr id="16" name="Left Brace 15"/>
            <p:cNvSpPr/>
            <p:nvPr/>
          </p:nvSpPr>
          <p:spPr>
            <a:xfrm rot="10800000" flipV="1">
              <a:off x="5580680" y="1332726"/>
              <a:ext cx="213310" cy="1014833"/>
            </a:xfrm>
            <a:prstGeom prst="leftBrace">
              <a:avLst>
                <a:gd name="adj1" fmla="val 51435"/>
                <a:gd name="adj2" fmla="val 53134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3990" y="1643621"/>
              <a:ext cx="2609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Kada je </a:t>
              </a:r>
              <a:r>
                <a:rPr lang="hr-H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sel</a:t>
              </a: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b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čip vraća </a:t>
              </a:r>
              <a:r>
                <a:rPr lang="hr-H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r-H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r-H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Content Placeholder 3">
              <a:extLst>
                <a:ext uri="{FF2B5EF4-FFF2-40B4-BE49-F238E27FC236}">
                  <a16:creationId xmlns:a16="http://schemas.microsoft.com/office/drawing/2014/main" id="{B45A673F-E90C-094C-9BE4-24DAA28955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72515" y="1019523"/>
            <a:ext cx="1942907" cy="2468880"/>
          </p:xfrm>
          <a:graphic>
            <a:graphicData uri="http://schemas.openxmlformats.org/drawingml/2006/table">
              <a:tbl>
                <a:tblPr firstRow="1" lastCol="1" bandRow="1">
                  <a:tableStyleId>{B301B821-A1FF-4177-AEE7-76D212191A09}</a:tableStyleId>
                </a:tblPr>
                <a:tblGrid>
                  <a:gridCol w="4463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032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529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0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sel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out</a:t>
                        </a:r>
                      </a:p>
                    </a:txBody>
                    <a:tcPr marL="0" marR="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6454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8B5041-DC9A-C04F-BF7A-C1EB0070E3F9}"/>
                </a:ext>
              </a:extLst>
            </p:cNvPr>
            <p:cNvSpPr/>
            <p:nvPr/>
          </p:nvSpPr>
          <p:spPr>
            <a:xfrm rot="10800000" flipV="1">
              <a:off x="5587470" y="2429946"/>
              <a:ext cx="213310" cy="1014833"/>
            </a:xfrm>
            <a:prstGeom prst="leftBrace">
              <a:avLst>
                <a:gd name="adj1" fmla="val 51435"/>
                <a:gd name="adj2" fmla="val 53134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47194C-6D3B-754B-AA1B-2D6D712AC43D}"/>
                </a:ext>
              </a:extLst>
            </p:cNvPr>
            <p:cNvSpPr txBox="1"/>
            <p:nvPr/>
          </p:nvSpPr>
          <p:spPr>
            <a:xfrm>
              <a:off x="5842195" y="2671766"/>
              <a:ext cx="2609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Kada je </a:t>
              </a:r>
              <a:r>
                <a:rPr lang="hr-H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sel</a:t>
              </a: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b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čip vraća </a:t>
              </a:r>
              <a:r>
                <a:rPr lang="hr-H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hr-H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hr-H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r-H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D2E1BB-A13C-1F4B-8C53-E539FDE8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889" y="1663611"/>
              <a:ext cx="2157070" cy="1372136"/>
            </a:xfrm>
            <a:prstGeom prst="rect">
              <a:avLst/>
            </a:prstGeom>
          </p:spPr>
        </p:pic>
      </p:grp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358776" y="1609695"/>
            <a:ext cx="8137525" cy="1531274"/>
          </a:xfrm>
        </p:spPr>
        <p:txBody>
          <a:bodyPr/>
          <a:lstStyle/>
          <a:p>
            <a:r>
              <a:rPr lang="hr-HR" dirty="0"/>
              <a:t>Koristeći </a:t>
            </a:r>
            <a:r>
              <a:rPr lang="hr-HR" dirty="0" err="1"/>
              <a:t>Mux</a:t>
            </a:r>
            <a:r>
              <a:rPr lang="hr-HR" dirty="0"/>
              <a:t> dizajnirajte i testirajte </a:t>
            </a:r>
            <a:r>
              <a:rPr lang="hr-HR" b="1" dirty="0" err="1"/>
              <a:t>AndMuxOr</a:t>
            </a:r>
            <a:r>
              <a:rPr lang="hr-HR" dirty="0"/>
              <a:t> koji na ulazu ima 3 sabirnice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 i </a:t>
            </a:r>
            <a:r>
              <a:rPr lang="hr-HR" i="1" dirty="0" err="1"/>
              <a:t>sel</a:t>
            </a:r>
            <a:r>
              <a:rPr lang="hr-HR" dirty="0"/>
              <a:t>. Sklop na izlazu ima sabirnicu </a:t>
            </a:r>
            <a:r>
              <a:rPr lang="hr-HR" i="1" dirty="0" err="1"/>
              <a:t>out</a:t>
            </a:r>
            <a:r>
              <a:rPr lang="hr-HR" dirty="0"/>
              <a:t> koju postavljamo po sljedećoj shemi</a:t>
            </a:r>
          </a:p>
        </p:txBody>
      </p:sp>
    </p:spTree>
    <p:extLst>
      <p:ext uri="{BB962C8B-B14F-4D97-AF65-F5344CB8AC3E}">
        <p14:creationId xmlns:p14="http://schemas.microsoft.com/office/powerpoint/2010/main" val="735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11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358776" y="1609695"/>
            <a:ext cx="8137525" cy="1531274"/>
          </a:xfrm>
        </p:spPr>
        <p:txBody>
          <a:bodyPr/>
          <a:lstStyle/>
          <a:p>
            <a:r>
              <a:rPr lang="hr-HR" dirty="0"/>
              <a:t>Koristeći </a:t>
            </a:r>
            <a:r>
              <a:rPr lang="hr-HR" dirty="0" err="1"/>
              <a:t>Mux</a:t>
            </a:r>
            <a:r>
              <a:rPr lang="hr-HR" dirty="0"/>
              <a:t> dizajnirajte i testirajte </a:t>
            </a:r>
            <a:r>
              <a:rPr lang="hr-HR" b="1" dirty="0" err="1"/>
              <a:t>LogicUnit</a:t>
            </a:r>
            <a:r>
              <a:rPr lang="hr-HR" dirty="0"/>
              <a:t> koji na ulazu ima 3 sabirnice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 i 2-bitnu sabirnicu </a:t>
            </a:r>
            <a:r>
              <a:rPr lang="hr-HR" i="1" dirty="0" err="1"/>
              <a:t>sel</a:t>
            </a:r>
            <a:r>
              <a:rPr lang="hr-HR" dirty="0"/>
              <a:t> i vrši logičke operacije u ovisnosti o </a:t>
            </a:r>
            <a:r>
              <a:rPr lang="hr-HR" i="1" dirty="0" err="1"/>
              <a:t>sel</a:t>
            </a:r>
            <a:r>
              <a:rPr lang="hr-HR" dirty="0"/>
              <a:t> kao što je prikazano na slici.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147190"/>
              </p:ext>
            </p:extLst>
          </p:nvPr>
        </p:nvGraphicFramePr>
        <p:xfrm>
          <a:off x="3419872" y="3573016"/>
          <a:ext cx="2448272" cy="13716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a </a:t>
                      </a:r>
                      <a:r>
                        <a:rPr lang="hr-HR" sz="1200" b="0" i="0" baseline="0" dirty="0" err="1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hr-HR" sz="1200" b="0" i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b </a:t>
                      </a:r>
                      <a:endParaRPr lang="en-US" sz="1200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a </a:t>
                      </a:r>
                      <a:r>
                        <a:rPr lang="hr-HR" sz="1200" b="0" i="0" baseline="0" dirty="0" err="1">
                          <a:solidFill>
                            <a:srgbClr val="000000"/>
                          </a:solidFill>
                        </a:rPr>
                        <a:t>Or</a:t>
                      </a:r>
                      <a:r>
                        <a:rPr lang="hr-HR" sz="1200" b="0" i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b </a:t>
                      </a:r>
                      <a:endParaRPr lang="en-US" sz="1200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a </a:t>
                      </a:r>
                      <a:r>
                        <a:rPr lang="hr-HR" sz="1200" b="0" i="0" baseline="0" dirty="0" err="1">
                          <a:solidFill>
                            <a:srgbClr val="000000"/>
                          </a:solidFill>
                        </a:rPr>
                        <a:t>Nand</a:t>
                      </a:r>
                      <a:r>
                        <a:rPr lang="hr-HR" sz="1200" b="0" i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b </a:t>
                      </a:r>
                      <a:endParaRPr lang="en-US" sz="1200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a </a:t>
                      </a:r>
                      <a:r>
                        <a:rPr lang="hr-HR" sz="1200" b="0" i="0" baseline="0" dirty="0" err="1">
                          <a:solidFill>
                            <a:srgbClr val="000000"/>
                          </a:solidFill>
                        </a:rPr>
                        <a:t>Nor</a:t>
                      </a:r>
                      <a:r>
                        <a:rPr lang="hr-HR" sz="1200" b="0" i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r-HR" sz="1200" b="0" i="1" baseline="0" dirty="0">
                          <a:solidFill>
                            <a:srgbClr val="000000"/>
                          </a:solidFill>
                        </a:rPr>
                        <a:t>b </a:t>
                      </a:r>
                      <a:endParaRPr lang="en-US" sz="1200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Dizajnirajte i testirajte </a:t>
            </a:r>
            <a:r>
              <a:rPr lang="hr-HR" b="1" dirty="0"/>
              <a:t>Mux4Way16</a:t>
            </a:r>
            <a:r>
              <a:rPr lang="hr-HR" dirty="0"/>
              <a:t> koji na ulazu ima 4 16-bitne sabirnice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, </a:t>
            </a:r>
            <a:r>
              <a:rPr lang="hr-HR" i="1" dirty="0" err="1"/>
              <a:t>c</a:t>
            </a:r>
            <a:r>
              <a:rPr lang="hr-HR" dirty="0"/>
              <a:t> i </a:t>
            </a:r>
            <a:r>
              <a:rPr lang="hr-HR" i="1" dirty="0"/>
              <a:t>d</a:t>
            </a:r>
            <a:r>
              <a:rPr lang="hr-HR" dirty="0"/>
              <a:t> te 2-bitnu sabirnicu </a:t>
            </a:r>
            <a:r>
              <a:rPr lang="hr-HR" i="1" dirty="0" err="1"/>
              <a:t>sel</a:t>
            </a:r>
            <a:r>
              <a:rPr lang="hr-HR" dirty="0"/>
              <a:t>. Sklop na izlazu ima 16-bitnu sabirnicu </a:t>
            </a:r>
            <a:r>
              <a:rPr lang="hr-HR" i="1" dirty="0" err="1"/>
              <a:t>out</a:t>
            </a:r>
            <a:r>
              <a:rPr lang="hr-HR" dirty="0"/>
              <a:t> koju postavljamo po sljedećoj shemi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12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294627"/>
            <a:ext cx="3078767" cy="2006581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73520"/>
              </p:ext>
            </p:extLst>
          </p:nvPr>
        </p:nvGraphicFramePr>
        <p:xfrm>
          <a:off x="1619672" y="3453243"/>
          <a:ext cx="2163187" cy="13716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7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93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Dizajnirajte i testirajte </a:t>
            </a:r>
            <a:r>
              <a:rPr lang="hr-HR" b="1" dirty="0"/>
              <a:t>DMux4Way16</a:t>
            </a:r>
            <a:r>
              <a:rPr lang="hr-HR" dirty="0"/>
              <a:t> koji na ulazu ima 16-bitnu sabirnicu </a:t>
            </a:r>
            <a:r>
              <a:rPr lang="hr-HR" i="1" dirty="0"/>
              <a:t>a</a:t>
            </a:r>
            <a:r>
              <a:rPr lang="hr-HR" dirty="0"/>
              <a:t>, te 2-bitnu sabirnicu </a:t>
            </a:r>
            <a:r>
              <a:rPr lang="hr-HR" i="1" dirty="0" err="1"/>
              <a:t>sel</a:t>
            </a:r>
            <a:r>
              <a:rPr lang="hr-HR" dirty="0"/>
              <a:t>. Sklop na izlazu ima 4 16-bitne sabirnicu </a:t>
            </a:r>
            <a:r>
              <a:rPr lang="hr-HR" i="1" dirty="0" err="1"/>
              <a:t>out</a:t>
            </a:r>
            <a:r>
              <a:rPr lang="hr-HR" dirty="0"/>
              <a:t> koju postavljamo po sljedećoj shemi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13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610902"/>
              </p:ext>
            </p:extLst>
          </p:nvPr>
        </p:nvGraphicFramePr>
        <p:xfrm>
          <a:off x="1619672" y="3453243"/>
          <a:ext cx="2448272" cy="13716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in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hr-HR" sz="1200" baseline="0" dirty="0">
                          <a:solidFill>
                            <a:srgbClr val="000000"/>
                          </a:solidFill>
                        </a:rPr>
                        <a:t> 0, 0, </a:t>
                      </a:r>
                      <a:r>
                        <a:rPr lang="hr-HR" sz="1200" baseline="0" dirty="0" err="1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{0,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in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, 0,</a:t>
                      </a:r>
                      <a:r>
                        <a:rPr lang="hr-HR" sz="1200" baseline="0" dirty="0">
                          <a:solidFill>
                            <a:srgbClr val="000000"/>
                          </a:solidFill>
                        </a:rPr>
                        <a:t> 0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{0, 0,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in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, 0}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{0, 0,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hr-HR" sz="1200" dirty="0" err="1">
                          <a:solidFill>
                            <a:srgbClr val="000000"/>
                          </a:solidFill>
                        </a:rPr>
                        <a:t>in</a:t>
                      </a:r>
                      <a:r>
                        <a:rPr lang="hr-HR" sz="1200" dirty="0">
                          <a:solidFill>
                            <a:srgbClr val="000000"/>
                          </a:solidFill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Isosceles Triangle 1"/>
          <p:cNvSpPr/>
          <p:nvPr/>
        </p:nvSpPr>
        <p:spPr>
          <a:xfrm rot="16200000">
            <a:off x="6106830" y="3667688"/>
            <a:ext cx="1368153" cy="1034795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64671" y="4194610"/>
            <a:ext cx="8374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308304" y="3933056"/>
            <a:ext cx="8374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308304" y="3573016"/>
            <a:ext cx="8374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08304" y="4797152"/>
            <a:ext cx="8374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08304" y="4365104"/>
            <a:ext cx="8374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76256" y="4581128"/>
            <a:ext cx="0" cy="79208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7617" y="3351659"/>
            <a:ext cx="6027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hr-HR" spc="70" dirty="0"/>
              <a:t>a</a:t>
            </a:r>
          </a:p>
          <a:p>
            <a:pPr>
              <a:spcAft>
                <a:spcPts val="1000"/>
              </a:spcAft>
            </a:pPr>
            <a:r>
              <a:rPr lang="hr-HR" spc="70" dirty="0"/>
              <a:t>b</a:t>
            </a:r>
          </a:p>
          <a:p>
            <a:pPr>
              <a:spcAft>
                <a:spcPts val="1000"/>
              </a:spcAft>
            </a:pPr>
            <a:r>
              <a:rPr lang="hr-HR" spc="70" dirty="0"/>
              <a:t>c</a:t>
            </a:r>
          </a:p>
          <a:p>
            <a:pPr>
              <a:spcAft>
                <a:spcPts val="1000"/>
              </a:spcAft>
            </a:pPr>
            <a:r>
              <a:rPr lang="hr-HR" spc="70" dirty="0"/>
              <a:t>d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22515" y="3040386"/>
            <a:ext cx="338437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kern="0" dirty="0"/>
          </a:p>
          <a:p>
            <a:r>
              <a:rPr lang="hr-HR" kern="0" dirty="0"/>
              <a:t>                                             </a:t>
            </a:r>
          </a:p>
          <a:p>
            <a:r>
              <a:rPr lang="hr-HR" kern="0" dirty="0"/>
              <a:t>  </a:t>
            </a:r>
            <a:r>
              <a:rPr lang="hr-HR" kern="0" dirty="0" err="1"/>
              <a:t>in</a:t>
            </a:r>
            <a:r>
              <a:rPr lang="hr-HR" kern="0" dirty="0"/>
              <a:t>                </a:t>
            </a:r>
            <a:r>
              <a:rPr lang="hr-HR" sz="1100" dirty="0"/>
              <a:t>DMux4Way16</a:t>
            </a:r>
            <a:endParaRPr lang="hr-HR" sz="1100" kern="0" dirty="0"/>
          </a:p>
          <a:p>
            <a:endParaRPr lang="hr-HR" kern="0" dirty="0"/>
          </a:p>
          <a:p>
            <a:r>
              <a:rPr lang="hr-HR" kern="0" dirty="0"/>
              <a:t> </a:t>
            </a:r>
          </a:p>
          <a:p>
            <a:r>
              <a:rPr lang="hr-HR" kern="0" dirty="0"/>
              <a:t>                         </a:t>
            </a:r>
            <a:r>
              <a:rPr lang="hr-HR" kern="0" dirty="0" err="1"/>
              <a:t>sel</a:t>
            </a:r>
            <a:endParaRPr lang="hr-HR" kern="0" dirty="0"/>
          </a:p>
        </p:txBody>
      </p:sp>
    </p:spTree>
    <p:extLst>
      <p:ext uri="{BB962C8B-B14F-4D97-AF65-F5344CB8AC3E}">
        <p14:creationId xmlns:p14="http://schemas.microsoft.com/office/powerpoint/2010/main" val="5869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Odredite tablicu istinitosti za logičku funkciju</a:t>
            </a:r>
            <a:r>
              <a:rPr lang="en-US" dirty="0"/>
              <a:t> </a:t>
            </a:r>
            <a:endParaRPr lang="hr-HR" dirty="0"/>
          </a:p>
          <a:p>
            <a:pPr algn="ctr"/>
            <a:endParaRPr lang="hr-HR" i="1" dirty="0"/>
          </a:p>
          <a:p>
            <a:pPr algn="ctr"/>
            <a:r>
              <a:rPr lang="hr-HR" i="1" dirty="0"/>
              <a:t>f(x, y, </a:t>
            </a:r>
            <a:r>
              <a:rPr lang="hr-HR" i="1" dirty="0" err="1"/>
              <a:t>z</a:t>
            </a:r>
            <a:r>
              <a:rPr lang="hr-HR" i="1" dirty="0"/>
              <a:t>)</a:t>
            </a:r>
            <a:r>
              <a:rPr lang="hr-HR" dirty="0"/>
              <a:t> = (</a:t>
            </a:r>
            <a:r>
              <a:rPr lang="hr-HR" i="1" dirty="0" err="1"/>
              <a:t>x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/>
              <a:t>y</a:t>
            </a:r>
            <a:r>
              <a:rPr lang="hr-HR" dirty="0"/>
              <a:t>) </a:t>
            </a:r>
            <a:r>
              <a:rPr lang="hr-HR" dirty="0" err="1"/>
              <a:t>Or</a:t>
            </a:r>
            <a:r>
              <a:rPr lang="hr-HR" dirty="0"/>
              <a:t> (</a:t>
            </a:r>
            <a:r>
              <a:rPr lang="hr-HR" dirty="0" err="1"/>
              <a:t>Not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/>
              <a:t>z</a:t>
            </a:r>
            <a:r>
              <a:rPr lang="hr-H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2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</p:spTree>
    <p:extLst>
      <p:ext uri="{BB962C8B-B14F-4D97-AF65-F5344CB8AC3E}">
        <p14:creationId xmlns:p14="http://schemas.microsoft.com/office/powerpoint/2010/main" val="22167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Booleova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Komutativnost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socijativnost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Distributiv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Morgan: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Idempotent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ts val="1600"/>
              </a:spcBef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Dvostruka negacija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Not(Not(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090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4</a:t>
            </a:fld>
            <a:endParaRPr lang="hr-HR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Sljedeće tablice istinitosti pretvorite u logičke izraze.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   a)                                                     </a:t>
            </a:r>
            <a:r>
              <a:rPr lang="hr-HR" dirty="0" err="1"/>
              <a:t>b</a:t>
            </a:r>
            <a:r>
              <a:rPr lang="hr-HR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28D2D-527D-994B-A884-F81AF26C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1889"/>
              </p:ext>
            </p:extLst>
          </p:nvPr>
        </p:nvGraphicFramePr>
        <p:xfrm>
          <a:off x="1220200" y="2492896"/>
          <a:ext cx="2487704" cy="31108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628D2D-527D-994B-A884-F81AF26C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22987"/>
              </p:ext>
            </p:extLst>
          </p:nvPr>
        </p:nvGraphicFramePr>
        <p:xfrm>
          <a:off x="5036624" y="2492896"/>
          <a:ext cx="2487704" cy="31108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Pomoću </a:t>
            </a:r>
            <a:r>
              <a:rPr lang="hr-HR" dirty="0" err="1"/>
              <a:t>Hardware</a:t>
            </a:r>
            <a:r>
              <a:rPr lang="hr-HR" dirty="0"/>
              <a:t> </a:t>
            </a:r>
            <a:r>
              <a:rPr lang="hr-HR" dirty="0" err="1"/>
              <a:t>Description</a:t>
            </a:r>
            <a:r>
              <a:rPr lang="hr-HR" dirty="0"/>
              <a:t> </a:t>
            </a:r>
            <a:r>
              <a:rPr lang="hr-HR" dirty="0" err="1"/>
              <a:t>Language</a:t>
            </a:r>
            <a:r>
              <a:rPr lang="hr-HR" dirty="0"/>
              <a:t>-a (HDL) dizajnirajte i testirajte </a:t>
            </a:r>
            <a:r>
              <a:rPr lang="hr-HR" dirty="0" err="1"/>
              <a:t>Xor</a:t>
            </a:r>
            <a:r>
              <a:rPr lang="hr-HR" dirty="0"/>
              <a:t> logička vrata. Operacija </a:t>
            </a:r>
            <a:r>
              <a:rPr lang="hr-HR" dirty="0" err="1"/>
              <a:t>Xor</a:t>
            </a:r>
            <a:r>
              <a:rPr lang="hr-HR" dirty="0"/>
              <a:t> je binarna operacija koja je istinita samo kada su operandi različitih </a:t>
            </a:r>
            <a:r>
              <a:rPr lang="hr-HR" dirty="0" err="1"/>
              <a:t>istinitosnih</a:t>
            </a:r>
            <a:r>
              <a:rPr lang="hr-HR" dirty="0"/>
              <a:t> vrijednosti. Koristite sljedeće dijelove.</a:t>
            </a:r>
          </a:p>
          <a:p>
            <a:endParaRPr lang="hr-HR" dirty="0"/>
          </a:p>
          <a:p>
            <a:pPr marL="1143000" lvl="1">
              <a:buFontTx/>
              <a:buChar char="-"/>
            </a:pPr>
            <a:r>
              <a:rPr lang="hr-HR" sz="2200" dirty="0" err="1"/>
              <a:t>Not</a:t>
            </a:r>
            <a:r>
              <a:rPr lang="hr-HR" sz="2200" dirty="0"/>
              <a:t>(</a:t>
            </a:r>
            <a:r>
              <a:rPr lang="hr-HR" sz="2200" dirty="0" err="1"/>
              <a:t>in</a:t>
            </a:r>
            <a:r>
              <a:rPr lang="hr-HR" sz="2200" dirty="0"/>
              <a:t>=, </a:t>
            </a:r>
            <a:r>
              <a:rPr lang="hr-HR" sz="2200" dirty="0" err="1"/>
              <a:t>out</a:t>
            </a:r>
            <a:r>
              <a:rPr lang="hr-HR" sz="2200" dirty="0"/>
              <a:t>=)</a:t>
            </a:r>
          </a:p>
          <a:p>
            <a:pPr marL="1143000" lvl="1">
              <a:buFontTx/>
              <a:buChar char="-"/>
            </a:pPr>
            <a:r>
              <a:rPr lang="hr-HR" sz="2200" dirty="0" err="1"/>
              <a:t>And</a:t>
            </a:r>
            <a:r>
              <a:rPr lang="hr-HR" sz="2200" dirty="0"/>
              <a:t>(a=, b=, </a:t>
            </a:r>
            <a:r>
              <a:rPr lang="hr-HR" sz="2200" dirty="0" err="1"/>
              <a:t>out</a:t>
            </a:r>
            <a:r>
              <a:rPr lang="hr-HR" sz="2200" dirty="0"/>
              <a:t>=)</a:t>
            </a:r>
          </a:p>
          <a:p>
            <a:pPr marL="1143000" lvl="1">
              <a:buFontTx/>
              <a:buChar char="-"/>
            </a:pPr>
            <a:r>
              <a:rPr lang="hr-HR" sz="2200" dirty="0" err="1"/>
              <a:t>Or</a:t>
            </a:r>
            <a:r>
              <a:rPr lang="hr-HR" sz="2200" dirty="0"/>
              <a:t>(a=, b=, </a:t>
            </a:r>
            <a:r>
              <a:rPr lang="hr-HR" sz="2200" dirty="0" err="1"/>
              <a:t>out</a:t>
            </a:r>
            <a:r>
              <a:rPr lang="hr-HR" sz="2200" dirty="0"/>
              <a:t>=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5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2A9A0B0-6A70-4BD9-845C-45A65218F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7" b="39250"/>
          <a:stretch/>
        </p:blipFill>
        <p:spPr bwMode="auto">
          <a:xfrm>
            <a:off x="4419574" y="3429000"/>
            <a:ext cx="36480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9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Dizajnirajte i testirajte sljedeće sklopove.</a:t>
            </a:r>
          </a:p>
          <a:p>
            <a:pPr marL="457200" indent="-457200">
              <a:buAutoNum type="alphaLcParenR"/>
            </a:pPr>
            <a:r>
              <a:rPr lang="hr-HR" dirty="0"/>
              <a:t>MUX (</a:t>
            </a:r>
            <a:r>
              <a:rPr lang="hr-HR" dirty="0" err="1"/>
              <a:t>multiplekser</a:t>
            </a:r>
            <a:r>
              <a:rPr lang="hr-HR" dirty="0"/>
              <a:t>) sklop koji ima 3 ulaza: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 err="1"/>
              <a:t>b</a:t>
            </a:r>
            <a:r>
              <a:rPr lang="hr-HR" dirty="0"/>
              <a:t>, </a:t>
            </a:r>
            <a:r>
              <a:rPr lang="hr-HR" i="1" dirty="0" err="1"/>
              <a:t>sel</a:t>
            </a:r>
            <a:r>
              <a:rPr lang="hr-HR" dirty="0"/>
              <a:t>, te jedan </a:t>
            </a:r>
            <a:r>
              <a:rPr lang="hr-HR" dirty="0" err="1"/>
              <a:t>output</a:t>
            </a:r>
            <a:r>
              <a:rPr lang="hr-HR" dirty="0"/>
              <a:t> </a:t>
            </a:r>
            <a:r>
              <a:rPr lang="hr-HR" i="1" dirty="0" err="1"/>
              <a:t>out</a:t>
            </a:r>
            <a:r>
              <a:rPr lang="hr-HR" dirty="0"/>
              <a:t>. Ukoliko je </a:t>
            </a:r>
            <a:r>
              <a:rPr lang="hr-HR" i="1" dirty="0" err="1"/>
              <a:t>sel</a:t>
            </a:r>
            <a:r>
              <a:rPr lang="hr-HR" i="1" dirty="0"/>
              <a:t> </a:t>
            </a:r>
            <a:r>
              <a:rPr lang="hr-HR" dirty="0"/>
              <a:t>= 0, MUX vraća </a:t>
            </a:r>
            <a:r>
              <a:rPr lang="hr-HR" i="1" dirty="0"/>
              <a:t>a</a:t>
            </a:r>
            <a:r>
              <a:rPr lang="hr-HR" dirty="0"/>
              <a:t>, inače </a:t>
            </a:r>
            <a:r>
              <a:rPr lang="hr-HR" i="1" dirty="0"/>
              <a:t>b</a:t>
            </a:r>
            <a:r>
              <a:rPr lang="hr-HR" dirty="0"/>
              <a:t>.</a:t>
            </a:r>
          </a:p>
          <a:p>
            <a:pPr marL="457200" indent="-457200">
              <a:buAutoNum type="alphaLcParenR"/>
            </a:pPr>
            <a:r>
              <a:rPr lang="hr-HR" dirty="0"/>
              <a:t>DMUX (</a:t>
            </a:r>
            <a:r>
              <a:rPr lang="hr-HR" dirty="0" err="1"/>
              <a:t>demultiplekser</a:t>
            </a:r>
            <a:r>
              <a:rPr lang="hr-HR" dirty="0"/>
              <a:t>) sklop koji ima 2 ulaza: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 err="1"/>
              <a:t>sel</a:t>
            </a:r>
            <a:r>
              <a:rPr lang="hr-HR" dirty="0"/>
              <a:t> te 2 </a:t>
            </a:r>
            <a:r>
              <a:rPr lang="hr-HR" dirty="0" err="1"/>
              <a:t>outputa</a:t>
            </a:r>
            <a:r>
              <a:rPr lang="hr-HR" dirty="0"/>
              <a:t> </a:t>
            </a:r>
            <a:r>
              <a:rPr lang="hr-HR" i="1" dirty="0"/>
              <a:t>a</a:t>
            </a:r>
            <a:r>
              <a:rPr lang="hr-HR" dirty="0"/>
              <a:t> i </a:t>
            </a:r>
            <a:r>
              <a:rPr lang="hr-HR" i="1" dirty="0" err="1"/>
              <a:t>sel</a:t>
            </a:r>
            <a:r>
              <a:rPr lang="hr-HR" dirty="0"/>
              <a:t>. Ukoliko je </a:t>
            </a:r>
            <a:r>
              <a:rPr lang="hr-HR" i="1" dirty="0" err="1"/>
              <a:t>sel</a:t>
            </a:r>
            <a:r>
              <a:rPr lang="hr-HR" dirty="0"/>
              <a:t> = 0, DMUX vraća </a:t>
            </a:r>
            <a:br>
              <a:rPr lang="hr-HR" dirty="0"/>
            </a:br>
            <a:r>
              <a:rPr lang="hr-HR" i="1" dirty="0"/>
              <a:t>{a,</a:t>
            </a:r>
            <a:r>
              <a:rPr lang="hr-HR" dirty="0"/>
              <a:t> </a:t>
            </a:r>
            <a:r>
              <a:rPr lang="hr-HR" i="1" dirty="0"/>
              <a:t>b</a:t>
            </a:r>
            <a:r>
              <a:rPr lang="hr-HR" dirty="0"/>
              <a:t>} = {</a:t>
            </a:r>
            <a:r>
              <a:rPr lang="hr-HR" i="1" dirty="0" err="1"/>
              <a:t>in</a:t>
            </a:r>
            <a:r>
              <a:rPr lang="hr-HR" dirty="0"/>
              <a:t>, 0}, inače {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} = {0, </a:t>
            </a:r>
            <a:r>
              <a:rPr lang="hr-HR" i="1" dirty="0" err="1"/>
              <a:t>in</a:t>
            </a:r>
            <a:r>
              <a:rPr lang="hr-HR" dirty="0"/>
              <a:t>}.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6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6451"/>
            <a:ext cx="21621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38" y="4347022"/>
            <a:ext cx="22669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7</a:t>
            </a:fld>
            <a:endParaRPr lang="hr-H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28D2D-527D-994B-A884-F81AF26C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8578"/>
              </p:ext>
            </p:extLst>
          </p:nvPr>
        </p:nvGraphicFramePr>
        <p:xfrm>
          <a:off x="1331640" y="1844824"/>
          <a:ext cx="2487704" cy="31108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sel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Mux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43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8</a:t>
            </a:fld>
            <a:endParaRPr lang="hr-H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28D2D-527D-994B-A884-F81AF26C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37277"/>
              </p:ext>
            </p:extLst>
          </p:nvPr>
        </p:nvGraphicFramePr>
        <p:xfrm>
          <a:off x="1331640" y="1844824"/>
          <a:ext cx="2487704" cy="31108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sel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i="1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Mux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432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067944" y="2996953"/>
            <a:ext cx="4320480" cy="3024335"/>
          </a:xfrm>
        </p:spPr>
        <p:txBody>
          <a:bodyPr>
            <a:normAutofit/>
          </a:bodyPr>
          <a:lstStyle/>
          <a:p>
            <a:r>
              <a:rPr lang="hr-HR" i="1" dirty="0"/>
              <a:t>(a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(</a:t>
            </a:r>
            <a:r>
              <a:rPr lang="hr-HR" i="1" dirty="0" err="1"/>
              <a:t>sel</a:t>
            </a:r>
            <a:r>
              <a:rPr lang="hr-HR" dirty="0"/>
              <a:t>)) </a:t>
            </a:r>
            <a:r>
              <a:rPr lang="hr-HR" dirty="0" err="1"/>
              <a:t>Or</a:t>
            </a:r>
            <a:r>
              <a:rPr lang="hr-HR" dirty="0"/>
              <a:t> (</a:t>
            </a:r>
            <a:r>
              <a:rPr lang="hr-HR" i="1" dirty="0"/>
              <a:t>b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 err="1"/>
              <a:t>sel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11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Dizajnirajte i testirajte sljedeće sklopove.</a:t>
            </a:r>
          </a:p>
          <a:p>
            <a:pPr marL="457200" indent="-457200">
              <a:buAutoNum type="alphaLcParenR"/>
            </a:pPr>
            <a:r>
              <a:rPr lang="hr-HR" dirty="0"/>
              <a:t>Bool4 sklop koji na ulazu ima sabirnicu širine 4 bita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dirty="0"/>
              <a:t>te na izlazu </a:t>
            </a:r>
            <a:r>
              <a:rPr lang="hr-HR" i="1" dirty="0" err="1"/>
              <a:t>out</a:t>
            </a:r>
            <a:r>
              <a:rPr lang="hr-HR" i="1" dirty="0"/>
              <a:t> </a:t>
            </a:r>
            <a:r>
              <a:rPr lang="hr-HR" dirty="0"/>
              <a:t>= (</a:t>
            </a:r>
            <a:r>
              <a:rPr lang="hr-HR" i="1" dirty="0" err="1"/>
              <a:t>in</a:t>
            </a:r>
            <a:r>
              <a:rPr lang="hr-HR" dirty="0"/>
              <a:t>[0]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 err="1"/>
              <a:t>in</a:t>
            </a:r>
            <a:r>
              <a:rPr lang="hr-HR" dirty="0"/>
              <a:t>[1]) </a:t>
            </a:r>
            <a:r>
              <a:rPr lang="hr-HR" dirty="0" err="1"/>
              <a:t>Or</a:t>
            </a:r>
            <a:r>
              <a:rPr lang="hr-HR" dirty="0"/>
              <a:t> (</a:t>
            </a:r>
            <a:r>
              <a:rPr lang="hr-HR" i="1" dirty="0" err="1"/>
              <a:t>in</a:t>
            </a:r>
            <a:r>
              <a:rPr lang="hr-HR" dirty="0"/>
              <a:t>[</a:t>
            </a:r>
            <a:r>
              <a:rPr lang="hr-HR" dirty="0" err="1"/>
              <a:t>2</a:t>
            </a:r>
            <a:r>
              <a:rPr lang="hr-HR" dirty="0"/>
              <a:t>]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 err="1"/>
              <a:t>in</a:t>
            </a:r>
            <a:r>
              <a:rPr lang="hr-HR" dirty="0"/>
              <a:t>[</a:t>
            </a:r>
            <a:r>
              <a:rPr lang="hr-HR" dirty="0" err="1"/>
              <a:t>3</a:t>
            </a:r>
            <a:r>
              <a:rPr lang="hr-HR" dirty="0"/>
              <a:t>]).</a:t>
            </a:r>
          </a:p>
          <a:p>
            <a:pPr marL="457200" indent="-457200">
              <a:buAutoNum type="alphaLcParenR"/>
            </a:pPr>
            <a:r>
              <a:rPr lang="hr-HR" dirty="0"/>
              <a:t>8to16 sklop koji na ulazu ima dvije sabirnice širine 8 bitova </a:t>
            </a:r>
            <a:r>
              <a:rPr lang="hr-HR" i="1" dirty="0"/>
              <a:t>a</a:t>
            </a:r>
            <a:r>
              <a:rPr lang="hr-HR" dirty="0"/>
              <a:t> i </a:t>
            </a:r>
            <a:r>
              <a:rPr lang="hr-HR" i="1" dirty="0"/>
              <a:t>b</a:t>
            </a:r>
            <a:r>
              <a:rPr lang="hr-HR" dirty="0"/>
              <a:t> koje spaja u sabirnicu </a:t>
            </a:r>
            <a:r>
              <a:rPr lang="hr-HR" i="1" dirty="0" err="1"/>
              <a:t>out</a:t>
            </a:r>
            <a:r>
              <a:rPr lang="hr-HR" i="1" dirty="0"/>
              <a:t> </a:t>
            </a:r>
            <a:r>
              <a:rPr lang="hr-HR" dirty="0"/>
              <a:t>širine 16 tako da je </a:t>
            </a:r>
            <a:br>
              <a:rPr lang="hr-HR" dirty="0"/>
            </a:br>
            <a:r>
              <a:rPr lang="hr-HR" i="1" dirty="0" err="1"/>
              <a:t>out</a:t>
            </a:r>
            <a:r>
              <a:rPr lang="hr-HR" dirty="0"/>
              <a:t>[0 .. 7] = </a:t>
            </a:r>
            <a:r>
              <a:rPr lang="hr-HR" i="1" dirty="0"/>
              <a:t>a</a:t>
            </a:r>
            <a:r>
              <a:rPr lang="hr-HR" dirty="0"/>
              <a:t> i </a:t>
            </a:r>
            <a:r>
              <a:rPr lang="hr-HR" i="1" dirty="0" err="1"/>
              <a:t>out</a:t>
            </a:r>
            <a:r>
              <a:rPr lang="hr-HR" dirty="0"/>
              <a:t>[8 .. 15] = </a:t>
            </a:r>
            <a:r>
              <a:rPr lang="hr-HR" i="1" dirty="0"/>
              <a:t>b.</a:t>
            </a:r>
          </a:p>
          <a:p>
            <a:pPr marL="457200" indent="-457200">
              <a:buAutoNum type="alphaLcParenR"/>
            </a:pPr>
            <a:r>
              <a:rPr lang="hr-HR" dirty="0"/>
              <a:t>16to8 sklop koji na ulazu ima sabirnicu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dirty="0"/>
              <a:t>širine 16 bitova koje dijeli u dvije izlazne sabirnice </a:t>
            </a:r>
            <a:r>
              <a:rPr lang="hr-HR" i="1" dirty="0"/>
              <a:t>a</a:t>
            </a:r>
            <a:r>
              <a:rPr lang="hr-HR" dirty="0"/>
              <a:t> i </a:t>
            </a:r>
            <a:r>
              <a:rPr lang="hr-HR" i="1" dirty="0"/>
              <a:t>b </a:t>
            </a:r>
            <a:r>
              <a:rPr lang="hr-HR" dirty="0"/>
              <a:t>širine 8 tako da je </a:t>
            </a:r>
            <a:br>
              <a:rPr lang="hr-HR" dirty="0"/>
            </a:br>
            <a:r>
              <a:rPr lang="hr-HR" i="1" dirty="0"/>
              <a:t>a</a:t>
            </a:r>
            <a:r>
              <a:rPr lang="hr-HR" dirty="0"/>
              <a:t> = </a:t>
            </a:r>
            <a:r>
              <a:rPr lang="hr-HR" i="1" dirty="0" err="1"/>
              <a:t>in</a:t>
            </a:r>
            <a:r>
              <a:rPr lang="hr-HR" dirty="0"/>
              <a:t>[0 .. 7] i </a:t>
            </a:r>
            <a:r>
              <a:rPr lang="hr-HR" i="1" dirty="0"/>
              <a:t>b</a:t>
            </a:r>
            <a:r>
              <a:rPr lang="hr-HR" dirty="0"/>
              <a:t> = </a:t>
            </a:r>
            <a:r>
              <a:rPr lang="hr-HR" i="1" dirty="0" err="1"/>
              <a:t>in</a:t>
            </a:r>
            <a:r>
              <a:rPr lang="hr-HR" dirty="0"/>
              <a:t>[8 .. 15].</a:t>
            </a:r>
          </a:p>
          <a:p>
            <a:pPr marL="457200" indent="-457200">
              <a:buAutoNum type="alphaLcParenR"/>
            </a:pPr>
            <a:r>
              <a:rPr lang="hr-HR" dirty="0"/>
              <a:t>And16 sklop koji na ulazu ima dvije 16-bitne sabirnice </a:t>
            </a:r>
            <a:r>
              <a:rPr lang="hr-HR" i="1" dirty="0"/>
              <a:t>a</a:t>
            </a:r>
            <a:r>
              <a:rPr lang="hr-HR" dirty="0"/>
              <a:t> i </a:t>
            </a:r>
            <a:r>
              <a:rPr lang="hr-HR" i="1" dirty="0"/>
              <a:t>b</a:t>
            </a:r>
            <a:r>
              <a:rPr lang="hr-HR" dirty="0"/>
              <a:t> te na izlazu 16-bitnu sabirnicu </a:t>
            </a:r>
            <a:r>
              <a:rPr lang="hr-HR" i="1" dirty="0" err="1"/>
              <a:t>out</a:t>
            </a:r>
            <a:r>
              <a:rPr lang="hr-HR" dirty="0"/>
              <a:t> na kojoj postavite </a:t>
            </a:r>
            <a:r>
              <a:rPr lang="hr-HR" i="1" dirty="0" err="1"/>
              <a:t>out</a:t>
            </a:r>
            <a:r>
              <a:rPr lang="hr-HR" dirty="0"/>
              <a:t>[i] = </a:t>
            </a:r>
            <a:r>
              <a:rPr lang="hr-HR" i="1" dirty="0"/>
              <a:t>a</a:t>
            </a:r>
            <a:r>
              <a:rPr lang="hr-HR" dirty="0"/>
              <a:t>[i]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i="1" dirty="0"/>
              <a:t>b</a:t>
            </a:r>
            <a:r>
              <a:rPr lang="hr-HR" dirty="0"/>
              <a:t>[i], za svaki i.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9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/>
              <a:t>Zadatak</a:t>
            </a:r>
          </a:p>
        </p:txBody>
      </p:sp>
    </p:spTree>
    <p:extLst>
      <p:ext uri="{BB962C8B-B14F-4D97-AF65-F5344CB8AC3E}">
        <p14:creationId xmlns:p14="http://schemas.microsoft.com/office/powerpoint/2010/main" val="15780576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7F7F7F"/>
      </a:accent2>
      <a:accent3>
        <a:srgbClr val="C00000"/>
      </a:accent3>
      <a:accent4>
        <a:srgbClr val="2D2D8A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86F5A239B67840B753F0D21B2524D8" ma:contentTypeVersion="2" ma:contentTypeDescription="Stvaranje novog dokumenta." ma:contentTypeScope="" ma:versionID="d4f226a3e175b0a028316fe78e42b96f">
  <xsd:schema xmlns:xsd="http://www.w3.org/2001/XMLSchema" xmlns:xs="http://www.w3.org/2001/XMLSchema" xmlns:p="http://schemas.microsoft.com/office/2006/metadata/properties" xmlns:ns2="de632cbc-ef14-4cad-a2de-0f0d09baec55" targetNamespace="http://schemas.microsoft.com/office/2006/metadata/properties" ma:root="true" ma:fieldsID="83e2dafaaad5f8267a5514c93501ff44" ns2:_="">
    <xsd:import namespace="de632cbc-ef14-4cad-a2de-0f0d09baec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32cbc-ef14-4cad-a2de-0f0d09bae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6D396-DB2D-4F85-B324-8CE471250EFB}"/>
</file>

<file path=customXml/itemProps2.xml><?xml version="1.0" encoding="utf-8"?>
<ds:datastoreItem xmlns:ds="http://schemas.openxmlformats.org/officeDocument/2006/customXml" ds:itemID="{9CDEA7FA-7B31-40F1-9CD0-A70E371B62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9114DA-11A0-485F-A230-EA0B12DBF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14842</TotalTime>
  <Words>688</Words>
  <Application>Microsoft Office PowerPoint</Application>
  <PresentationFormat>On-screen Show (4:3)</PresentationFormat>
  <Paragraphs>308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I045 – Moderni računalni sustavi</vt:lpstr>
      <vt:lpstr>PowerPoint Presentation</vt:lpstr>
      <vt:lpstr>Booleova algebra</vt:lpstr>
      <vt:lpstr>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Domagoj Ševerdija</dc:creator>
  <cp:lastModifiedBy>Home User</cp:lastModifiedBy>
  <cp:revision>2036</cp:revision>
  <dcterms:created xsi:type="dcterms:W3CDTF">2014-10-08T10:33:05Z</dcterms:created>
  <dcterms:modified xsi:type="dcterms:W3CDTF">2021-12-04T19:26:43Z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0x0101004286F5A239B67840B753F0D21B2524D8</vt:lpwstr>
  </property>
</Properties>
</file>