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4" r:id="rId3"/>
    <p:sldId id="309" r:id="rId4"/>
    <p:sldId id="311" r:id="rId5"/>
    <p:sldId id="320" r:id="rId6"/>
    <p:sldId id="318" r:id="rId7"/>
    <p:sldId id="313" r:id="rId8"/>
    <p:sldId id="319" r:id="rId9"/>
    <p:sldId id="315" r:id="rId10"/>
    <p:sldId id="316" r:id="rId11"/>
    <p:sldId id="317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957"/>
    <a:srgbClr val="24408F"/>
    <a:srgbClr val="81004B"/>
    <a:srgbClr val="A1006F"/>
    <a:srgbClr val="3B93A6"/>
    <a:srgbClr val="C17022"/>
    <a:srgbClr val="000080"/>
    <a:srgbClr val="45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Svijetli stil 2 - Isticanj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vijetli stil 2 - Isticanj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4678" autoAdjust="0"/>
  </p:normalViewPr>
  <p:slideViewPr>
    <p:cSldViewPr>
      <p:cViewPr>
        <p:scale>
          <a:sx n="100" d="100"/>
          <a:sy n="100" d="100"/>
        </p:scale>
        <p:origin x="-12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C3245D-A3DA-4E09-AF23-1ED64C1383ED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20523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A4ED2F-68AE-4390-9FD7-FD165CF1468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201983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1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20164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3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4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5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7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4ED2F-68AE-4390-9FD7-FD165CF14685}" type="slidenum">
              <a:rPr lang="en-GB" altLang="sr-Latn-RS" smtClean="0"/>
              <a:pPr/>
              <a:t>8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49636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rgbClr val="183957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4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968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7" y="1609694"/>
            <a:ext cx="7885632" cy="47716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8849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248" y="1243780"/>
            <a:ext cx="1209377" cy="53384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4" y="1258888"/>
            <a:ext cx="6157441" cy="532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01354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>
            <a:off x="971600" y="1844824"/>
            <a:ext cx="7196138" cy="1089025"/>
          </a:xfrm>
          <a:prstGeom prst="rect">
            <a:avLst/>
          </a:prstGeom>
          <a:solidFill>
            <a:srgbClr val="18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77281" y="2146936"/>
            <a:ext cx="6984776" cy="5715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48" name="Pentagon 7"/>
          <p:cNvSpPr/>
          <p:nvPr userDrawn="1"/>
        </p:nvSpPr>
        <p:spPr>
          <a:xfrm>
            <a:off x="971600" y="2965816"/>
            <a:ext cx="7196138" cy="1879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43657" y="3089841"/>
            <a:ext cx="6912768" cy="1631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18" y="88126"/>
            <a:ext cx="1525302" cy="15412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30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776524"/>
            <a:ext cx="6622845" cy="5762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719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6" y="1628800"/>
            <a:ext cx="3992563" cy="482453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6240" y="1628800"/>
            <a:ext cx="3992562" cy="48245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776" y="776524"/>
            <a:ext cx="6622845" cy="5762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014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1772816"/>
            <a:ext cx="4040188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2636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354" y="1772816"/>
            <a:ext cx="4041775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1354" y="2636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8891" y="908720"/>
            <a:ext cx="6622845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Slide Number Placeholder 19"/>
          <p:cNvSpPr>
            <a:spLocks noGrp="1"/>
          </p:cNvSpPr>
          <p:nvPr>
            <p:ph type="sldNum" sz="quarter" idx="10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3030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2858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338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1052736"/>
            <a:ext cx="3008313" cy="99756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691" y="1052736"/>
            <a:ext cx="4679701" cy="5544616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18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840" y="2132857"/>
            <a:ext cx="3008313" cy="446449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1552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531256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688" y="112474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879307"/>
            <a:ext cx="5486400" cy="7180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32800" y="400096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2EA39DD6-C962-4852-AFDC-546CED2162AF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6" name="Slide Number Placeholder 19"/>
          <p:cNvSpPr txBox="1">
            <a:spLocks/>
          </p:cNvSpPr>
          <p:nvPr userDrawn="1"/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EA39DD6-C962-4852-AFDC-546CED2162AF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987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187624" y="6597352"/>
            <a:ext cx="6499756" cy="260648"/>
          </a:xfrm>
          <a:prstGeom prst="rect">
            <a:avLst/>
          </a:prstGeom>
          <a:solidFill>
            <a:srgbClr val="18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844270"/>
            <a:ext cx="7021535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dirty="0" smtClean="0"/>
              <a:t>Click to edit Master title style</a:t>
            </a:r>
            <a:endParaRPr lang="en-GB" altLang="sr-Latn-RS" dirty="0" smtClean="0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1609694"/>
            <a:ext cx="8137525" cy="477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sr-Latn-RS" dirty="0" smtClean="0"/>
              <a:t>Click to edit Master text styles</a:t>
            </a:r>
          </a:p>
          <a:p>
            <a:pPr lvl="1"/>
            <a:r>
              <a:rPr lang="en-US" altLang="sr-Latn-RS" dirty="0" smtClean="0"/>
              <a:t>Second level</a:t>
            </a:r>
          </a:p>
          <a:p>
            <a:pPr lvl="2"/>
            <a:r>
              <a:rPr lang="en-US" altLang="sr-Latn-RS" dirty="0" smtClean="0"/>
              <a:t>Third level</a:t>
            </a:r>
          </a:p>
          <a:p>
            <a:pPr lvl="3"/>
            <a:r>
              <a:rPr lang="en-US" altLang="sr-Latn-RS" dirty="0" smtClean="0"/>
              <a:t>Fourth level</a:t>
            </a:r>
          </a:p>
          <a:p>
            <a:pPr lvl="4"/>
            <a:r>
              <a:rPr lang="en-US" altLang="sr-Latn-RS" dirty="0" smtClean="0"/>
              <a:t>Fifth level</a:t>
            </a:r>
            <a:endParaRPr lang="en-GB" altLang="sr-Latn-RS" dirty="0" smtClean="0"/>
          </a:p>
        </p:txBody>
      </p:sp>
      <p:sp>
        <p:nvSpPr>
          <p:cNvPr id="3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8641553" y="6491250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9DD6-C962-4852-AFDC-546CED2162AF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6570489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I045 | Moderni računalni sustavi</a:t>
            </a:r>
            <a:endParaRPr lang="hr-H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D:\My Pictures\Screenpresso\2021-10-02_11h56_46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47836"/>
            <a:ext cx="1090360" cy="1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4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5535F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None/>
        <a:defRPr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Calibri" panose="020F0502020204030204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ü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Latn-RS" altLang="sr-Latn-RS" dirty="0" smtClean="0"/>
              <a:t>I045 – Moderni </a:t>
            </a:r>
            <a:r>
              <a:rPr lang="sr-Latn-RS" altLang="sr-Latn-RS" dirty="0" err="1" smtClean="0"/>
              <a:t>računalni</a:t>
            </a:r>
            <a:r>
              <a:rPr lang="sr-Latn-RS" altLang="sr-Latn-RS" dirty="0" smtClean="0"/>
              <a:t> sustavi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 eaLnBrk="1" hangingPunct="1"/>
            <a:r>
              <a:rPr lang="sr-Latn-RS" altLang="sr-Latn-RS" sz="3900" b="1" dirty="0" err="1" smtClean="0"/>
              <a:t>Vježbe</a:t>
            </a:r>
            <a:r>
              <a:rPr lang="sr-Latn-RS" altLang="sr-Latn-RS" sz="3900" b="1" dirty="0" smtClean="0"/>
              <a:t> </a:t>
            </a:r>
            <a:r>
              <a:rPr lang="sr-Latn-RS" altLang="sr-Latn-RS" sz="3900" b="1" dirty="0" smtClean="0"/>
              <a:t>5</a:t>
            </a:r>
            <a:endParaRPr lang="sr-Latn-RS" altLang="sr-Latn-RS" sz="3900" b="1" dirty="0" smtClean="0"/>
          </a:p>
          <a:p>
            <a:pPr algn="ctr" eaLnBrk="1" hangingPunct="1"/>
            <a:endParaRPr lang="sr-Latn-RS" altLang="sr-Latn-RS" b="1" dirty="0"/>
          </a:p>
          <a:p>
            <a:pPr algn="r" eaLnBrk="1" hangingPunct="1"/>
            <a:r>
              <a:rPr lang="sr-Latn-RS" altLang="sr-Latn-RS" b="1" dirty="0" smtClean="0"/>
              <a:t>					</a:t>
            </a:r>
            <a:br>
              <a:rPr lang="sr-Latn-RS" altLang="sr-Latn-RS" b="1" dirty="0" smtClean="0"/>
            </a:br>
            <a:r>
              <a:rPr lang="sr-Latn-RS" altLang="sr-Latn-RS" b="1" dirty="0" err="1" smtClean="0"/>
              <a:t>Bartol</a:t>
            </a:r>
            <a:r>
              <a:rPr lang="sr-Latn-RS" altLang="sr-Latn-RS" b="1" dirty="0" smtClean="0"/>
              <a:t> </a:t>
            </a:r>
            <a:r>
              <a:rPr lang="sr-Latn-RS" altLang="sr-Latn-RS" b="1" dirty="0" err="1" smtClean="0"/>
              <a:t>Borozan</a:t>
            </a:r>
            <a:endParaRPr lang="sr-Latn-RS" altLang="sr-Latn-RS" b="1" dirty="0" smtClean="0"/>
          </a:p>
          <a:p>
            <a:pPr algn="ctr" eaLnBrk="1" hangingPunct="1"/>
            <a:endParaRPr lang="sr-Latn-RS" alt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23769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10</a:t>
            </a:fld>
            <a:endParaRPr lang="hr-H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25074"/>
              </p:ext>
            </p:extLst>
          </p:nvPr>
        </p:nvGraphicFramePr>
        <p:xfrm>
          <a:off x="395536" y="926781"/>
          <a:ext cx="1387807" cy="52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19"/>
                <a:gridCol w="610188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“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‘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0781"/>
              </p:ext>
            </p:extLst>
          </p:nvPr>
        </p:nvGraphicFramePr>
        <p:xfrm>
          <a:off x="1980062" y="938439"/>
          <a:ext cx="1052791" cy="173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3"/>
                <a:gridCol w="588378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 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32881"/>
              </p:ext>
            </p:extLst>
          </p:nvPr>
        </p:nvGraphicFramePr>
        <p:xfrm>
          <a:off x="1976284" y="2643551"/>
          <a:ext cx="1051925" cy="21377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90471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: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58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&lt;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=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&gt;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?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@</a:t>
                      </a:r>
                      <a:endParaRPr lang="en-US" sz="1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29489"/>
              </p:ext>
            </p:extLst>
          </p:nvPr>
        </p:nvGraphicFramePr>
        <p:xfrm>
          <a:off x="3328139" y="933770"/>
          <a:ext cx="1044409" cy="204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/>
                <a:gridCol w="575743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99926"/>
              </p:ext>
            </p:extLst>
          </p:nvPr>
        </p:nvGraphicFramePr>
        <p:xfrm>
          <a:off x="3337534" y="2994137"/>
          <a:ext cx="1043233" cy="1832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81779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[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/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]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^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_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`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96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48091"/>
              </p:ext>
            </p:extLst>
          </p:nvPr>
        </p:nvGraphicFramePr>
        <p:xfrm>
          <a:off x="4684824" y="943834"/>
          <a:ext cx="1044409" cy="204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66"/>
                <a:gridCol w="575743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/>
                          <a:cs typeface="Consola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47451"/>
              </p:ext>
            </p:extLst>
          </p:nvPr>
        </p:nvGraphicFramePr>
        <p:xfrm>
          <a:off x="6501811" y="953741"/>
          <a:ext cx="1710174" cy="542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34"/>
                <a:gridCol w="623940"/>
              </a:tblGrid>
              <a:tr h="328487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key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code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newline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backspace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up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right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down arrow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Page up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Page down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esc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78251"/>
              </p:ext>
            </p:extLst>
          </p:nvPr>
        </p:nvGraphicFramePr>
        <p:xfrm>
          <a:off x="4694216" y="3015151"/>
          <a:ext cx="1043233" cy="12215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1454"/>
                <a:gridCol w="581779"/>
              </a:tblGrid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{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|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}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396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~</a:t>
                      </a:r>
                      <a:endParaRPr lang="en-US" sz="1400" b="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altLang="sr-Latn-RS" dirty="0"/>
              <a:t>Napišite i testirajte program koji postavlja ukupno n uzastopnih memorijskih adresa RAM-a na vrijednost v. Neka je n upisan u RAM[1] i v u RAM[2]. Počnite od adrese upisane u RAM[0].    </a:t>
            </a:r>
            <a:endParaRPr lang="en-US" altLang="sr-Latn-RS" dirty="0"/>
          </a:p>
          <a:p>
            <a:pPr marL="457200" indent="-457200">
              <a:buFont typeface="+mj-lt"/>
              <a:buAutoNum type="arabicPeriod"/>
            </a:pPr>
            <a:endParaRPr lang="en-US" altLang="sr-Latn-RS" dirty="0"/>
          </a:p>
          <a:p>
            <a:pPr marL="457200" indent="-457200">
              <a:buFont typeface="+mj-lt"/>
              <a:buAutoNum type="arabicPeriod"/>
            </a:pPr>
            <a:r>
              <a:rPr lang="en-US" altLang="sr-Latn-RS" dirty="0" err="1"/>
              <a:t>Napi</a:t>
            </a:r>
            <a:r>
              <a:rPr lang="hr-HR" altLang="sr-Latn-RS" dirty="0" err="1"/>
              <a:t>šite</a:t>
            </a:r>
            <a:r>
              <a:rPr lang="hr-HR" altLang="sr-Latn-RS" dirty="0"/>
              <a:t> program koji množi </a:t>
            </a:r>
            <a:r>
              <a:rPr lang="hr-HR" altLang="sr-Latn-RS" b="1" dirty="0" err="1"/>
              <a:t>nenegativne</a:t>
            </a:r>
            <a:r>
              <a:rPr lang="hr-HR" altLang="sr-Latn-RS" dirty="0"/>
              <a:t> brojeve zapisane u RAM[0] i RAM[1] te rezultat zapisuje u RAM[2].      </a:t>
            </a:r>
            <a:endParaRPr lang="en-US" altLang="sr-Latn-RS" dirty="0"/>
          </a:p>
          <a:p>
            <a:pPr marL="457200" indent="-457200">
              <a:buFont typeface="+mj-lt"/>
              <a:buAutoNum type="arabicPeriod"/>
            </a:pPr>
            <a:endParaRPr lang="hr-HR" altLang="sr-Latn-RS" dirty="0"/>
          </a:p>
          <a:p>
            <a:pPr marL="457200" indent="-457200">
              <a:buFont typeface="+mj-lt"/>
              <a:buAutoNum type="arabicPeriod"/>
            </a:pPr>
            <a:r>
              <a:rPr lang="hr-HR" altLang="sr-Latn-RS" dirty="0"/>
              <a:t>Napišite i testirajte program koji </a:t>
            </a:r>
            <a:r>
              <a:rPr lang="en-US" altLang="sr-Latn-RS" dirty="0" err="1"/>
              <a:t>zacrni</a:t>
            </a:r>
            <a:r>
              <a:rPr lang="en-US" altLang="sr-Latn-RS" dirty="0"/>
              <a:t> </a:t>
            </a:r>
            <a:r>
              <a:rPr lang="en-US" altLang="sr-Latn-RS" dirty="0" err="1"/>
              <a:t>cijeli</a:t>
            </a:r>
            <a:r>
              <a:rPr lang="en-US" altLang="sr-Latn-RS" dirty="0"/>
              <a:t> </a:t>
            </a:r>
            <a:r>
              <a:rPr lang="en-US" altLang="sr-Latn-RS" dirty="0" err="1"/>
              <a:t>zaslon</a:t>
            </a:r>
            <a:r>
              <a:rPr lang="en-US" altLang="sr-Latn-RS" dirty="0"/>
              <a:t> </a:t>
            </a:r>
            <a:r>
              <a:rPr lang="en-US" altLang="sr-Latn-RS" dirty="0" err="1"/>
              <a:t>dok</a:t>
            </a:r>
            <a:r>
              <a:rPr lang="en-US" altLang="sr-Latn-RS" dirty="0"/>
              <a:t> je </a:t>
            </a:r>
            <a:r>
              <a:rPr lang="en-US" altLang="sr-Latn-RS" dirty="0" err="1"/>
              <a:t>pritisnuta</a:t>
            </a:r>
            <a:r>
              <a:rPr lang="en-US" altLang="sr-Latn-RS" dirty="0"/>
              <a:t> </a:t>
            </a:r>
            <a:r>
              <a:rPr lang="en-US" altLang="sr-Latn-RS" dirty="0" err="1"/>
              <a:t>bilo</a:t>
            </a:r>
            <a:r>
              <a:rPr lang="en-US" altLang="sr-Latn-RS" dirty="0"/>
              <a:t> </a:t>
            </a:r>
            <a:r>
              <a:rPr lang="en-US" altLang="sr-Latn-RS" dirty="0" err="1"/>
              <a:t>koja</a:t>
            </a:r>
            <a:r>
              <a:rPr lang="en-US" altLang="sr-Latn-RS" dirty="0"/>
              <a:t> </a:t>
            </a:r>
            <a:r>
              <a:rPr lang="en-US" altLang="sr-Latn-RS" dirty="0" err="1"/>
              <a:t>tipa</a:t>
            </a:r>
            <a:r>
              <a:rPr lang="en-US" altLang="sr-Latn-RS" dirty="0"/>
              <a:t> </a:t>
            </a:r>
            <a:r>
              <a:rPr lang="en-US" altLang="sr-Latn-RS" dirty="0" err="1"/>
              <a:t>osim</a:t>
            </a:r>
            <a:r>
              <a:rPr lang="en-US" altLang="sr-Latn-RS" dirty="0"/>
              <a:t> </a:t>
            </a:r>
            <a:r>
              <a:rPr lang="en-US" altLang="sr-Latn-RS" dirty="0" err="1"/>
              <a:t>tipke</a:t>
            </a:r>
            <a:r>
              <a:rPr lang="en-US" altLang="sr-Latn-RS" dirty="0"/>
              <a:t> ESC. </a:t>
            </a:r>
            <a:r>
              <a:rPr lang="en-US" altLang="sr-Latn-RS" dirty="0" err="1"/>
              <a:t>Pritiskom</a:t>
            </a:r>
            <a:r>
              <a:rPr lang="en-US" altLang="sr-Latn-RS" dirty="0"/>
              <a:t> </a:t>
            </a:r>
            <a:r>
              <a:rPr lang="en-US" altLang="sr-Latn-RS" dirty="0" err="1"/>
              <a:t>na</a:t>
            </a:r>
            <a:r>
              <a:rPr lang="en-US" altLang="sr-Latn-RS" dirty="0"/>
              <a:t> </a:t>
            </a:r>
            <a:r>
              <a:rPr lang="en-US" altLang="sr-Latn-RS" dirty="0" err="1"/>
              <a:t>tipku</a:t>
            </a:r>
            <a:r>
              <a:rPr lang="en-US" altLang="sr-Latn-RS" dirty="0"/>
              <a:t> ESC program </a:t>
            </a:r>
            <a:r>
              <a:rPr lang="en-US" altLang="sr-Latn-RS" dirty="0" err="1"/>
              <a:t>terminira</a:t>
            </a:r>
            <a:r>
              <a:rPr lang="en-US" altLang="sr-Latn-RS" dirty="0"/>
              <a:t>.</a:t>
            </a:r>
            <a:endParaRPr lang="hr-HR" altLang="sr-Latn-RS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126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Operacije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2</a:t>
            </a:fld>
            <a:endParaRPr lang="hr-H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495326"/>
            <a:ext cx="8137525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</a:t>
            </a:r>
            <a:r>
              <a:rPr lang="en-US" altLang="sr-Latn-RS" dirty="0" smtClean="0"/>
              <a:t>A-</a:t>
            </a:r>
            <a:r>
              <a:rPr lang="en-US" altLang="sr-Latn-RS" dirty="0" err="1" smtClean="0"/>
              <a:t>instrukcije</a:t>
            </a:r>
            <a:r>
              <a:rPr lang="en-US" altLang="sr-Latn-RS" dirty="0" smtClean="0"/>
              <a:t>: </a:t>
            </a:r>
            <a:endParaRPr lang="hr-HR" altLang="sr-Latn-RS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</a:t>
            </a:r>
            <a:r>
              <a:rPr lang="en-US" altLang="sr-Latn-RS" dirty="0" smtClean="0"/>
              <a:t>C-</a:t>
            </a:r>
            <a:r>
              <a:rPr lang="en-US" altLang="sr-Latn-RS" dirty="0" err="1" smtClean="0"/>
              <a:t>instrukcije</a:t>
            </a:r>
            <a:r>
              <a:rPr lang="en-US" altLang="sr-Latn-RS" dirty="0" smtClean="0"/>
              <a:t>: </a:t>
            </a:r>
            <a:endParaRPr lang="hr-HR" altLang="sr-Latn-RS" dirty="0"/>
          </a:p>
          <a:p>
            <a:pPr marL="0" indent="0" eaLnBrk="1" hangingPunct="1"/>
            <a:endParaRPr lang="en-US" altLang="sr-Latn-RS" dirty="0" smtClean="0"/>
          </a:p>
          <a:p>
            <a:pPr marL="0" indent="0" eaLnBrk="1" hangingPunct="1"/>
            <a:endParaRPr lang="en-US" altLang="sr-Latn-RS" dirty="0"/>
          </a:p>
          <a:p>
            <a:pPr marL="0" indent="0" eaLnBrk="1" hangingPunct="1"/>
            <a:endParaRPr lang="en-US" altLang="sr-Latn-RS" dirty="0" smtClean="0"/>
          </a:p>
          <a:p>
            <a:pPr marL="0" indent="0" eaLnBrk="1" hangingPunct="1"/>
            <a:endParaRPr lang="en-US" altLang="sr-Latn-RS" dirty="0"/>
          </a:p>
          <a:p>
            <a:pPr marL="0" indent="0" eaLnBrk="1" hangingPunct="1"/>
            <a:endParaRPr lang="en-US" alt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altLang="sr-Latn-RS" dirty="0" smtClean="0"/>
              <a:t>računamo vrijednost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comp</a:t>
            </a:r>
            <a:endParaRPr lang="hr-HR" i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altLang="sr-Latn-RS" dirty="0" smtClean="0"/>
              <a:t>spremamo vrijednost u </a:t>
            </a:r>
            <a:r>
              <a:rPr lang="en-US" i="1" dirty="0" err="1">
                <a:solidFill>
                  <a:srgbClr val="000000"/>
                </a:solidFill>
                <a:latin typeface="Times New Roman"/>
                <a:cs typeface="Times New Roman"/>
              </a:rPr>
              <a:t>dest</a:t>
            </a:r>
            <a:endParaRPr lang="hr-HR" alt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altLang="sr-Latn-RS" dirty="0" smtClean="0"/>
              <a:t>skačemo na poziciju u ROM[A] ako je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comp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hr-HR" sz="1800" dirty="0" smtClean="0">
                <a:solidFill>
                  <a:srgbClr val="000000"/>
                </a:solidFill>
                <a:latin typeface="Consolas"/>
                <a:cs typeface="Times New Roman"/>
              </a:rPr>
              <a:t>prikladne vrijednosti</a:t>
            </a:r>
            <a:r>
              <a:rPr lang="hr-HR" sz="1800" dirty="0" smtClean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endParaRPr lang="hr-HR" altLang="sr-Latn-R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98986" y="1541760"/>
            <a:ext cx="2377070" cy="372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500"/>
              </a:spcBef>
            </a:pPr>
            <a:r>
              <a:rPr lang="en-US" sz="1800" dirty="0"/>
              <a:t>@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value     </a:t>
            </a:r>
            <a:r>
              <a:rPr lang="en-US" sz="1600" dirty="0">
                <a:solidFill>
                  <a:srgbClr val="008000"/>
                </a:solidFill>
                <a:latin typeface="Times New Roman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sz="1600" dirty="0">
                <a:solidFill>
                  <a:srgbClr val="008000"/>
                </a:solidFill>
                <a:latin typeface="Times New Roman"/>
                <a:cs typeface="Times New Roman"/>
              </a:rPr>
              <a:t>  = value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8099" y="2032875"/>
            <a:ext cx="2449965" cy="372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lIns="144000" tIns="93600" rIns="144000" bIns="93600" rtlCol="0" anchor="ctr" anchorCtr="0">
            <a:noAutofit/>
          </a:bodyPr>
          <a:lstStyle>
            <a:lvl1pPr indent="0">
              <a:lnSpc>
                <a:spcPct val="90000"/>
              </a:lnSpc>
              <a:spcBef>
                <a:spcPct val="20000"/>
              </a:spcBef>
              <a:buClr>
                <a:srgbClr val="006600"/>
              </a:buClr>
              <a:buSzPct val="85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Consolas"/>
                <a:cs typeface="Consolas"/>
              </a:defRPr>
            </a:lvl1pPr>
            <a:lvl2pPr indent="0">
              <a:lnSpc>
                <a:spcPct val="90000"/>
              </a:lnSpc>
              <a:spcBef>
                <a:spcPts val="1000"/>
              </a:spcBef>
              <a:buSzPct val="50000"/>
              <a:buFont typeface="Wingdings" charset="2"/>
              <a:buNone/>
              <a:defRPr sz="2000">
                <a:latin typeface="Times New Roman"/>
                <a:cs typeface="Times New Roman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latin typeface="Times New Roman"/>
                <a:cs typeface="Times New Roman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Times New Roman"/>
                <a:cs typeface="Times New Roman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500"/>
              </a:spcBef>
            </a:pPr>
            <a:r>
              <a:rPr lang="en-US" sz="1600" i="1" dirty="0">
                <a:latin typeface="Times New Roman"/>
                <a:cs typeface="Times New Roman"/>
              </a:rPr>
              <a:t>dest</a:t>
            </a:r>
            <a:r>
              <a:rPr lang="en-US" sz="1600" dirty="0" smtClean="0"/>
              <a:t> = </a:t>
            </a:r>
            <a:r>
              <a:rPr lang="en-US" sz="1600" i="1" dirty="0">
                <a:latin typeface="Times New Roman"/>
                <a:cs typeface="Times New Roman"/>
              </a:rPr>
              <a:t>comp</a:t>
            </a:r>
            <a:r>
              <a:rPr lang="en-US" sz="1600" dirty="0" smtClean="0"/>
              <a:t> </a:t>
            </a:r>
            <a:r>
              <a:rPr lang="en-US" dirty="0" smtClean="0"/>
              <a:t>;</a:t>
            </a:r>
            <a:r>
              <a:rPr lang="en-US" sz="1600" dirty="0" smtClean="0"/>
              <a:t> </a:t>
            </a:r>
            <a:r>
              <a:rPr lang="en-US" sz="1600" i="1" dirty="0">
                <a:latin typeface="Times New Roman"/>
                <a:cs typeface="Times New Roman"/>
              </a:rPr>
              <a:t>jump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0469" y="2524392"/>
            <a:ext cx="8099963" cy="1771665"/>
            <a:chOff x="544151" y="3255385"/>
            <a:chExt cx="8099963" cy="1771665"/>
          </a:xfrm>
        </p:grpSpPr>
        <p:grpSp>
          <p:nvGrpSpPr>
            <p:cNvPr id="10" name="Group 9"/>
            <p:cNvGrpSpPr/>
            <p:nvPr/>
          </p:nvGrpSpPr>
          <p:grpSpPr>
            <a:xfrm>
              <a:off x="565616" y="3255385"/>
              <a:ext cx="8014368" cy="596743"/>
              <a:chOff x="547342" y="1683922"/>
              <a:chExt cx="8014368" cy="59674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449142" y="1683922"/>
                <a:ext cx="7112568" cy="5967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lIns="108000" tIns="93600" rIns="108000" bIns="93600" rtlCol="0" anchor="ctr" anchorCtr="0">
                <a:noAutofit/>
              </a:bodyPr>
              <a:lstStyle>
                <a:lvl1pPr indent="0">
                  <a:lnSpc>
                    <a:spcPct val="90000"/>
                  </a:lnSpc>
                  <a:spcBef>
                    <a:spcPct val="20000"/>
                  </a:spcBef>
                  <a:buClr>
                    <a:srgbClr val="006600"/>
                  </a:buClr>
                  <a:buSzPct val="85000"/>
                  <a:buFont typeface="Arial" panose="020B0604020202020204" pitchFamily="34" charset="0"/>
                  <a:buNone/>
                  <a:defRPr sz="1400">
                    <a:solidFill>
                      <a:srgbClr val="000000"/>
                    </a:solidFill>
                    <a:latin typeface="Consolas"/>
                    <a:cs typeface="Consolas"/>
                  </a:defRPr>
                </a:lvl1pPr>
                <a:lvl2pPr indent="0">
                  <a:lnSpc>
                    <a:spcPct val="90000"/>
                  </a:lnSpc>
                  <a:spcBef>
                    <a:spcPts val="1000"/>
                  </a:spcBef>
                  <a:buSzPct val="50000"/>
                  <a:buFont typeface="Wingdings" charset="2"/>
                  <a:buNone/>
                  <a:defRPr sz="2000">
                    <a:latin typeface="Times New Roman"/>
                    <a:cs typeface="Times New Roman"/>
                  </a:defRPr>
                </a:lvl2pPr>
                <a:lvl3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latin typeface="Times New Roman"/>
                    <a:cs typeface="Times New Roman"/>
                  </a:defRPr>
                </a:lvl3pPr>
                <a:lvl4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latin typeface="Times New Roman"/>
                    <a:cs typeface="Times New Roman"/>
                  </a:defRPr>
                </a:lvl4pPr>
                <a:lvl5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latin typeface="Times New Roman"/>
                    <a:cs typeface="Times New Roman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500"/>
                  </a:spcBef>
                </a:pPr>
                <a:r>
                  <a:rPr lang="en-US" sz="1300" dirty="0" smtClean="0"/>
                  <a:t>0, 1, -1, D, A, !D, !A, -D, -A, D+1, A+1, D-1, A-1, D+A, D-A, A-D, D&amp;A, D|A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1300" dirty="0"/>
                  <a:t> </a:t>
                </a:r>
                <a:r>
                  <a:rPr lang="en-US" sz="1300" dirty="0" smtClean="0"/>
                  <a:t>            M,     !M,     -M,      M+1,      M-1, D+M, D-M, M-D, D&amp;M, D|M</a:t>
                </a:r>
              </a:p>
            </p:txBody>
          </p:sp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47342" y="1802443"/>
                <a:ext cx="1113488" cy="383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i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comp</a:t>
                </a: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 =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74631" y="4608233"/>
              <a:ext cx="4676043" cy="418817"/>
              <a:chOff x="556357" y="3036770"/>
              <a:chExt cx="4676043" cy="41881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475920" y="3036770"/>
                <a:ext cx="3756480" cy="418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lIns="108000" tIns="93600" rIns="108000" bIns="93600" rtlCol="0" anchor="ctr" anchorCtr="0">
                <a:noAutofit/>
              </a:bodyPr>
              <a:lstStyle>
                <a:lvl1pPr indent="0">
                  <a:lnSpc>
                    <a:spcPct val="90000"/>
                  </a:lnSpc>
                  <a:spcBef>
                    <a:spcPct val="20000"/>
                  </a:spcBef>
                  <a:buClr>
                    <a:srgbClr val="006600"/>
                  </a:buClr>
                  <a:buSzPct val="85000"/>
                  <a:buFont typeface="Arial" panose="020B0604020202020204" pitchFamily="34" charset="0"/>
                  <a:buNone/>
                  <a:defRPr sz="1400">
                    <a:solidFill>
                      <a:srgbClr val="000000"/>
                    </a:solidFill>
                    <a:latin typeface="Consolas"/>
                    <a:cs typeface="Consolas"/>
                  </a:defRPr>
                </a:lvl1pPr>
                <a:lvl2pPr indent="0">
                  <a:lnSpc>
                    <a:spcPct val="90000"/>
                  </a:lnSpc>
                  <a:spcBef>
                    <a:spcPts val="1000"/>
                  </a:spcBef>
                  <a:buSzPct val="50000"/>
                  <a:buFont typeface="Wingdings" charset="2"/>
                  <a:buNone/>
                  <a:defRPr sz="2000">
                    <a:latin typeface="Times New Roman"/>
                    <a:cs typeface="Times New Roman"/>
                  </a:defRPr>
                </a:lvl2pPr>
                <a:lvl3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latin typeface="Times New Roman"/>
                    <a:cs typeface="Times New Roman"/>
                  </a:defRPr>
                </a:lvl3pPr>
                <a:lvl4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latin typeface="Times New Roman"/>
                    <a:cs typeface="Times New Roman"/>
                  </a:defRPr>
                </a:lvl4pPr>
                <a:lvl5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latin typeface="Times New Roman"/>
                    <a:cs typeface="Times New Roman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500"/>
                  </a:spcBef>
                </a:pPr>
                <a:r>
                  <a:rPr lang="en-US" sz="1300" dirty="0"/>
                  <a:t>n</a:t>
                </a:r>
                <a:r>
                  <a:rPr lang="en-US" sz="1300" dirty="0" smtClean="0"/>
                  <a:t>ull, JGT, JEQ, JGE, JLT, JNE, JLE, JMP </a:t>
                </a:r>
              </a:p>
            </p:txBody>
          </p:sp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556357" y="3059044"/>
                <a:ext cx="1113488" cy="383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i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jump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=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4151" y="4029113"/>
              <a:ext cx="8099963" cy="420890"/>
              <a:chOff x="525877" y="2457650"/>
              <a:chExt cx="8099963" cy="42089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445440" y="2457650"/>
                <a:ext cx="2972402" cy="4188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lIns="108000" tIns="93600" rIns="108000" bIns="93600" rtlCol="0" anchor="ctr" anchorCtr="0">
                <a:noAutofit/>
              </a:bodyPr>
              <a:lstStyle>
                <a:lvl1pPr indent="0">
                  <a:lnSpc>
                    <a:spcPct val="90000"/>
                  </a:lnSpc>
                  <a:spcBef>
                    <a:spcPct val="20000"/>
                  </a:spcBef>
                  <a:buClr>
                    <a:srgbClr val="006600"/>
                  </a:buClr>
                  <a:buSzPct val="85000"/>
                  <a:buFont typeface="Arial" panose="020B0604020202020204" pitchFamily="34" charset="0"/>
                  <a:buNone/>
                  <a:defRPr sz="1400">
                    <a:solidFill>
                      <a:srgbClr val="000000"/>
                    </a:solidFill>
                    <a:latin typeface="Consolas"/>
                    <a:cs typeface="Consolas"/>
                  </a:defRPr>
                </a:lvl1pPr>
                <a:lvl2pPr indent="0">
                  <a:lnSpc>
                    <a:spcPct val="90000"/>
                  </a:lnSpc>
                  <a:spcBef>
                    <a:spcPts val="1000"/>
                  </a:spcBef>
                  <a:buSzPct val="50000"/>
                  <a:buFont typeface="Wingdings" charset="2"/>
                  <a:buNone/>
                  <a:defRPr sz="2000">
                    <a:latin typeface="Times New Roman"/>
                    <a:cs typeface="Times New Roman"/>
                  </a:defRPr>
                </a:lvl2pPr>
                <a:lvl3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>
                    <a:latin typeface="Times New Roman"/>
                    <a:cs typeface="Times New Roman"/>
                  </a:defRPr>
                </a:lvl3pPr>
                <a:lvl4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latin typeface="Times New Roman"/>
                    <a:cs typeface="Times New Roman"/>
                  </a:defRPr>
                </a:lvl4pPr>
                <a:lvl5pPr indent="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>
                    <a:latin typeface="Times New Roman"/>
                    <a:cs typeface="Times New Roman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>
                  <a:spcBef>
                    <a:spcPts val="500"/>
                  </a:spcBef>
                </a:pPr>
                <a:r>
                  <a:rPr lang="en-US" sz="1300" dirty="0"/>
                  <a:t>n</a:t>
                </a:r>
                <a:r>
                  <a:rPr lang="en-US" sz="1300" dirty="0" smtClean="0"/>
                  <a:t>ull, M, D, MD, A, AM, AD, AMD</a:t>
                </a:r>
              </a:p>
            </p:txBody>
          </p:sp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525877" y="2479924"/>
                <a:ext cx="1113488" cy="383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i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dest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Consolas"/>
                    <a:cs typeface="Consolas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=</a:t>
                </a: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4871603" y="2494694"/>
                <a:ext cx="3754237" cy="383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Comic Sans MS"/>
                    <a:ea typeface="+mn-ea"/>
                    <a:cs typeface="Comic Sans M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2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3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 smtClean="0"/>
              <a:t>Zadatak</a:t>
            </a:r>
            <a:endParaRPr lang="hr-HR" kern="0" dirty="0"/>
          </a:p>
        </p:txBody>
      </p: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556792"/>
            <a:ext cx="8137525" cy="4525962"/>
          </a:xfrm>
        </p:spPr>
        <p:txBody>
          <a:bodyPr/>
          <a:lstStyle/>
          <a:p>
            <a:pPr marL="0" indent="0" eaLnBrk="1" hangingPunct="1"/>
            <a:r>
              <a:rPr lang="hr-HR" altLang="sr-Latn-RS" dirty="0" smtClean="0"/>
              <a:t>Napišite i testirajte asemblerske programe.</a:t>
            </a:r>
          </a:p>
          <a:p>
            <a:pPr marL="457200" indent="-457200">
              <a:buFont typeface="+mj-lt"/>
              <a:buAutoNum type="arabicPeriod"/>
            </a:pPr>
            <a:r>
              <a:rPr lang="hr-HR" altLang="sr-Latn-RS" dirty="0"/>
              <a:t>Program učitava broj iz RAM[0] te ga </a:t>
            </a:r>
            <a:r>
              <a:rPr lang="hr-HR" altLang="sr-Latn-RS" dirty="0" err="1"/>
              <a:t>dekrementira</a:t>
            </a:r>
            <a:r>
              <a:rPr lang="hr-HR" altLang="sr-Latn-RS" dirty="0"/>
              <a:t>. Rezultat upisuje u RAM[1</a:t>
            </a:r>
            <a:r>
              <a:rPr lang="hr-HR" altLang="sr-Latn-RS" dirty="0" smtClean="0"/>
              <a:t>]. </a:t>
            </a:r>
          </a:p>
          <a:p>
            <a:pPr marL="457200" indent="-457200">
              <a:buFont typeface="+mj-lt"/>
              <a:buAutoNum type="arabicPeriod"/>
            </a:pPr>
            <a:r>
              <a:rPr lang="hr-HR" altLang="sr-Latn-RS" dirty="0" smtClean="0"/>
              <a:t>Program učitava brojeve iz RAM[0] i RAM[1] te ih zbraja. Rezultat upisuje u RAM[2].</a:t>
            </a:r>
          </a:p>
          <a:p>
            <a:pPr marL="457200" indent="-457200">
              <a:buFont typeface="+mj-lt"/>
              <a:buAutoNum type="arabicPeriod"/>
            </a:pPr>
            <a:r>
              <a:rPr lang="hr-HR" altLang="sr-Latn-RS" dirty="0" smtClean="0"/>
              <a:t>Program učitava brojeve iz RAM[0] i RAM[1] te im mijenja sadržaje koristeći RAM[2].</a:t>
            </a:r>
          </a:p>
          <a:p>
            <a:pPr marL="0" indent="0"/>
            <a:endParaRPr lang="hr-HR" altLang="sr-Latn-RS" dirty="0" smtClean="0"/>
          </a:p>
          <a:p>
            <a:pPr marL="0" indent="0"/>
            <a:r>
              <a:rPr lang="hr-HR" altLang="sr-Latn-RS" b="1" dirty="0" smtClean="0"/>
              <a:t>Napomena:</a:t>
            </a:r>
            <a:r>
              <a:rPr lang="hr-HR" altLang="sr-Latn-RS" dirty="0" smtClean="0"/>
              <a:t> Program terminirajte beskonačnom petljom.</a:t>
            </a:r>
          </a:p>
          <a:p>
            <a:pPr marL="457200" indent="-457200">
              <a:buFont typeface="+mj-lt"/>
              <a:buAutoNum type="arabicPeriod"/>
            </a:pPr>
            <a:endParaRPr lang="hr-HR" altLang="sr-Latn-RS" dirty="0" smtClean="0"/>
          </a:p>
          <a:p>
            <a:pPr marL="0" indent="0" eaLnBrk="1" hangingPunct="1"/>
            <a:endParaRPr lang="hr-HR" altLang="sr-Latn-RS" dirty="0"/>
          </a:p>
          <a:p>
            <a:pPr marL="0" indent="0" eaLnBrk="1" hangingPunct="1"/>
            <a:endParaRPr lang="hr-HR" altLang="sr-Latn-RS" dirty="0" smtClean="0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1979712" y="5347642"/>
            <a:ext cx="3951473" cy="64807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40400" rIns="0" bIns="1404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400" dirty="0" smtClean="0">
                <a:solidFill>
                  <a:srgbClr val="0000FF"/>
                </a:solidFill>
                <a:latin typeface="Consolas" charset="0"/>
                <a:ea typeface="Arial Unicode MS" charset="0"/>
                <a:cs typeface="Consolas" charset="0"/>
              </a:rPr>
              <a:t>@</a:t>
            </a:r>
            <a:r>
              <a:rPr lang="hr-HR" sz="1400" dirty="0">
                <a:solidFill>
                  <a:srgbClr val="0000FF"/>
                </a:solidFill>
                <a:latin typeface="Consolas" charset="0"/>
                <a:ea typeface="Arial Unicode MS" charset="0"/>
                <a:cs typeface="Consolas" charset="0"/>
              </a:rPr>
              <a:t>n</a:t>
            </a:r>
            <a:endParaRPr lang="en-US" sz="1400" dirty="0">
              <a:solidFill>
                <a:srgbClr val="0000FF"/>
              </a:solidFill>
              <a:latin typeface="Consolas" charset="0"/>
              <a:ea typeface="Arial Unicode M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400" dirty="0">
                <a:solidFill>
                  <a:srgbClr val="0000FF"/>
                </a:solidFill>
                <a:latin typeface="Consolas" charset="0"/>
                <a:ea typeface="Arial Unicode MS" charset="0"/>
                <a:cs typeface="Consolas" charset="0"/>
              </a:rPr>
              <a:t>0;JMP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endParaRPr lang="en-US" sz="1400" dirty="0">
              <a:solidFill>
                <a:srgbClr val="000000"/>
              </a:solidFill>
              <a:latin typeface="Consolas" charset="0"/>
              <a:ea typeface="Arial Unicode M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Napišite </a:t>
            </a:r>
            <a:r>
              <a:rPr lang="hr-HR" dirty="0"/>
              <a:t>i testirajte program koji sumira prvih n prirodnih brojeva. Broj n pročitajte iz RAM[0] te rezultat spremite u RAM[1].</a:t>
            </a:r>
          </a:p>
          <a:p>
            <a:r>
              <a:rPr lang="hr-HR" b="1" dirty="0" smtClean="0"/>
              <a:t> </a:t>
            </a:r>
            <a:endParaRPr lang="hr-H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4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 smtClean="0"/>
              <a:t>Zadatak</a:t>
            </a:r>
            <a:endParaRPr lang="hr-HR" kern="0" dirty="0"/>
          </a:p>
        </p:txBody>
      </p:sp>
    </p:spTree>
    <p:extLst>
      <p:ext uri="{BB962C8B-B14F-4D97-AF65-F5344CB8AC3E}">
        <p14:creationId xmlns:p14="http://schemas.microsoft.com/office/powerpoint/2010/main" val="13318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Napišite </a:t>
            </a:r>
            <a:r>
              <a:rPr lang="hr-HR" dirty="0"/>
              <a:t>i testirajte program koji sumira prvih n prirodnih brojeva. Broj n pročitajte iz RAM[0] te rezultat spremite u RAM[1].</a:t>
            </a:r>
          </a:p>
          <a:p>
            <a:r>
              <a:rPr lang="hr-HR" b="1" dirty="0" smtClean="0"/>
              <a:t> </a:t>
            </a:r>
            <a:endParaRPr lang="hr-H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5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 smtClean="0"/>
              <a:t>Zadatak</a:t>
            </a:r>
            <a:endParaRPr lang="hr-HR" kern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B2A7BA8-372C-9246-9D4F-BC2B81AF8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975483"/>
              </p:ext>
            </p:extLst>
          </p:nvPr>
        </p:nvGraphicFramePr>
        <p:xfrm>
          <a:off x="1763688" y="3140968"/>
          <a:ext cx="4680520" cy="2466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605">
                  <a:extLst>
                    <a:ext uri="{9D8B030D-6E8A-4147-A177-3AD203B41FA5}">
                      <a16:colId xmlns="" xmlns:a16="http://schemas.microsoft.com/office/drawing/2014/main" val="2853263215"/>
                    </a:ext>
                  </a:extLst>
                </a:gridCol>
                <a:gridCol w="400914">
                  <a:extLst>
                    <a:ext uri="{9D8B030D-6E8A-4147-A177-3AD203B41FA5}">
                      <a16:colId xmlns="" xmlns:a16="http://schemas.microsoft.com/office/drawing/2014/main" val="43669818"/>
                    </a:ext>
                  </a:extLst>
                </a:gridCol>
                <a:gridCol w="341956">
                  <a:extLst>
                    <a:ext uri="{9D8B030D-6E8A-4147-A177-3AD203B41FA5}">
                      <a16:colId xmlns="" xmlns:a16="http://schemas.microsoft.com/office/drawing/2014/main" val="1957685914"/>
                    </a:ext>
                  </a:extLst>
                </a:gridCol>
                <a:gridCol w="377331">
                  <a:extLst>
                    <a:ext uri="{9D8B030D-6E8A-4147-A177-3AD203B41FA5}">
                      <a16:colId xmlns="" xmlns:a16="http://schemas.microsoft.com/office/drawing/2014/main" val="3004777344"/>
                    </a:ext>
                  </a:extLst>
                </a:gridCol>
                <a:gridCol w="2584714">
                  <a:extLst>
                    <a:ext uri="{9D8B030D-6E8A-4147-A177-3AD203B41FA5}">
                      <a16:colId xmlns="" xmlns:a16="http://schemas.microsoft.com/office/drawing/2014/main" val="2048495955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600" i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jump</a:t>
                      </a:r>
                      <a:endParaRPr lang="en-US" sz="1600" b="0" i="1" dirty="0">
                        <a:solidFill>
                          <a:srgbClr val="008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 i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400" b="0" i="1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 i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400" b="0" i="1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lang="en-US" sz="1400" i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400" b="0" i="1" dirty="0">
                        <a:solidFill>
                          <a:srgbClr val="008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20"/>
                        </a:lnSpc>
                      </a:pPr>
                      <a:r>
                        <a:rPr lang="hr-HR" sz="1600" dirty="0" smtClean="0">
                          <a:latin typeface="Times New Roman"/>
                          <a:cs typeface="Times New Roman"/>
                        </a:rPr>
                        <a:t>akcija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: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0800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6450766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dirty="0">
                          <a:latin typeface="Consolas"/>
                          <a:cs typeface="Consolas"/>
                        </a:rPr>
                        <a:t>null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2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hr-HR" sz="1400" dirty="0" smtClean="0">
                          <a:latin typeface="Times New Roman"/>
                          <a:cs typeface="Times New Roman"/>
                        </a:rPr>
                        <a:t>nema skoka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239699679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JGT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0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736235301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b="0" dirty="0">
                          <a:latin typeface="Consolas"/>
                          <a:cs typeface="Consolas"/>
                        </a:rPr>
                        <a:t>JEQ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594626056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b="0" dirty="0">
                          <a:latin typeface="Consolas"/>
                          <a:cs typeface="Consolas"/>
                        </a:rPr>
                        <a:t>JGE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21517247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b="0" dirty="0">
                          <a:latin typeface="Consolas"/>
                          <a:cs typeface="Consolas"/>
                        </a:rPr>
                        <a:t>JLT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0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3549197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b="0" dirty="0">
                          <a:latin typeface="Consolas"/>
                          <a:cs typeface="Consolas"/>
                        </a:rPr>
                        <a:t>JNE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≠ 0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563157211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b="0" dirty="0">
                          <a:latin typeface="Consolas"/>
                          <a:cs typeface="Consolas"/>
                        </a:rPr>
                        <a:t>JLE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0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 0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hr-HR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54616324"/>
                  </a:ext>
                </a:extLst>
              </a:tr>
              <a:tr h="260236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b="0" dirty="0">
                          <a:latin typeface="Consolas"/>
                          <a:cs typeface="Consolas"/>
                        </a:rPr>
                        <a:t>JMP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US" sz="1100" dirty="0">
                          <a:latin typeface="Consolas"/>
                          <a:cs typeface="Consolas"/>
                        </a:rPr>
                        <a:t>1</a:t>
                      </a:r>
                      <a:endParaRPr lang="en-US" sz="1100" b="0" dirty="0">
                        <a:latin typeface="Consolas"/>
                        <a:cs typeface="Consola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80"/>
                        </a:lnSpc>
                      </a:pPr>
                      <a:r>
                        <a:rPr lang="hr-HR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bezuvjetni skok </a:t>
                      </a:r>
                      <a:r>
                        <a:rPr lang="hr-H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R</a:t>
                      </a:r>
                      <a:r>
                        <a:rPr lang="hr-HR" sz="1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1400" dirty="0" smtClean="0">
                          <a:latin typeface="Consolas"/>
                          <a:cs typeface="Consolas"/>
                        </a:rPr>
                        <a:t>M[A]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2136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dirty="0"/>
              <a:t>Napišite i testirajte program koji postavlja n uzastopnih lokacija u RAM-u na vrijednost -1. Neka je n upisan u RAM[1]. Počnite od adrese upisane u RAM[0].         </a:t>
            </a:r>
          </a:p>
          <a:p>
            <a:endParaRPr lang="hr-HR" altLang="sr-Latn-RS" dirty="0"/>
          </a:p>
          <a:p>
            <a:r>
              <a:rPr lang="hr-HR" altLang="sr-Latn-RS" dirty="0" err="1"/>
              <a:t>Hint</a:t>
            </a:r>
            <a:r>
              <a:rPr lang="hr-HR" altLang="sr-Latn-RS" dirty="0"/>
              <a:t>: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6</a:t>
            </a:fld>
            <a:endParaRPr lang="hr-HR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78714" y="3717032"/>
            <a:ext cx="4093286" cy="1008112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46800" rIns="0" bIns="46800"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hr-HR" sz="1200" dirty="0" smtClean="0">
                <a:solidFill>
                  <a:srgbClr val="00B050"/>
                </a:solidFill>
                <a:latin typeface="Consolas" charset="0"/>
                <a:ea typeface="Arial Unicode MS" charset="0"/>
                <a:cs typeface="Consolas" charset="0"/>
              </a:rPr>
              <a:t>// Pretpostavimo da se u D nalazi neki broj.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endParaRPr lang="hr-HR" sz="1200" dirty="0" smtClean="0">
              <a:solidFill>
                <a:srgbClr val="000000"/>
              </a:solidFill>
              <a:latin typeface="Consolas" charset="0"/>
              <a:ea typeface="Arial Unicode M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hr-HR" sz="1200" dirty="0" smtClean="0">
                <a:solidFill>
                  <a:srgbClr val="0070C0"/>
                </a:solidFill>
                <a:latin typeface="Consolas" charset="0"/>
                <a:ea typeface="Arial Unicode MS" charset="0"/>
                <a:cs typeface="Consolas" charset="0"/>
              </a:rPr>
              <a:t>@</a:t>
            </a:r>
            <a:r>
              <a:rPr lang="hr-HR" sz="1200" dirty="0" err="1" smtClean="0">
                <a:solidFill>
                  <a:srgbClr val="0070C0"/>
                </a:solidFill>
                <a:latin typeface="Consolas" charset="0"/>
                <a:ea typeface="Arial Unicode MS" charset="0"/>
                <a:cs typeface="Consolas" charset="0"/>
              </a:rPr>
              <a:t>nekaAdresa</a:t>
            </a:r>
            <a:endParaRPr lang="hr-HR" sz="1200" dirty="0" smtClean="0">
              <a:solidFill>
                <a:srgbClr val="0070C0"/>
              </a:solidFill>
              <a:latin typeface="Consolas" charset="0"/>
              <a:ea typeface="Arial Unicode M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hr-HR" sz="1200" dirty="0" smtClean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A = M + D		</a:t>
            </a:r>
            <a:r>
              <a:rPr lang="hr-HR" sz="1200" dirty="0" smtClean="0">
                <a:solidFill>
                  <a:srgbClr val="00B050"/>
                </a:solidFill>
                <a:latin typeface="Consolas" charset="0"/>
                <a:ea typeface="Arial Unicode MS" charset="0"/>
                <a:cs typeface="Consolas" charset="0"/>
              </a:rPr>
              <a:t>// A = </a:t>
            </a:r>
            <a:r>
              <a:rPr lang="hr-HR" sz="1200" dirty="0" err="1" smtClean="0">
                <a:solidFill>
                  <a:srgbClr val="00B050"/>
                </a:solidFill>
                <a:latin typeface="Consolas" charset="0"/>
                <a:ea typeface="Arial Unicode MS" charset="0"/>
                <a:cs typeface="Consolas" charset="0"/>
              </a:rPr>
              <a:t>nekaAdresa</a:t>
            </a:r>
            <a:r>
              <a:rPr lang="hr-HR" sz="1200" dirty="0" smtClean="0">
                <a:solidFill>
                  <a:srgbClr val="00B050"/>
                </a:solidFill>
                <a:latin typeface="Consolas" charset="0"/>
                <a:ea typeface="Arial Unicode MS" charset="0"/>
                <a:cs typeface="Consolas" charset="0"/>
              </a:rPr>
              <a:t> + D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hr-HR" sz="1200" dirty="0" smtClean="0">
                <a:solidFill>
                  <a:srgbClr val="000000"/>
                </a:solidFill>
                <a:latin typeface="Consolas" charset="0"/>
                <a:ea typeface="Arial Unicode MS" charset="0"/>
                <a:cs typeface="Consolas" charset="0"/>
              </a:rPr>
              <a:t>M = -1		</a:t>
            </a:r>
            <a:r>
              <a:rPr lang="hr-HR" sz="1200" dirty="0" smtClean="0">
                <a:solidFill>
                  <a:srgbClr val="00B050"/>
                </a:solidFill>
                <a:latin typeface="Consolas" charset="0"/>
                <a:ea typeface="Arial Unicode MS" charset="0"/>
                <a:cs typeface="Consolas" charset="0"/>
              </a:rPr>
              <a:t>// M[A] = -1</a:t>
            </a:r>
            <a:endParaRPr lang="en-US" sz="1200" dirty="0">
              <a:solidFill>
                <a:srgbClr val="00B050"/>
              </a:solidFill>
              <a:latin typeface="Consolas" charset="0"/>
              <a:ea typeface="Arial Unicode M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9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58776" y="1609694"/>
            <a:ext cx="8137525" cy="4915649"/>
          </a:xfrm>
        </p:spPr>
        <p:txBody>
          <a:bodyPr>
            <a:normAutofit/>
          </a:bodyPr>
          <a:lstStyle/>
          <a:p>
            <a:r>
              <a:rPr lang="hr-HR" altLang="sr-Latn-RS" dirty="0" smtClean="0"/>
              <a:t>Nacrtajte </a:t>
            </a:r>
            <a:r>
              <a:rPr lang="hr-HR" altLang="sr-Latn-RS" dirty="0"/>
              <a:t>crni pravokutnik dimenzija 16 x 16 u gornjem lijevom kutu zaslona.                              </a:t>
            </a:r>
            <a:endParaRPr lang="hr-HR" altLang="sr-Latn-RS" dirty="0" smtClean="0"/>
          </a:p>
          <a:p>
            <a:endParaRPr lang="hr-HR" altLang="sr-Latn-RS" dirty="0"/>
          </a:p>
          <a:p>
            <a:r>
              <a:rPr lang="hr-HR" altLang="sr-Latn-RS" dirty="0"/>
              <a:t>Zaslon: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početna </a:t>
            </a:r>
            <a:r>
              <a:rPr lang="hr-HR" altLang="sr-Latn-RS" dirty="0"/>
              <a:t>adresa SCREEN (16384),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</a:t>
            </a:r>
            <a:r>
              <a:rPr lang="en-US" altLang="sr-Latn-RS" dirty="0" err="1" smtClean="0"/>
              <a:t>rezolucija</a:t>
            </a:r>
            <a:r>
              <a:rPr lang="en-US" altLang="sr-Latn-RS" dirty="0" smtClean="0"/>
              <a:t> </a:t>
            </a:r>
            <a:r>
              <a:rPr lang="en-US" altLang="sr-Latn-RS" dirty="0"/>
              <a:t>5</a:t>
            </a:r>
            <a:r>
              <a:rPr lang="hr-HR" altLang="sr-Latn-RS" dirty="0"/>
              <a:t>12</a:t>
            </a:r>
            <a:r>
              <a:rPr lang="en-US" altLang="sr-Latn-RS" dirty="0"/>
              <a:t> x 256</a:t>
            </a:r>
            <a:r>
              <a:rPr lang="hr-HR" altLang="sr-Latn-RS" dirty="0"/>
              <a:t>,</a:t>
            </a:r>
            <a:endParaRPr lang="en-US" alt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</a:t>
            </a:r>
            <a:r>
              <a:rPr lang="en-US" altLang="sr-Latn-RS" dirty="0" err="1" smtClean="0"/>
              <a:t>svak</a:t>
            </a:r>
            <a:r>
              <a:rPr lang="hr-HR" altLang="sr-Latn-RS" dirty="0"/>
              <a:t>a</a:t>
            </a:r>
            <a:r>
              <a:rPr lang="en-US" altLang="sr-Latn-RS" dirty="0"/>
              <a:t> 32 </a:t>
            </a:r>
            <a:r>
              <a:rPr lang="en-US" altLang="sr-Latn-RS" dirty="0" err="1"/>
              <a:t>registra</a:t>
            </a:r>
            <a:r>
              <a:rPr lang="en-US" altLang="sr-Latn-RS" dirty="0"/>
              <a:t> </a:t>
            </a:r>
            <a:r>
              <a:rPr lang="en-US" altLang="sr-Latn-RS" dirty="0" err="1"/>
              <a:t>predstavljaju</a:t>
            </a:r>
            <a:r>
              <a:rPr lang="en-US" altLang="sr-Latn-RS" dirty="0"/>
              <a:t> </a:t>
            </a:r>
            <a:r>
              <a:rPr lang="en-US" altLang="sr-Latn-RS" dirty="0" err="1"/>
              <a:t>jednu</a:t>
            </a:r>
            <a:r>
              <a:rPr lang="en-US" altLang="sr-Latn-RS" dirty="0"/>
              <a:t> </a:t>
            </a:r>
            <a:r>
              <a:rPr lang="en-US" altLang="sr-Latn-RS" dirty="0" err="1"/>
              <a:t>liniju</a:t>
            </a:r>
            <a:r>
              <a:rPr lang="en-US" altLang="sr-Latn-RS" dirty="0"/>
              <a:t> </a:t>
            </a:r>
            <a:r>
              <a:rPr lang="en-US" altLang="sr-Latn-RS" dirty="0" err="1"/>
              <a:t>na</a:t>
            </a:r>
            <a:r>
              <a:rPr lang="en-US" altLang="sr-Latn-RS" dirty="0"/>
              <a:t> </a:t>
            </a:r>
            <a:r>
              <a:rPr lang="en-US" altLang="sr-Latn-RS" dirty="0" err="1"/>
              <a:t>zaslonu</a:t>
            </a:r>
            <a:r>
              <a:rPr lang="hr-HR" altLang="sr-Latn-RS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vrijednost </a:t>
            </a:r>
            <a:r>
              <a:rPr lang="hr-HR" altLang="sr-Latn-RS" dirty="0"/>
              <a:t>bita 1 predstavlja crni, a 0 bijeli </a:t>
            </a:r>
            <a:r>
              <a:rPr lang="hr-HR" altLang="sr-Latn-RS" dirty="0" err="1"/>
              <a:t>piksel</a:t>
            </a:r>
            <a:r>
              <a:rPr lang="hr-HR" altLang="sr-Latn-RS" dirty="0"/>
              <a:t>.</a:t>
            </a:r>
          </a:p>
          <a:p>
            <a:endParaRPr lang="hr-HR" altLang="sr-Latn-RS" dirty="0"/>
          </a:p>
          <a:p>
            <a:r>
              <a:rPr lang="hr-HR" b="1" dirty="0" smtClean="0"/>
              <a:t> </a:t>
            </a:r>
            <a:endParaRPr lang="hr-H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7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 smtClean="0"/>
              <a:t>Primjer</a:t>
            </a:r>
          </a:p>
        </p:txBody>
      </p:sp>
    </p:spTree>
    <p:extLst>
      <p:ext uri="{BB962C8B-B14F-4D97-AF65-F5344CB8AC3E}">
        <p14:creationId xmlns:p14="http://schemas.microsoft.com/office/powerpoint/2010/main" val="15044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58776" y="1609694"/>
            <a:ext cx="8137525" cy="4915649"/>
          </a:xfrm>
        </p:spPr>
        <p:txBody>
          <a:bodyPr>
            <a:normAutofit/>
          </a:bodyPr>
          <a:lstStyle/>
          <a:p>
            <a:r>
              <a:rPr lang="hr-HR" altLang="sr-Latn-RS" dirty="0" smtClean="0"/>
              <a:t>Nacrtajte </a:t>
            </a:r>
            <a:r>
              <a:rPr lang="hr-HR" altLang="sr-Latn-RS" dirty="0"/>
              <a:t>crni pravokutnik dimenzija 16 x 16 u gornjem lijevom kutu zaslona.                              </a:t>
            </a:r>
            <a:endParaRPr lang="hr-HR" altLang="sr-Latn-RS" dirty="0" smtClean="0"/>
          </a:p>
          <a:p>
            <a:endParaRPr lang="hr-HR" altLang="sr-Latn-RS" dirty="0"/>
          </a:p>
          <a:p>
            <a:endParaRPr lang="hr-HR" altLang="sr-Latn-RS" dirty="0"/>
          </a:p>
          <a:p>
            <a:r>
              <a:rPr lang="hr-HR" b="1" dirty="0" smtClean="0"/>
              <a:t> </a:t>
            </a:r>
            <a:endParaRPr lang="hr-H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8</a:t>
            </a:fld>
            <a:endParaRPr lang="hr-HR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2103" y="764506"/>
            <a:ext cx="6622845" cy="576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5535F"/>
                </a:solidFill>
                <a:latin typeface="Arial" charset="0"/>
              </a:defRPr>
            </a:lvl9pPr>
          </a:lstStyle>
          <a:p>
            <a:r>
              <a:rPr lang="hr-HR" kern="0" dirty="0" smtClean="0"/>
              <a:t>Primjer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915816" y="2420888"/>
            <a:ext cx="3594017" cy="3818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63500" dist="89803" dir="2700000" algn="ctr" rotWithShape="0">
              <a:srgbClr val="293973">
                <a:alpha val="74998"/>
              </a:srgbClr>
            </a:outerShdw>
          </a:effectLst>
        </p:spPr>
        <p:txBody>
          <a:bodyPr lIns="201600" tIns="140400" rIns="0" bIns="140400"/>
          <a:lstStyle/>
          <a:p>
            <a:pPr marL="342900" indent="-342900">
              <a:lnSpc>
                <a:spcPct val="90000"/>
              </a:lnSpc>
              <a:spcBef>
                <a:spcPts val="3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// for (</a:t>
            </a:r>
            <a:r>
              <a:rPr lang="en-US" sz="1200" dirty="0" err="1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=0; </a:t>
            </a:r>
            <a:r>
              <a:rPr lang="en-US" sz="1200" dirty="0" err="1" smtClean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&lt;</a:t>
            </a:r>
            <a:r>
              <a:rPr lang="hr-HR" sz="1200" dirty="0" smtClean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16</a:t>
            </a:r>
            <a:r>
              <a:rPr lang="en-US" sz="1200" dirty="0" smtClean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; </a:t>
            </a:r>
            <a:r>
              <a:rPr lang="en-US" sz="1200" dirty="0" err="1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++) {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//     draw 16 black pixels at the 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//     beginning of row </a:t>
            </a:r>
            <a:r>
              <a:rPr lang="en-US" sz="1200" dirty="0" err="1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endParaRPr lang="en-US" sz="1200" dirty="0">
              <a:solidFill>
                <a:srgbClr val="008000"/>
              </a:solidFill>
              <a:latin typeface="Consolas" pitchFamily="49" charset="0"/>
              <a:ea typeface="Arial Unicode MS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// }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endParaRPr lang="en-US" sz="1200" dirty="0">
              <a:solidFill>
                <a:srgbClr val="000000"/>
              </a:solidFill>
              <a:latin typeface="Consolas" pitchFamily="49" charset="0"/>
              <a:ea typeface="Arial Unicode MS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addr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= SCREEN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hr-HR" sz="1200" dirty="0" smtClean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= 0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endParaRPr lang="en-US" sz="1200" dirty="0">
              <a:solidFill>
                <a:srgbClr val="000000"/>
              </a:solidFill>
              <a:latin typeface="Consolas" pitchFamily="49" charset="0"/>
              <a:ea typeface="Arial Unicode MS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LOOP: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if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&gt; </a:t>
            </a:r>
            <a:r>
              <a:rPr lang="hr-HR" sz="1200" dirty="0" smtClean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15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END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RAM[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addr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] = -1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// 1111111111111111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// advances to the next row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addr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addr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+ 32 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+ 1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LOOP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endParaRPr lang="en-US" sz="1200" dirty="0">
              <a:solidFill>
                <a:srgbClr val="000000"/>
              </a:solidFill>
              <a:latin typeface="Consolas" pitchFamily="49" charset="0"/>
              <a:ea typeface="Arial Unicode MS"/>
              <a:cs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END: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Clr>
                <a:srgbClr val="006600"/>
              </a:buClr>
              <a:buSzPct val="85000"/>
            </a:pP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goto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  <a:ea typeface="Arial Unicode MS"/>
                <a:cs typeface="Consolas" pitchFamily="49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7474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altLang="sr-Latn-RS" dirty="0"/>
              <a:t>Napišite program koji prekida izvršavanje kada je s tipkovnice </a:t>
            </a:r>
            <a:r>
              <a:rPr lang="hr-HR" altLang="sr-Latn-RS" dirty="0" err="1"/>
              <a:t>unešen</a:t>
            </a:r>
            <a:r>
              <a:rPr lang="hr-HR" altLang="sr-Latn-RS" dirty="0"/>
              <a:t> bilo koji znak</a:t>
            </a:r>
            <a:r>
              <a:rPr lang="hr-HR" altLang="sr-Latn-RS" dirty="0" smtClean="0"/>
              <a:t>.</a:t>
            </a:r>
          </a:p>
          <a:p>
            <a:endParaRPr lang="hr-HR" altLang="sr-Latn-RS" dirty="0"/>
          </a:p>
          <a:p>
            <a:r>
              <a:rPr lang="hr-HR" altLang="sr-Latn-RS" dirty="0"/>
              <a:t>Tipkovnica: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adresa </a:t>
            </a:r>
            <a:r>
              <a:rPr lang="hr-HR" altLang="sr-Latn-RS" dirty="0"/>
              <a:t>KBD (24567),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ako </a:t>
            </a:r>
            <a:r>
              <a:rPr lang="hr-HR" altLang="sr-Latn-RS" dirty="0"/>
              <a:t>je registar postavljen na 0, tipka nije stisnuta,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altLang="sr-Latn-RS" dirty="0" smtClean="0"/>
              <a:t> inače</a:t>
            </a:r>
            <a:r>
              <a:rPr lang="hr-HR" altLang="sr-Latn-RS" dirty="0"/>
              <a:t>, registar sadrži kod pritisnute tipke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A39DD6-C962-4852-AFDC-546CED2162AF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318311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7F7F7F"/>
      </a:accent2>
      <a:accent3>
        <a:srgbClr val="C00000"/>
      </a:accent3>
      <a:accent4>
        <a:srgbClr val="2D2D8A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86F5A239B67840B753F0D21B2524D8" ma:contentTypeVersion="2" ma:contentTypeDescription="Stvaranje novog dokumenta." ma:contentTypeScope="" ma:versionID="d4f226a3e175b0a028316fe78e42b96f">
  <xsd:schema xmlns:xsd="http://www.w3.org/2001/XMLSchema" xmlns:xs="http://www.w3.org/2001/XMLSchema" xmlns:p="http://schemas.microsoft.com/office/2006/metadata/properties" xmlns:ns2="de632cbc-ef14-4cad-a2de-0f0d09baec55" targetNamespace="http://schemas.microsoft.com/office/2006/metadata/properties" ma:root="true" ma:fieldsID="83e2dafaaad5f8267a5514c93501ff44" ns2:_="">
    <xsd:import namespace="de632cbc-ef14-4cad-a2de-0f0d09baec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32cbc-ef14-4cad-a2de-0f0d09bae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D41E9C-DB56-4594-BEFC-92875837B584}"/>
</file>

<file path=customXml/itemProps2.xml><?xml version="1.0" encoding="utf-8"?>
<ds:datastoreItem xmlns:ds="http://schemas.openxmlformats.org/officeDocument/2006/customXml" ds:itemID="{336AA974-A031-427D-A569-B55FF30EE7B5}"/>
</file>

<file path=customXml/itemProps3.xml><?xml version="1.0" encoding="utf-8"?>
<ds:datastoreItem xmlns:ds="http://schemas.openxmlformats.org/officeDocument/2006/customXml" ds:itemID="{204529F2-EF79-4CC6-BD02-2B8C26F6B48C}"/>
</file>

<file path=docProps/app.xml><?xml version="1.0" encoding="utf-8"?>
<Properties xmlns="http://schemas.openxmlformats.org/officeDocument/2006/extended-properties" xmlns:vt="http://schemas.openxmlformats.org/officeDocument/2006/docPropsVTypes">
  <Template>research</Template>
  <TotalTime>14974</TotalTime>
  <Words>844</Words>
  <Application>Microsoft Office PowerPoint</Application>
  <PresentationFormat>On-screen Show (4:3)</PresentationFormat>
  <Paragraphs>292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Design</vt:lpstr>
      <vt:lpstr>I045 – Moderni računalni sustavi</vt:lpstr>
      <vt:lpstr>Operacije</vt:lpstr>
      <vt:lpstr>PowerPoint Presentation</vt:lpstr>
      <vt:lpstr>PowerPoint Presentation</vt:lpstr>
      <vt:lpstr>PowerPoint Presentation</vt:lpstr>
      <vt:lpstr>Zadatak</vt:lpstr>
      <vt:lpstr>PowerPoint Presentation</vt:lpstr>
      <vt:lpstr>PowerPoint Presentation</vt:lpstr>
      <vt:lpstr>Primjer</vt:lpstr>
      <vt:lpstr>PowerPoint Presentation</vt:lpstr>
      <vt:lpstr>Zadatak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Domagoj Ševerdija</dc:creator>
  <cp:lastModifiedBy>Home User</cp:lastModifiedBy>
  <cp:revision>2104</cp:revision>
  <dcterms:created xsi:type="dcterms:W3CDTF">2014-10-08T10:33:05Z</dcterms:created>
  <dcterms:modified xsi:type="dcterms:W3CDTF">2021-11-12T12:09:09Z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0x0101004286F5A239B67840B753F0D21B2524D8</vt:lpwstr>
  </property>
</Properties>
</file>