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1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BA6"/>
    <a:srgbClr val="29C0C7"/>
    <a:srgbClr val="E2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PoscoAWS/PoscoAWS" TargetMode="External"/><Relationship Id="rId7" Type="http://schemas.openxmlformats.org/officeDocument/2006/relationships/hyperlink" Target="http://54.199.201.157/SpringBoar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/Es1h6x8SYJY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2FA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C07410B-9074-E61C-D4D9-53905ADC29FE}"/>
              </a:ext>
            </a:extLst>
          </p:cNvPr>
          <p:cNvSpPr/>
          <p:nvPr/>
        </p:nvSpPr>
        <p:spPr>
          <a:xfrm>
            <a:off x="4193614" y="3052870"/>
            <a:ext cx="3804772" cy="38746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prstClr val="white"/>
                </a:solidFill>
              </a:rPr>
              <a:t>2</a:t>
            </a:r>
            <a:r>
              <a:rPr lang="ko-KR" altLang="en-US" sz="1300" b="1" dirty="0">
                <a:solidFill>
                  <a:prstClr val="white"/>
                </a:solidFill>
              </a:rPr>
              <a:t>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96168D-82B8-45B1-87F3-DDECC2B27467}"/>
              </a:ext>
            </a:extLst>
          </p:cNvPr>
          <p:cNvGrpSpPr/>
          <p:nvPr/>
        </p:nvGrpSpPr>
        <p:grpSpPr>
          <a:xfrm>
            <a:off x="2510052" y="1596526"/>
            <a:ext cx="7522126" cy="903392"/>
            <a:chOff x="2116824" y="2603206"/>
            <a:chExt cx="7522126" cy="90339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D5313A-B4CC-5523-2A20-FFDBDCC3AD69}"/>
                </a:ext>
              </a:extLst>
            </p:cNvPr>
            <p:cNvSpPr/>
            <p:nvPr/>
          </p:nvSpPr>
          <p:spPr>
            <a:xfrm>
              <a:off x="2116824" y="2603206"/>
              <a:ext cx="7522126" cy="9033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2DDB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algn="ctr" latinLnBrk="0">
                <a:defRPr/>
              </a:pPr>
              <a:r>
                <a:rPr lang="ko-KR" altLang="en-US" sz="2200" dirty="0">
                  <a:solidFill>
                    <a:srgbClr val="3D5374"/>
                  </a:solidFill>
                </a:rPr>
                <a:t>포스코</a:t>
              </a:r>
              <a:r>
                <a:rPr lang="en-US" altLang="ko-KR" sz="2200" dirty="0">
                  <a:solidFill>
                    <a:srgbClr val="3D5374"/>
                  </a:solidFill>
                </a:rPr>
                <a:t>ICT </a:t>
              </a:r>
              <a:r>
                <a:rPr lang="ko-KR" altLang="en-US" sz="2200" dirty="0">
                  <a:solidFill>
                    <a:srgbClr val="3D5374"/>
                  </a:solidFill>
                </a:rPr>
                <a:t>교육생 게시판   </a:t>
              </a:r>
              <a:r>
                <a:rPr lang="ko-KR" altLang="en-US" dirty="0">
                  <a:solidFill>
                    <a:srgbClr val="3D5374"/>
                  </a:solidFill>
                </a:rPr>
                <a:t>    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B41BB65-B078-DE12-9588-BE265FA58D04}"/>
                </a:ext>
              </a:extLst>
            </p:cNvPr>
            <p:cNvGrpSpPr/>
            <p:nvPr/>
          </p:nvGrpSpPr>
          <p:grpSpPr>
            <a:xfrm>
              <a:off x="7443196" y="2658002"/>
              <a:ext cx="862880" cy="782886"/>
              <a:chOff x="7550744" y="3018260"/>
              <a:chExt cx="295275" cy="295275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FF8CE79-CBA8-A548-3DF8-3C417E3B9219}"/>
                  </a:ext>
                </a:extLst>
              </p:cNvPr>
              <p:cNvSpPr/>
              <p:nvPr/>
            </p:nvSpPr>
            <p:spPr>
              <a:xfrm>
                <a:off x="7550744" y="3018260"/>
                <a:ext cx="295275" cy="295275"/>
              </a:xfrm>
              <a:prstGeom prst="ellipse">
                <a:avLst/>
              </a:prstGeom>
              <a:solidFill>
                <a:srgbClr val="2DDB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10">
                <a:extLst>
                  <a:ext uri="{FF2B5EF4-FFF2-40B4-BE49-F238E27FC236}">
                    <a16:creationId xmlns:a16="http://schemas.microsoft.com/office/drawing/2014/main" id="{D873F2FD-3620-A917-F64B-BF60B2A72882}"/>
                  </a:ext>
                </a:extLst>
              </p:cNvPr>
              <p:cNvSpPr/>
              <p:nvPr/>
            </p:nvSpPr>
            <p:spPr>
              <a:xfrm>
                <a:off x="7606167" y="3074696"/>
                <a:ext cx="189477" cy="186455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B9FC11F9-4299-4D9D-9995-1CAE3F8D7553}"/>
              </a:ext>
            </a:extLst>
          </p:cNvPr>
          <p:cNvSpPr/>
          <p:nvPr/>
        </p:nvSpPr>
        <p:spPr>
          <a:xfrm>
            <a:off x="4193614" y="3591163"/>
            <a:ext cx="3804772" cy="38746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prstClr val="white"/>
                </a:solidFill>
              </a:rPr>
              <a:t>이소현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F2FC5F16-4BA7-4558-A1C1-7BF2B0048C7D}"/>
              </a:ext>
            </a:extLst>
          </p:cNvPr>
          <p:cNvSpPr/>
          <p:nvPr/>
        </p:nvSpPr>
        <p:spPr>
          <a:xfrm>
            <a:off x="4193614" y="4143505"/>
            <a:ext cx="3804772" cy="38746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</a:rPr>
              <a:t>이성현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FAB37FC4-C3C6-4F96-9E7A-FC0C17C6AE17}"/>
              </a:ext>
            </a:extLst>
          </p:cNvPr>
          <p:cNvSpPr/>
          <p:nvPr/>
        </p:nvSpPr>
        <p:spPr>
          <a:xfrm>
            <a:off x="4193614" y="4716097"/>
            <a:ext cx="3804772" cy="38746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</a:rPr>
              <a:t>이재하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CAECB7D4-2161-47D7-8664-2AC9CCCA6741}"/>
              </a:ext>
            </a:extLst>
          </p:cNvPr>
          <p:cNvSpPr/>
          <p:nvPr/>
        </p:nvSpPr>
        <p:spPr>
          <a:xfrm>
            <a:off x="4193614" y="5288689"/>
            <a:ext cx="3804772" cy="38746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</a:rPr>
              <a:t>황동현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6860B8-D253-4C28-9491-691FA7E0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88" y="397349"/>
            <a:ext cx="179095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2FA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854C0289-17CA-479B-B942-AD44FB7167B7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A2C2B80-7917-4373-A57A-B32932393CCA}"/>
              </a:ext>
            </a:extLst>
          </p:cNvPr>
          <p:cNvGrpSpPr/>
          <p:nvPr/>
        </p:nvGrpSpPr>
        <p:grpSpPr>
          <a:xfrm>
            <a:off x="234505" y="185167"/>
            <a:ext cx="11722989" cy="6487665"/>
            <a:chOff x="234505" y="185167"/>
            <a:chExt cx="11722989" cy="64876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AAD26F2-550A-4DC2-8BF4-3EF17A1940B6}"/>
                </a:ext>
              </a:extLst>
            </p:cNvPr>
            <p:cNvSpPr/>
            <p:nvPr/>
          </p:nvSpPr>
          <p:spPr>
            <a:xfrm>
              <a:off x="234505" y="185167"/>
              <a:ext cx="11722989" cy="6487665"/>
            </a:xfrm>
            <a:prstGeom prst="roundRect">
              <a:avLst>
                <a:gd name="adj" fmla="val 1304"/>
              </a:avLst>
            </a:prstGeom>
            <a:solidFill>
              <a:schemeClr val="bg1"/>
            </a:solidFill>
            <a:ln>
              <a:solidFill>
                <a:srgbClr val="2DDBA6"/>
              </a:solidFill>
            </a:ln>
            <a:effectLst>
              <a:outerShdw dist="114300" dir="2700000" sx="99000" sy="99000" algn="t" rotWithShape="0">
                <a:srgbClr val="2DDBA6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44A407E5-1FAE-45A5-93F5-B4150DC620CA}"/>
                </a:ext>
              </a:extLst>
            </p:cNvPr>
            <p:cNvSpPr/>
            <p:nvPr/>
          </p:nvSpPr>
          <p:spPr>
            <a:xfrm>
              <a:off x="234505" y="185167"/>
              <a:ext cx="11722989" cy="499274"/>
            </a:xfrm>
            <a:prstGeom prst="round2SameRect">
              <a:avLst>
                <a:gd name="adj1" fmla="val 19078"/>
                <a:gd name="adj2" fmla="val 0"/>
              </a:avLst>
            </a:prstGeom>
            <a:solidFill>
              <a:srgbClr val="2DDBA6"/>
            </a:solidFill>
            <a:ln>
              <a:solidFill>
                <a:srgbClr val="2DDB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6" name="Group 16">
              <a:extLst>
                <a:ext uri="{FF2B5EF4-FFF2-40B4-BE49-F238E27FC236}">
                  <a16:creationId xmlns:a16="http://schemas.microsoft.com/office/drawing/2014/main" id="{088DD159-99CC-4CD4-BC8D-70FD8B8150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86949" y="341007"/>
              <a:ext cx="169279" cy="194572"/>
              <a:chOff x="1039" y="1681"/>
              <a:chExt cx="1071" cy="1231"/>
            </a:xfrm>
            <a:solidFill>
              <a:schemeClr val="bg1">
                <a:alpha val="50000"/>
              </a:schemeClr>
            </a:solidFill>
          </p:grpSpPr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240EA81-7B20-49C9-A2A8-3D1B551E2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091D6BD5-21C6-4C80-9159-15C56487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906E51A9-82A4-42EF-A339-894835367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D40526C8-1DCF-4238-A249-DB5542E26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자유형 32">
              <a:extLst>
                <a:ext uri="{FF2B5EF4-FFF2-40B4-BE49-F238E27FC236}">
                  <a16:creationId xmlns:a16="http://schemas.microsoft.com/office/drawing/2014/main" id="{EB6D8631-AD8B-4E8D-853A-1EB6B3221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257" y="367490"/>
              <a:ext cx="141603" cy="14160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5CB65ABB-BFB8-4705-AD54-D83F8B2A63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02346" y="340622"/>
              <a:ext cx="75601" cy="195300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2B2A28C6-CCA8-49F2-AD0D-9D65A1D73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38">
                <a:extLst>
                  <a:ext uri="{FF2B5EF4-FFF2-40B4-BE49-F238E27FC236}">
                    <a16:creationId xmlns:a16="http://schemas.microsoft.com/office/drawing/2014/main" id="{7FF81C54-F5CB-43D7-B02A-D1D4E6899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39">
                <a:extLst>
                  <a:ext uri="{FF2B5EF4-FFF2-40B4-BE49-F238E27FC236}">
                    <a16:creationId xmlns:a16="http://schemas.microsoft.com/office/drawing/2014/main" id="{001EAF82-4DC6-4624-8BAE-ED289F01F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40">
                <a:extLst>
                  <a:ext uri="{FF2B5EF4-FFF2-40B4-BE49-F238E27FC236}">
                    <a16:creationId xmlns:a16="http://schemas.microsoft.com/office/drawing/2014/main" id="{E3BB587A-EECB-49C0-A433-1544464B8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20374C5C-4630-4A83-BC4E-D369DCC05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2E9FB2D-AB5C-47A9-85BE-40F174A4B9E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4062" y="375307"/>
              <a:ext cx="142080" cy="12596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0" name="Group 23">
              <a:extLst>
                <a:ext uri="{FF2B5EF4-FFF2-40B4-BE49-F238E27FC236}">
                  <a16:creationId xmlns:a16="http://schemas.microsoft.com/office/drawing/2014/main" id="{A9BD6830-35FF-4AA1-BBC4-140588E5A80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99975" y="356784"/>
              <a:ext cx="177663" cy="163083"/>
              <a:chOff x="2577" y="1104"/>
              <a:chExt cx="414" cy="380"/>
            </a:xfrm>
            <a:solidFill>
              <a:schemeClr val="bg1">
                <a:alpha val="50000"/>
              </a:schemeClr>
            </a:solidFill>
          </p:grpSpPr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F847E98-F6AC-4A2B-A429-3894D8FBD7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89D45BC5-EDA5-4A78-A961-0DCEF3FBC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FE2B9D5-B975-45AA-867A-5FA51D098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CA8768F-4045-4B4E-9796-36F37A4D9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3D9497ED-2E46-4D30-8563-29DCD09A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D4337E2-A172-4CAC-8FDF-2FFA1E50D65E}"/>
                </a:ext>
              </a:extLst>
            </p:cNvPr>
            <p:cNvSpPr/>
            <p:nvPr/>
          </p:nvSpPr>
          <p:spPr>
            <a:xfrm>
              <a:off x="535895" y="254804"/>
              <a:ext cx="349616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latinLnBrk="0">
                <a:defRPr/>
              </a:pPr>
              <a:r>
                <a:rPr lang="ko-KR" altLang="en-US" sz="1600" i="1" kern="0" dirty="0">
                  <a:ln w="12700">
                    <a:noFill/>
                  </a:ln>
                  <a:solidFill>
                    <a:srgbClr val="3D5374"/>
                  </a:solidFill>
                  <a:ea typeface="Tmon몬소리 Black" panose="02000A03000000000000" pitchFamily="2" charset="-127"/>
                </a:rPr>
                <a:t>개발 환경 및 사용 기술</a:t>
              </a:r>
              <a:endParaRPr lang="ko-KR" altLang="en-US" sz="1600" dirty="0">
                <a:solidFill>
                  <a:srgbClr val="3D5374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6D90457-35C9-4DC7-A29B-7A43802B9A69}"/>
                </a:ext>
              </a:extLst>
            </p:cNvPr>
            <p:cNvSpPr/>
            <p:nvPr/>
          </p:nvSpPr>
          <p:spPr>
            <a:xfrm>
              <a:off x="3689921" y="284204"/>
              <a:ext cx="295275" cy="295275"/>
            </a:xfrm>
            <a:prstGeom prst="ellipse">
              <a:avLst/>
            </a:prstGeom>
            <a:solidFill>
              <a:srgbClr val="3D5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10">
              <a:extLst>
                <a:ext uri="{FF2B5EF4-FFF2-40B4-BE49-F238E27FC236}">
                  <a16:creationId xmlns:a16="http://schemas.microsoft.com/office/drawing/2014/main" id="{7417A65E-A8A7-4620-827D-AB2D11268464}"/>
                </a:ext>
              </a:extLst>
            </p:cNvPr>
            <p:cNvSpPr/>
            <p:nvPr/>
          </p:nvSpPr>
          <p:spPr>
            <a:xfrm>
              <a:off x="3745344" y="340640"/>
              <a:ext cx="189477" cy="186455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07B4D78-B25B-4DC1-B222-99DEE4911FFA}"/>
              </a:ext>
            </a:extLst>
          </p:cNvPr>
          <p:cNvGrpSpPr/>
          <p:nvPr/>
        </p:nvGrpSpPr>
        <p:grpSpPr>
          <a:xfrm>
            <a:off x="1035301" y="951448"/>
            <a:ext cx="4558762" cy="2601108"/>
            <a:chOff x="592044" y="1039284"/>
            <a:chExt cx="3826858" cy="2423933"/>
          </a:xfrm>
        </p:grpSpPr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0D84EFC5-82EB-4786-B929-AA343CF18031}"/>
                </a:ext>
              </a:extLst>
            </p:cNvPr>
            <p:cNvSpPr/>
            <p:nvPr/>
          </p:nvSpPr>
          <p:spPr>
            <a:xfrm rot="5400000">
              <a:off x="552177" y="1084814"/>
              <a:ext cx="696394" cy="616659"/>
            </a:xfrm>
            <a:prstGeom prst="rtTriangle">
              <a:avLst/>
            </a:prstGeom>
            <a:solidFill>
              <a:srgbClr val="2DDBA6"/>
            </a:solidFill>
            <a:ln>
              <a:solidFill>
                <a:srgbClr val="2DDB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90" name="대각선 방향의 모서리가 둥근 사각형 31">
              <a:extLst>
                <a:ext uri="{FF2B5EF4-FFF2-40B4-BE49-F238E27FC236}">
                  <a16:creationId xmlns:a16="http://schemas.microsoft.com/office/drawing/2014/main" id="{027FE581-B070-4874-8F0D-C7887C6A86D6}"/>
                </a:ext>
              </a:extLst>
            </p:cNvPr>
            <p:cNvSpPr/>
            <p:nvPr/>
          </p:nvSpPr>
          <p:spPr>
            <a:xfrm flipH="1">
              <a:off x="597731" y="1039284"/>
              <a:ext cx="3821171" cy="2423933"/>
            </a:xfrm>
            <a:prstGeom prst="snipRoundRect">
              <a:avLst>
                <a:gd name="adj1" fmla="val 8568"/>
                <a:gd name="adj2" fmla="val 33444"/>
              </a:avLst>
            </a:prstGeom>
            <a:solidFill>
              <a:schemeClr val="bg1"/>
            </a:solidFill>
            <a:ln w="6350">
              <a:solidFill>
                <a:srgbClr val="2DDBA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대각선 방향의 모서리가 둥근 사각형 31">
            <a:extLst>
              <a:ext uri="{FF2B5EF4-FFF2-40B4-BE49-F238E27FC236}">
                <a16:creationId xmlns:a16="http://schemas.microsoft.com/office/drawing/2014/main" id="{DCC51932-40AC-46F2-9ABF-135970886989}"/>
              </a:ext>
            </a:extLst>
          </p:cNvPr>
          <p:cNvSpPr/>
          <p:nvPr/>
        </p:nvSpPr>
        <p:spPr>
          <a:xfrm flipH="1">
            <a:off x="1042076" y="3806901"/>
            <a:ext cx="4551987" cy="2601109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2DD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대각선 방향의 모서리가 둥근 사각형 31">
            <a:extLst>
              <a:ext uri="{FF2B5EF4-FFF2-40B4-BE49-F238E27FC236}">
                <a16:creationId xmlns:a16="http://schemas.microsoft.com/office/drawing/2014/main" id="{29694BC4-3BDB-4388-B93B-9C0801E40A37}"/>
              </a:ext>
            </a:extLst>
          </p:cNvPr>
          <p:cNvSpPr/>
          <p:nvPr/>
        </p:nvSpPr>
        <p:spPr>
          <a:xfrm flipH="1">
            <a:off x="6527382" y="976964"/>
            <a:ext cx="4551987" cy="2601109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2DD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대각선 방향의 모서리가 둥근 사각형 31">
            <a:extLst>
              <a:ext uri="{FF2B5EF4-FFF2-40B4-BE49-F238E27FC236}">
                <a16:creationId xmlns:a16="http://schemas.microsoft.com/office/drawing/2014/main" id="{F1599C54-15D3-4F65-A7CB-7C277FF14667}"/>
              </a:ext>
            </a:extLst>
          </p:cNvPr>
          <p:cNvSpPr/>
          <p:nvPr/>
        </p:nvSpPr>
        <p:spPr>
          <a:xfrm flipH="1">
            <a:off x="6527382" y="3782396"/>
            <a:ext cx="4551987" cy="2601109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2DD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4" name="Picture 13" descr="https://lh6.googleusercontent.com/zXwtPd5TGuNP6nAHseA98aWAAazQtjTHWlgdGE034JnY2jr2umV2sLm41LJeNQhpcrBteku-k4R-rTY6F95ivg_Ep4XJM6tTmimnOph9rS6G1Q_IdcicSs2g1BGn43-qjTgougixKFR4hTJUcPlDyirVFz9E6G2yjp892SA-afdciLc1cgZFMdMi0qjSsnPIs1cMVEgK">
            <a:extLst>
              <a:ext uri="{FF2B5EF4-FFF2-40B4-BE49-F238E27FC236}">
                <a16:creationId xmlns:a16="http://schemas.microsoft.com/office/drawing/2014/main" id="{0EEB9B78-2814-4F40-A73E-ED221BD43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43" y="1162304"/>
            <a:ext cx="1053159" cy="50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606DF43-7674-4AC6-A286-09512EECF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2" y="2104433"/>
            <a:ext cx="1584801" cy="1186387"/>
          </a:xfrm>
          <a:prstGeom prst="rect">
            <a:avLst/>
          </a:prstGeom>
        </p:spPr>
      </p:pic>
      <p:pic>
        <p:nvPicPr>
          <p:cNvPr id="96" name="Picture 20" descr="https://lh6.googleusercontent.com/mc0B9GgPf2aHSvCwe7pn2SNSecL76ef6rm8yeDmbvag6MwJJG_NH7kgC9XwC4QSKF3Wt43RhSKZLVpS6QaIr6uXpKKP8ffyGqLk3PHc06Sv1LWvPX_Pu5sWB4x3cFGH3X5rewvqSi-SCbjOEstlMoJXKZFAOyIE8SuStfc6Si7F2VXmWJ2Bsp9U_P4jFGdvFrvO1WxD_">
            <a:extLst>
              <a:ext uri="{FF2B5EF4-FFF2-40B4-BE49-F238E27FC236}">
                <a16:creationId xmlns:a16="http://schemas.microsoft.com/office/drawing/2014/main" id="{335E1A14-7E40-4D07-A2B9-B0C9BB78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1" y="1894148"/>
            <a:ext cx="1899807" cy="6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9" descr="https://lh6.googleusercontent.com/lJDTRuDeglJ0uFmwfkCJHdDXZ9NHMWkhZ5G6-bFgDbfufejCZdfAXW9UfStVONTj_kDnONJTrDbHm6cceoou9UumN3Ir2QhNt40BzbBlbcb5KGWP-tzzYRRUYSkDgGrg9wGYMWd4QEle1LdVkH3nt1IV7LsJEL9RNBZNl13VU8W2pTsUSmV1t4jdaVQroPALcdtJMuer">
            <a:extLst>
              <a:ext uri="{FF2B5EF4-FFF2-40B4-BE49-F238E27FC236}">
                <a16:creationId xmlns:a16="http://schemas.microsoft.com/office/drawing/2014/main" id="{717CF2E0-B286-4B92-BB89-6D9F98C8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78" y="1222530"/>
            <a:ext cx="1899807" cy="4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D2C6BA58-FD91-49F0-9881-B6B7B27F4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32" y="1150263"/>
            <a:ext cx="835535" cy="904639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A5178A0-0CBD-4E16-A217-7EA6A6FF53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72" y="1914353"/>
            <a:ext cx="1179972" cy="128111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6A28479-EED9-4F44-8816-612441CC5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88" y="4412033"/>
            <a:ext cx="1114581" cy="139084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BFC5B04F-3335-4237-9976-79B6D38EB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98" y="3944780"/>
            <a:ext cx="2149637" cy="2149637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83226432-9D51-4A21-B92F-6D6AC62678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42" y="2697627"/>
            <a:ext cx="1299186" cy="674577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AD8A89B-BDB7-4F60-9A9C-FB02AEDBE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11" y="1575649"/>
            <a:ext cx="822340" cy="150597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5319DF2-4B30-4B2A-9C5C-14BED67A174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37" y="4314313"/>
            <a:ext cx="2772337" cy="59955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7F6107F-4C2A-40A2-B902-651AE00C14D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46" y="5238385"/>
            <a:ext cx="2941518" cy="525660"/>
          </a:xfrm>
          <a:prstGeom prst="rect">
            <a:avLst/>
          </a:prstGeom>
        </p:spPr>
      </p:pic>
      <p:sp>
        <p:nvSpPr>
          <p:cNvPr id="106" name="직각 삼각형 105">
            <a:extLst>
              <a:ext uri="{FF2B5EF4-FFF2-40B4-BE49-F238E27FC236}">
                <a16:creationId xmlns:a16="http://schemas.microsoft.com/office/drawing/2014/main" id="{76CC4D97-9D61-417D-8D37-D2D6B9505482}"/>
              </a:ext>
            </a:extLst>
          </p:cNvPr>
          <p:cNvSpPr/>
          <p:nvPr/>
        </p:nvSpPr>
        <p:spPr>
          <a:xfrm rot="5400000">
            <a:off x="6530894" y="982173"/>
            <a:ext cx="747296" cy="734598"/>
          </a:xfrm>
          <a:prstGeom prst="rtTriangle">
            <a:avLst/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78DDC0B-622C-4435-98D7-113330B56E06}"/>
              </a:ext>
            </a:extLst>
          </p:cNvPr>
          <p:cNvSpPr/>
          <p:nvPr/>
        </p:nvSpPr>
        <p:spPr>
          <a:xfrm>
            <a:off x="6532881" y="951449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E5E5E"/>
                </a:solidFill>
                <a:latin typeface="Arial" panose="020B0604020202020204" pitchFamily="34" charset="0"/>
              </a:rPr>
              <a:t>Back</a:t>
            </a:r>
            <a:endParaRPr lang="en-US" altLang="ko-KR" sz="14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FE5CB7-A21C-41A2-B392-D7E7CB688DDF}"/>
              </a:ext>
            </a:extLst>
          </p:cNvPr>
          <p:cNvSpPr/>
          <p:nvPr/>
        </p:nvSpPr>
        <p:spPr>
          <a:xfrm>
            <a:off x="1018491" y="951447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E5E5E"/>
                </a:solidFill>
                <a:latin typeface="Arial" panose="020B0604020202020204" pitchFamily="34" charset="0"/>
              </a:rPr>
              <a:t>Front</a:t>
            </a:r>
            <a:endParaRPr lang="en-US" altLang="ko-KR" sz="1400" dirty="0"/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A6725255-C653-42AA-A6A9-07DF680C872B}"/>
              </a:ext>
            </a:extLst>
          </p:cNvPr>
          <p:cNvSpPr/>
          <p:nvPr/>
        </p:nvSpPr>
        <p:spPr>
          <a:xfrm rot="5400000">
            <a:off x="995109" y="3798378"/>
            <a:ext cx="747296" cy="734598"/>
          </a:xfrm>
          <a:prstGeom prst="rtTriangle">
            <a:avLst/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7BB7FAF-E084-47B5-8CB5-23E796A4AB97}"/>
              </a:ext>
            </a:extLst>
          </p:cNvPr>
          <p:cNvSpPr/>
          <p:nvPr/>
        </p:nvSpPr>
        <p:spPr>
          <a:xfrm>
            <a:off x="1061216" y="3767654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E5E5E"/>
                </a:solidFill>
                <a:latin typeface="Arial" panose="020B0604020202020204" pitchFamily="34" charset="0"/>
              </a:rPr>
              <a:t>API</a:t>
            </a:r>
            <a:endParaRPr lang="en-US" altLang="ko-KR" sz="1400" dirty="0"/>
          </a:p>
        </p:txBody>
      </p:sp>
      <p:sp>
        <p:nvSpPr>
          <p:cNvPr id="111" name="직각 삼각형 110">
            <a:extLst>
              <a:ext uri="{FF2B5EF4-FFF2-40B4-BE49-F238E27FC236}">
                <a16:creationId xmlns:a16="http://schemas.microsoft.com/office/drawing/2014/main" id="{E2D1CCD7-4B7A-41EF-B491-C603D8A240DC}"/>
              </a:ext>
            </a:extLst>
          </p:cNvPr>
          <p:cNvSpPr/>
          <p:nvPr/>
        </p:nvSpPr>
        <p:spPr>
          <a:xfrm rot="5400000">
            <a:off x="6506047" y="3788745"/>
            <a:ext cx="747296" cy="734598"/>
          </a:xfrm>
          <a:prstGeom prst="rtTriangle">
            <a:avLst/>
          </a:prstGeom>
          <a:solidFill>
            <a:srgbClr val="2DDBA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B86A256-1590-4865-BB83-181952D25BC6}"/>
              </a:ext>
            </a:extLst>
          </p:cNvPr>
          <p:cNvSpPr/>
          <p:nvPr/>
        </p:nvSpPr>
        <p:spPr>
          <a:xfrm>
            <a:off x="6540351" y="3758021"/>
            <a:ext cx="548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5E5E5E"/>
                </a:solidFill>
                <a:latin typeface="Arial" panose="020B0604020202020204" pitchFamily="34" charset="0"/>
              </a:rPr>
              <a:t>Tool</a:t>
            </a:r>
            <a:endParaRPr lang="en-US" altLang="ko-KR" sz="14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98F202C-D805-46E6-88CD-C5EB9B3A6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59" y="6087819"/>
            <a:ext cx="1050327" cy="4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2FA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7260C6A-63AB-4497-A834-E8CBAE6A0FD0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092A2A8-B9A9-41FE-AFB0-2BA9E8A66CA1}"/>
              </a:ext>
            </a:extLst>
          </p:cNvPr>
          <p:cNvGrpSpPr/>
          <p:nvPr/>
        </p:nvGrpSpPr>
        <p:grpSpPr>
          <a:xfrm>
            <a:off x="234505" y="185167"/>
            <a:ext cx="11722989" cy="6487665"/>
            <a:chOff x="234505" y="185167"/>
            <a:chExt cx="11722989" cy="64876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1454F0-04F4-46F4-9FF4-C8AA3F834F7C}"/>
                </a:ext>
              </a:extLst>
            </p:cNvPr>
            <p:cNvSpPr/>
            <p:nvPr/>
          </p:nvSpPr>
          <p:spPr>
            <a:xfrm>
              <a:off x="234505" y="185167"/>
              <a:ext cx="11722989" cy="6487665"/>
            </a:xfrm>
            <a:prstGeom prst="roundRect">
              <a:avLst>
                <a:gd name="adj" fmla="val 1304"/>
              </a:avLst>
            </a:prstGeom>
            <a:solidFill>
              <a:schemeClr val="bg1"/>
            </a:solidFill>
            <a:ln>
              <a:solidFill>
                <a:srgbClr val="2DDBA6"/>
              </a:solidFill>
            </a:ln>
            <a:effectLst>
              <a:outerShdw dist="114300" dir="2700000" sx="99000" sy="99000" algn="t" rotWithShape="0">
                <a:srgbClr val="2DDBA6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048634AC-5173-4852-B0F3-A7B36F9CF304}"/>
                </a:ext>
              </a:extLst>
            </p:cNvPr>
            <p:cNvSpPr/>
            <p:nvPr/>
          </p:nvSpPr>
          <p:spPr>
            <a:xfrm>
              <a:off x="234505" y="185167"/>
              <a:ext cx="11722989" cy="499274"/>
            </a:xfrm>
            <a:prstGeom prst="round2SameRect">
              <a:avLst>
                <a:gd name="adj1" fmla="val 19078"/>
                <a:gd name="adj2" fmla="val 0"/>
              </a:avLst>
            </a:prstGeom>
            <a:solidFill>
              <a:srgbClr val="2DDBA6"/>
            </a:solidFill>
            <a:ln>
              <a:solidFill>
                <a:srgbClr val="2DDB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Group 16">
              <a:extLst>
                <a:ext uri="{FF2B5EF4-FFF2-40B4-BE49-F238E27FC236}">
                  <a16:creationId xmlns:a16="http://schemas.microsoft.com/office/drawing/2014/main" id="{F8C143B7-DFA2-4D13-A049-068D40420F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86949" y="341007"/>
              <a:ext cx="169279" cy="194572"/>
              <a:chOff x="1039" y="1681"/>
              <a:chExt cx="1071" cy="1231"/>
            </a:xfrm>
            <a:solidFill>
              <a:schemeClr val="bg1">
                <a:alpha val="50000"/>
              </a:schemeClr>
            </a:solidFill>
          </p:grpSpPr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E8CF6DEF-2E4E-4A2C-92BD-17105A2394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D59B7024-F77F-4350-AECC-3F83DD5C3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B75D170A-7951-4D68-B050-7D42B5126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91A80D9B-9F1A-42A0-995D-2878ED8C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자유형 32">
              <a:extLst>
                <a:ext uri="{FF2B5EF4-FFF2-40B4-BE49-F238E27FC236}">
                  <a16:creationId xmlns:a16="http://schemas.microsoft.com/office/drawing/2014/main" id="{383E83A2-58B3-4285-8C05-24DEF21CE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257" y="367490"/>
              <a:ext cx="141603" cy="14160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Group 36">
              <a:extLst>
                <a:ext uri="{FF2B5EF4-FFF2-40B4-BE49-F238E27FC236}">
                  <a16:creationId xmlns:a16="http://schemas.microsoft.com/office/drawing/2014/main" id="{828DDB43-6824-4DD0-91D6-0A5857839D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02346" y="340622"/>
              <a:ext cx="75601" cy="195300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246F6C8-7092-4248-8400-035A862C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8">
                <a:extLst>
                  <a:ext uri="{FF2B5EF4-FFF2-40B4-BE49-F238E27FC236}">
                    <a16:creationId xmlns:a16="http://schemas.microsoft.com/office/drawing/2014/main" id="{48CEB124-6C20-4EB9-B5D6-CC5CCC31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9">
                <a:extLst>
                  <a:ext uri="{FF2B5EF4-FFF2-40B4-BE49-F238E27FC236}">
                    <a16:creationId xmlns:a16="http://schemas.microsoft.com/office/drawing/2014/main" id="{6BB31133-AA62-4E6C-9625-A1DE0421C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40">
                <a:extLst>
                  <a:ext uri="{FF2B5EF4-FFF2-40B4-BE49-F238E27FC236}">
                    <a16:creationId xmlns:a16="http://schemas.microsoft.com/office/drawing/2014/main" id="{0374C1D4-F77C-43FC-BF1A-3AB331BA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1">
                <a:extLst>
                  <a:ext uri="{FF2B5EF4-FFF2-40B4-BE49-F238E27FC236}">
                    <a16:creationId xmlns:a16="http://schemas.microsoft.com/office/drawing/2014/main" id="{5A188898-538D-4CB9-A990-1E1A86983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1EC2CD9-407B-4009-9CD0-468EA691D53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4062" y="375307"/>
              <a:ext cx="142080" cy="12596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3" name="Group 23">
              <a:extLst>
                <a:ext uri="{FF2B5EF4-FFF2-40B4-BE49-F238E27FC236}">
                  <a16:creationId xmlns:a16="http://schemas.microsoft.com/office/drawing/2014/main" id="{5E21F7FC-164F-422E-B4B1-94EB0CA61E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99975" y="356784"/>
              <a:ext cx="177663" cy="163083"/>
              <a:chOff x="2577" y="1104"/>
              <a:chExt cx="414" cy="380"/>
            </a:xfrm>
            <a:solidFill>
              <a:schemeClr val="bg1">
                <a:alpha val="50000"/>
              </a:schemeClr>
            </a:solidFill>
          </p:grpSpPr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5707391-0F63-48B4-901F-2BCC12BBC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486E5D1D-B9DB-4434-843F-5C9CABB787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78697F67-0F5C-4CD4-9FED-69AC01C01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2516AD92-5B1F-443E-BC20-0BAC0E2C5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F3642AB2-2251-42D2-8C68-535773518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E75E08E-2157-4222-BBB0-E3FC7D312D7E}"/>
                </a:ext>
              </a:extLst>
            </p:cNvPr>
            <p:cNvSpPr/>
            <p:nvPr/>
          </p:nvSpPr>
          <p:spPr>
            <a:xfrm>
              <a:off x="535895" y="254804"/>
              <a:ext cx="349616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latinLnBrk="0">
                <a:defRPr/>
              </a:pPr>
              <a:r>
                <a:rPr lang="ko-KR" altLang="en-US" sz="1600" i="1" kern="0" dirty="0">
                  <a:ln w="12700">
                    <a:noFill/>
                  </a:ln>
                  <a:solidFill>
                    <a:srgbClr val="3D5374"/>
                  </a:solidFill>
                  <a:ea typeface="Tmon몬소리 Black" panose="02000A03000000000000" pitchFamily="2" charset="-127"/>
                </a:rPr>
                <a:t>서비스 아키텍처</a:t>
              </a:r>
              <a:endParaRPr lang="ko-KR" altLang="en-US" sz="1200" dirty="0">
                <a:solidFill>
                  <a:srgbClr val="3D5374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B20299-2626-4945-8C61-DC4524639B8F}"/>
                </a:ext>
              </a:extLst>
            </p:cNvPr>
            <p:cNvSpPr/>
            <p:nvPr/>
          </p:nvSpPr>
          <p:spPr>
            <a:xfrm>
              <a:off x="3689921" y="284204"/>
              <a:ext cx="295275" cy="295275"/>
            </a:xfrm>
            <a:prstGeom prst="ellipse">
              <a:avLst/>
            </a:prstGeom>
            <a:solidFill>
              <a:srgbClr val="3D5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10">
              <a:extLst>
                <a:ext uri="{FF2B5EF4-FFF2-40B4-BE49-F238E27FC236}">
                  <a16:creationId xmlns:a16="http://schemas.microsoft.com/office/drawing/2014/main" id="{764B4FF6-753B-42A7-9DBA-DB58BE057481}"/>
                </a:ext>
              </a:extLst>
            </p:cNvPr>
            <p:cNvSpPr/>
            <p:nvPr/>
          </p:nvSpPr>
          <p:spPr>
            <a:xfrm>
              <a:off x="3745344" y="340640"/>
              <a:ext cx="189477" cy="186455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DFE038CF-E363-4CCF-8E51-7C83648A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59" y="6087819"/>
            <a:ext cx="1050327" cy="41342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5D539FF-2B57-4164-889E-93A6ACBED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6" y="2212490"/>
            <a:ext cx="7666513" cy="3684261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5F08B0C-5509-4243-B968-91D25FD50D2E}"/>
              </a:ext>
            </a:extLst>
          </p:cNvPr>
          <p:cNvSpPr/>
          <p:nvPr/>
        </p:nvSpPr>
        <p:spPr>
          <a:xfrm>
            <a:off x="1516969" y="1830054"/>
            <a:ext cx="8940361" cy="4449131"/>
          </a:xfrm>
          <a:prstGeom prst="roundRect">
            <a:avLst/>
          </a:prstGeom>
          <a:noFill/>
          <a:ln w="28575"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2679440-0AC0-41BC-B26A-CC567AE6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09" y="182429"/>
            <a:ext cx="2149637" cy="21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2FA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7260C6A-63AB-4497-A834-E8CBAE6A0FD0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092A2A8-B9A9-41FE-AFB0-2BA9E8A66CA1}"/>
              </a:ext>
            </a:extLst>
          </p:cNvPr>
          <p:cNvGrpSpPr/>
          <p:nvPr/>
        </p:nvGrpSpPr>
        <p:grpSpPr>
          <a:xfrm>
            <a:off x="234505" y="185167"/>
            <a:ext cx="11722989" cy="6487665"/>
            <a:chOff x="234505" y="185167"/>
            <a:chExt cx="11722989" cy="64876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D1454F0-04F4-46F4-9FF4-C8AA3F834F7C}"/>
                </a:ext>
              </a:extLst>
            </p:cNvPr>
            <p:cNvSpPr/>
            <p:nvPr/>
          </p:nvSpPr>
          <p:spPr>
            <a:xfrm>
              <a:off x="234505" y="185167"/>
              <a:ext cx="11722989" cy="6487665"/>
            </a:xfrm>
            <a:prstGeom prst="roundRect">
              <a:avLst>
                <a:gd name="adj" fmla="val 1304"/>
              </a:avLst>
            </a:prstGeom>
            <a:solidFill>
              <a:schemeClr val="bg1"/>
            </a:solidFill>
            <a:ln>
              <a:solidFill>
                <a:srgbClr val="2DDBA6"/>
              </a:solidFill>
            </a:ln>
            <a:effectLst>
              <a:outerShdw dist="114300" dir="2700000" sx="99000" sy="99000" algn="t" rotWithShape="0">
                <a:srgbClr val="2DDBA6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048634AC-5173-4852-B0F3-A7B36F9CF304}"/>
                </a:ext>
              </a:extLst>
            </p:cNvPr>
            <p:cNvSpPr/>
            <p:nvPr/>
          </p:nvSpPr>
          <p:spPr>
            <a:xfrm>
              <a:off x="234505" y="185167"/>
              <a:ext cx="11722989" cy="499274"/>
            </a:xfrm>
            <a:prstGeom prst="round2SameRect">
              <a:avLst>
                <a:gd name="adj1" fmla="val 19078"/>
                <a:gd name="adj2" fmla="val 0"/>
              </a:avLst>
            </a:prstGeom>
            <a:solidFill>
              <a:srgbClr val="2DDBA6"/>
            </a:solidFill>
            <a:ln>
              <a:solidFill>
                <a:srgbClr val="2DDB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Group 16">
              <a:extLst>
                <a:ext uri="{FF2B5EF4-FFF2-40B4-BE49-F238E27FC236}">
                  <a16:creationId xmlns:a16="http://schemas.microsoft.com/office/drawing/2014/main" id="{F8C143B7-DFA2-4D13-A049-068D40420F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86949" y="341007"/>
              <a:ext cx="169279" cy="194572"/>
              <a:chOff x="1039" y="1681"/>
              <a:chExt cx="1071" cy="1231"/>
            </a:xfrm>
            <a:solidFill>
              <a:schemeClr val="bg1">
                <a:alpha val="50000"/>
              </a:schemeClr>
            </a:solidFill>
          </p:grpSpPr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E8CF6DEF-2E4E-4A2C-92BD-17105A2394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D59B7024-F77F-4350-AECC-3F83DD5C3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B75D170A-7951-4D68-B050-7D42B5126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91A80D9B-9F1A-42A0-995D-2878ED8C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자유형 32">
              <a:extLst>
                <a:ext uri="{FF2B5EF4-FFF2-40B4-BE49-F238E27FC236}">
                  <a16:creationId xmlns:a16="http://schemas.microsoft.com/office/drawing/2014/main" id="{383E83A2-58B3-4285-8C05-24DEF21CE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257" y="367490"/>
              <a:ext cx="141603" cy="14160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Group 36">
              <a:extLst>
                <a:ext uri="{FF2B5EF4-FFF2-40B4-BE49-F238E27FC236}">
                  <a16:creationId xmlns:a16="http://schemas.microsoft.com/office/drawing/2014/main" id="{828DDB43-6824-4DD0-91D6-0A5857839D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02346" y="340622"/>
              <a:ext cx="75601" cy="195300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246F6C8-7092-4248-8400-035A862C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8">
                <a:extLst>
                  <a:ext uri="{FF2B5EF4-FFF2-40B4-BE49-F238E27FC236}">
                    <a16:creationId xmlns:a16="http://schemas.microsoft.com/office/drawing/2014/main" id="{48CEB124-6C20-4EB9-B5D6-CC5CCC31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9">
                <a:extLst>
                  <a:ext uri="{FF2B5EF4-FFF2-40B4-BE49-F238E27FC236}">
                    <a16:creationId xmlns:a16="http://schemas.microsoft.com/office/drawing/2014/main" id="{6BB31133-AA62-4E6C-9625-A1DE0421C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40">
                <a:extLst>
                  <a:ext uri="{FF2B5EF4-FFF2-40B4-BE49-F238E27FC236}">
                    <a16:creationId xmlns:a16="http://schemas.microsoft.com/office/drawing/2014/main" id="{0374C1D4-F77C-43FC-BF1A-3AB331BA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1">
                <a:extLst>
                  <a:ext uri="{FF2B5EF4-FFF2-40B4-BE49-F238E27FC236}">
                    <a16:creationId xmlns:a16="http://schemas.microsoft.com/office/drawing/2014/main" id="{5A188898-538D-4CB9-A990-1E1A86983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1EC2CD9-407B-4009-9CD0-468EA691D53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4062" y="375307"/>
              <a:ext cx="142080" cy="12596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3" name="Group 23">
              <a:extLst>
                <a:ext uri="{FF2B5EF4-FFF2-40B4-BE49-F238E27FC236}">
                  <a16:creationId xmlns:a16="http://schemas.microsoft.com/office/drawing/2014/main" id="{5E21F7FC-164F-422E-B4B1-94EB0CA61E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99975" y="356784"/>
              <a:ext cx="177663" cy="163083"/>
              <a:chOff x="2577" y="1104"/>
              <a:chExt cx="414" cy="380"/>
            </a:xfrm>
            <a:solidFill>
              <a:schemeClr val="bg1">
                <a:alpha val="50000"/>
              </a:schemeClr>
            </a:solidFill>
          </p:grpSpPr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55707391-0F63-48B4-901F-2BCC12BBC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486E5D1D-B9DB-4434-843F-5C9CABB787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78697F67-0F5C-4CD4-9FED-69AC01C01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2516AD92-5B1F-443E-BC20-0BAC0E2C5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F3642AB2-2251-42D2-8C68-535773518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E75E08E-2157-4222-BBB0-E3FC7D312D7E}"/>
                </a:ext>
              </a:extLst>
            </p:cNvPr>
            <p:cNvSpPr/>
            <p:nvPr/>
          </p:nvSpPr>
          <p:spPr>
            <a:xfrm>
              <a:off x="535895" y="254804"/>
              <a:ext cx="349616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latinLnBrk="0">
                <a:defRPr/>
              </a:pPr>
              <a:r>
                <a:rPr lang="ko-KR" altLang="en-US" sz="1600" i="1" kern="0" dirty="0">
                  <a:ln w="12700">
                    <a:noFill/>
                  </a:ln>
                  <a:solidFill>
                    <a:srgbClr val="3D5374"/>
                  </a:solidFill>
                  <a:ea typeface="Tmon몬소리 Black" panose="02000A03000000000000" pitchFamily="2" charset="-127"/>
                </a:rPr>
                <a:t>구현 기능 </a:t>
              </a:r>
              <a:r>
                <a:rPr lang="ko-KR" altLang="en-US" sz="1600" i="1" kern="0">
                  <a:ln w="12700">
                    <a:noFill/>
                  </a:ln>
                  <a:solidFill>
                    <a:srgbClr val="3D5374"/>
                  </a:solidFill>
                  <a:ea typeface="Tmon몬소리 Black" panose="02000A03000000000000" pitchFamily="2" charset="-127"/>
                </a:rPr>
                <a:t>및 시현 </a:t>
              </a:r>
              <a:r>
                <a:rPr lang="ko-KR" altLang="en-US" sz="1600" i="1" kern="0" dirty="0">
                  <a:ln w="12700">
                    <a:noFill/>
                  </a:ln>
                  <a:solidFill>
                    <a:srgbClr val="3D5374"/>
                  </a:solidFill>
                  <a:ea typeface="Tmon몬소리 Black" panose="02000A03000000000000" pitchFamily="2" charset="-127"/>
                </a:rPr>
                <a:t>영상</a:t>
              </a:r>
              <a:endParaRPr lang="ko-KR" altLang="en-US" sz="1200" dirty="0">
                <a:solidFill>
                  <a:srgbClr val="3D5374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B20299-2626-4945-8C61-DC4524639B8F}"/>
                </a:ext>
              </a:extLst>
            </p:cNvPr>
            <p:cNvSpPr/>
            <p:nvPr/>
          </p:nvSpPr>
          <p:spPr>
            <a:xfrm>
              <a:off x="3689921" y="284204"/>
              <a:ext cx="295275" cy="295275"/>
            </a:xfrm>
            <a:prstGeom prst="ellipse">
              <a:avLst/>
            </a:prstGeom>
            <a:solidFill>
              <a:srgbClr val="3D5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10">
              <a:extLst>
                <a:ext uri="{FF2B5EF4-FFF2-40B4-BE49-F238E27FC236}">
                  <a16:creationId xmlns:a16="http://schemas.microsoft.com/office/drawing/2014/main" id="{764B4FF6-753B-42A7-9DBA-DB58BE057481}"/>
                </a:ext>
              </a:extLst>
            </p:cNvPr>
            <p:cNvSpPr/>
            <p:nvPr/>
          </p:nvSpPr>
          <p:spPr>
            <a:xfrm>
              <a:off x="3745344" y="340640"/>
              <a:ext cx="189477" cy="186455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DFE038CF-E363-4CCF-8E51-7C83648A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59" y="6087819"/>
            <a:ext cx="1050327" cy="413426"/>
          </a:xfrm>
          <a:prstGeom prst="rect">
            <a:avLst/>
          </a:prstGeom>
        </p:spPr>
      </p:pic>
      <p:graphicFrame>
        <p:nvGraphicFramePr>
          <p:cNvPr id="32" name="표 75">
            <a:extLst>
              <a:ext uri="{FF2B5EF4-FFF2-40B4-BE49-F238E27FC236}">
                <a16:creationId xmlns:a16="http://schemas.microsoft.com/office/drawing/2014/main" id="{4C99B4ED-63B3-40CE-B4C3-6D505900B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0594"/>
              </p:ext>
            </p:extLst>
          </p:nvPr>
        </p:nvGraphicFramePr>
        <p:xfrm>
          <a:off x="679799" y="953912"/>
          <a:ext cx="8019584" cy="542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15">
                  <a:extLst>
                    <a:ext uri="{9D8B030D-6E8A-4147-A177-3AD203B41FA5}">
                      <a16:colId xmlns:a16="http://schemas.microsoft.com/office/drawing/2014/main" val="1683620779"/>
                    </a:ext>
                  </a:extLst>
                </a:gridCol>
                <a:gridCol w="1503851">
                  <a:extLst>
                    <a:ext uri="{9D8B030D-6E8A-4147-A177-3AD203B41FA5}">
                      <a16:colId xmlns:a16="http://schemas.microsoft.com/office/drawing/2014/main" val="1738163070"/>
                    </a:ext>
                  </a:extLst>
                </a:gridCol>
                <a:gridCol w="5167618">
                  <a:extLst>
                    <a:ext uri="{9D8B030D-6E8A-4147-A177-3AD203B41FA5}">
                      <a16:colId xmlns:a16="http://schemas.microsoft.com/office/drawing/2014/main" val="1390222564"/>
                    </a:ext>
                  </a:extLst>
                </a:gridCol>
              </a:tblGrid>
              <a:tr h="269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DB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DB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DB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2506"/>
                  </a:ext>
                </a:extLst>
              </a:tr>
              <a:tr h="5345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 시 회원 정보 필수 입력</a:t>
                      </a:r>
                      <a:endParaRPr lang="en-US" altLang="ko-KR" sz="1200" b="1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 </a:t>
                      </a:r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아이디 </a:t>
                      </a:r>
                      <a:r>
                        <a:rPr lang="en-US" altLang="ko-KR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</a:t>
                      </a:r>
                      <a:r>
                        <a:rPr lang="en-US" altLang="ko-KR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79900"/>
                  </a:ext>
                </a:extLst>
              </a:tr>
              <a:tr h="32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로그인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일반 계정 로그인 후 게시판 페이지 기능 이용</a:t>
                      </a:r>
                      <a:endParaRPr lang="ko-KR" alt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85083"/>
                  </a:ext>
                </a:extLst>
              </a:tr>
              <a:tr h="33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로그인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카카오 계정 연동 및 로그인 후 게시판 페이지 기능 이용</a:t>
                      </a:r>
                      <a:endParaRPr lang="ko-KR" alt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62913"/>
                  </a:ext>
                </a:extLst>
              </a:tr>
              <a:tr h="5345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업로드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여부에 따른 게시글 작성 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하지 않을 경우 게시글 작성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90614"/>
                  </a:ext>
                </a:extLst>
              </a:tr>
              <a:tr h="534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게시글 클릭 시 댓글 작성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하지 않을 경우 댓글 작성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9659"/>
                  </a:ext>
                </a:extLst>
              </a:tr>
              <a:tr h="737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여부에 따른 게시글 수정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하지 않을 경우 게시글 수정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14364"/>
                  </a:ext>
                </a:extLst>
              </a:tr>
              <a:tr h="737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여부에 따른 게시글 삭제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하지 않을 경우 게시글 삭제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71010"/>
                  </a:ext>
                </a:extLst>
              </a:tr>
              <a:tr h="404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목록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작성이 완료된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정보 목록 조회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38277"/>
                  </a:ext>
                </a:extLst>
              </a:tr>
              <a:tr h="404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상세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 클릭 시 게시글 상세 정보 조회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68550"/>
                  </a:ext>
                </a:extLst>
              </a:tr>
              <a:tr h="368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공유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공유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상세 페이지에서 카카오 로고 클릭 시 계정 연동 후 게시글 공유</a:t>
                      </a:r>
                      <a:endParaRPr lang="en-US" altLang="ko-KR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76944"/>
                  </a:ext>
                </a:extLst>
              </a:tr>
            </a:tbl>
          </a:graphicData>
        </a:graphic>
      </p:graphicFrame>
      <p:pic>
        <p:nvPicPr>
          <p:cNvPr id="33" name="그림 32">
            <a:hlinkClick r:id="rId3"/>
            <a:extLst>
              <a:ext uri="{FF2B5EF4-FFF2-40B4-BE49-F238E27FC236}">
                <a16:creationId xmlns:a16="http://schemas.microsoft.com/office/drawing/2014/main" id="{7377006C-7121-4053-854D-DC6A6DD96B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" b="32178"/>
          <a:stretch/>
        </p:blipFill>
        <p:spPr>
          <a:xfrm>
            <a:off x="9877309" y="1982110"/>
            <a:ext cx="823738" cy="709407"/>
          </a:xfrm>
          <a:prstGeom prst="rect">
            <a:avLst/>
          </a:prstGeom>
        </p:spPr>
      </p:pic>
      <p:pic>
        <p:nvPicPr>
          <p:cNvPr id="34" name="그림 33">
            <a:hlinkClick r:id="rId5"/>
            <a:extLst>
              <a:ext uri="{FF2B5EF4-FFF2-40B4-BE49-F238E27FC236}">
                <a16:creationId xmlns:a16="http://schemas.microsoft.com/office/drawing/2014/main" id="{4E213B73-B243-490A-92DC-31E78BAF75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78" y="3012214"/>
            <a:ext cx="1479313" cy="1045979"/>
          </a:xfrm>
          <a:prstGeom prst="rect">
            <a:avLst/>
          </a:prstGeom>
        </p:spPr>
      </p:pic>
      <p:pic>
        <p:nvPicPr>
          <p:cNvPr id="4" name="그림 3">
            <a:hlinkClick r:id="rId7"/>
            <a:extLst>
              <a:ext uri="{FF2B5EF4-FFF2-40B4-BE49-F238E27FC236}">
                <a16:creationId xmlns:a16="http://schemas.microsoft.com/office/drawing/2014/main" id="{85979D98-CE10-4473-A6E5-177D9FBC8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897" y="4243601"/>
            <a:ext cx="2176547" cy="107996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6F0A28-B532-47C6-A7D4-88ABD52EECF6}"/>
              </a:ext>
            </a:extLst>
          </p:cNvPr>
          <p:cNvSpPr/>
          <p:nvPr/>
        </p:nvSpPr>
        <p:spPr>
          <a:xfrm>
            <a:off x="9658578" y="1080456"/>
            <a:ext cx="14793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5E5E5E"/>
                </a:solidFill>
                <a:latin typeface="Arial" panose="020B0604020202020204" pitchFamily="34" charset="0"/>
              </a:rPr>
              <a:t>링크</a:t>
            </a:r>
            <a:endParaRPr lang="en-US" altLang="ko-KR" sz="15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D66202-414C-4E72-BDAB-4A7F47677C8D}"/>
              </a:ext>
            </a:extLst>
          </p:cNvPr>
          <p:cNvSpPr/>
          <p:nvPr/>
        </p:nvSpPr>
        <p:spPr>
          <a:xfrm>
            <a:off x="9125080" y="1535705"/>
            <a:ext cx="2378732" cy="4374884"/>
          </a:xfrm>
          <a:prstGeom prst="roundRect">
            <a:avLst/>
          </a:prstGeom>
          <a:noFill/>
          <a:ln w="28575"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FA7C2E-95B5-453A-854F-1AAC29E51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84" y="970388"/>
            <a:ext cx="499275" cy="4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1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178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isohy</cp:lastModifiedBy>
  <cp:revision>26</cp:revision>
  <dcterms:created xsi:type="dcterms:W3CDTF">2022-08-23T02:41:07Z</dcterms:created>
  <dcterms:modified xsi:type="dcterms:W3CDTF">2022-12-09T03:34:34Z</dcterms:modified>
</cp:coreProperties>
</file>