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887751-796E-4EA1-9C46-228A3A443706}">
  <a:tblStyle styleId="{6B887751-796E-4EA1-9C46-228A3A4437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463329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463329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9e3e8d0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9e3e8d0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e3e8d0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e3e8d0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e3e8d0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e3e8d0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9e3e8d0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e3e8d0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e3e8d0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e3e8d0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e3e8d0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e3e8d0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e3e8d0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e3e8d0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9e3e8d0d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9e3e8d0d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e3e8d0d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e3e8d0d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ea73f8e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ea73f8e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e3e8d0d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e3e8d0d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e3e8d0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e3e8d0d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9e3e8d0d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9e3e8d0d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9e3e8d0d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9e3e8d0d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9e3e8d0d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9e3e8d0d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e3e8d0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e3e8d0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e3e8d0d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e3e8d0d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e3e8d0d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e3e8d0d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9e3e8d0d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9e3e8d0d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9e3e8d0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9e3e8d0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e3e8d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e3e8d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e3e8d0d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e3e8d0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9e3e8d0d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9e3e8d0d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e3e8d0d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e3e8d0d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9e3e8d0d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9e3e8d0d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9463329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9463329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e3e8d0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e3e8d0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9463329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9463329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463329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463329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e3e8d0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e3e8d0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463329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463329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463329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463329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8.jpg"/><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17.jpg"/><Relationship Id="rId9"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14.jpg"/><Relationship Id="rId7" Type="http://schemas.openxmlformats.org/officeDocument/2006/relationships/image" Target="../media/image6.jpg"/><Relationship Id="rId8"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ava.uninove.br/" TargetMode="External"/><Relationship Id="rId4" Type="http://schemas.openxmlformats.org/officeDocument/2006/relationships/hyperlink" Target="http://michaelis.uol.com.br/moderno/ingles/index.php?languageText=portugues-ingles" TargetMode="External"/><Relationship Id="rId5" Type="http://schemas.openxmlformats.org/officeDocument/2006/relationships/hyperlink" Target="https://ecoit.com.br/backup-para-empresas-praticas-e-normas-abnt-nbr-isoiec-270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7300" y="3337925"/>
            <a:ext cx="8609400" cy="15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sz="1800"/>
              <a:t>Projeto de infraestrutura em TI</a:t>
            </a:r>
            <a:endParaRPr b="1" sz="1800"/>
          </a:p>
          <a:p>
            <a:pPr indent="0" lvl="0" marL="0" rtl="0" algn="ctr">
              <a:spcBef>
                <a:spcPts val="0"/>
              </a:spcBef>
              <a:spcAft>
                <a:spcPts val="0"/>
              </a:spcAft>
              <a:buClr>
                <a:schemeClr val="dk1"/>
              </a:buClr>
              <a:buSzPts val="1100"/>
              <a:buFont typeface="Arial"/>
              <a:buNone/>
            </a:pPr>
            <a:r>
              <a:rPr b="1" lang="pt-BR" sz="3600"/>
              <a:t>MRW technology</a:t>
            </a:r>
            <a:endParaRPr b="1" sz="1800"/>
          </a:p>
          <a:p>
            <a:pPr indent="0" lvl="0" marL="0" rtl="0" algn="ctr">
              <a:spcBef>
                <a:spcPts val="0"/>
              </a:spcBef>
              <a:spcAft>
                <a:spcPts val="0"/>
              </a:spcAft>
              <a:buNone/>
            </a:pPr>
            <a:r>
              <a:rPr b="1" lang="pt-BR" sz="1800"/>
              <a:t>São Paulo</a:t>
            </a:r>
            <a:endParaRPr b="1" sz="1800"/>
          </a:p>
          <a:p>
            <a:pPr indent="0" lvl="0" marL="0" rtl="0" algn="ctr">
              <a:spcBef>
                <a:spcPts val="0"/>
              </a:spcBef>
              <a:spcAft>
                <a:spcPts val="0"/>
              </a:spcAft>
              <a:buClr>
                <a:schemeClr val="dk1"/>
              </a:buClr>
              <a:buSzPts val="1100"/>
              <a:buFont typeface="Arial"/>
              <a:buNone/>
            </a:pPr>
            <a:r>
              <a:rPr b="1" lang="pt-BR" sz="1800"/>
              <a:t>01/12/2018</a:t>
            </a:r>
            <a:endParaRPr b="1" sz="1800"/>
          </a:p>
        </p:txBody>
      </p:sp>
      <p:sp>
        <p:nvSpPr>
          <p:cNvPr id="55" name="Google Shape;55;p13"/>
          <p:cNvSpPr txBox="1"/>
          <p:nvPr>
            <p:ph idx="1" type="subTitle"/>
          </p:nvPr>
        </p:nvSpPr>
        <p:spPr>
          <a:xfrm>
            <a:off x="311700" y="0"/>
            <a:ext cx="8520600" cy="33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800">
                <a:solidFill>
                  <a:schemeClr val="dk1"/>
                </a:solidFill>
              </a:rPr>
              <a:t>Universidade nove de julho</a:t>
            </a:r>
            <a:endParaRPr b="1" sz="1800">
              <a:solidFill>
                <a:schemeClr val="dk1"/>
              </a:solidFill>
            </a:endParaRPr>
          </a:p>
          <a:p>
            <a:pPr indent="0" lvl="0" marL="0" rtl="0" algn="ctr">
              <a:spcBef>
                <a:spcPts val="0"/>
              </a:spcBef>
              <a:spcAft>
                <a:spcPts val="0"/>
              </a:spcAft>
              <a:buNone/>
            </a:pPr>
            <a:r>
              <a:rPr b="1" lang="pt-BR" sz="1800">
                <a:solidFill>
                  <a:schemeClr val="dk1"/>
                </a:solidFill>
              </a:rPr>
              <a:t>Diretoria dos cursos de informática </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pt-BR" sz="1200">
                <a:solidFill>
                  <a:schemeClr val="dk1"/>
                </a:solidFill>
                <a:highlight>
                  <a:srgbClr val="3C78D8"/>
                </a:highlight>
              </a:rPr>
              <a:t>NOME: Matheus Henrique Natal de Souza</a:t>
            </a:r>
            <a:endParaRPr b="1" sz="1200">
              <a:solidFill>
                <a:schemeClr val="dk1"/>
              </a:solidFill>
              <a:highlight>
                <a:srgbClr val="3C78D8"/>
              </a:highlight>
            </a:endParaRPr>
          </a:p>
          <a:p>
            <a:pPr indent="0" lvl="0" marL="0" rtl="0" algn="l">
              <a:spcBef>
                <a:spcPts val="0"/>
              </a:spcBef>
              <a:spcAft>
                <a:spcPts val="0"/>
              </a:spcAft>
              <a:buNone/>
            </a:pPr>
            <a:r>
              <a:rPr b="1" lang="pt-BR" sz="1200">
                <a:solidFill>
                  <a:schemeClr val="dk1"/>
                </a:solidFill>
                <a:highlight>
                  <a:srgbClr val="3C78D8"/>
                </a:highlight>
              </a:rPr>
              <a:t>RA: 318103322</a:t>
            </a:r>
            <a:endParaRPr b="1" sz="1200">
              <a:solidFill>
                <a:schemeClr val="dk1"/>
              </a:solidFill>
              <a:highlight>
                <a:srgbClr val="3C78D8"/>
              </a:highlight>
            </a:endParaRPr>
          </a:p>
          <a:p>
            <a:pPr indent="0" lvl="0" marL="0" rtl="0" algn="l">
              <a:spcBef>
                <a:spcPts val="0"/>
              </a:spcBef>
              <a:spcAft>
                <a:spcPts val="0"/>
              </a:spcAft>
              <a:buNone/>
            </a:pPr>
            <a:r>
              <a:rPr b="1" lang="pt-BR" sz="1200">
                <a:solidFill>
                  <a:schemeClr val="dk1"/>
                </a:solidFill>
                <a:highlight>
                  <a:srgbClr val="3C78D8"/>
                </a:highlight>
              </a:rPr>
              <a:t>NOME: Reginaldo José Aparecido</a:t>
            </a:r>
            <a:endParaRPr b="1" sz="1200">
              <a:solidFill>
                <a:schemeClr val="dk1"/>
              </a:solidFill>
              <a:highlight>
                <a:srgbClr val="3C78D8"/>
              </a:highlight>
            </a:endParaRPr>
          </a:p>
          <a:p>
            <a:pPr indent="0" lvl="0" marL="0" rtl="0" algn="l">
              <a:spcBef>
                <a:spcPts val="0"/>
              </a:spcBef>
              <a:spcAft>
                <a:spcPts val="0"/>
              </a:spcAft>
              <a:buNone/>
            </a:pPr>
            <a:r>
              <a:rPr b="1" lang="pt-BR" sz="1200">
                <a:solidFill>
                  <a:schemeClr val="dk1"/>
                </a:solidFill>
                <a:highlight>
                  <a:srgbClr val="3C78D8"/>
                </a:highlight>
              </a:rPr>
              <a:t>RA: 318103339</a:t>
            </a:r>
            <a:endParaRPr b="1" sz="1200">
              <a:solidFill>
                <a:schemeClr val="dk1"/>
              </a:solidFill>
              <a:highlight>
                <a:srgbClr val="3C78D8"/>
              </a:highlight>
            </a:endParaRPr>
          </a:p>
          <a:p>
            <a:pPr indent="0" lvl="0" marL="0" rtl="0" algn="l">
              <a:spcBef>
                <a:spcPts val="0"/>
              </a:spcBef>
              <a:spcAft>
                <a:spcPts val="0"/>
              </a:spcAft>
              <a:buNone/>
            </a:pPr>
            <a:r>
              <a:rPr b="1" lang="pt-BR" sz="1200">
                <a:solidFill>
                  <a:schemeClr val="dk1"/>
                </a:solidFill>
                <a:highlight>
                  <a:srgbClr val="3C78D8"/>
                </a:highlight>
              </a:rPr>
              <a:t>NOME: Weverton de Lima Oliveira</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RA: 318105267</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NOME:Tiago Ferreira</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RA: 318105689</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NOME:Igor Alves</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RA:318103387</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NOME:Richard Phillipe</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200">
                <a:solidFill>
                  <a:schemeClr val="dk1"/>
                </a:solidFill>
                <a:highlight>
                  <a:srgbClr val="3C78D8"/>
                </a:highlight>
              </a:rPr>
              <a:t>RA:318102429</a:t>
            </a:r>
            <a:endParaRPr b="1" sz="12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t/>
            </a:r>
            <a:endParaRPr b="1" sz="1200">
              <a:solidFill>
                <a:schemeClr val="dk1"/>
              </a:solidFill>
              <a:highlight>
                <a:srgbClr val="3C78D8"/>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Valores da empresa</a:t>
            </a:r>
            <a:endParaRPr i="1" sz="4800" u="sng"/>
          </a:p>
        </p:txBody>
      </p:sp>
      <p:sp>
        <p:nvSpPr>
          <p:cNvPr id="109" name="Google Shape;109;p22"/>
          <p:cNvSpPr txBox="1"/>
          <p:nvPr>
            <p:ph idx="1" type="body"/>
          </p:nvPr>
        </p:nvSpPr>
        <p:spPr>
          <a:xfrm>
            <a:off x="311700" y="1623025"/>
            <a:ext cx="8520600" cy="3044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b="1" lang="pt-BR" sz="3000">
                <a:solidFill>
                  <a:srgbClr val="000000"/>
                </a:solidFill>
                <a:highlight>
                  <a:srgbClr val="3C78D8"/>
                </a:highlight>
              </a:rPr>
              <a:t>Respeitar o próximo, igualdade, ajudar o companheiro, trabalhar em equipe para melhor eficiência e ter ética respeitando as normas da empresa seja ela moral ou profissional.</a:t>
            </a:r>
            <a:endParaRPr b="1" sz="3000">
              <a:solidFill>
                <a:srgbClr val="000000"/>
              </a:solidFill>
              <a:highlight>
                <a:srgbClr val="3C78D8"/>
              </a:highlight>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2776275" y="217325"/>
            <a:ext cx="2595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Cronograma</a:t>
            </a:r>
            <a:endParaRPr/>
          </a:p>
          <a:p>
            <a:pPr indent="0" lvl="0" marL="0" rtl="0" algn="l">
              <a:spcBef>
                <a:spcPts val="0"/>
              </a:spcBef>
              <a:spcAft>
                <a:spcPts val="0"/>
              </a:spcAft>
              <a:buNone/>
            </a:pPr>
            <a:r>
              <a:t/>
            </a:r>
            <a:endParaRPr/>
          </a:p>
        </p:txBody>
      </p:sp>
      <p:pic>
        <p:nvPicPr>
          <p:cNvPr id="115" name="Google Shape;115;p23"/>
          <p:cNvPicPr preferRelativeResize="0"/>
          <p:nvPr/>
        </p:nvPicPr>
        <p:blipFill>
          <a:blip r:embed="rId3">
            <a:alphaModFix/>
          </a:blip>
          <a:stretch>
            <a:fillRect/>
          </a:stretch>
        </p:blipFill>
        <p:spPr>
          <a:xfrm>
            <a:off x="474600" y="964425"/>
            <a:ext cx="7896976" cy="387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Estrutura organizacional</a:t>
            </a:r>
            <a:endParaRPr b="1" sz="3000"/>
          </a:p>
        </p:txBody>
      </p:sp>
      <p:pic>
        <p:nvPicPr>
          <p:cNvPr id="121" name="Google Shape;121;p24"/>
          <p:cNvPicPr preferRelativeResize="0"/>
          <p:nvPr/>
        </p:nvPicPr>
        <p:blipFill>
          <a:blip r:embed="rId3">
            <a:alphaModFix/>
          </a:blip>
          <a:stretch>
            <a:fillRect/>
          </a:stretch>
        </p:blipFill>
        <p:spPr>
          <a:xfrm>
            <a:off x="0" y="1064900"/>
            <a:ext cx="9144000" cy="4152300"/>
          </a:xfrm>
          <a:prstGeom prst="rect">
            <a:avLst/>
          </a:prstGeom>
          <a:noFill/>
          <a:ln>
            <a:noFill/>
          </a:ln>
        </p:spPr>
      </p:pic>
      <p:sp>
        <p:nvSpPr>
          <p:cNvPr id="122" name="Google Shape;122;p24"/>
          <p:cNvSpPr txBox="1"/>
          <p:nvPr/>
        </p:nvSpPr>
        <p:spPr>
          <a:xfrm>
            <a:off x="4042950" y="1178700"/>
            <a:ext cx="1058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Presidente</a:t>
            </a:r>
            <a:endParaRPr/>
          </a:p>
        </p:txBody>
      </p:sp>
      <p:sp>
        <p:nvSpPr>
          <p:cNvPr id="123" name="Google Shape;123;p24"/>
          <p:cNvSpPr txBox="1"/>
          <p:nvPr/>
        </p:nvSpPr>
        <p:spPr>
          <a:xfrm>
            <a:off x="1861850" y="2230638"/>
            <a:ext cx="1125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Diretoria 1</a:t>
            </a:r>
            <a:endParaRPr/>
          </a:p>
        </p:txBody>
      </p:sp>
      <p:sp>
        <p:nvSpPr>
          <p:cNvPr id="124" name="Google Shape;124;p24"/>
          <p:cNvSpPr txBox="1"/>
          <p:nvPr/>
        </p:nvSpPr>
        <p:spPr>
          <a:xfrm>
            <a:off x="6094500" y="2230638"/>
            <a:ext cx="1125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Diretoria 2</a:t>
            </a:r>
            <a:endParaRPr/>
          </a:p>
        </p:txBody>
      </p:sp>
      <p:sp>
        <p:nvSpPr>
          <p:cNvPr id="125" name="Google Shape;125;p24"/>
          <p:cNvSpPr txBox="1"/>
          <p:nvPr/>
        </p:nvSpPr>
        <p:spPr>
          <a:xfrm>
            <a:off x="857175" y="3117100"/>
            <a:ext cx="12189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1</a:t>
            </a:r>
            <a:endParaRPr/>
          </a:p>
        </p:txBody>
      </p:sp>
      <p:sp>
        <p:nvSpPr>
          <p:cNvPr id="126" name="Google Shape;126;p24"/>
          <p:cNvSpPr txBox="1"/>
          <p:nvPr/>
        </p:nvSpPr>
        <p:spPr>
          <a:xfrm>
            <a:off x="2961838" y="3117100"/>
            <a:ext cx="12825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2</a:t>
            </a:r>
            <a:endParaRPr/>
          </a:p>
        </p:txBody>
      </p:sp>
      <p:sp>
        <p:nvSpPr>
          <p:cNvPr id="127" name="Google Shape;127;p24"/>
          <p:cNvSpPr txBox="1"/>
          <p:nvPr/>
        </p:nvSpPr>
        <p:spPr>
          <a:xfrm>
            <a:off x="5101050" y="3117100"/>
            <a:ext cx="12189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3</a:t>
            </a:r>
            <a:endParaRPr/>
          </a:p>
        </p:txBody>
      </p:sp>
      <p:sp>
        <p:nvSpPr>
          <p:cNvPr id="128" name="Google Shape;128;p24"/>
          <p:cNvSpPr txBox="1"/>
          <p:nvPr/>
        </p:nvSpPr>
        <p:spPr>
          <a:xfrm>
            <a:off x="7300050" y="3080750"/>
            <a:ext cx="11250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4</a:t>
            </a:r>
            <a:endParaRPr/>
          </a:p>
        </p:txBody>
      </p:sp>
      <p:sp>
        <p:nvSpPr>
          <p:cNvPr id="129" name="Google Shape;129;p24"/>
          <p:cNvSpPr txBox="1"/>
          <p:nvPr/>
        </p:nvSpPr>
        <p:spPr>
          <a:xfrm>
            <a:off x="533650" y="3763875"/>
            <a:ext cx="5223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RH</a:t>
            </a:r>
            <a:endParaRPr/>
          </a:p>
        </p:txBody>
      </p:sp>
      <p:sp>
        <p:nvSpPr>
          <p:cNvPr id="130" name="Google Shape;130;p24"/>
          <p:cNvSpPr txBox="1"/>
          <p:nvPr/>
        </p:nvSpPr>
        <p:spPr>
          <a:xfrm>
            <a:off x="1741150" y="3763875"/>
            <a:ext cx="616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ADM</a:t>
            </a:r>
            <a:endParaRPr/>
          </a:p>
        </p:txBody>
      </p:sp>
      <p:sp>
        <p:nvSpPr>
          <p:cNvPr id="131" name="Google Shape;131;p24"/>
          <p:cNvSpPr txBox="1"/>
          <p:nvPr/>
        </p:nvSpPr>
        <p:spPr>
          <a:xfrm>
            <a:off x="2523800" y="3811425"/>
            <a:ext cx="874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Financeiro</a:t>
            </a:r>
            <a:endParaRPr sz="1000"/>
          </a:p>
        </p:txBody>
      </p:sp>
      <p:sp>
        <p:nvSpPr>
          <p:cNvPr id="132" name="Google Shape;132;p24"/>
          <p:cNvSpPr txBox="1"/>
          <p:nvPr/>
        </p:nvSpPr>
        <p:spPr>
          <a:xfrm>
            <a:off x="3848225" y="3763875"/>
            <a:ext cx="7554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t>Hunters</a:t>
            </a:r>
            <a:endParaRPr sz="1200"/>
          </a:p>
        </p:txBody>
      </p:sp>
      <p:sp>
        <p:nvSpPr>
          <p:cNvPr id="133" name="Google Shape;133;p24"/>
          <p:cNvSpPr txBox="1"/>
          <p:nvPr/>
        </p:nvSpPr>
        <p:spPr>
          <a:xfrm>
            <a:off x="8051225" y="3811425"/>
            <a:ext cx="955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G</a:t>
            </a:r>
            <a:r>
              <a:rPr lang="pt-BR" sz="800"/>
              <a:t>erenciamento</a:t>
            </a:r>
            <a:endParaRPr sz="800"/>
          </a:p>
        </p:txBody>
      </p:sp>
      <p:sp>
        <p:nvSpPr>
          <p:cNvPr id="134" name="Google Shape;134;p24"/>
          <p:cNvSpPr txBox="1"/>
          <p:nvPr/>
        </p:nvSpPr>
        <p:spPr>
          <a:xfrm>
            <a:off x="5891575" y="3811425"/>
            <a:ext cx="10581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Desenvolvimento</a:t>
            </a:r>
            <a:endParaRPr sz="800"/>
          </a:p>
        </p:txBody>
      </p:sp>
      <p:sp>
        <p:nvSpPr>
          <p:cNvPr id="135" name="Google Shape;135;p24"/>
          <p:cNvSpPr txBox="1"/>
          <p:nvPr/>
        </p:nvSpPr>
        <p:spPr>
          <a:xfrm>
            <a:off x="6817850" y="3811425"/>
            <a:ext cx="7554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Recepção</a:t>
            </a:r>
            <a:endParaRPr sz="1000"/>
          </a:p>
        </p:txBody>
      </p:sp>
      <p:sp>
        <p:nvSpPr>
          <p:cNvPr id="136" name="Google Shape;136;p24"/>
          <p:cNvSpPr txBox="1"/>
          <p:nvPr/>
        </p:nvSpPr>
        <p:spPr>
          <a:xfrm>
            <a:off x="4603625" y="3763875"/>
            <a:ext cx="8745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800"/>
              <a:t>Sala de equipamentos</a:t>
            </a:r>
            <a:endParaRPr b="1" sz="800"/>
          </a:p>
        </p:txBody>
      </p:sp>
      <p:sp>
        <p:nvSpPr>
          <p:cNvPr id="137" name="Google Shape;137;p24"/>
          <p:cNvSpPr txBox="1"/>
          <p:nvPr/>
        </p:nvSpPr>
        <p:spPr>
          <a:xfrm>
            <a:off x="1055950" y="4098700"/>
            <a:ext cx="7262100" cy="1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7200">
                <a:highlight>
                  <a:srgbClr val="FFFFFF"/>
                </a:highlight>
              </a:rPr>
              <a:t>MRW.technology</a:t>
            </a:r>
            <a:endParaRPr sz="72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Gestão ambiental e sustentabilidade</a:t>
            </a:r>
            <a:endParaRPr b="1" sz="3600"/>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endParaRPr>
          </a:p>
          <a:p>
            <a:pPr indent="0" lvl="0" marL="0" rtl="0" algn="l">
              <a:spcBef>
                <a:spcPts val="1600"/>
              </a:spcBef>
              <a:spcAft>
                <a:spcPts val="0"/>
              </a:spcAft>
              <a:buClr>
                <a:schemeClr val="dk1"/>
              </a:buClr>
              <a:buSzPts val="1100"/>
              <a:buFont typeface="Arial"/>
              <a:buNone/>
            </a:pPr>
            <a:r>
              <a:rPr b="1" lang="pt-BR" sz="2800">
                <a:solidFill>
                  <a:srgbClr val="000000"/>
                </a:solidFill>
                <a:highlight>
                  <a:srgbClr val="3C78D8"/>
                </a:highlight>
              </a:rPr>
              <a:t>Nossa empresa está verificando a possibilidade de no futuro adquirir a ISO 9000 assim tendo uma sustentabilidade, e também a ISO 14001 para o meio ambiente.</a:t>
            </a:r>
            <a:endParaRPr b="1" sz="2800">
              <a:solidFill>
                <a:srgbClr val="000000"/>
              </a:solidFill>
              <a:highlight>
                <a:srgbClr val="3C78D8"/>
              </a:highlight>
            </a:endParaRPr>
          </a:p>
          <a:p>
            <a:pPr indent="0" lvl="0" marL="0" rtl="0" algn="l">
              <a:spcBef>
                <a:spcPts val="1600"/>
              </a:spcBef>
              <a:spcAft>
                <a:spcPts val="0"/>
              </a:spcAft>
              <a:buClr>
                <a:schemeClr val="dk1"/>
              </a:buClr>
              <a:buSzPts val="1100"/>
              <a:buFont typeface="Arial"/>
              <a:buNone/>
            </a:pPr>
            <a:r>
              <a:t/>
            </a:r>
            <a:endParaRPr b="1" sz="2400">
              <a:solidFill>
                <a:srgbClr val="000000"/>
              </a:solidFill>
              <a:highlight>
                <a:srgbClr val="3C78D8"/>
              </a:highlight>
            </a:endParaRPr>
          </a:p>
          <a:p>
            <a:pPr indent="0" lvl="0" marL="0" rtl="0" algn="l">
              <a:spcBef>
                <a:spcPts val="1600"/>
              </a:spcBef>
              <a:spcAft>
                <a:spcPts val="1600"/>
              </a:spcAft>
              <a:buNone/>
            </a:pPr>
            <a:r>
              <a:t/>
            </a:r>
            <a:endParaRPr b="1"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Direitos Humanos</a:t>
            </a:r>
            <a:endParaRPr b="1" sz="3600"/>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sz="2400">
                <a:solidFill>
                  <a:srgbClr val="000000"/>
                </a:solidFill>
                <a:highlight>
                  <a:srgbClr val="3C78D8"/>
                </a:highlight>
              </a:rPr>
              <a:t>O MRW é uma empresa que segue, aceita e respeita os direitos humanos, nossa empresa entende que respeitar a todos independente sua cor, raça, gosto sexual, crença ou condições financeiras, é o que todos diviam fazer, porque respeito e humanidade é o que te leva para cima, faz com que as oportunidades sejam iguais para todos e assim construímos uma otima cidadania.</a:t>
            </a:r>
            <a:endParaRPr b="1" sz="2400">
              <a:solidFill>
                <a:srgbClr val="000000"/>
              </a:solidFill>
              <a:highlight>
                <a:srgbClr val="3C78D8"/>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Relações </a:t>
            </a:r>
            <a:r>
              <a:rPr b="1" lang="pt-BR" sz="3600"/>
              <a:t>Étnico</a:t>
            </a:r>
            <a:r>
              <a:rPr b="1" lang="pt-BR" sz="3600"/>
              <a:t>-Raciais</a:t>
            </a:r>
            <a:endParaRPr b="1" sz="3600"/>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000">
                <a:solidFill>
                  <a:srgbClr val="000000"/>
                </a:solidFill>
                <a:highlight>
                  <a:srgbClr val="3C78D8"/>
                </a:highlight>
              </a:rPr>
              <a:t>Em nossa empresa, temos um termo de compromisso para a valorização da Étnico-</a:t>
            </a:r>
            <a:r>
              <a:rPr b="1" lang="pt-BR" sz="2000">
                <a:solidFill>
                  <a:srgbClr val="000000"/>
                </a:solidFill>
                <a:highlight>
                  <a:srgbClr val="3C78D8"/>
                </a:highlight>
              </a:rPr>
              <a:t>Racial</a:t>
            </a:r>
            <a:r>
              <a:rPr b="1" lang="pt-BR" sz="2000">
                <a:solidFill>
                  <a:srgbClr val="000000"/>
                </a:solidFill>
                <a:highlight>
                  <a:srgbClr val="3C78D8"/>
                </a:highlight>
              </a:rPr>
              <a:t>, ou seja mais de 25% da empresa é constituída por pessoas de origens distintas, como negros </a:t>
            </a:r>
            <a:r>
              <a:rPr b="1" lang="pt-BR" sz="2000">
                <a:solidFill>
                  <a:srgbClr val="000000"/>
                </a:solidFill>
                <a:highlight>
                  <a:srgbClr val="3C78D8"/>
                </a:highlight>
              </a:rPr>
              <a:t>descendentes</a:t>
            </a:r>
            <a:r>
              <a:rPr b="1" lang="pt-BR" sz="2000">
                <a:solidFill>
                  <a:srgbClr val="000000"/>
                </a:solidFill>
                <a:highlight>
                  <a:srgbClr val="3C78D8"/>
                </a:highlight>
              </a:rPr>
              <a:t> </a:t>
            </a:r>
            <a:r>
              <a:rPr b="1" lang="pt-BR" sz="2000">
                <a:solidFill>
                  <a:srgbClr val="000000"/>
                </a:solidFill>
                <a:highlight>
                  <a:srgbClr val="3C78D8"/>
                </a:highlight>
              </a:rPr>
              <a:t>indígenas</a:t>
            </a:r>
            <a:r>
              <a:rPr b="1" lang="pt-BR" sz="2000">
                <a:solidFill>
                  <a:srgbClr val="000000"/>
                </a:solidFill>
                <a:highlight>
                  <a:srgbClr val="3C78D8"/>
                </a:highlight>
              </a:rPr>
              <a:t>, </a:t>
            </a:r>
            <a:r>
              <a:rPr b="1" lang="pt-BR" sz="2000">
                <a:solidFill>
                  <a:srgbClr val="000000"/>
                </a:solidFill>
                <a:highlight>
                  <a:srgbClr val="3C78D8"/>
                </a:highlight>
              </a:rPr>
              <a:t>descendentes</a:t>
            </a:r>
            <a:r>
              <a:rPr b="1" lang="pt-BR" sz="2000">
                <a:solidFill>
                  <a:srgbClr val="000000"/>
                </a:solidFill>
                <a:highlight>
                  <a:srgbClr val="3C78D8"/>
                </a:highlight>
              </a:rPr>
              <a:t> europeus, pessoas que vieram de lugares mais rurais, etc. Esses 25% são vagas e oportunidades de trabalho que deixamos exclusivamentes para pessoas com essas </a:t>
            </a:r>
            <a:r>
              <a:rPr b="1" lang="pt-BR" sz="2000">
                <a:solidFill>
                  <a:srgbClr val="000000"/>
                </a:solidFill>
                <a:highlight>
                  <a:srgbClr val="3C78D8"/>
                </a:highlight>
              </a:rPr>
              <a:t>características</a:t>
            </a:r>
            <a:r>
              <a:rPr b="1" lang="pt-BR" sz="2000">
                <a:solidFill>
                  <a:srgbClr val="000000"/>
                </a:solidFill>
                <a:highlight>
                  <a:srgbClr val="3C78D8"/>
                </a:highlight>
              </a:rPr>
              <a:t>, no entanto nada impede que eles possam concorrer em vagas não </a:t>
            </a:r>
            <a:r>
              <a:rPr b="1" lang="pt-BR" sz="2000">
                <a:solidFill>
                  <a:srgbClr val="000000"/>
                </a:solidFill>
                <a:highlight>
                  <a:srgbClr val="3C78D8"/>
                </a:highlight>
              </a:rPr>
              <a:t>exclusivas</a:t>
            </a:r>
            <a:r>
              <a:rPr b="1" lang="pt-BR" sz="2000">
                <a:solidFill>
                  <a:srgbClr val="000000"/>
                </a:solidFill>
                <a:highlight>
                  <a:srgbClr val="3C78D8"/>
                </a:highlight>
              </a:rPr>
              <a:t> </a:t>
            </a:r>
            <a:r>
              <a:rPr b="1" lang="pt-BR" sz="2000">
                <a:solidFill>
                  <a:srgbClr val="000000"/>
                </a:solidFill>
                <a:highlight>
                  <a:srgbClr val="3C78D8"/>
                </a:highlight>
              </a:rPr>
              <a:t>dentro</a:t>
            </a:r>
            <a:r>
              <a:rPr b="1" lang="pt-BR" sz="2000">
                <a:solidFill>
                  <a:srgbClr val="000000"/>
                </a:solidFill>
                <a:highlight>
                  <a:srgbClr val="3C78D8"/>
                </a:highlight>
              </a:rPr>
              <a:t> da nossa empresa.</a:t>
            </a:r>
            <a:endParaRPr b="1" sz="2000">
              <a:solidFill>
                <a:srgbClr val="000000"/>
              </a:solidFill>
              <a:highlight>
                <a:srgbClr val="3C78D8"/>
              </a:highlight>
            </a:endParaRPr>
          </a:p>
          <a:p>
            <a:pPr indent="0" lvl="0" marL="0" rtl="0" algn="l">
              <a:spcBef>
                <a:spcPts val="1600"/>
              </a:spcBef>
              <a:spcAft>
                <a:spcPts val="0"/>
              </a:spcAft>
              <a:buClr>
                <a:schemeClr val="dk1"/>
              </a:buClr>
              <a:buSzPts val="1100"/>
              <a:buFont typeface="Arial"/>
              <a:buNone/>
            </a:pPr>
            <a:r>
              <a:t/>
            </a:r>
            <a:endParaRPr b="1" sz="1400">
              <a:solidFill>
                <a:srgbClr val="000000"/>
              </a:solidFill>
            </a:endParaRPr>
          </a:p>
          <a:p>
            <a:pPr indent="0" lvl="0" marL="0" rtl="0" algn="l">
              <a:spcBef>
                <a:spcPts val="1600"/>
              </a:spcBef>
              <a:spcAft>
                <a:spcPts val="1600"/>
              </a:spcAft>
              <a:buNone/>
            </a:pPr>
            <a:r>
              <a:t/>
            </a:r>
            <a:endParaRPr b="1"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Acessibilidade e inclusão</a:t>
            </a:r>
            <a:endParaRPr b="1" sz="3600"/>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00000"/>
                </a:solidFill>
                <a:highlight>
                  <a:srgbClr val="3C78D8"/>
                </a:highlight>
              </a:rPr>
              <a:t>Na MRW gostamos de oferecer oportunidades para todos, principalmente para quem mais necessita, por isso criamos o programa "inclusão para superação". </a:t>
            </a:r>
            <a:endParaRPr b="1" sz="2400">
              <a:solidFill>
                <a:srgbClr val="000000"/>
              </a:solidFill>
              <a:highlight>
                <a:srgbClr val="3C78D8"/>
              </a:highlight>
            </a:endParaRPr>
          </a:p>
          <a:p>
            <a:pPr indent="0" lvl="0" marL="0" rtl="0" algn="l">
              <a:spcBef>
                <a:spcPts val="1600"/>
              </a:spcBef>
              <a:spcAft>
                <a:spcPts val="1600"/>
              </a:spcAft>
              <a:buNone/>
            </a:pPr>
            <a:r>
              <a:rPr b="1" lang="pt-BR" sz="2400">
                <a:solidFill>
                  <a:srgbClr val="000000"/>
                </a:solidFill>
                <a:highlight>
                  <a:srgbClr val="3C78D8"/>
                </a:highlight>
              </a:rPr>
              <a:t>Nesse programa entendemos que PCOs de um sim, serem incluso no mercado, pois só fazendo o que gostam e sabem para minimizar a dificuldade que eles carregam com sua deficiência.</a:t>
            </a:r>
            <a:endParaRPr b="1" sz="2400">
              <a:solidFill>
                <a:srgbClr val="000000"/>
              </a:solidFill>
              <a:highlight>
                <a:srgbClr val="3C78D8"/>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642350" y="0"/>
            <a:ext cx="311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Estrutura Física</a:t>
            </a:r>
            <a:endParaRPr/>
          </a:p>
        </p:txBody>
      </p:sp>
      <p:pic>
        <p:nvPicPr>
          <p:cNvPr id="167" name="Google Shape;167;p29"/>
          <p:cNvPicPr preferRelativeResize="0"/>
          <p:nvPr/>
        </p:nvPicPr>
        <p:blipFill>
          <a:blip r:embed="rId3">
            <a:alphaModFix/>
          </a:blip>
          <a:stretch>
            <a:fillRect/>
          </a:stretch>
        </p:blipFill>
        <p:spPr>
          <a:xfrm>
            <a:off x="0" y="2780750"/>
            <a:ext cx="6377374" cy="2443101"/>
          </a:xfrm>
          <a:prstGeom prst="rect">
            <a:avLst/>
          </a:prstGeom>
          <a:noFill/>
          <a:ln>
            <a:noFill/>
          </a:ln>
        </p:spPr>
      </p:pic>
      <p:pic>
        <p:nvPicPr>
          <p:cNvPr id="168" name="Google Shape;168;p29"/>
          <p:cNvPicPr preferRelativeResize="0"/>
          <p:nvPr/>
        </p:nvPicPr>
        <p:blipFill>
          <a:blip r:embed="rId4">
            <a:alphaModFix/>
          </a:blip>
          <a:stretch>
            <a:fillRect/>
          </a:stretch>
        </p:blipFill>
        <p:spPr>
          <a:xfrm>
            <a:off x="0" y="572698"/>
            <a:ext cx="6377376" cy="1798000"/>
          </a:xfrm>
          <a:prstGeom prst="rect">
            <a:avLst/>
          </a:prstGeom>
          <a:noFill/>
          <a:ln>
            <a:noFill/>
          </a:ln>
        </p:spPr>
      </p:pic>
      <p:sp>
        <p:nvSpPr>
          <p:cNvPr id="169" name="Google Shape;169;p29"/>
          <p:cNvSpPr txBox="1"/>
          <p:nvPr/>
        </p:nvSpPr>
        <p:spPr>
          <a:xfrm>
            <a:off x="7125900" y="977800"/>
            <a:ext cx="1915500" cy="4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highlight>
                  <a:srgbClr val="3C78D8"/>
                </a:highlight>
              </a:rPr>
              <a:t>Obs: para mais Imagens e detalhes verifique a pasta de estrutura </a:t>
            </a:r>
            <a:r>
              <a:rPr lang="pt-BR" sz="2400">
                <a:highlight>
                  <a:srgbClr val="3C78D8"/>
                </a:highlight>
              </a:rPr>
              <a:t>física</a:t>
            </a:r>
            <a:r>
              <a:rPr lang="pt-BR" sz="2400">
                <a:highlight>
                  <a:srgbClr val="3C78D8"/>
                </a:highlight>
              </a:rPr>
              <a:t> contido neste DVD.</a:t>
            </a:r>
            <a:endParaRPr sz="2400">
              <a:highlight>
                <a:srgbClr val="3C78D8"/>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Descrição das equipes e suas funções</a:t>
            </a:r>
            <a:endParaRPr b="1" sz="3000"/>
          </a:p>
        </p:txBody>
      </p:sp>
      <p:sp>
        <p:nvSpPr>
          <p:cNvPr id="175" name="Google Shape;175;p30"/>
          <p:cNvSpPr txBox="1"/>
          <p:nvPr>
            <p:ph idx="1" type="body"/>
          </p:nvPr>
        </p:nvSpPr>
        <p:spPr>
          <a:xfrm>
            <a:off x="-125" y="1017725"/>
            <a:ext cx="9144000" cy="412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Recursos Humanos - RH</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Financeiro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Desenvolvimento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Hunters</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Sala de equipamentos</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Administrativos</a:t>
            </a:r>
            <a:r>
              <a:rPr lang="pt-BR" sz="2400">
                <a:solidFill>
                  <a:srgbClr val="000000"/>
                </a:solidFill>
                <a:highlight>
                  <a:srgbClr val="3C78D8"/>
                </a:highlight>
              </a:rPr>
              <a:t> - ADM</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Gerenciamento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Recepção</a:t>
            </a:r>
            <a:endParaRPr sz="2400">
              <a:solidFill>
                <a:srgbClr val="000000"/>
              </a:solidFill>
              <a:highlight>
                <a:srgbClr val="3C78D8"/>
              </a:highlight>
            </a:endParaRPr>
          </a:p>
          <a:p>
            <a:pPr indent="0" lvl="0" marL="457200" rtl="0" algn="l">
              <a:spcBef>
                <a:spcPts val="1600"/>
              </a:spcBef>
              <a:spcAft>
                <a:spcPts val="1600"/>
              </a:spcAft>
              <a:buNone/>
            </a:pPr>
            <a:r>
              <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nvSpPr>
        <p:spPr>
          <a:xfrm>
            <a:off x="50" y="549175"/>
            <a:ext cx="9144000" cy="45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highlight>
                <a:srgbClr val="3C78D8"/>
              </a:highlight>
            </a:endParaRPr>
          </a:p>
          <a:p>
            <a:pPr indent="0" lvl="0" marL="0" rtl="0" algn="l">
              <a:spcBef>
                <a:spcPts val="0"/>
              </a:spcBef>
              <a:spcAft>
                <a:spcPts val="0"/>
              </a:spcAft>
              <a:buNone/>
            </a:pPr>
            <a:r>
              <a:t/>
            </a:r>
            <a:endParaRPr b="1"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Recursos humanos: </a:t>
            </a:r>
            <a:r>
              <a:rPr lang="pt-BR" sz="1600">
                <a:highlight>
                  <a:srgbClr val="3C78D8"/>
                </a:highlight>
              </a:rPr>
              <a:t>a área responsável pela contratação, treinamento, salário e demissão dos colaboradores.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Financeiro: </a:t>
            </a:r>
            <a:r>
              <a:rPr lang="pt-BR" sz="1600">
                <a:highlight>
                  <a:srgbClr val="3C78D8"/>
                </a:highlight>
              </a:rPr>
              <a:t>esse setor </a:t>
            </a:r>
            <a:r>
              <a:rPr lang="pt-BR" sz="1600">
                <a:highlight>
                  <a:srgbClr val="3C78D8"/>
                </a:highlight>
              </a:rPr>
              <a:t>será</a:t>
            </a:r>
            <a:r>
              <a:rPr lang="pt-BR" sz="1600">
                <a:highlight>
                  <a:srgbClr val="3C78D8"/>
                </a:highlight>
              </a:rPr>
              <a:t> </a:t>
            </a:r>
            <a:r>
              <a:rPr lang="pt-BR" sz="1600">
                <a:highlight>
                  <a:srgbClr val="3C78D8"/>
                </a:highlight>
              </a:rPr>
              <a:t>responsável</a:t>
            </a:r>
            <a:r>
              <a:rPr lang="pt-BR" sz="1600">
                <a:highlight>
                  <a:srgbClr val="3C78D8"/>
                </a:highlight>
              </a:rPr>
              <a:t> por gerenciar todo o lucro e despesas, terá </a:t>
            </a:r>
            <a:r>
              <a:rPr lang="pt-BR" sz="1600">
                <a:highlight>
                  <a:srgbClr val="3C78D8"/>
                </a:highlight>
              </a:rPr>
              <a:t>subsetores</a:t>
            </a:r>
            <a:r>
              <a:rPr lang="pt-BR" sz="1600">
                <a:highlight>
                  <a:srgbClr val="3C78D8"/>
                </a:highlight>
              </a:rPr>
              <a:t> como contas as pagar, a receber e fiscal.</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Desenvolvimento: </a:t>
            </a:r>
            <a:r>
              <a:rPr lang="pt-BR" sz="1600">
                <a:highlight>
                  <a:srgbClr val="3C78D8"/>
                </a:highlight>
              </a:rPr>
              <a:t>é </a:t>
            </a:r>
            <a:r>
              <a:rPr lang="pt-BR" sz="1600">
                <a:highlight>
                  <a:srgbClr val="3C78D8"/>
                </a:highlight>
              </a:rPr>
              <a:t>responsável</a:t>
            </a:r>
            <a:r>
              <a:rPr lang="pt-BR" sz="1600">
                <a:highlight>
                  <a:srgbClr val="3C78D8"/>
                </a:highlight>
              </a:rPr>
              <a:t> por toda a produção e desenvolvimento dos software, garantindo que eles sejam feitos conforme solicitado.</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Hunters: </a:t>
            </a:r>
            <a:r>
              <a:rPr lang="pt-BR" sz="1600">
                <a:highlight>
                  <a:srgbClr val="3C78D8"/>
                </a:highlight>
              </a:rPr>
              <a:t>é responsável por ir atrás de parceiros e clientes, mostrando o potencial dos nossos produtos, porém isso será feito externamente, eles </a:t>
            </a:r>
            <a:r>
              <a:rPr lang="pt-BR" sz="1600">
                <a:highlight>
                  <a:srgbClr val="3C78D8"/>
                </a:highlight>
              </a:rPr>
              <a:t>terão</a:t>
            </a:r>
            <a:r>
              <a:rPr lang="pt-BR" sz="1600">
                <a:highlight>
                  <a:srgbClr val="3C78D8"/>
                </a:highlight>
              </a:rPr>
              <a:t> que ir </a:t>
            </a:r>
            <a:r>
              <a:rPr lang="pt-BR" sz="1600">
                <a:highlight>
                  <a:srgbClr val="3C78D8"/>
                </a:highlight>
              </a:rPr>
              <a:t>às</a:t>
            </a:r>
            <a:r>
              <a:rPr lang="pt-BR" sz="1600">
                <a:highlight>
                  <a:srgbClr val="3C78D8"/>
                </a:highlight>
              </a:rPr>
              <a:t> empresas e apresentar nossos projetos aos diretores.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Sala de equipamentos: </a:t>
            </a:r>
            <a:r>
              <a:rPr lang="pt-BR" sz="1600">
                <a:highlight>
                  <a:srgbClr val="3C78D8"/>
                </a:highlight>
              </a:rPr>
              <a:t>nesse setor é onde </a:t>
            </a:r>
            <a:r>
              <a:rPr lang="pt-BR" sz="1600">
                <a:highlight>
                  <a:srgbClr val="3C78D8"/>
                </a:highlight>
              </a:rPr>
              <a:t>está</a:t>
            </a:r>
            <a:r>
              <a:rPr lang="pt-BR" sz="1600">
                <a:highlight>
                  <a:srgbClr val="3C78D8"/>
                </a:highlight>
              </a:rPr>
              <a:t> localizado a maioria dos equipamentos (Hardware) da empresas, como servidores, switch, patch panel, </a:t>
            </a:r>
            <a:r>
              <a:rPr lang="pt-BR" sz="1600">
                <a:highlight>
                  <a:srgbClr val="3C78D8"/>
                </a:highlight>
              </a:rPr>
              <a:t>roteadores</a:t>
            </a:r>
            <a:r>
              <a:rPr lang="pt-BR" sz="1600">
                <a:highlight>
                  <a:srgbClr val="3C78D8"/>
                </a:highlight>
              </a:rPr>
              <a:t> etc...</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Administrativos: </a:t>
            </a:r>
            <a:r>
              <a:rPr lang="pt-BR" sz="1600">
                <a:highlight>
                  <a:srgbClr val="3C78D8"/>
                </a:highlight>
              </a:rPr>
              <a:t>esse setor é responsável pela parte administrativo, como arquivamentos de contratos, atendimentos telefônicos, recebimentos de correspondência, dentre outros.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Gerenciamento: é</a:t>
            </a:r>
            <a:r>
              <a:rPr lang="pt-BR" sz="1600">
                <a:highlight>
                  <a:srgbClr val="3C78D8"/>
                </a:highlight>
              </a:rPr>
              <a:t> </a:t>
            </a:r>
            <a:r>
              <a:rPr lang="pt-BR" sz="1600">
                <a:highlight>
                  <a:srgbClr val="3C78D8"/>
                </a:highlight>
              </a:rPr>
              <a:t>responsável</a:t>
            </a:r>
            <a:r>
              <a:rPr lang="pt-BR" sz="1600">
                <a:highlight>
                  <a:srgbClr val="3C78D8"/>
                </a:highlight>
              </a:rPr>
              <a:t> por gerenciar as demais </a:t>
            </a:r>
            <a:r>
              <a:rPr lang="pt-BR" sz="1600">
                <a:highlight>
                  <a:srgbClr val="3C78D8"/>
                </a:highlight>
              </a:rPr>
              <a:t>áreas</a:t>
            </a:r>
            <a:r>
              <a:rPr lang="pt-BR" sz="1600">
                <a:highlight>
                  <a:srgbClr val="3C78D8"/>
                </a:highlight>
              </a:rPr>
              <a:t>, se preocupando para que todas ela façam o que tem que fazer.</a:t>
            </a:r>
            <a:r>
              <a:rPr b="1" lang="pt-BR" sz="1600">
                <a:highlight>
                  <a:srgbClr val="3C78D8"/>
                </a:highlight>
              </a:rPr>
              <a:t>   </a:t>
            </a:r>
            <a:endParaRPr b="1"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Recepção: </a:t>
            </a:r>
            <a:r>
              <a:rPr lang="pt-BR" sz="1600">
                <a:highlight>
                  <a:srgbClr val="3C78D8"/>
                </a:highlight>
              </a:rPr>
              <a:t>é </a:t>
            </a:r>
            <a:r>
              <a:rPr lang="pt-BR" sz="1600">
                <a:highlight>
                  <a:srgbClr val="3C78D8"/>
                </a:highlight>
              </a:rPr>
              <a:t>responsável</a:t>
            </a:r>
            <a:r>
              <a:rPr lang="pt-BR" sz="1600">
                <a:highlight>
                  <a:srgbClr val="3C78D8"/>
                </a:highlight>
              </a:rPr>
              <a:t> pelo atendimento de </a:t>
            </a:r>
            <a:r>
              <a:rPr lang="pt-BR" sz="1600">
                <a:highlight>
                  <a:srgbClr val="3C78D8"/>
                </a:highlight>
              </a:rPr>
              <a:t>prováveis</a:t>
            </a:r>
            <a:r>
              <a:rPr lang="pt-BR" sz="1600">
                <a:highlight>
                  <a:srgbClr val="3C78D8"/>
                </a:highlight>
              </a:rPr>
              <a:t> cliente da empresa.</a:t>
            </a:r>
            <a:endParaRPr sz="1600">
              <a:highlight>
                <a:srgbClr val="3C78D8"/>
              </a:highlight>
            </a:endParaRPr>
          </a:p>
          <a:p>
            <a:pPr indent="0" lvl="0" marL="457200" rtl="0" algn="l">
              <a:spcBef>
                <a:spcPts val="0"/>
              </a:spcBef>
              <a:spcAft>
                <a:spcPts val="0"/>
              </a:spcAft>
              <a:buNone/>
            </a:pPr>
            <a:r>
              <a:t/>
            </a:r>
            <a:endParaRPr b="1" sz="1600">
              <a:highlight>
                <a:srgbClr val="3C78D8"/>
              </a:highlight>
            </a:endParaRPr>
          </a:p>
        </p:txBody>
      </p:sp>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1600">
                <a:highlight>
                  <a:srgbClr val="3C78D8"/>
                </a:highlight>
              </a:rPr>
              <a:t>Na MRW technology temos alguns setores que fazem a empresa funcionar veremos eles:</a:t>
            </a:r>
            <a:endParaRPr b="1" sz="1600">
              <a:highlight>
                <a:srgbClr val="3C78D8"/>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6800" y="66975"/>
            <a:ext cx="90546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200">
                <a:solidFill>
                  <a:schemeClr val="dk1"/>
                </a:solidFill>
                <a:highlight>
                  <a:srgbClr val="3C78D8"/>
                </a:highlight>
              </a:rPr>
              <a:t>NOME: Matheus Henrique Natal de Souza</a:t>
            </a:r>
            <a:endParaRPr b="1" sz="12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200">
                <a:solidFill>
                  <a:schemeClr val="dk1"/>
                </a:solidFill>
                <a:highlight>
                  <a:srgbClr val="3C78D8"/>
                </a:highlight>
              </a:rPr>
              <a:t>RA: 318103322</a:t>
            </a:r>
            <a:endParaRPr b="1" sz="12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200">
                <a:solidFill>
                  <a:schemeClr val="dk1"/>
                </a:solidFill>
                <a:highlight>
                  <a:srgbClr val="3C78D8"/>
                </a:highlight>
              </a:rPr>
              <a:t>NOME: Reginaldo José Aparecido</a:t>
            </a:r>
            <a:endParaRPr b="1" sz="12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200">
                <a:solidFill>
                  <a:schemeClr val="dk1"/>
                </a:solidFill>
                <a:highlight>
                  <a:srgbClr val="3C78D8"/>
                </a:highlight>
              </a:rPr>
              <a:t>RA: 318103339</a:t>
            </a:r>
            <a:endParaRPr b="1" sz="12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200">
                <a:solidFill>
                  <a:schemeClr val="dk1"/>
                </a:solidFill>
                <a:highlight>
                  <a:srgbClr val="3C78D8"/>
                </a:highlight>
              </a:rPr>
              <a:t>NOME: Weverton de Lima Oliveira</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RA: 318105267</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NOME:Tiago Ferreira</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RA: 318105689</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NOME:Igor Alves</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RA:318103387</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NOME:Richard Phillipe</a:t>
            </a:r>
            <a:endParaRPr b="1" sz="1200">
              <a:solidFill>
                <a:schemeClr val="dk1"/>
              </a:solidFill>
              <a:highlight>
                <a:srgbClr val="3C78D8"/>
              </a:highlight>
            </a:endParaRPr>
          </a:p>
          <a:p>
            <a:pPr indent="0" lvl="0" marL="0" rtl="0" algn="ctr">
              <a:spcBef>
                <a:spcPts val="0"/>
              </a:spcBef>
              <a:spcAft>
                <a:spcPts val="0"/>
              </a:spcAft>
              <a:buNone/>
            </a:pPr>
            <a:r>
              <a:rPr b="1" lang="pt-BR" sz="1200">
                <a:solidFill>
                  <a:schemeClr val="dk1"/>
                </a:solidFill>
                <a:highlight>
                  <a:srgbClr val="3C78D8"/>
                </a:highlight>
              </a:rPr>
              <a:t>RA:318102429</a:t>
            </a:r>
            <a:endParaRPr b="1" sz="1200">
              <a:solidFill>
                <a:schemeClr val="dk1"/>
              </a:solidFill>
              <a:highlight>
                <a:srgbClr val="3C78D8"/>
              </a:highlight>
            </a:endParaRPr>
          </a:p>
          <a:p>
            <a:pPr indent="0" lvl="0" marL="0" rtl="0" algn="ctr">
              <a:spcBef>
                <a:spcPts val="0"/>
              </a:spcBef>
              <a:spcAft>
                <a:spcPts val="0"/>
              </a:spcAft>
              <a:buNone/>
            </a:pPr>
            <a:r>
              <a:rPr b="1" lang="pt-BR" sz="1800">
                <a:solidFill>
                  <a:schemeClr val="dk1"/>
                </a:solidFill>
              </a:rPr>
              <a:t>Projeto de infraestrutura em TI</a:t>
            </a:r>
            <a:endParaRPr b="1" sz="1800">
              <a:solidFill>
                <a:schemeClr val="dk1"/>
              </a:solidFill>
            </a:endParaRPr>
          </a:p>
          <a:p>
            <a:pPr indent="0" lvl="0" marL="0" rtl="0" algn="ctr">
              <a:spcBef>
                <a:spcPts val="0"/>
              </a:spcBef>
              <a:spcAft>
                <a:spcPts val="0"/>
              </a:spcAft>
              <a:buNone/>
            </a:pPr>
            <a:r>
              <a:rPr b="1" lang="pt-BR" sz="3600">
                <a:solidFill>
                  <a:schemeClr val="dk1"/>
                </a:solidFill>
              </a:rPr>
              <a:t>MRW technology</a:t>
            </a:r>
            <a:endParaRPr b="1" sz="1800">
              <a:solidFill>
                <a:schemeClr val="dk1"/>
              </a:solidFill>
            </a:endParaRPr>
          </a:p>
          <a:p>
            <a:pPr indent="0" lvl="0" marL="0" rtl="0" algn="ctr">
              <a:spcBef>
                <a:spcPts val="0"/>
              </a:spcBef>
              <a:spcAft>
                <a:spcPts val="0"/>
              </a:spcAft>
              <a:buNone/>
            </a:pPr>
            <a:r>
              <a:rPr b="1" lang="pt-BR" sz="1800">
                <a:solidFill>
                  <a:schemeClr val="dk1"/>
                </a:solidFill>
                <a:highlight>
                  <a:srgbClr val="3C78D8"/>
                </a:highlight>
              </a:rPr>
              <a:t>Trabalho apresentado á Universidade nove de julho, UNINOVE, em cumprimento parcial às exigências da disciplina Projeto de infraestrutura em TI do Prof. Aguinaldo Alberto de Souza Junior</a:t>
            </a:r>
            <a:endParaRPr b="1" sz="1800">
              <a:solidFill>
                <a:schemeClr val="dk1"/>
              </a:solidFill>
              <a:highlight>
                <a:srgbClr val="3C78D8"/>
              </a:highlight>
            </a:endParaRPr>
          </a:p>
          <a:p>
            <a:pPr indent="0" lvl="0" marL="0" rtl="0" algn="ctr">
              <a:spcBef>
                <a:spcPts val="0"/>
              </a:spcBef>
              <a:spcAft>
                <a:spcPts val="0"/>
              </a:spcAft>
              <a:buNone/>
            </a:pPr>
            <a:r>
              <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highlight>
                  <a:srgbClr val="3C78D8"/>
                </a:highlight>
              </a:rPr>
              <a:t>São Paulo, Vila Maria</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highlight>
                  <a:srgbClr val="3C78D8"/>
                </a:highlight>
              </a:rPr>
              <a:t>2018</a:t>
            </a:r>
            <a:endParaRPr b="1" sz="18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3C78D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nvSpPr>
        <p:spPr>
          <a:xfrm>
            <a:off x="1303325" y="147350"/>
            <a:ext cx="62553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400"/>
              <a:t>REDES DE COMPUTADORES</a:t>
            </a:r>
            <a:endParaRPr b="1" sz="2400"/>
          </a:p>
        </p:txBody>
      </p:sp>
      <p:pic>
        <p:nvPicPr>
          <p:cNvPr id="187" name="Google Shape;187;p32"/>
          <p:cNvPicPr preferRelativeResize="0"/>
          <p:nvPr/>
        </p:nvPicPr>
        <p:blipFill>
          <a:blip r:embed="rId3">
            <a:alphaModFix/>
          </a:blip>
          <a:stretch>
            <a:fillRect/>
          </a:stretch>
        </p:blipFill>
        <p:spPr>
          <a:xfrm>
            <a:off x="487238" y="1191600"/>
            <a:ext cx="7887475" cy="3763900"/>
          </a:xfrm>
          <a:prstGeom prst="rect">
            <a:avLst/>
          </a:prstGeom>
          <a:noFill/>
          <a:ln>
            <a:noFill/>
          </a:ln>
        </p:spPr>
      </p:pic>
      <p:sp>
        <p:nvSpPr>
          <p:cNvPr id="188" name="Google Shape;188;p32"/>
          <p:cNvSpPr txBox="1"/>
          <p:nvPr/>
        </p:nvSpPr>
        <p:spPr>
          <a:xfrm>
            <a:off x="5072225" y="4537675"/>
            <a:ext cx="1674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MRW technology</a:t>
            </a:r>
            <a:endParaRPr b="1"/>
          </a:p>
        </p:txBody>
      </p:sp>
      <p:cxnSp>
        <p:nvCxnSpPr>
          <p:cNvPr id="189" name="Google Shape;189;p32"/>
          <p:cNvCxnSpPr/>
          <p:nvPr/>
        </p:nvCxnSpPr>
        <p:spPr>
          <a:xfrm>
            <a:off x="2435150" y="3314175"/>
            <a:ext cx="106800" cy="0"/>
          </a:xfrm>
          <a:prstGeom prst="straightConnector1">
            <a:avLst/>
          </a:prstGeom>
          <a:noFill/>
          <a:ln cap="flat" cmpd="sng" w="9525">
            <a:solidFill>
              <a:srgbClr val="000000"/>
            </a:solidFill>
            <a:prstDash val="solid"/>
            <a:round/>
            <a:headEnd len="med" w="med" type="none"/>
            <a:tailEnd len="med" w="med" type="none"/>
          </a:ln>
        </p:spPr>
      </p:cxnSp>
      <p:sp>
        <p:nvSpPr>
          <p:cNvPr id="190" name="Google Shape;190;p32"/>
          <p:cNvSpPr txBox="1"/>
          <p:nvPr>
            <p:ph type="title"/>
          </p:nvPr>
        </p:nvSpPr>
        <p:spPr>
          <a:xfrm>
            <a:off x="2026200" y="669475"/>
            <a:ext cx="39747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2400"/>
              <a:t>Diagrama de Redes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17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3600"/>
              <a:t>Cabeamento estruturado</a:t>
            </a:r>
            <a:endParaRPr b="1" sz="3600"/>
          </a:p>
        </p:txBody>
      </p:sp>
      <p:cxnSp>
        <p:nvCxnSpPr>
          <p:cNvPr id="196" name="Google Shape;196;p33"/>
          <p:cNvCxnSpPr/>
          <p:nvPr/>
        </p:nvCxnSpPr>
        <p:spPr>
          <a:xfrm>
            <a:off x="2089550" y="3817450"/>
            <a:ext cx="5304300" cy="13500"/>
          </a:xfrm>
          <a:prstGeom prst="straightConnector1">
            <a:avLst/>
          </a:prstGeom>
          <a:noFill/>
          <a:ln cap="flat" cmpd="sng" w="9525">
            <a:solidFill>
              <a:srgbClr val="0000FF"/>
            </a:solidFill>
            <a:prstDash val="solid"/>
            <a:round/>
            <a:headEnd len="med" w="med" type="none"/>
            <a:tailEnd len="med" w="med" type="none"/>
          </a:ln>
        </p:spPr>
      </p:cxnSp>
      <p:pic>
        <p:nvPicPr>
          <p:cNvPr id="197" name="Google Shape;197;p33"/>
          <p:cNvPicPr preferRelativeResize="0"/>
          <p:nvPr/>
        </p:nvPicPr>
        <p:blipFill>
          <a:blip r:embed="rId3">
            <a:alphaModFix/>
          </a:blip>
          <a:stretch>
            <a:fillRect/>
          </a:stretch>
        </p:blipFill>
        <p:spPr>
          <a:xfrm>
            <a:off x="0" y="817075"/>
            <a:ext cx="7125900" cy="4326425"/>
          </a:xfrm>
          <a:prstGeom prst="rect">
            <a:avLst/>
          </a:prstGeom>
          <a:noFill/>
          <a:ln>
            <a:noFill/>
          </a:ln>
        </p:spPr>
      </p:pic>
      <p:sp>
        <p:nvSpPr>
          <p:cNvPr id="198" name="Google Shape;198;p33"/>
          <p:cNvSpPr txBox="1"/>
          <p:nvPr/>
        </p:nvSpPr>
        <p:spPr>
          <a:xfrm>
            <a:off x="7380375" y="870650"/>
            <a:ext cx="1513500" cy="4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4A86E8"/>
                </a:solidFill>
              </a:rPr>
              <a:t>Cabeamento</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pt-BR">
                <a:solidFill>
                  <a:srgbClr val="FFFF00"/>
                </a:solidFill>
              </a:rPr>
              <a:t>Eletrocalha</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pt-BR">
                <a:solidFill>
                  <a:srgbClr val="00FF00"/>
                </a:solidFill>
              </a:rPr>
              <a:t>Eletroduto</a:t>
            </a:r>
            <a:endParaRPr>
              <a:solidFill>
                <a:srgbClr val="00FF00"/>
              </a:solidFill>
            </a:endParaRPr>
          </a:p>
          <a:p>
            <a:pPr indent="0" lvl="0" marL="0" rtl="0" algn="l">
              <a:spcBef>
                <a:spcPts val="0"/>
              </a:spcBef>
              <a:spcAft>
                <a:spcPts val="0"/>
              </a:spcAft>
              <a:buNone/>
            </a:pPr>
            <a:r>
              <a:t/>
            </a:r>
            <a:endParaRPr>
              <a:solidFill>
                <a:srgbClr val="00FF00"/>
              </a:solidFill>
            </a:endParaRPr>
          </a:p>
          <a:p>
            <a:pPr indent="0" lvl="0" marL="0" rtl="0" algn="l">
              <a:spcBef>
                <a:spcPts val="0"/>
              </a:spcBef>
              <a:spcAft>
                <a:spcPts val="0"/>
              </a:spcAft>
              <a:buNone/>
            </a:pPr>
            <a:r>
              <a:rPr lang="pt-BR">
                <a:solidFill>
                  <a:srgbClr val="FF0000"/>
                </a:solidFill>
              </a:rPr>
              <a:t>Tomada</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nvSpPr>
        <p:spPr>
          <a:xfrm>
            <a:off x="1058175" y="3777250"/>
            <a:ext cx="6724200" cy="1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1155CC"/>
                </a:highlight>
              </a:rPr>
              <a:t>Obs: Nosso mapa de end IP pode ser visto de forma mais completa no excel exclusivo sobre mapa de end IP </a:t>
            </a:r>
            <a:r>
              <a:rPr b="1" lang="pt-BR" sz="2400">
                <a:highlight>
                  <a:srgbClr val="1155CC"/>
                </a:highlight>
              </a:rPr>
              <a:t>existente</a:t>
            </a:r>
            <a:r>
              <a:rPr b="1" lang="pt-BR" sz="2400">
                <a:highlight>
                  <a:srgbClr val="1155CC"/>
                </a:highlight>
              </a:rPr>
              <a:t> neste DVD.</a:t>
            </a:r>
            <a:endParaRPr b="1" sz="2400">
              <a:highlight>
                <a:srgbClr val="1155CC"/>
              </a:highlight>
            </a:endParaRPr>
          </a:p>
        </p:txBody>
      </p:sp>
      <p:graphicFrame>
        <p:nvGraphicFramePr>
          <p:cNvPr id="204" name="Google Shape;204;p34"/>
          <p:cNvGraphicFramePr/>
          <p:nvPr/>
        </p:nvGraphicFramePr>
        <p:xfrm>
          <a:off x="111275" y="2169750"/>
          <a:ext cx="3000000" cy="3000000"/>
        </p:xfrm>
        <a:graphic>
          <a:graphicData uri="http://schemas.openxmlformats.org/drawingml/2006/table">
            <a:tbl>
              <a:tblPr>
                <a:noFill/>
                <a:tableStyleId>{6B887751-796E-4EA1-9C46-228A3A443706}</a:tableStyleId>
              </a:tblPr>
              <a:tblGrid>
                <a:gridCol w="1630425"/>
                <a:gridCol w="1630425"/>
                <a:gridCol w="2309250"/>
                <a:gridCol w="1720875"/>
                <a:gridCol w="1630475"/>
              </a:tblGrid>
              <a:tr h="407775">
                <a:tc>
                  <a:txBody>
                    <a:bodyPr>
                      <a:noAutofit/>
                    </a:bodyPr>
                    <a:lstStyle/>
                    <a:p>
                      <a:pPr indent="0" lvl="0" marL="0" rtl="0" algn="l">
                        <a:spcBef>
                          <a:spcPts val="0"/>
                        </a:spcBef>
                        <a:spcAft>
                          <a:spcPts val="0"/>
                        </a:spcAft>
                        <a:buNone/>
                      </a:pPr>
                      <a:r>
                        <a:rPr lang="pt-BR">
                          <a:highlight>
                            <a:srgbClr val="00FFFF"/>
                          </a:highlight>
                        </a:rPr>
                        <a:t>End. </a:t>
                      </a:r>
                      <a:r>
                        <a:rPr lang="pt-BR">
                          <a:highlight>
                            <a:srgbClr val="00FFFF"/>
                          </a:highlight>
                        </a:rPr>
                        <a:t>IP</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Máscara de rede</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End</a:t>
                      </a:r>
                      <a:r>
                        <a:rPr lang="pt-BR">
                          <a:highlight>
                            <a:srgbClr val="00FFFF"/>
                          </a:highlight>
                        </a:rPr>
                        <a:t>. de Rede</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End.Broadcast</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Intervalo de Hosts</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r>
              <a:tr h="396200">
                <a:tc>
                  <a:txBody>
                    <a:bodyPr>
                      <a:noAutofit/>
                    </a:bodyPr>
                    <a:lstStyle/>
                    <a:p>
                      <a:pPr indent="0" lvl="0" marL="0" rtl="0" algn="l">
                        <a:spcBef>
                          <a:spcPts val="0"/>
                        </a:spcBef>
                        <a:spcAft>
                          <a:spcPts val="0"/>
                        </a:spcAft>
                        <a:buNone/>
                      </a:pPr>
                      <a:r>
                        <a:rPr b="1" lang="pt-BR"/>
                        <a:t>192.168.0.20</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255.255.255.240</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192.168.0.16</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192.168.0.31</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192.168.0.17 Á 192.168.0.30</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bl>
          </a:graphicData>
        </a:graphic>
      </p:graphicFrame>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600"/>
              <a:t>Mapa de endereçamento IP</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152400" y="969450"/>
            <a:ext cx="1387975" cy="1387975"/>
          </a:xfrm>
          <a:prstGeom prst="rect">
            <a:avLst/>
          </a:prstGeom>
          <a:noFill/>
          <a:ln>
            <a:noFill/>
          </a:ln>
        </p:spPr>
      </p:pic>
      <p:sp>
        <p:nvSpPr>
          <p:cNvPr id="211" name="Google Shape;211;p35"/>
          <p:cNvSpPr txBox="1"/>
          <p:nvPr/>
        </p:nvSpPr>
        <p:spPr>
          <a:xfrm>
            <a:off x="152388" y="2424425"/>
            <a:ext cx="1593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highlight>
                  <a:srgbClr val="3C78D8"/>
                </a:highlight>
              </a:rPr>
              <a:t>Roteador mikrotik 13 portas</a:t>
            </a:r>
            <a:endParaRPr b="1" sz="1200">
              <a:highlight>
                <a:srgbClr val="3C78D8"/>
              </a:highlight>
            </a:endParaRPr>
          </a:p>
          <a:p>
            <a:pPr indent="0" lvl="0" marL="0" rtl="0" algn="l">
              <a:spcBef>
                <a:spcPts val="0"/>
              </a:spcBef>
              <a:spcAft>
                <a:spcPts val="0"/>
              </a:spcAft>
              <a:buNone/>
            </a:pPr>
            <a:r>
              <a:t/>
            </a:r>
            <a:endParaRPr b="1" sz="1200">
              <a:highlight>
                <a:srgbClr val="3C78D8"/>
              </a:highlight>
            </a:endParaRPr>
          </a:p>
        </p:txBody>
      </p:sp>
      <p:pic>
        <p:nvPicPr>
          <p:cNvPr id="212" name="Google Shape;212;p35"/>
          <p:cNvPicPr preferRelativeResize="0"/>
          <p:nvPr/>
        </p:nvPicPr>
        <p:blipFill>
          <a:blip r:embed="rId4">
            <a:alphaModFix/>
          </a:blip>
          <a:stretch>
            <a:fillRect/>
          </a:stretch>
        </p:blipFill>
        <p:spPr>
          <a:xfrm>
            <a:off x="1813300" y="969450"/>
            <a:ext cx="2409725" cy="651275"/>
          </a:xfrm>
          <a:prstGeom prst="rect">
            <a:avLst/>
          </a:prstGeom>
          <a:noFill/>
          <a:ln>
            <a:noFill/>
          </a:ln>
        </p:spPr>
      </p:pic>
      <p:sp>
        <p:nvSpPr>
          <p:cNvPr id="213" name="Google Shape;213;p35"/>
          <p:cNvSpPr txBox="1"/>
          <p:nvPr/>
        </p:nvSpPr>
        <p:spPr>
          <a:xfrm>
            <a:off x="1939963" y="1773125"/>
            <a:ext cx="21564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highlight>
                  <a:srgbClr val="3C78D8"/>
                </a:highlight>
              </a:rPr>
              <a:t>Switch 24 portas</a:t>
            </a:r>
            <a:endParaRPr b="1">
              <a:highlight>
                <a:srgbClr val="3C78D8"/>
              </a:highlight>
            </a:endParaRPr>
          </a:p>
        </p:txBody>
      </p:sp>
      <p:pic>
        <p:nvPicPr>
          <p:cNvPr id="214" name="Google Shape;214;p35"/>
          <p:cNvPicPr preferRelativeResize="0"/>
          <p:nvPr/>
        </p:nvPicPr>
        <p:blipFill>
          <a:blip r:embed="rId5">
            <a:alphaModFix/>
          </a:blip>
          <a:stretch>
            <a:fillRect/>
          </a:stretch>
        </p:blipFill>
        <p:spPr>
          <a:xfrm>
            <a:off x="4154425" y="3130212"/>
            <a:ext cx="1075274" cy="743475"/>
          </a:xfrm>
          <a:prstGeom prst="rect">
            <a:avLst/>
          </a:prstGeom>
          <a:noFill/>
          <a:ln>
            <a:noFill/>
          </a:ln>
        </p:spPr>
      </p:pic>
      <p:pic>
        <p:nvPicPr>
          <p:cNvPr id="215" name="Google Shape;215;p35"/>
          <p:cNvPicPr preferRelativeResize="0"/>
          <p:nvPr/>
        </p:nvPicPr>
        <p:blipFill>
          <a:blip r:embed="rId6">
            <a:alphaModFix/>
          </a:blip>
          <a:stretch>
            <a:fillRect/>
          </a:stretch>
        </p:blipFill>
        <p:spPr>
          <a:xfrm>
            <a:off x="4771050" y="1037212"/>
            <a:ext cx="1952209" cy="743475"/>
          </a:xfrm>
          <a:prstGeom prst="rect">
            <a:avLst/>
          </a:prstGeom>
          <a:noFill/>
          <a:ln>
            <a:noFill/>
          </a:ln>
        </p:spPr>
      </p:pic>
      <p:pic>
        <p:nvPicPr>
          <p:cNvPr id="216" name="Google Shape;216;p35"/>
          <p:cNvPicPr preferRelativeResize="0"/>
          <p:nvPr/>
        </p:nvPicPr>
        <p:blipFill>
          <a:blip r:embed="rId7">
            <a:alphaModFix/>
          </a:blip>
          <a:stretch>
            <a:fillRect/>
          </a:stretch>
        </p:blipFill>
        <p:spPr>
          <a:xfrm>
            <a:off x="5749177" y="3102900"/>
            <a:ext cx="1387976" cy="719678"/>
          </a:xfrm>
          <a:prstGeom prst="rect">
            <a:avLst/>
          </a:prstGeom>
          <a:noFill/>
          <a:ln>
            <a:noFill/>
          </a:ln>
        </p:spPr>
      </p:pic>
      <p:pic>
        <p:nvPicPr>
          <p:cNvPr id="217" name="Google Shape;217;p35"/>
          <p:cNvPicPr preferRelativeResize="0"/>
          <p:nvPr/>
        </p:nvPicPr>
        <p:blipFill>
          <a:blip r:embed="rId8">
            <a:alphaModFix/>
          </a:blip>
          <a:stretch>
            <a:fillRect/>
          </a:stretch>
        </p:blipFill>
        <p:spPr>
          <a:xfrm>
            <a:off x="7397925" y="1037200"/>
            <a:ext cx="1263400" cy="1138525"/>
          </a:xfrm>
          <a:prstGeom prst="rect">
            <a:avLst/>
          </a:prstGeom>
          <a:noFill/>
          <a:ln>
            <a:noFill/>
          </a:ln>
        </p:spPr>
      </p:pic>
      <p:pic>
        <p:nvPicPr>
          <p:cNvPr id="218" name="Google Shape;218;p35"/>
          <p:cNvPicPr preferRelativeResize="0"/>
          <p:nvPr/>
        </p:nvPicPr>
        <p:blipFill>
          <a:blip r:embed="rId9">
            <a:alphaModFix/>
          </a:blip>
          <a:stretch>
            <a:fillRect/>
          </a:stretch>
        </p:blipFill>
        <p:spPr>
          <a:xfrm>
            <a:off x="254500" y="3091000"/>
            <a:ext cx="1593901" cy="573452"/>
          </a:xfrm>
          <a:prstGeom prst="rect">
            <a:avLst/>
          </a:prstGeom>
          <a:noFill/>
          <a:ln>
            <a:noFill/>
          </a:ln>
        </p:spPr>
      </p:pic>
      <p:pic>
        <p:nvPicPr>
          <p:cNvPr id="219" name="Google Shape;219;p35"/>
          <p:cNvPicPr preferRelativeResize="0"/>
          <p:nvPr/>
        </p:nvPicPr>
        <p:blipFill>
          <a:blip r:embed="rId10">
            <a:alphaModFix/>
          </a:blip>
          <a:stretch>
            <a:fillRect/>
          </a:stretch>
        </p:blipFill>
        <p:spPr>
          <a:xfrm>
            <a:off x="2540576" y="3092563"/>
            <a:ext cx="1263400" cy="741887"/>
          </a:xfrm>
          <a:prstGeom prst="rect">
            <a:avLst/>
          </a:prstGeom>
          <a:noFill/>
          <a:ln>
            <a:noFill/>
          </a:ln>
        </p:spPr>
      </p:pic>
      <p:sp>
        <p:nvSpPr>
          <p:cNvPr id="220" name="Google Shape;220;p35"/>
          <p:cNvSpPr txBox="1"/>
          <p:nvPr/>
        </p:nvSpPr>
        <p:spPr>
          <a:xfrm>
            <a:off x="4982775" y="1982400"/>
            <a:ext cx="15270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Patch panel 48 portas</a:t>
            </a:r>
            <a:endParaRPr b="1">
              <a:highlight>
                <a:srgbClr val="3C78D8"/>
              </a:highlight>
            </a:endParaRPr>
          </a:p>
        </p:txBody>
      </p:sp>
      <p:sp>
        <p:nvSpPr>
          <p:cNvPr id="221" name="Google Shape;221;p35"/>
          <p:cNvSpPr txBox="1"/>
          <p:nvPr/>
        </p:nvSpPr>
        <p:spPr>
          <a:xfrm flipH="1">
            <a:off x="7053575" y="2175725"/>
            <a:ext cx="1952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A</a:t>
            </a:r>
            <a:r>
              <a:rPr b="1" lang="pt-BR">
                <a:highlight>
                  <a:srgbClr val="3C78D8"/>
                </a:highlight>
              </a:rPr>
              <a:t>rmário</a:t>
            </a:r>
            <a:r>
              <a:rPr b="1" lang="pt-BR">
                <a:highlight>
                  <a:srgbClr val="3C78D8"/>
                </a:highlight>
              </a:rPr>
              <a:t> de telecomunicação</a:t>
            </a:r>
            <a:endParaRPr b="1">
              <a:highlight>
                <a:srgbClr val="3C78D8"/>
              </a:highlight>
            </a:endParaRPr>
          </a:p>
        </p:txBody>
      </p:sp>
      <p:pic>
        <p:nvPicPr>
          <p:cNvPr id="222" name="Google Shape;222;p35"/>
          <p:cNvPicPr preferRelativeResize="0"/>
          <p:nvPr/>
        </p:nvPicPr>
        <p:blipFill>
          <a:blip r:embed="rId11">
            <a:alphaModFix/>
          </a:blip>
          <a:stretch>
            <a:fillRect/>
          </a:stretch>
        </p:blipFill>
        <p:spPr>
          <a:xfrm>
            <a:off x="7656625" y="3130200"/>
            <a:ext cx="1263400" cy="1263400"/>
          </a:xfrm>
          <a:prstGeom prst="rect">
            <a:avLst/>
          </a:prstGeom>
          <a:noFill/>
          <a:ln>
            <a:noFill/>
          </a:ln>
        </p:spPr>
      </p:pic>
      <p:sp>
        <p:nvSpPr>
          <p:cNvPr id="223" name="Google Shape;223;p35"/>
          <p:cNvSpPr txBox="1"/>
          <p:nvPr/>
        </p:nvSpPr>
        <p:spPr>
          <a:xfrm>
            <a:off x="383588" y="3822575"/>
            <a:ext cx="17547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Eletroduto</a:t>
            </a:r>
            <a:endParaRPr b="1">
              <a:highlight>
                <a:srgbClr val="3C78D8"/>
              </a:highlight>
            </a:endParaRPr>
          </a:p>
          <a:p>
            <a:pPr indent="0" lvl="0" marL="0" rtl="0" algn="l">
              <a:spcBef>
                <a:spcPts val="0"/>
              </a:spcBef>
              <a:spcAft>
                <a:spcPts val="0"/>
              </a:spcAft>
              <a:buNone/>
            </a:pPr>
            <a:r>
              <a:t/>
            </a:r>
            <a:endParaRPr/>
          </a:p>
        </p:txBody>
      </p:sp>
      <p:sp>
        <p:nvSpPr>
          <p:cNvPr id="224" name="Google Shape;224;p35"/>
          <p:cNvSpPr txBox="1"/>
          <p:nvPr/>
        </p:nvSpPr>
        <p:spPr>
          <a:xfrm>
            <a:off x="2582788" y="3951375"/>
            <a:ext cx="12054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Eletrocalha</a:t>
            </a:r>
            <a:endParaRPr b="1">
              <a:highlight>
                <a:srgbClr val="3C78D8"/>
              </a:highlight>
            </a:endParaRPr>
          </a:p>
        </p:txBody>
      </p:sp>
      <p:sp>
        <p:nvSpPr>
          <p:cNvPr id="225" name="Google Shape;225;p35"/>
          <p:cNvSpPr txBox="1"/>
          <p:nvPr/>
        </p:nvSpPr>
        <p:spPr>
          <a:xfrm>
            <a:off x="4232675" y="4018350"/>
            <a:ext cx="9969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900">
                <a:highlight>
                  <a:srgbClr val="3C78D8"/>
                </a:highlight>
              </a:rPr>
              <a:t>T</a:t>
            </a:r>
            <a:r>
              <a:rPr b="1" lang="pt-BR" sz="900">
                <a:highlight>
                  <a:srgbClr val="3C78D8"/>
                </a:highlight>
              </a:rPr>
              <a:t>omada com entrada cabo ethernet</a:t>
            </a:r>
            <a:endParaRPr b="1" sz="1000">
              <a:highlight>
                <a:srgbClr val="3C78D8"/>
              </a:highlight>
            </a:endParaRPr>
          </a:p>
          <a:p>
            <a:pPr indent="0" lvl="0" marL="0" rtl="0" algn="l">
              <a:spcBef>
                <a:spcPts val="0"/>
              </a:spcBef>
              <a:spcAft>
                <a:spcPts val="0"/>
              </a:spcAft>
              <a:buNone/>
            </a:pPr>
            <a:r>
              <a:t/>
            </a:r>
            <a:endParaRPr b="1" sz="900">
              <a:highlight>
                <a:srgbClr val="3C78D8"/>
              </a:highlight>
            </a:endParaRPr>
          </a:p>
        </p:txBody>
      </p:sp>
      <p:sp>
        <p:nvSpPr>
          <p:cNvPr id="226" name="Google Shape;226;p35"/>
          <p:cNvSpPr txBox="1"/>
          <p:nvPr/>
        </p:nvSpPr>
        <p:spPr>
          <a:xfrm>
            <a:off x="5811450" y="3891075"/>
            <a:ext cx="1263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a:highlight>
                  <a:srgbClr val="3C78D8"/>
                </a:highlight>
              </a:rPr>
              <a:t>Cabo cat6</a:t>
            </a:r>
            <a:endParaRPr b="1">
              <a:highlight>
                <a:srgbClr val="3C78D8"/>
              </a:highlight>
            </a:endParaRPr>
          </a:p>
        </p:txBody>
      </p:sp>
      <p:sp>
        <p:nvSpPr>
          <p:cNvPr id="227" name="Google Shape;227;p35"/>
          <p:cNvSpPr txBox="1"/>
          <p:nvPr/>
        </p:nvSpPr>
        <p:spPr>
          <a:xfrm>
            <a:off x="7656675" y="4460375"/>
            <a:ext cx="1263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1"/>
                </a:solidFill>
                <a:highlight>
                  <a:srgbClr val="3C78D8"/>
                </a:highlight>
              </a:rPr>
              <a:t>Servidor Dell PowerEdge T130 A10 E3-1220v6</a:t>
            </a:r>
            <a:endParaRPr>
              <a:highlight>
                <a:srgbClr val="3C78D8"/>
              </a:highlight>
            </a:endParaRPr>
          </a:p>
        </p:txBody>
      </p:sp>
      <p:sp>
        <p:nvSpPr>
          <p:cNvPr id="228" name="Google Shape;228;p35"/>
          <p:cNvSpPr txBox="1"/>
          <p:nvPr>
            <p:ph type="title"/>
          </p:nvPr>
        </p:nvSpPr>
        <p:spPr>
          <a:xfrm>
            <a:off x="311700" y="26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t>Equipamentos usados para rede de computadores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nvSpPr>
        <p:spPr>
          <a:xfrm>
            <a:off x="442025" y="1526875"/>
            <a:ext cx="8505600" cy="3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3C78D8"/>
                </a:highlight>
              </a:rPr>
              <a:t>Nossa empresa trabalha com três SOs, sendo eles Windows, Mac OS e Linux (Red hat).</a:t>
            </a:r>
            <a:endParaRPr b="1" sz="2400">
              <a:highlight>
                <a:srgbClr val="3C78D8"/>
              </a:highlight>
            </a:endParaRPr>
          </a:p>
          <a:p>
            <a:pPr indent="0" lvl="0" marL="0" rtl="0" algn="l">
              <a:spcBef>
                <a:spcPts val="0"/>
              </a:spcBef>
              <a:spcAft>
                <a:spcPts val="0"/>
              </a:spcAft>
              <a:buNone/>
            </a:pPr>
            <a:r>
              <a:t/>
            </a:r>
            <a:endParaRPr b="1" sz="2400">
              <a:highlight>
                <a:srgbClr val="3C78D8"/>
              </a:highlight>
            </a:endParaRPr>
          </a:p>
          <a:p>
            <a:pPr indent="0" lvl="0" marL="0" rtl="0" algn="l">
              <a:spcBef>
                <a:spcPts val="0"/>
              </a:spcBef>
              <a:spcAft>
                <a:spcPts val="0"/>
              </a:spcAft>
              <a:buNone/>
            </a:pPr>
            <a:r>
              <a:rPr b="1" lang="pt-BR" sz="2400">
                <a:highlight>
                  <a:srgbClr val="3C78D8"/>
                </a:highlight>
              </a:rPr>
              <a:t>ÁREA DE APLICAÇÃO</a:t>
            </a:r>
            <a:endParaRPr b="1" sz="2400">
              <a:highlight>
                <a:srgbClr val="3C78D8"/>
              </a:highlight>
            </a:endParaRPr>
          </a:p>
          <a:p>
            <a:pPr indent="0" lvl="0" marL="0" rtl="0" algn="l">
              <a:spcBef>
                <a:spcPts val="0"/>
              </a:spcBef>
              <a:spcAft>
                <a:spcPts val="0"/>
              </a:spcAft>
              <a:buNone/>
            </a:pPr>
            <a:r>
              <a:rPr b="1" lang="pt-BR" sz="2400">
                <a:highlight>
                  <a:srgbClr val="3C78D8"/>
                </a:highlight>
              </a:rPr>
              <a:t>Windows:</a:t>
            </a:r>
            <a:r>
              <a:rPr lang="pt-BR" sz="2400">
                <a:highlight>
                  <a:srgbClr val="3C78D8"/>
                </a:highlight>
              </a:rPr>
              <a:t> Na recepção e uma parte no RH e ADM.</a:t>
            </a:r>
            <a:endParaRPr sz="2400">
              <a:highlight>
                <a:srgbClr val="3C78D8"/>
              </a:highlight>
            </a:endParaRPr>
          </a:p>
          <a:p>
            <a:pPr indent="0" lvl="0" marL="0" rtl="0" algn="l">
              <a:spcBef>
                <a:spcPts val="0"/>
              </a:spcBef>
              <a:spcAft>
                <a:spcPts val="0"/>
              </a:spcAft>
              <a:buNone/>
            </a:pPr>
            <a:r>
              <a:rPr b="1" lang="pt-BR" sz="2400">
                <a:highlight>
                  <a:srgbClr val="3C78D8"/>
                </a:highlight>
              </a:rPr>
              <a:t>Mac OS:</a:t>
            </a:r>
            <a:r>
              <a:rPr lang="pt-BR" sz="2400">
                <a:highlight>
                  <a:srgbClr val="3C78D8"/>
                </a:highlight>
              </a:rPr>
              <a:t> No financeiro e uma parte no RH e ADM</a:t>
            </a:r>
            <a:endParaRPr sz="2400">
              <a:highlight>
                <a:srgbClr val="3C78D8"/>
              </a:highlight>
            </a:endParaRPr>
          </a:p>
          <a:p>
            <a:pPr indent="0" lvl="0" marL="0" rtl="0" algn="l">
              <a:spcBef>
                <a:spcPts val="0"/>
              </a:spcBef>
              <a:spcAft>
                <a:spcPts val="0"/>
              </a:spcAft>
              <a:buNone/>
            </a:pPr>
            <a:r>
              <a:rPr b="1" lang="pt-BR" sz="2400">
                <a:highlight>
                  <a:srgbClr val="3C78D8"/>
                </a:highlight>
              </a:rPr>
              <a:t>Linux: </a:t>
            </a:r>
            <a:r>
              <a:rPr lang="pt-BR" sz="2400">
                <a:highlight>
                  <a:srgbClr val="3C78D8"/>
                </a:highlight>
              </a:rPr>
              <a:t>Na área de Desenvolvimento, Hunters e Gerenciamento.</a:t>
            </a:r>
            <a:endParaRPr sz="2400">
              <a:highlight>
                <a:srgbClr val="3C78D8"/>
              </a:highlight>
            </a:endParaRPr>
          </a:p>
        </p:txBody>
      </p:sp>
      <p:pic>
        <p:nvPicPr>
          <p:cNvPr id="234" name="Google Shape;234;p36"/>
          <p:cNvPicPr preferRelativeResize="0"/>
          <p:nvPr/>
        </p:nvPicPr>
        <p:blipFill>
          <a:blip r:embed="rId3">
            <a:alphaModFix/>
          </a:blip>
          <a:stretch>
            <a:fillRect/>
          </a:stretch>
        </p:blipFill>
        <p:spPr>
          <a:xfrm>
            <a:off x="0" y="0"/>
            <a:ext cx="1900475" cy="331850"/>
          </a:xfrm>
          <a:prstGeom prst="rect">
            <a:avLst/>
          </a:prstGeom>
          <a:noFill/>
          <a:ln>
            <a:noFill/>
          </a:ln>
        </p:spPr>
      </p:pic>
      <p:pic>
        <p:nvPicPr>
          <p:cNvPr id="235" name="Google Shape;235;p36"/>
          <p:cNvPicPr preferRelativeResize="0"/>
          <p:nvPr/>
        </p:nvPicPr>
        <p:blipFill>
          <a:blip r:embed="rId4">
            <a:alphaModFix/>
          </a:blip>
          <a:stretch>
            <a:fillRect/>
          </a:stretch>
        </p:blipFill>
        <p:spPr>
          <a:xfrm>
            <a:off x="-12" y="4811650"/>
            <a:ext cx="1278865" cy="331850"/>
          </a:xfrm>
          <a:prstGeom prst="rect">
            <a:avLst/>
          </a:prstGeom>
          <a:noFill/>
          <a:ln>
            <a:noFill/>
          </a:ln>
        </p:spPr>
      </p:pic>
      <p:pic>
        <p:nvPicPr>
          <p:cNvPr id="236" name="Google Shape;236;p36"/>
          <p:cNvPicPr preferRelativeResize="0"/>
          <p:nvPr/>
        </p:nvPicPr>
        <p:blipFill>
          <a:blip r:embed="rId5">
            <a:alphaModFix/>
          </a:blip>
          <a:stretch>
            <a:fillRect/>
          </a:stretch>
        </p:blipFill>
        <p:spPr>
          <a:xfrm>
            <a:off x="7813563" y="2381837"/>
            <a:ext cx="1330425" cy="379825"/>
          </a:xfrm>
          <a:prstGeom prst="rect">
            <a:avLst/>
          </a:prstGeom>
          <a:noFill/>
          <a:ln>
            <a:noFill/>
          </a:ln>
        </p:spPr>
      </p:pic>
      <p:pic>
        <p:nvPicPr>
          <p:cNvPr id="237" name="Google Shape;237;p36"/>
          <p:cNvPicPr preferRelativeResize="0"/>
          <p:nvPr/>
        </p:nvPicPr>
        <p:blipFill>
          <a:blip r:embed="rId6">
            <a:alphaModFix/>
          </a:blip>
          <a:stretch>
            <a:fillRect/>
          </a:stretch>
        </p:blipFill>
        <p:spPr>
          <a:xfrm>
            <a:off x="8106900" y="2761650"/>
            <a:ext cx="743750" cy="743750"/>
          </a:xfrm>
          <a:prstGeom prst="rect">
            <a:avLst/>
          </a:prstGeom>
          <a:noFill/>
          <a:ln>
            <a:noFill/>
          </a:ln>
        </p:spPr>
      </p:pic>
      <p:pic>
        <p:nvPicPr>
          <p:cNvPr id="238" name="Google Shape;238;p36"/>
          <p:cNvPicPr preferRelativeResize="0"/>
          <p:nvPr/>
        </p:nvPicPr>
        <p:blipFill>
          <a:blip r:embed="rId7">
            <a:alphaModFix/>
          </a:blip>
          <a:stretch>
            <a:fillRect/>
          </a:stretch>
        </p:blipFill>
        <p:spPr>
          <a:xfrm>
            <a:off x="1508478" y="4616010"/>
            <a:ext cx="675400" cy="527491"/>
          </a:xfrm>
          <a:prstGeom prst="rect">
            <a:avLst/>
          </a:prstGeom>
          <a:noFill/>
          <a:ln>
            <a:noFill/>
          </a:ln>
        </p:spPr>
      </p:pic>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600"/>
              <a:t>Sistemas Operacionais (SOs)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nvSpPr>
        <p:spPr>
          <a:xfrm>
            <a:off x="736700" y="3857625"/>
            <a:ext cx="7554600" cy="11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1155CC"/>
                </a:highlight>
              </a:rPr>
              <a:t>Obs: Para mais informações e mais orçamentos verificar a tabela excel exclusiva para orçamentos, ela </a:t>
            </a:r>
            <a:r>
              <a:rPr b="1" lang="pt-BR" sz="2400">
                <a:highlight>
                  <a:srgbClr val="1155CC"/>
                </a:highlight>
              </a:rPr>
              <a:t>está</a:t>
            </a:r>
            <a:r>
              <a:rPr b="1" lang="pt-BR" sz="2400">
                <a:highlight>
                  <a:srgbClr val="1155CC"/>
                </a:highlight>
              </a:rPr>
              <a:t> inclusa no DVD.</a:t>
            </a:r>
            <a:endParaRPr b="1" sz="2400">
              <a:highlight>
                <a:srgbClr val="1155CC"/>
              </a:highlight>
            </a:endParaRPr>
          </a:p>
        </p:txBody>
      </p:sp>
      <p:graphicFrame>
        <p:nvGraphicFramePr>
          <p:cNvPr id="245" name="Google Shape;245;p37"/>
          <p:cNvGraphicFramePr/>
          <p:nvPr/>
        </p:nvGraphicFramePr>
        <p:xfrm>
          <a:off x="952500" y="1100313"/>
          <a:ext cx="3000000" cy="3000000"/>
        </p:xfrm>
        <a:graphic>
          <a:graphicData uri="http://schemas.openxmlformats.org/drawingml/2006/table">
            <a:tbl>
              <a:tblPr>
                <a:noFill/>
                <a:tableStyleId>{6B887751-796E-4EA1-9C46-228A3A443706}</a:tableStyleId>
              </a:tblPr>
              <a:tblGrid>
                <a:gridCol w="1447800"/>
                <a:gridCol w="1447800"/>
                <a:gridCol w="1447800"/>
                <a:gridCol w="1447800"/>
                <a:gridCol w="1447800"/>
              </a:tblGrid>
              <a:tr h="362850">
                <a:tc>
                  <a:txBody>
                    <a:bodyPr>
                      <a:noAutofit/>
                    </a:bodyPr>
                    <a:lstStyle/>
                    <a:p>
                      <a:pPr indent="0" lvl="0" marL="0" rtl="0" algn="l">
                        <a:lnSpc>
                          <a:spcPct val="115000"/>
                        </a:lnSpc>
                        <a:spcBef>
                          <a:spcPts val="0"/>
                        </a:spcBef>
                        <a:spcAft>
                          <a:spcPts val="0"/>
                        </a:spcAft>
                        <a:buNone/>
                      </a:pPr>
                      <a:r>
                        <a:rPr lang="pt-BR"/>
                        <a:t>Nome do produto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Versão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Quantidade</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Preço unitário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Valor total</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r>
              <a:tr h="507975">
                <a:tc>
                  <a:txBody>
                    <a:bodyPr>
                      <a:noAutofit/>
                    </a:bodyPr>
                    <a:lstStyle/>
                    <a:p>
                      <a:pPr indent="0" lvl="0" marL="0" rtl="0" algn="l">
                        <a:lnSpc>
                          <a:spcPct val="115000"/>
                        </a:lnSpc>
                        <a:spcBef>
                          <a:spcPts val="0"/>
                        </a:spcBef>
                        <a:spcAft>
                          <a:spcPts val="0"/>
                        </a:spcAft>
                        <a:buNone/>
                      </a:pPr>
                      <a:r>
                        <a:rPr lang="pt-BR"/>
                        <a:t>Windows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Windows 10 Home</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10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R$ 693,00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R$ 6.930,00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507975">
                <a:tc>
                  <a:txBody>
                    <a:bodyPr>
                      <a:noAutofit/>
                    </a:bodyPr>
                    <a:lstStyle/>
                    <a:p>
                      <a:pPr indent="0" lvl="0" marL="0" rtl="0" algn="l">
                        <a:lnSpc>
                          <a:spcPct val="115000"/>
                        </a:lnSpc>
                        <a:spcBef>
                          <a:spcPts val="0"/>
                        </a:spcBef>
                        <a:spcAft>
                          <a:spcPts val="0"/>
                        </a:spcAft>
                        <a:buNone/>
                      </a:pPr>
                      <a:r>
                        <a:rPr lang="pt-BR"/>
                        <a:t>Windows Server</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Windows Server Stand 2016</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2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R$ 2.850,00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R$ 5.700,00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362850">
                <a:tc>
                  <a:txBody>
                    <a:bodyPr>
                      <a:noAutofit/>
                    </a:bodyPr>
                    <a:lstStyle/>
                    <a:p>
                      <a:pPr indent="0" lvl="0" marL="0" rtl="0" algn="l">
                        <a:lnSpc>
                          <a:spcPct val="115000"/>
                        </a:lnSpc>
                        <a:spcBef>
                          <a:spcPts val="0"/>
                        </a:spcBef>
                        <a:spcAft>
                          <a:spcPts val="0"/>
                        </a:spcAft>
                        <a:buNone/>
                      </a:pPr>
                      <a:r>
                        <a:rPr lang="pt-BR"/>
                        <a:t>Linux</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Red hat</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14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362850">
                <a:tc>
                  <a:txBody>
                    <a:bodyPr>
                      <a:noAutofit/>
                    </a:bodyPr>
                    <a:lstStyle/>
                    <a:p>
                      <a:pPr indent="0" lvl="0" marL="0" rtl="0" algn="l">
                        <a:lnSpc>
                          <a:spcPct val="115000"/>
                        </a:lnSpc>
                        <a:spcBef>
                          <a:spcPts val="0"/>
                        </a:spcBef>
                        <a:spcAft>
                          <a:spcPts val="0"/>
                        </a:spcAft>
                        <a:buNone/>
                      </a:pPr>
                      <a:r>
                        <a:rPr lang="pt-BR"/>
                        <a:t>Mac OS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Lion (10.7)</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9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Vem com o IMac</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Vem com o IMac</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573275">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lang="pt-BR">
                          <a:solidFill>
                            <a:srgbClr val="FF0000"/>
                          </a:solidFill>
                        </a:rPr>
                        <a:t>Total:</a:t>
                      </a:r>
                      <a:r>
                        <a:rPr lang="pt-BR">
                          <a:solidFill>
                            <a:schemeClr val="dk1"/>
                          </a:solidFill>
                        </a:rPr>
                        <a:t> R$12,630.00</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bl>
          </a:graphicData>
        </a:graphic>
      </p:graphicFrame>
      <p:sp>
        <p:nvSpPr>
          <p:cNvPr id="246" name="Google Shape;246;p37"/>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3000"/>
              <a:t>Orçamento dos SOs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nvSpPr>
        <p:spPr>
          <a:xfrm>
            <a:off x="80375" y="696525"/>
            <a:ext cx="8880600" cy="4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WINDOWS: </a:t>
            </a:r>
            <a:r>
              <a:rPr b="1" lang="pt-BR" sz="1200">
                <a:highlight>
                  <a:srgbClr val="3C78D8"/>
                </a:highlight>
              </a:rPr>
              <a:t>Foi feito por meio de clonagem usando o Sysprep</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É evidente que esta ferramenta deve ser usada única e exclusivamente em um sistema operacional recém-instalado, com o único propósito de cloná-lo e depois instalá-lo em outras máquinas através de uma imagem.</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Usando o Sysprep é muito simples. Podemos encontrá-lo na pasta C: \ Windows \ System32 \ Sysprep, e podemos executá-lo a partir do prompt usando esta linha de comando simples:</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sysprep /generalize /shutdown /oobe</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O comando /generalize remove todas as informações exclusivas de uma instalação do Windows. Depois que o Sysprep concluir as operações necessárias, o computador será encerrado e você poderá então clonar o disco para reaplicar a imagem desse sistema em outras máquinas.</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Quando a imagem é aplicada a um novo computador e </a:t>
            </a:r>
            <a:r>
              <a:rPr b="1" lang="pt-BR" sz="1200">
                <a:highlight>
                  <a:srgbClr val="3C78D8"/>
                </a:highlight>
              </a:rPr>
              <a:t>inicializar</a:t>
            </a:r>
            <a:r>
              <a:rPr b="1" lang="pt-BR" sz="1200">
                <a:highlight>
                  <a:srgbClr val="3C78D8"/>
                </a:highlight>
              </a:rPr>
              <a:t>, o Windows mostrará a tela inicial de configuração Out Of Box Experience (OOBE), com a qual você pode personalizar as informações sobre o sistema operacional novamente.</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O comando /generalize deve ser usado mesmo se as máquinas nas quais implementar o sistema tiverem hardware idêntico.</a:t>
            </a:r>
            <a:endParaRPr b="1" sz="1200">
              <a:highlight>
                <a:srgbClr val="3C78D8"/>
              </a:highlight>
            </a:endParaRPr>
          </a:p>
          <a:p>
            <a:pPr indent="0" lvl="0" marL="0" rtl="0" algn="l">
              <a:spcBef>
                <a:spcPts val="0"/>
              </a:spcBef>
              <a:spcAft>
                <a:spcPts val="0"/>
              </a:spcAft>
              <a:buNone/>
            </a:pPr>
            <a:r>
              <a:rPr b="1" lang="pt-BR" sz="1200">
                <a:highlight>
                  <a:srgbClr val="3C78D8"/>
                </a:highlight>
              </a:rPr>
              <a:t>O comando /oobe, por outro lado, é aquele que faz com que o início do sistema clonado nas novas máquinas ocorra no modo do assistente de configuração, de modo a permitir que o usuário ou administrador personalize imediatamente sua instalação do Windows e especifique a licença na primeira partida.</a:t>
            </a:r>
            <a:endParaRPr b="1" sz="1200">
              <a:highlight>
                <a:srgbClr val="3C78D8"/>
              </a:highlight>
            </a:endParaRPr>
          </a:p>
          <a:p>
            <a:pPr indent="0" lvl="0" marL="0" rtl="0" algn="l">
              <a:spcBef>
                <a:spcPts val="0"/>
              </a:spcBef>
              <a:spcAft>
                <a:spcPts val="0"/>
              </a:spcAft>
              <a:buClr>
                <a:schemeClr val="dk1"/>
              </a:buClr>
              <a:buSzPts val="1100"/>
              <a:buFont typeface="Arial"/>
              <a:buNone/>
            </a:pPr>
            <a:r>
              <a:t/>
            </a:r>
            <a:endParaRPr b="1" sz="1200">
              <a:highlight>
                <a:srgbClr val="3C78D8"/>
              </a:highlight>
            </a:endParaRPr>
          </a:p>
          <a:p>
            <a:pPr indent="0" lvl="0" marL="0" rtl="0" algn="l">
              <a:spcBef>
                <a:spcPts val="0"/>
              </a:spcBef>
              <a:spcAft>
                <a:spcPts val="0"/>
              </a:spcAft>
              <a:buNone/>
            </a:pPr>
            <a:r>
              <a:rPr b="1" lang="pt-BR" sz="1200">
                <a:highlight>
                  <a:srgbClr val="3C78D8"/>
                </a:highlight>
              </a:rPr>
              <a:t>LINUX: Estas instalações foram feitas individualmente por meio de Pen drives, onde profissionais qualificados instalaram o SO em uma máquina por vez, o que fez demorar bem mais do que a instalação do windows que foi via clonagem.</a:t>
            </a:r>
            <a:endParaRPr b="1" sz="1200">
              <a:highlight>
                <a:srgbClr val="3C78D8"/>
              </a:highlight>
            </a:endParaRPr>
          </a:p>
          <a:p>
            <a:pPr indent="0" lvl="0" marL="0" rtl="0" algn="l">
              <a:spcBef>
                <a:spcPts val="0"/>
              </a:spcBef>
              <a:spcAft>
                <a:spcPts val="0"/>
              </a:spcAft>
              <a:buNone/>
            </a:pPr>
            <a:r>
              <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Mac OS: Já vem pré-instalado.</a:t>
            </a:r>
            <a:endParaRPr b="1" sz="1200">
              <a:highlight>
                <a:srgbClr val="3C78D8"/>
              </a:highlight>
            </a:endParaRPr>
          </a:p>
          <a:p>
            <a:pPr indent="0" lvl="0" marL="0" rtl="0" algn="l">
              <a:spcBef>
                <a:spcPts val="0"/>
              </a:spcBef>
              <a:spcAft>
                <a:spcPts val="0"/>
              </a:spcAft>
              <a:buNone/>
            </a:pPr>
            <a:r>
              <a:t/>
            </a:r>
            <a:endParaRPr b="1" sz="1200"/>
          </a:p>
        </p:txBody>
      </p:sp>
      <p:sp>
        <p:nvSpPr>
          <p:cNvPr id="252" name="Google Shape;252;p38"/>
          <p:cNvSpPr txBox="1"/>
          <p:nvPr>
            <p:ph type="title"/>
          </p:nvPr>
        </p:nvSpPr>
        <p:spPr>
          <a:xfrm>
            <a:off x="311700" y="12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t>Implantação dos sistemas Operacionais (SOs)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7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Licença de softwares da empresa</a:t>
            </a:r>
            <a:endParaRPr b="1" sz="3000"/>
          </a:p>
          <a:p>
            <a:pPr indent="0" lvl="0" marL="0" rtl="0" algn="l">
              <a:spcBef>
                <a:spcPts val="0"/>
              </a:spcBef>
              <a:spcAft>
                <a:spcPts val="0"/>
              </a:spcAft>
              <a:buNone/>
            </a:pPr>
            <a:r>
              <a:t/>
            </a:r>
            <a:endParaRPr b="1" sz="3000"/>
          </a:p>
        </p:txBody>
      </p:sp>
      <p:sp>
        <p:nvSpPr>
          <p:cNvPr id="258" name="Google Shape;258;p39"/>
          <p:cNvSpPr txBox="1"/>
          <p:nvPr>
            <p:ph idx="1" type="body"/>
          </p:nvPr>
        </p:nvSpPr>
        <p:spPr>
          <a:xfrm>
            <a:off x="0" y="879025"/>
            <a:ext cx="9144000" cy="426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Autofinanciamento:</a:t>
            </a:r>
            <a:r>
              <a:rPr lang="pt-BR" sz="1400">
                <a:solidFill>
                  <a:srgbClr val="000000"/>
                </a:solidFill>
                <a:highlight>
                  <a:srgbClr val="3C78D8"/>
                </a:highlight>
              </a:rPr>
              <a:t> é uma solução personalizada para atender aos </a:t>
            </a:r>
            <a:r>
              <a:rPr lang="pt-BR" sz="1400">
                <a:solidFill>
                  <a:srgbClr val="000000"/>
                </a:solidFill>
                <a:highlight>
                  <a:srgbClr val="3C78D8"/>
                </a:highlight>
              </a:rPr>
              <a:t>interesses</a:t>
            </a:r>
            <a:r>
              <a:rPr lang="pt-BR" sz="1400">
                <a:solidFill>
                  <a:srgbClr val="000000"/>
                </a:solidFill>
                <a:highlight>
                  <a:srgbClr val="3C78D8"/>
                </a:highlight>
              </a:rPr>
              <a:t> do cliente que é o dono do software desenvolvido. Nesse modelo o cliente é quem arca diretamente com os custos do desenvolvimento do software, onde posteriormente ele será o dono do mesmo, podendo até </a:t>
            </a:r>
            <a:r>
              <a:rPr lang="pt-BR" sz="1400">
                <a:solidFill>
                  <a:srgbClr val="000000"/>
                </a:solidFill>
                <a:highlight>
                  <a:srgbClr val="3C78D8"/>
                </a:highlight>
              </a:rPr>
              <a:t>revendê</a:t>
            </a:r>
            <a:r>
              <a:rPr lang="pt-BR" sz="1400">
                <a:solidFill>
                  <a:srgbClr val="000000"/>
                </a:solidFill>
                <a:highlight>
                  <a:srgbClr val="3C78D8"/>
                </a:highlight>
              </a:rPr>
              <a:t>-lo.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Software com serviço (SaaS):</a:t>
            </a:r>
            <a:r>
              <a:rPr lang="pt-BR" sz="1400">
                <a:solidFill>
                  <a:srgbClr val="000000"/>
                </a:solidFill>
                <a:highlight>
                  <a:srgbClr val="3C78D8"/>
                </a:highlight>
              </a:rPr>
              <a:t> não é nem a compra nem o aluguel do software e sim a </a:t>
            </a:r>
            <a:r>
              <a:rPr lang="pt-BR" sz="1400">
                <a:solidFill>
                  <a:srgbClr val="000000"/>
                </a:solidFill>
                <a:highlight>
                  <a:srgbClr val="3C78D8"/>
                </a:highlight>
              </a:rPr>
              <a:t>contratação</a:t>
            </a:r>
            <a:r>
              <a:rPr lang="pt-BR" sz="1400">
                <a:solidFill>
                  <a:srgbClr val="000000"/>
                </a:solidFill>
                <a:highlight>
                  <a:srgbClr val="3C78D8"/>
                </a:highlight>
              </a:rPr>
              <a:t> pelo serviço utilizado. O cliente paga pela utilização que pode ser pelo número de usuários, horas de utilização, e etc. Geralmente o usuario não tem o software completo instalado internamente, utilizando o serviço através de acesso externo pela rede.</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de manutenção:</a:t>
            </a:r>
            <a:r>
              <a:rPr lang="pt-BR" sz="1400">
                <a:solidFill>
                  <a:srgbClr val="000000"/>
                </a:solidFill>
                <a:highlight>
                  <a:srgbClr val="3C78D8"/>
                </a:highlight>
              </a:rPr>
              <a:t> algumas empresas comercializam a parte a licença de manutenção do software, onde o cliente paga correção ou manutenção do software já adquirido.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perpetua de aquisição: </a:t>
            </a:r>
            <a:r>
              <a:rPr lang="pt-BR" sz="1400">
                <a:solidFill>
                  <a:srgbClr val="000000"/>
                </a:solidFill>
                <a:highlight>
                  <a:srgbClr val="3C78D8"/>
                </a:highlight>
              </a:rPr>
              <a:t>o usuário que adquiri o software tem o direito de utilização do mesmo por toda a vida, geralmente não estão incluídos manutenção ou atualização do software, ex: folha de pagamento.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Trial: </a:t>
            </a:r>
            <a:r>
              <a:rPr lang="pt-BR" sz="1400">
                <a:solidFill>
                  <a:srgbClr val="000000"/>
                </a:solidFill>
                <a:highlight>
                  <a:srgbClr val="3C78D8"/>
                </a:highlight>
              </a:rPr>
              <a:t>nessa licença, o fabricante disponibiliza o software para teste, com algumas restrições e funcionalidades para o usuário verificar se atende os serviços necessários, para posteriormente </a:t>
            </a:r>
            <a:r>
              <a:rPr lang="pt-BR" sz="1400">
                <a:solidFill>
                  <a:srgbClr val="000000"/>
                </a:solidFill>
                <a:highlight>
                  <a:srgbClr val="3C78D8"/>
                </a:highlight>
              </a:rPr>
              <a:t>comprá</a:t>
            </a:r>
            <a:r>
              <a:rPr lang="pt-BR" sz="1400">
                <a:solidFill>
                  <a:srgbClr val="000000"/>
                </a:solidFill>
                <a:highlight>
                  <a:srgbClr val="3C78D8"/>
                </a:highlight>
              </a:rPr>
              <a:t>-lo.</a:t>
            </a:r>
            <a:endParaRPr sz="1400">
              <a:solidFill>
                <a:srgbClr val="000000"/>
              </a:solidFill>
              <a:highlight>
                <a:srgbClr val="3C78D8"/>
              </a:highlight>
            </a:endParaRPr>
          </a:p>
          <a:p>
            <a:pPr indent="0" lvl="0" marL="0" rtl="0" algn="l">
              <a:spcBef>
                <a:spcPts val="1600"/>
              </a:spcBef>
              <a:spcAft>
                <a:spcPts val="1600"/>
              </a:spcAft>
              <a:buNone/>
            </a:pPr>
            <a:r>
              <a:t/>
            </a:r>
            <a:endParaRPr sz="1400">
              <a:solidFill>
                <a:srgbClr val="000000"/>
              </a:solidFill>
              <a:highlight>
                <a:srgbClr val="3C78D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nvSpPr>
        <p:spPr>
          <a:xfrm>
            <a:off x="325950" y="830450"/>
            <a:ext cx="8492100" cy="41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A SEGUIR AS NORMAS UTILIZADAS PELA EMPRESA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pt-BR">
                <a:highlight>
                  <a:srgbClr val="3C78D8"/>
                </a:highlight>
              </a:rPr>
              <a:t>Norma de Backup: </a:t>
            </a:r>
            <a:r>
              <a:rPr lang="pt-BR" sz="1200">
                <a:highlight>
                  <a:srgbClr val="3C78D8"/>
                </a:highlight>
              </a:rPr>
              <a:t>ABNT NBR ISO/IEC 27103:2017</a:t>
            </a:r>
            <a:endParaRPr sz="1200">
              <a:highlight>
                <a:srgbClr val="3C78D8"/>
              </a:highlight>
            </a:endParaRPr>
          </a:p>
          <a:p>
            <a:pPr indent="0" lvl="0" marL="0" rtl="0" algn="l">
              <a:spcBef>
                <a:spcPts val="0"/>
              </a:spcBef>
              <a:spcAft>
                <a:spcPts val="0"/>
              </a:spcAft>
              <a:buNone/>
            </a:pPr>
            <a:r>
              <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Para auxiliar e assegurar a qualidade desses backups e de outros processos, foi criada a norma técnica ABNT NBR ISO/IEC 27103: Regulamentação de Backup, norma voltada à segurança da informação e que dá as diretrizes necessárias para a proteção de dados e informações de sistemas empresariais, de pequeno a grande porte.</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Escolha do nível de backup</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Existem algumas formas diferentes de se fazer backups (os chamados níveis). Escolher qual usar depende de certos fatores, como a importância e a criticidade dos dados e a periodicidade em que são inseridas novas informações. Eles devem ser feitos em um disco local, em uma mídia removível e remotamente, como na computação em nuvem, por exemplo.</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Neste último caso, é preciso que tal localidade seja distante de onde os dados estão e esteja bem documentada, auxiliando na recuperação do sistema em casos de desastres. A ISO/IEC 27103 recomenda que cópias desse porte “abranjam todos os sistemas de informação”, para um restabelecimento completo em pouco tempo, assegurando a continuidade dos negócios ao ser feito em conjunto com um bom planejamento.</a:t>
            </a:r>
            <a:endParaRPr sz="1200">
              <a:highlight>
                <a:srgbClr val="3C78D8"/>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b="1" lang="pt-BR">
                <a:highlight>
                  <a:srgbClr val="1155CC"/>
                </a:highlight>
              </a:rPr>
              <a:t>Obs: para mais informações sobre </a:t>
            </a:r>
            <a:r>
              <a:rPr b="1" lang="pt-BR">
                <a:highlight>
                  <a:srgbClr val="1155CC"/>
                </a:highlight>
              </a:rPr>
              <a:t>esta</a:t>
            </a:r>
            <a:r>
              <a:rPr b="1" lang="pt-BR">
                <a:highlight>
                  <a:srgbClr val="1155CC"/>
                </a:highlight>
              </a:rPr>
              <a:t> norma, abrir o arquivo Norma de backup </a:t>
            </a:r>
            <a:r>
              <a:rPr b="1" lang="pt-BR">
                <a:solidFill>
                  <a:schemeClr val="dk1"/>
                </a:solidFill>
                <a:highlight>
                  <a:srgbClr val="1155CC"/>
                </a:highlight>
              </a:rPr>
              <a:t>na pasta Segurança da informação (SI)</a:t>
            </a:r>
            <a:r>
              <a:rPr b="1" lang="pt-BR">
                <a:highlight>
                  <a:srgbClr val="1155CC"/>
                </a:highlight>
              </a:rPr>
              <a:t> presente neste DVD.</a:t>
            </a:r>
            <a:endParaRPr b="1">
              <a:highlight>
                <a:srgbClr val="1155CC"/>
              </a:highlight>
            </a:endParaRPr>
          </a:p>
        </p:txBody>
      </p:sp>
      <p:sp>
        <p:nvSpPr>
          <p:cNvPr id="264" name="Google Shape;264;p40"/>
          <p:cNvSpPr txBox="1"/>
          <p:nvPr>
            <p:ph type="title"/>
          </p:nvPr>
        </p:nvSpPr>
        <p:spPr>
          <a:xfrm>
            <a:off x="311700" y="25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3000"/>
              <a:t>Segurança da informação (SI)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nvSpPr>
        <p:spPr>
          <a:xfrm>
            <a:off x="482200" y="401825"/>
            <a:ext cx="8304600" cy="44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Norma de boas práticas: </a:t>
            </a:r>
            <a:r>
              <a:rPr lang="pt-BR">
                <a:highlight>
                  <a:srgbClr val="3C78D8"/>
                </a:highlight>
              </a:rPr>
              <a:t>ABNT NBR ISO/IEC 27103:2017</a:t>
            </a:r>
            <a:endParaRPr>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Para auxiliar e assegurar a qualidade desses backups e de outros processos, foi criada a norma técnica ABNT NBR ISO/IEC 27103: Regulamentação de Backup, norma voltada à segurança da informação e que dá as diretrizes necessárias para a proteção de dados e informações de sistemas empresariais, de pequeno a grande porte.</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Escolha do nível de backup</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Existem algumas formas diferentes de se fazer backups (os chamados níveis). Escolher qual usar depende de certos fatores, como a importância e a criticidade dos dados e a periodicidade em que são inseridas novas informações. Eles devem ser feitos em um disco local, em uma mídia removível e remotamente, como na computação em nuvem, por exemplo.</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Neste último caso, é preciso que tal localidade seja distante de onde os dados estão e esteja bem documentada, auxiliando na recuperação do sistema em casos de desastres. A ISO/IEC 27103 recomenda que cópias desse porte “abranjam todos os sistemas de informação”, para um restabelecimento completo em pouco tempo, assegurando a continuidade dos negócios ao ser feito em conjunto com um bom planejamento.</a:t>
            </a:r>
            <a:endParaRPr>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boas práticas na pasta Segurança da informação (SI) presente neste DVD.</a:t>
            </a:r>
            <a:endParaRPr>
              <a:highlight>
                <a:srgbClr val="3C78D8"/>
              </a:highlight>
            </a:endParaRPr>
          </a:p>
          <a:p>
            <a:pPr indent="0" lvl="0" marL="0" rtl="0" algn="l">
              <a:spcBef>
                <a:spcPts val="0"/>
              </a:spcBef>
              <a:spcAft>
                <a:spcPts val="0"/>
              </a:spcAft>
              <a:buNone/>
            </a:pPr>
            <a:r>
              <a:t/>
            </a:r>
            <a:endParaRPr b="1">
              <a:highlight>
                <a:srgbClr val="3C78D8"/>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Resumo</a:t>
            </a:r>
            <a:endParaRPr b="1"/>
          </a:p>
          <a:p>
            <a:pPr indent="0" lvl="0" marL="0" rtl="0" algn="l">
              <a:spcBef>
                <a:spcPts val="0"/>
              </a:spcBef>
              <a:spcAft>
                <a:spcPts val="0"/>
              </a:spcAft>
              <a:buNone/>
            </a:pPr>
            <a:r>
              <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000">
                <a:solidFill>
                  <a:srgbClr val="000000"/>
                </a:solidFill>
                <a:highlight>
                  <a:srgbClr val="3C78D8"/>
                </a:highlight>
              </a:rPr>
              <a:t>Neste slide iremos retratar como funciona a MRWtechnology desde sua descrição, contando sua história desde sua fundação até a parte de rede, cabeamento, segurança da informação, estrutura, entre outros tópicos contido neste DVD.</a:t>
            </a:r>
            <a:endParaRPr sz="3000">
              <a:solidFill>
                <a:srgbClr val="000000"/>
              </a:solidFill>
              <a:highlight>
                <a:srgbClr val="3C78D8"/>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nvSpPr>
        <p:spPr>
          <a:xfrm>
            <a:off x="218850" y="227700"/>
            <a:ext cx="8706300" cy="46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highlight>
                  <a:srgbClr val="3C78D8"/>
                </a:highlight>
              </a:rPr>
              <a:t>Norma de segurança física:</a:t>
            </a:r>
            <a:r>
              <a:rPr b="1" lang="pt-BR" sz="1800">
                <a:highlight>
                  <a:srgbClr val="3C78D8"/>
                </a:highlight>
              </a:rPr>
              <a:t> </a:t>
            </a:r>
            <a:r>
              <a:rPr lang="pt-BR" sz="1600">
                <a:highlight>
                  <a:srgbClr val="3C78D8"/>
                </a:highlight>
              </a:rPr>
              <a:t>ISO 27047:2014 SEGURANÇA FÍSICA: Como proteger as áreas seguras</a:t>
            </a:r>
            <a:endParaRPr sz="1600">
              <a:highlight>
                <a:srgbClr val="3C78D8"/>
              </a:highlight>
            </a:endParaRPr>
          </a:p>
          <a:p>
            <a:pPr indent="0" lvl="0" marL="0" rtl="0" algn="l">
              <a:spcBef>
                <a:spcPts val="0"/>
              </a:spcBef>
              <a:spcAft>
                <a:spcPts val="0"/>
              </a:spcAft>
              <a:buNone/>
            </a:pPr>
            <a:r>
              <a:t/>
            </a:r>
            <a:endParaRPr sz="1600">
              <a:highlight>
                <a:srgbClr val="3C78D8"/>
              </a:highlight>
            </a:endParaRPr>
          </a:p>
          <a:p>
            <a:pPr indent="0" lvl="0" marL="0" rtl="0" algn="l">
              <a:spcBef>
                <a:spcPts val="0"/>
              </a:spcBef>
              <a:spcAft>
                <a:spcPts val="0"/>
              </a:spcAft>
              <a:buNone/>
            </a:pPr>
            <a:r>
              <a:rPr b="1" lang="pt-BR" sz="1600">
                <a:highlight>
                  <a:srgbClr val="3C78D8"/>
                </a:highlight>
              </a:rPr>
              <a:t>O que são áreas seguras?</a:t>
            </a:r>
            <a:endParaRPr b="1" sz="1600">
              <a:highlight>
                <a:srgbClr val="3C78D8"/>
              </a:highlight>
            </a:endParaRPr>
          </a:p>
          <a:p>
            <a:pPr indent="0" lvl="0" marL="0" rtl="0" algn="l">
              <a:spcBef>
                <a:spcPts val="0"/>
              </a:spcBef>
              <a:spcAft>
                <a:spcPts val="0"/>
              </a:spcAft>
              <a:buNone/>
            </a:pPr>
            <a:r>
              <a:t/>
            </a:r>
            <a:endParaRPr sz="1600">
              <a:highlight>
                <a:srgbClr val="3C78D8"/>
              </a:highlight>
            </a:endParaRPr>
          </a:p>
          <a:p>
            <a:pPr indent="0" lvl="0" marL="0" rtl="0" algn="l">
              <a:spcBef>
                <a:spcPts val="0"/>
              </a:spcBef>
              <a:spcAft>
                <a:spcPts val="0"/>
              </a:spcAft>
              <a:buNone/>
            </a:pPr>
            <a:r>
              <a:rPr lang="pt-BR" sz="1600">
                <a:highlight>
                  <a:srgbClr val="3C78D8"/>
                </a:highlight>
              </a:rPr>
              <a:t>Áreas seguras são sites onde você lida com informações sensíveis ou abriga equipamentos de TI e pessoal valiosos para atingir os objetivos do negócio. No contexto da segurança física, o termo “site” significa prédios, salas ou escritórios que hospedam todos os serviços e facilidades (eletricidade, aquecimento, ar condicionado).</a:t>
            </a:r>
            <a:endParaRPr sz="1600">
              <a:highlight>
                <a:srgbClr val="3C78D8"/>
              </a:highlight>
            </a:endParaRPr>
          </a:p>
          <a:p>
            <a:pPr indent="0" lvl="0" marL="0" rtl="0" algn="l">
              <a:spcBef>
                <a:spcPts val="0"/>
              </a:spcBef>
              <a:spcAft>
                <a:spcPts val="0"/>
              </a:spcAft>
              <a:buNone/>
            </a:pPr>
            <a:r>
              <a:rPr lang="pt-BR" sz="1600">
                <a:highlight>
                  <a:srgbClr val="3C78D8"/>
                </a:highlight>
              </a:rPr>
              <a:t>O papel primário da segurança física é proteger seus ativos de informação – tanto materiais quanto os menos tangíveis – de ameaças físicas: acesso não autorizado, indisponibilidades e danos causados por ações humanas, bem como por eventos ambientais e externos.</a:t>
            </a:r>
            <a:endParaRPr sz="1600">
              <a:highlight>
                <a:srgbClr val="3C78D8"/>
              </a:highlight>
            </a:endParaRPr>
          </a:p>
          <a:p>
            <a:pPr indent="0" lvl="0" marL="0" rtl="0" algn="l">
              <a:spcBef>
                <a:spcPts val="0"/>
              </a:spcBef>
              <a:spcAft>
                <a:spcPts val="0"/>
              </a:spcAft>
              <a:buNone/>
            </a:pPr>
            <a:r>
              <a:rPr lang="pt-BR" sz="1600">
                <a:highlight>
                  <a:srgbClr val="3C78D8"/>
                </a:highlight>
              </a:rPr>
              <a:t>Os ativos materiais são, obviamente, hardware e mídias de informação. Ativos de informação menos tangíveis são palavras faladas e dados exibidos (em telas e posters).</a:t>
            </a:r>
            <a:endParaRPr sz="1600">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segurança física na pasta Segurança da informação (SI) presente neste DVD.</a:t>
            </a:r>
            <a:endParaRPr b="1">
              <a:highlight>
                <a:srgbClr val="3C78D8"/>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highlight>
                  <a:srgbClr val="3C78D8"/>
                </a:highlight>
              </a:rPr>
              <a:t>Norma de uso da Internet:</a:t>
            </a:r>
            <a:endParaRPr b="1" sz="1600">
              <a:highlight>
                <a:srgbClr val="3C78D8"/>
              </a:highlight>
            </a:endParaRPr>
          </a:p>
          <a:p>
            <a:pPr indent="0" lvl="0" marL="0" rtl="0" algn="l">
              <a:spcBef>
                <a:spcPts val="0"/>
              </a:spcBef>
              <a:spcAft>
                <a:spcPts val="0"/>
              </a:spcAft>
              <a:buNone/>
            </a:pPr>
            <a:r>
              <a:rPr b="1" lang="pt-BR" sz="1000">
                <a:solidFill>
                  <a:srgbClr val="00FFFF"/>
                </a:solidFill>
                <a:highlight>
                  <a:srgbClr val="3C78D8"/>
                </a:highlight>
              </a:rPr>
              <a:t>Objetivo</a:t>
            </a:r>
            <a:endParaRPr b="1" sz="1000">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rPr b="1" lang="pt-BR" sz="1000">
                <a:highlight>
                  <a:srgbClr val="3C78D8"/>
                </a:highlight>
              </a:rPr>
              <a:t>Definir um conjunto de regras para o uso dos Serviços de Internet disponibilizados pela Empresa. Aplica-se a todos os empregados, empregados ou prepostos da empresa contratada, estagiários, ou quaisquer pessoas que estejam autorizadas a acessar os serviços de Internet disponibilizados pela Empresa.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a:t>
            </a:r>
            <a:r>
              <a:rPr b="1" lang="pt-BR" sz="1000">
                <a:highlight>
                  <a:srgbClr val="3C78D8"/>
                </a:highlight>
              </a:rPr>
              <a:t> Definições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a:t>
            </a:r>
            <a:r>
              <a:rPr b="1" lang="pt-BR" sz="1000">
                <a:highlight>
                  <a:srgbClr val="3C78D8"/>
                </a:highlight>
              </a:rPr>
              <a:t>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3.1.1.</a:t>
            </a:r>
            <a:r>
              <a:rPr b="1" lang="pt-BR" sz="1000">
                <a:highlight>
                  <a:srgbClr val="3C78D8"/>
                </a:highlight>
              </a:rPr>
              <a:t> Com inicial maiúscula, significa a “rede das redes”. Originalmente criada nos EUA, tornou-se uma associação mundial de redes interligadas, em mais de 70 países. Os computadores utilizam a arquitetura de protocolos de comunicação TCP/IP. Originalmente desenvolvida para o exército americano, hoje é utilizada em grande parte para fins acadêmicos e comerciais. Provê transferência de arquivos, correio eletrônico e outros serviços;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3.1.2. </a:t>
            </a:r>
            <a:r>
              <a:rPr b="1" lang="pt-BR" sz="1000">
                <a:highlight>
                  <a:srgbClr val="3C78D8"/>
                </a:highlight>
              </a:rPr>
              <a:t>Com inicial minúscula significa genericamente uma coleção de redes locais e/ou de longa distância, interligadas por pontes, roteadores e/ou gateways.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3.2.</a:t>
            </a:r>
            <a:r>
              <a:rPr b="1" lang="pt-BR" sz="1000">
                <a:highlight>
                  <a:srgbClr val="3C78D8"/>
                </a:highlight>
              </a:rPr>
              <a:t> Conta de Internet – Identificação única que permite a um usuário utilizar os Serviços de Internet e é associada à chave individual de acesso à rede do Sistema da Empresa ou ao crachá de acesso de visitantes.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3.3.</a:t>
            </a:r>
            <a:r>
              <a:rPr b="1" lang="pt-BR" sz="1000">
                <a:highlight>
                  <a:srgbClr val="3C78D8"/>
                </a:highlight>
              </a:rPr>
              <a:t> Registro de uso dos Serviços de Internet – Registro contendo informações detalhadas, como data, locais acessados, e endereços de origem e destino de um acesso na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3.3.</a:t>
            </a:r>
            <a:r>
              <a:rPr b="1" lang="pt-BR" sz="1000">
                <a:highlight>
                  <a:srgbClr val="3C78D8"/>
                </a:highlight>
              </a:rPr>
              <a:t> RIC – Rede Interna Corporativa.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3.4.</a:t>
            </a:r>
            <a:r>
              <a:rPr b="1" lang="pt-BR" sz="1000">
                <a:highlight>
                  <a:srgbClr val="3C78D8"/>
                </a:highlight>
              </a:rPr>
              <a:t> Usuário – Empregado, empregado ou preposto de empresa contratada, estagiário ou qualquer pessoa autorizada a acessar os Serviços de Internet disponibilizados pela Empresa.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a:t>
            </a:r>
            <a:r>
              <a:rPr b="1" lang="pt-BR" sz="1000">
                <a:highlight>
                  <a:srgbClr val="3C78D8"/>
                </a:highlight>
              </a:rPr>
              <a:t> Sobre o acesso a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4.1.</a:t>
            </a:r>
            <a:r>
              <a:rPr b="1" lang="pt-BR" sz="1000">
                <a:highlight>
                  <a:srgbClr val="3C78D8"/>
                </a:highlight>
              </a:rPr>
              <a:t> A Internet é fator importante para realização de pesquisas, relações comerciais, divulgação da empresa, integração mundial, e como tal, é um ambiente onde instituições comerciais, de ensino, filantrópicas e governamentais se apresentam para diversos fins. Não existem limitações de distâncias nem de tempo, para se interagir entre os diversos atores deste ambiente virtual.</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4.2. </a:t>
            </a:r>
            <a:r>
              <a:rPr b="1" lang="pt-BR" sz="1000">
                <a:highlight>
                  <a:srgbClr val="3C78D8"/>
                </a:highlight>
              </a:rPr>
              <a:t>No entanto, o uso desta rede mundial que viabiliza, agiliza e otimiza os processos de trabalho, apoiando as empresas nos seus processos de negócio, traz também riscos, quando usada de forma inadequada, desrespeitando-se aspectos profissionais, normativos, éticos e morais.</a:t>
            </a:r>
            <a:endParaRPr b="1" sz="1000">
              <a:highlight>
                <a:srgbClr val="3C78D8"/>
              </a:highlight>
            </a:endParaRPr>
          </a:p>
          <a:p>
            <a:pPr indent="0" lvl="0" marL="0" rtl="0" algn="l">
              <a:spcBef>
                <a:spcPts val="0"/>
              </a:spcBef>
              <a:spcAft>
                <a:spcPts val="0"/>
              </a:spcAft>
              <a:buNone/>
            </a:pPr>
            <a:r>
              <a:rPr b="1" lang="pt-BR" sz="1000">
                <a:solidFill>
                  <a:srgbClr val="00FFFF"/>
                </a:solidFill>
                <a:highlight>
                  <a:srgbClr val="3C78D8"/>
                </a:highlight>
              </a:rPr>
              <a:t>4.3</a:t>
            </a:r>
            <a:r>
              <a:rPr b="1" lang="pt-BR" sz="1000">
                <a:highlight>
                  <a:srgbClr val="3C78D8"/>
                </a:highlight>
              </a:rPr>
              <a:t>. O uso inadequado de recursos computacionais e dos serviços como Internet e Intranet, por usuários do Sistema Empresa, expõe a riscos podendo afetar a empresa com possibilidades de repercussões sociais, políticas e econômicas, no Brasil e no exterior. Para reduzir a exposição a estes riscos é que se torna necessário regular o uso do serviço na empresa.</a:t>
            </a:r>
            <a:endParaRPr b="1" sz="1000">
              <a:highlight>
                <a:srgbClr val="3C78D8"/>
              </a:highlight>
            </a:endParaRPr>
          </a:p>
          <a:p>
            <a:pPr indent="0" lvl="0" marL="0" rtl="0" algn="l">
              <a:spcBef>
                <a:spcPts val="0"/>
              </a:spcBef>
              <a:spcAft>
                <a:spcPts val="0"/>
              </a:spcAft>
              <a:buNone/>
            </a:pPr>
            <a:r>
              <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uso da Internet na pasta Segurança da informação (SI) presente neste DVD.</a:t>
            </a:r>
            <a:endParaRPr b="1" sz="1000">
              <a:highlight>
                <a:srgbClr val="3C78D8"/>
              </a:highlight>
            </a:endParaRPr>
          </a:p>
          <a:p>
            <a:pPr indent="0" lvl="0" marL="0" rtl="0" algn="l">
              <a:spcBef>
                <a:spcPts val="0"/>
              </a:spcBef>
              <a:spcAft>
                <a:spcPts val="0"/>
              </a:spcAft>
              <a:buNone/>
            </a:pPr>
            <a:r>
              <a:t/>
            </a:r>
            <a:endParaRPr b="1" sz="1000">
              <a:highlight>
                <a:srgbClr val="3C78D8"/>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nvSpPr>
        <p:spPr>
          <a:xfrm>
            <a:off x="50" y="0"/>
            <a:ext cx="9144000" cy="50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Norma de uso dos correios eletrônicos:</a:t>
            </a:r>
            <a:endParaRPr b="1">
              <a:highlight>
                <a:srgbClr val="3C78D8"/>
              </a:highlight>
            </a:endParaRPr>
          </a:p>
          <a:p>
            <a:pPr indent="0" lvl="0" marL="0" rtl="0" algn="l">
              <a:spcBef>
                <a:spcPts val="0"/>
              </a:spcBef>
              <a:spcAft>
                <a:spcPts val="0"/>
              </a:spcAft>
              <a:buNone/>
            </a:pPr>
            <a:r>
              <a:rPr b="1" lang="pt-BR">
                <a:highlight>
                  <a:srgbClr val="3C78D8"/>
                </a:highlight>
              </a:rPr>
              <a:t>ABNT NBR ISO/IEC 27505:2011: Uso dos correios eletrônicos</a:t>
            </a:r>
            <a:endParaRPr b="1">
              <a:highlight>
                <a:srgbClr val="3C78D8"/>
              </a:highlight>
            </a:endParaRPr>
          </a:p>
          <a:p>
            <a:pPr indent="0" lvl="0" marL="0" rtl="0" algn="l">
              <a:spcBef>
                <a:spcPts val="0"/>
              </a:spcBef>
              <a:spcAft>
                <a:spcPts val="0"/>
              </a:spcAft>
              <a:buNone/>
            </a:pPr>
            <a:r>
              <a:t/>
            </a:r>
            <a:endParaRPr b="1">
              <a:highlight>
                <a:srgbClr val="3C78D8"/>
              </a:highlight>
            </a:endParaRPr>
          </a:p>
          <a:p>
            <a:pPr indent="0" lvl="0" marL="0" rtl="0" algn="l">
              <a:spcBef>
                <a:spcPts val="0"/>
              </a:spcBef>
              <a:spcAft>
                <a:spcPts val="0"/>
              </a:spcAft>
              <a:buNone/>
            </a:pPr>
            <a:r>
              <a:rPr b="1" lang="pt-BR">
                <a:solidFill>
                  <a:srgbClr val="00FFFF"/>
                </a:solidFill>
                <a:highlight>
                  <a:srgbClr val="3C78D8"/>
                </a:highlight>
              </a:rPr>
              <a:t>Objetivos</a:t>
            </a:r>
            <a:endParaRPr b="1">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t/>
            </a:r>
            <a:endParaRPr b="1">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Definir as diretrizes de utilização adequada do correio eletrônico na empresa.</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Definições</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Conforme descrito no anexo Definições relacionadas à Política de Segurança da Informação.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Abrangência</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Esta norma aplica-se a todos os usuários que utilizam o Correio Eletrônico.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Diretrizes</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ü O correio eletrônico é um recurso corporativo disponibilizado aos usuários para 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desenvolvimento das atividades profissionais. Portanto não é permitido enviar ou arquivar</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mensagens não relacionadas às atividades profissionais, contendo:</a:t>
            </a:r>
            <a:endParaRPr b="1">
              <a:highlight>
                <a:srgbClr val="3C78D8"/>
              </a:highlight>
            </a:endParaRPr>
          </a:p>
          <a:p>
            <a:pPr indent="-317500" lvl="0" marL="457200" rtl="0" algn="l">
              <a:spcBef>
                <a:spcPts val="0"/>
              </a:spcBef>
              <a:spcAft>
                <a:spcPts val="0"/>
              </a:spcAft>
              <a:buSzPts val="1400"/>
              <a:buChar char="●"/>
            </a:pPr>
            <a:r>
              <a:rPr b="1" lang="pt-BR">
                <a:highlight>
                  <a:srgbClr val="3C78D8"/>
                </a:highlight>
              </a:rPr>
              <a:t> Assuntos que provoquem assédio, perturbação a outras pessoas ou que</a:t>
            </a:r>
            <a:r>
              <a:rPr b="1" lang="pt-BR">
                <a:solidFill>
                  <a:schemeClr val="dk1"/>
                </a:solidFill>
                <a:highlight>
                  <a:srgbClr val="3C78D8"/>
                </a:highlight>
              </a:rPr>
              <a:t>  comprometam a imagem do negócio;</a:t>
            </a:r>
            <a:endParaRPr b="1">
              <a:solidFill>
                <a:schemeClr val="dk1"/>
              </a:solidFill>
              <a:highlight>
                <a:srgbClr val="3C78D8"/>
              </a:highlight>
            </a:endParaRPr>
          </a:p>
          <a:p>
            <a:pPr indent="-317500" lvl="0" marL="457200" rtl="0" algn="l">
              <a:spcBef>
                <a:spcPts val="0"/>
              </a:spcBef>
              <a:spcAft>
                <a:spcPts val="0"/>
              </a:spcAft>
              <a:buSzPts val="1400"/>
              <a:buChar char="●"/>
            </a:pPr>
            <a:r>
              <a:rPr b="1" lang="pt-BR">
                <a:highlight>
                  <a:srgbClr val="3C78D8"/>
                </a:highlight>
              </a:rPr>
              <a:t> Temas difamatórios, discriminatórios, material obsceno, ilegal ou antiético;</a:t>
            </a:r>
            <a:endParaRPr b="1">
              <a:highlight>
                <a:srgbClr val="3C78D8"/>
              </a:highlight>
            </a:endParaRPr>
          </a:p>
          <a:p>
            <a:pPr indent="-317500" lvl="0" marL="457200" rtl="0" algn="l">
              <a:spcBef>
                <a:spcPts val="0"/>
              </a:spcBef>
              <a:spcAft>
                <a:spcPts val="0"/>
              </a:spcAft>
              <a:buSzPts val="1400"/>
              <a:buChar char="●"/>
            </a:pPr>
            <a:r>
              <a:rPr b="1" lang="pt-BR">
                <a:highlight>
                  <a:srgbClr val="3C78D8"/>
                </a:highlight>
              </a:rPr>
              <a:t> Imagens, áudios ou vídeos que não tenham relação com atividades profissionais.</a:t>
            </a:r>
            <a:endParaRPr b="1">
              <a:highlight>
                <a:srgbClr val="3C78D8"/>
              </a:highlight>
            </a:endParaRPr>
          </a:p>
          <a:p>
            <a:pPr indent="0" lvl="0" marL="914400" rtl="0" algn="l">
              <a:spcBef>
                <a:spcPts val="0"/>
              </a:spcBef>
              <a:spcAft>
                <a:spcPts val="0"/>
              </a:spcAft>
              <a:buNone/>
            </a:pPr>
            <a:r>
              <a:t/>
            </a:r>
            <a:endParaRPr b="1">
              <a:highlight>
                <a:srgbClr val="3C78D8"/>
              </a:highlight>
            </a:endParaRPr>
          </a:p>
          <a:p>
            <a:pPr indent="0" lvl="0" marL="0" rtl="0" algn="l">
              <a:spcBef>
                <a:spcPts val="0"/>
              </a:spcBef>
              <a:spcAft>
                <a:spcPts val="0"/>
              </a:spcAft>
              <a:buClr>
                <a:schemeClr val="dk1"/>
              </a:buClr>
              <a:buSzPts val="1100"/>
              <a:buFont typeface="Arial"/>
              <a:buNone/>
            </a:pPr>
            <a:r>
              <a:t/>
            </a:r>
            <a:endParaRPr b="1">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uso dos correios eletrônicos na pasta Segurança da informação (SI) presente neste DVD.</a:t>
            </a:r>
            <a:endParaRPr b="1">
              <a:highlight>
                <a:srgbClr val="3C78D8"/>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290" name="Google Shape;29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highlight>
                  <a:srgbClr val="3C78D8"/>
                </a:highlight>
              </a:rPr>
              <a:t>Podemos assim concluir essa </a:t>
            </a:r>
            <a:r>
              <a:rPr lang="pt-BR">
                <a:solidFill>
                  <a:srgbClr val="000000"/>
                </a:solidFill>
                <a:highlight>
                  <a:srgbClr val="3C78D8"/>
                </a:highlight>
              </a:rPr>
              <a:t>apresentação</a:t>
            </a:r>
            <a:r>
              <a:rPr lang="pt-BR">
                <a:solidFill>
                  <a:srgbClr val="000000"/>
                </a:solidFill>
                <a:highlight>
                  <a:srgbClr val="3C78D8"/>
                </a:highlight>
              </a:rPr>
              <a:t> de como funciona a MRW technology, vimos que não é nada fácil montar uma empresa, e que para montar necessita de vários passos a ser feitos, mas quando feito de maneira correta a empresa pode crescer muito rápidamente.</a:t>
            </a:r>
            <a:endParaRPr>
              <a:solidFill>
                <a:srgbClr val="000000"/>
              </a:solidFill>
              <a:highlight>
                <a:srgbClr val="3C78D8"/>
              </a:highlight>
            </a:endParaRPr>
          </a:p>
          <a:p>
            <a:pPr indent="0" lvl="0" marL="0" rtl="0" algn="l">
              <a:spcBef>
                <a:spcPts val="1600"/>
              </a:spcBef>
              <a:spcAft>
                <a:spcPts val="0"/>
              </a:spcAft>
              <a:buNone/>
            </a:pPr>
            <a:r>
              <a:rPr lang="pt-BR">
                <a:solidFill>
                  <a:srgbClr val="000000"/>
                </a:solidFill>
                <a:highlight>
                  <a:srgbClr val="3C78D8"/>
                </a:highlight>
              </a:rPr>
              <a:t>Agradecimentos especiais:</a:t>
            </a:r>
            <a:endParaRPr>
              <a:solidFill>
                <a:srgbClr val="000000"/>
              </a:solidFill>
              <a:highlight>
                <a:srgbClr val="3C78D8"/>
              </a:highlight>
            </a:endParaRPr>
          </a:p>
          <a:p>
            <a:pPr indent="0" lvl="0" marL="0" rtl="0" algn="l">
              <a:lnSpc>
                <a:spcPct val="100000"/>
              </a:lnSpc>
              <a:spcBef>
                <a:spcPts val="1600"/>
              </a:spcBef>
              <a:spcAft>
                <a:spcPts val="0"/>
              </a:spcAft>
              <a:buNone/>
            </a:pPr>
            <a:r>
              <a:rPr lang="pt-BR">
                <a:solidFill>
                  <a:srgbClr val="000000"/>
                </a:solidFill>
                <a:highlight>
                  <a:srgbClr val="3C78D8"/>
                </a:highlight>
              </a:rPr>
              <a:t>Professor Ovídio, Professor Aguinaldo, Matheus Natal, Weverton de Lima e Reginaldo José.</a:t>
            </a:r>
            <a:endParaRPr>
              <a:solidFill>
                <a:srgbClr val="000000"/>
              </a:solidFill>
              <a:highlight>
                <a:srgbClr val="3C78D8"/>
              </a:highlight>
            </a:endParaRPr>
          </a:p>
          <a:p>
            <a:pPr indent="0" lvl="0" marL="0" rtl="0" algn="l">
              <a:spcBef>
                <a:spcPts val="1600"/>
              </a:spcBef>
              <a:spcAft>
                <a:spcPts val="1600"/>
              </a:spcAft>
              <a:buNone/>
            </a:pPr>
            <a:r>
              <a:rPr lang="pt-BR">
                <a:solidFill>
                  <a:srgbClr val="000000"/>
                </a:solidFill>
                <a:highlight>
                  <a:srgbClr val="3C78D8"/>
                </a:highlight>
              </a:rPr>
              <a:t> </a:t>
            </a:r>
            <a:endParaRPr>
              <a:solidFill>
                <a:srgbClr val="000000"/>
              </a:solidFill>
              <a:highlight>
                <a:srgbClr val="3C78D8"/>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59400"/>
            <a:ext cx="2808000" cy="4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Bibliografia</a:t>
            </a:r>
            <a:endParaRPr/>
          </a:p>
        </p:txBody>
      </p:sp>
      <p:sp>
        <p:nvSpPr>
          <p:cNvPr id="296" name="Google Shape;296;p46"/>
          <p:cNvSpPr txBox="1"/>
          <p:nvPr>
            <p:ph idx="1" type="body"/>
          </p:nvPr>
        </p:nvSpPr>
        <p:spPr>
          <a:xfrm>
            <a:off x="0" y="527400"/>
            <a:ext cx="9144000" cy="3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1000" u="sng">
                <a:solidFill>
                  <a:schemeClr val="hlink"/>
                </a:solidFill>
                <a:highlight>
                  <a:srgbClr val="1155CC"/>
                </a:highlight>
                <a:hlinkClick r:id="rId3"/>
              </a:rPr>
              <a:t>https://ava.uninove.br/</a:t>
            </a:r>
            <a:r>
              <a:rPr b="1" lang="pt-BR" sz="1000">
                <a:solidFill>
                  <a:srgbClr val="000000"/>
                </a:solidFill>
                <a:highlight>
                  <a:srgbClr val="1155CC"/>
                </a:highlight>
              </a:rPr>
              <a:t> AVA uninove “Projeto qualificação </a:t>
            </a:r>
            <a:r>
              <a:rPr b="1" lang="pt-BR" sz="1000">
                <a:solidFill>
                  <a:srgbClr val="000000"/>
                </a:solidFill>
                <a:highlight>
                  <a:srgbClr val="1155CC"/>
                </a:highlight>
              </a:rPr>
              <a:t>tecnológica</a:t>
            </a:r>
            <a:r>
              <a:rPr b="1" lang="pt-BR" sz="1000">
                <a:solidFill>
                  <a:srgbClr val="000000"/>
                </a:solidFill>
                <a:highlight>
                  <a:srgbClr val="1155CC"/>
                </a:highlight>
              </a:rPr>
              <a:t> e </a:t>
            </a:r>
            <a:r>
              <a:rPr b="1" lang="pt-BR" sz="1000">
                <a:solidFill>
                  <a:srgbClr val="000000"/>
                </a:solidFill>
                <a:highlight>
                  <a:srgbClr val="1155CC"/>
                </a:highlight>
              </a:rPr>
              <a:t>informática I”</a:t>
            </a:r>
            <a:endParaRPr b="1" sz="1000">
              <a:solidFill>
                <a:srgbClr val="000000"/>
              </a:solidFill>
              <a:highlight>
                <a:srgbClr val="1155CC"/>
              </a:highlight>
            </a:endParaRPr>
          </a:p>
          <a:p>
            <a:pPr indent="0" lvl="0" marL="0" rtl="0" algn="just">
              <a:lnSpc>
                <a:spcPct val="100000"/>
              </a:lnSpc>
              <a:spcBef>
                <a:spcPts val="1600"/>
              </a:spcBef>
              <a:spcAft>
                <a:spcPts val="0"/>
              </a:spcAft>
              <a:buNone/>
            </a:pPr>
            <a:r>
              <a:rPr lang="pt-BR">
                <a:solidFill>
                  <a:srgbClr val="000000"/>
                </a:solidFill>
                <a:highlight>
                  <a:srgbClr val="1155CC"/>
                </a:highlight>
              </a:rPr>
              <a:t>CHIAVENATO, Idalberto. Empreendedorismo: dando asas ao espírito empreendedor. São Paulo: Saraiva, 2005.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DEGEN, Ronald Jean. O Empreendedor: fundamentos da iniciativa empresarial. São Paulo: McGraw-Hill, 1989.                     </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DOLABELA, Fernando. Oficina do Empreendedor. São Paulo: Cultura, 1999.</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Empreendedorismo: transformando ideias em negócios. 2. ed. Rio de Janeiro: Campus, 2004.</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Site Jose Dornelas. Artigos de PN Como Fazer - Descrição da Empresa. Disponível em: . Acessado em 03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MICHAELIS. Michaelis moderno dicionário inglês &amp; português. Disponível em: &lt;</a:t>
            </a:r>
            <a:r>
              <a:rPr lang="pt-BR" u="sng">
                <a:solidFill>
                  <a:srgbClr val="000000"/>
                </a:solidFill>
                <a:highlight>
                  <a:srgbClr val="1155CC"/>
                </a:highlight>
                <a:hlinkClick r:id="rId4"/>
              </a:rPr>
              <a:t>http://michaelis.uol.com.br/moderno/ingles/index.php?languageText=portugues-ingles</a:t>
            </a:r>
            <a:r>
              <a:rPr lang="pt-BR">
                <a:solidFill>
                  <a:srgbClr val="000000"/>
                </a:solidFill>
                <a:highlight>
                  <a:srgbClr val="1155CC"/>
                </a:highlight>
              </a:rPr>
              <a:t> &gt; Acesso em 05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MINARELLI, José Augusto. Empregabilidade – Como ter trabalho e remuneração sempre. São Paulo: Gente, 1995.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PINCHOT, Gifford. Intraempreendedorismo na prática: um guia de inovação nos negócios. Rio de Janeiro: Campus Elsevier, 2004.</a:t>
            </a:r>
            <a:endParaRPr>
              <a:solidFill>
                <a:srgbClr val="000000"/>
              </a:solidFill>
              <a:highlight>
                <a:srgbClr val="1155CC"/>
              </a:highlight>
            </a:endParaRPr>
          </a:p>
          <a:p>
            <a:pPr indent="0" lvl="0" marL="0" rtl="0" algn="l">
              <a:lnSpc>
                <a:spcPct val="115000"/>
              </a:lnSpc>
              <a:spcBef>
                <a:spcPts val="1200"/>
              </a:spcBef>
              <a:spcAft>
                <a:spcPts val="0"/>
              </a:spcAft>
              <a:buNone/>
            </a:pPr>
            <a:r>
              <a:rPr b="1" lang="pt-BR" sz="1000" u="sng">
                <a:solidFill>
                  <a:schemeClr val="hlink"/>
                </a:solidFill>
                <a:highlight>
                  <a:srgbClr val="1155CC"/>
                </a:highlight>
                <a:hlinkClick r:id="rId5"/>
              </a:rPr>
              <a:t>https://ecoit.com.br/backup-para-empresas-praticas-e-normas-abnt-nbr-isoiec-27002/</a:t>
            </a:r>
            <a:endParaRPr b="1" sz="1000">
              <a:solidFill>
                <a:srgbClr val="000000"/>
              </a:solidFill>
              <a:highlight>
                <a:srgbClr val="1155CC"/>
              </a:highlight>
            </a:endParaRPr>
          </a:p>
          <a:p>
            <a:pPr indent="0" lvl="0" marL="0" rtl="0" algn="l">
              <a:lnSpc>
                <a:spcPct val="115000"/>
              </a:lnSpc>
              <a:spcBef>
                <a:spcPts val="1600"/>
              </a:spcBef>
              <a:spcAft>
                <a:spcPts val="0"/>
              </a:spcAft>
              <a:buNone/>
            </a:pPr>
            <a:r>
              <a:t/>
            </a:r>
            <a:endParaRPr b="1" sz="1000">
              <a:solidFill>
                <a:srgbClr val="000000"/>
              </a:solidFill>
              <a:highlight>
                <a:srgbClr val="1155CC"/>
              </a:highlight>
            </a:endParaRPr>
          </a:p>
          <a:p>
            <a:pPr indent="0" lvl="0" marL="0" rtl="0" algn="l">
              <a:lnSpc>
                <a:spcPct val="100000"/>
              </a:lnSpc>
              <a:spcBef>
                <a:spcPts val="1600"/>
              </a:spcBef>
              <a:spcAft>
                <a:spcPts val="0"/>
              </a:spcAft>
              <a:buNone/>
            </a:pPr>
            <a:r>
              <a:t/>
            </a:r>
            <a:endParaRPr b="1" sz="1000">
              <a:solidFill>
                <a:srgbClr val="000000"/>
              </a:solidFill>
              <a:highlight>
                <a:srgbClr val="1155CC"/>
              </a:highlight>
            </a:endParaRPr>
          </a:p>
          <a:p>
            <a:pPr indent="0" lvl="0" marL="0" rtl="0" algn="l">
              <a:lnSpc>
                <a:spcPct val="150000"/>
              </a:lnSpc>
              <a:spcBef>
                <a:spcPts val="1600"/>
              </a:spcBef>
              <a:spcAft>
                <a:spcPts val="0"/>
              </a:spcAft>
              <a:buNone/>
            </a:pPr>
            <a:r>
              <a:t/>
            </a:r>
            <a:endParaRPr>
              <a:solidFill>
                <a:srgbClr val="6C6C6C"/>
              </a:solidFill>
            </a:endParaRPr>
          </a:p>
          <a:p>
            <a:pPr indent="0" lvl="0" marL="0" rtl="0" algn="l">
              <a:spcBef>
                <a:spcPts val="1200"/>
              </a:spcBef>
              <a:spcAft>
                <a:spcPts val="0"/>
              </a:spcAft>
              <a:buNone/>
            </a:pPr>
            <a:r>
              <a:t/>
            </a:r>
            <a:endParaRPr b="1" sz="1000">
              <a:solidFill>
                <a:srgbClr val="000000"/>
              </a:solidFill>
              <a:highlight>
                <a:srgbClr val="1155CC"/>
              </a:highlight>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pt-BR" sz="2400">
                <a:solidFill>
                  <a:srgbClr val="000000"/>
                </a:solidFill>
              </a:rPr>
              <a:t> </a:t>
            </a:r>
            <a:endParaRPr b="1" sz="24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8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Sumário</a:t>
            </a:r>
            <a:endParaRPr b="1"/>
          </a:p>
        </p:txBody>
      </p:sp>
      <p:sp>
        <p:nvSpPr>
          <p:cNvPr id="72" name="Google Shape;72;p16"/>
          <p:cNvSpPr txBox="1"/>
          <p:nvPr>
            <p:ph idx="1" type="body"/>
          </p:nvPr>
        </p:nvSpPr>
        <p:spPr>
          <a:xfrm>
            <a:off x="0" y="588175"/>
            <a:ext cx="4572000" cy="455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Resumo</a:t>
            </a:r>
            <a:r>
              <a:rPr b="1" lang="pt-BR" sz="1400">
                <a:solidFill>
                  <a:srgbClr val="000000"/>
                </a:solidFill>
                <a:highlight>
                  <a:srgbClr val="3C78D8"/>
                </a:highlight>
              </a:rPr>
              <a:t>: </a:t>
            </a:r>
            <a:r>
              <a:rPr b="1" lang="pt-BR" sz="1400">
                <a:solidFill>
                  <a:srgbClr val="000000"/>
                </a:solidFill>
                <a:highlight>
                  <a:srgbClr val="3C78D8"/>
                </a:highlight>
              </a:rPr>
              <a:t>página</a:t>
            </a:r>
            <a:r>
              <a:rPr b="1" lang="pt-BR" sz="1400">
                <a:solidFill>
                  <a:srgbClr val="000000"/>
                </a:solidFill>
                <a:highlight>
                  <a:srgbClr val="3C78D8"/>
                </a:highlight>
              </a:rPr>
              <a:t> 3</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Descrição Pt-br</a:t>
            </a:r>
            <a:r>
              <a:rPr b="1" lang="pt-BR" sz="1400">
                <a:solidFill>
                  <a:schemeClr val="dk1"/>
                </a:solidFill>
                <a:highlight>
                  <a:srgbClr val="3C78D8"/>
                </a:highlight>
              </a:rPr>
              <a:t>: página 5</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Description English</a:t>
            </a:r>
            <a:r>
              <a:rPr b="1" lang="pt-BR" sz="1400">
                <a:solidFill>
                  <a:schemeClr val="dk1"/>
                </a:solidFill>
                <a:highlight>
                  <a:srgbClr val="3C78D8"/>
                </a:highlight>
              </a:rPr>
              <a:t>: página 6</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Área de atuação</a:t>
            </a:r>
            <a:r>
              <a:rPr b="1" lang="pt-BR" sz="1400">
                <a:solidFill>
                  <a:schemeClr val="dk1"/>
                </a:solidFill>
                <a:highlight>
                  <a:srgbClr val="3C78D8"/>
                </a:highlight>
              </a:rPr>
              <a:t>: página 7</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Missão da empresa</a:t>
            </a:r>
            <a:r>
              <a:rPr b="1" lang="pt-BR" sz="1400">
                <a:solidFill>
                  <a:schemeClr val="dk1"/>
                </a:solidFill>
                <a:highlight>
                  <a:srgbClr val="3C78D8"/>
                </a:highlight>
              </a:rPr>
              <a:t>: página 8</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Visão da empresa</a:t>
            </a:r>
            <a:r>
              <a:rPr b="1" lang="pt-BR" sz="1400">
                <a:solidFill>
                  <a:schemeClr val="dk1"/>
                </a:solidFill>
                <a:highlight>
                  <a:srgbClr val="3C78D8"/>
                </a:highlight>
              </a:rPr>
              <a:t>: página 9</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Valores da empresa</a:t>
            </a:r>
            <a:r>
              <a:rPr b="1" lang="pt-BR" sz="1400">
                <a:solidFill>
                  <a:schemeClr val="dk1"/>
                </a:solidFill>
                <a:highlight>
                  <a:srgbClr val="3C78D8"/>
                </a:highlight>
              </a:rPr>
              <a:t>: página 10</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Cronograma</a:t>
            </a:r>
            <a:r>
              <a:rPr b="1" lang="pt-BR" sz="1400">
                <a:solidFill>
                  <a:schemeClr val="dk1"/>
                </a:solidFill>
                <a:highlight>
                  <a:srgbClr val="3C78D8"/>
                </a:highlight>
              </a:rPr>
              <a:t>: página 11</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Estrutura organizacional</a:t>
            </a:r>
            <a:r>
              <a:rPr b="1" lang="pt-BR" sz="1400">
                <a:solidFill>
                  <a:schemeClr val="dk1"/>
                </a:solidFill>
                <a:highlight>
                  <a:srgbClr val="3C78D8"/>
                </a:highlight>
              </a:rPr>
              <a:t>: página 12</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Gestão de ambiente e sustentabilidade</a:t>
            </a:r>
            <a:r>
              <a:rPr b="1" lang="pt-BR" sz="1400">
                <a:solidFill>
                  <a:schemeClr val="dk1"/>
                </a:solidFill>
                <a:highlight>
                  <a:srgbClr val="3C78D8"/>
                </a:highlight>
              </a:rPr>
              <a:t>: página 13</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Direitos Humanos</a:t>
            </a:r>
            <a:r>
              <a:rPr b="1" lang="pt-BR" sz="1400">
                <a:solidFill>
                  <a:schemeClr val="dk1"/>
                </a:solidFill>
                <a:highlight>
                  <a:srgbClr val="3C78D8"/>
                </a:highlight>
              </a:rPr>
              <a:t>: página 14</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Relação Étnico-Racial</a:t>
            </a:r>
            <a:r>
              <a:rPr b="1" lang="pt-BR" sz="1400">
                <a:solidFill>
                  <a:schemeClr val="dk1"/>
                </a:solidFill>
                <a:highlight>
                  <a:srgbClr val="3C78D8"/>
                </a:highlight>
              </a:rPr>
              <a:t>: página 15</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Acessibilidade e inclusão</a:t>
            </a:r>
            <a:r>
              <a:rPr b="1" lang="pt-BR" sz="1400">
                <a:solidFill>
                  <a:schemeClr val="dk1"/>
                </a:solidFill>
                <a:highlight>
                  <a:srgbClr val="3C78D8"/>
                </a:highlight>
              </a:rPr>
              <a:t>: página 16</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Estrutura física</a:t>
            </a:r>
            <a:r>
              <a:rPr b="1" lang="pt-BR" sz="1400">
                <a:solidFill>
                  <a:schemeClr val="dk1"/>
                </a:solidFill>
                <a:highlight>
                  <a:srgbClr val="3C78D8"/>
                </a:highlight>
              </a:rPr>
              <a:t>: página 17</a:t>
            </a:r>
            <a:endParaRPr b="1" sz="1400">
              <a:solidFill>
                <a:srgbClr val="000000"/>
              </a:solidFill>
              <a:highlight>
                <a:srgbClr val="3C78D8"/>
              </a:highlight>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highlight>
                  <a:srgbClr val="3C78D8"/>
                </a:highlight>
              </a:rPr>
              <a:t>Descrição das equipes e suas funções</a:t>
            </a:r>
            <a:r>
              <a:rPr b="1" lang="pt-BR" sz="1400">
                <a:solidFill>
                  <a:schemeClr val="dk1"/>
                </a:solidFill>
                <a:highlight>
                  <a:srgbClr val="3C78D8"/>
                </a:highlight>
              </a:rPr>
              <a:t>: páginas 18 e 19</a:t>
            </a:r>
            <a:endParaRPr b="1" sz="1400">
              <a:solidFill>
                <a:schemeClr val="dk1"/>
              </a:solidFill>
              <a:highlight>
                <a:srgbClr val="3C78D8"/>
              </a:highlight>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highlight>
                  <a:srgbClr val="3C78D8"/>
                </a:highlight>
              </a:rPr>
              <a:t>Diagrama de redes</a:t>
            </a:r>
            <a:r>
              <a:rPr b="1" lang="pt-BR" sz="1400">
                <a:solidFill>
                  <a:schemeClr val="dk1"/>
                </a:solidFill>
                <a:highlight>
                  <a:srgbClr val="3C78D8"/>
                </a:highlight>
              </a:rPr>
              <a:t>: página 20</a:t>
            </a:r>
            <a:endParaRPr b="1" sz="1400">
              <a:solidFill>
                <a:schemeClr val="dk1"/>
              </a:solidFill>
              <a:highlight>
                <a:srgbClr val="3C78D8"/>
              </a:highlight>
            </a:endParaRPr>
          </a:p>
          <a:p>
            <a:pPr indent="0" lvl="0" marL="457200" rtl="0" algn="l">
              <a:lnSpc>
                <a:spcPct val="100000"/>
              </a:lnSpc>
              <a:spcBef>
                <a:spcPts val="0"/>
              </a:spcBef>
              <a:spcAft>
                <a:spcPts val="0"/>
              </a:spcAft>
              <a:buNone/>
            </a:pPr>
            <a:r>
              <a:t/>
            </a:r>
            <a:endParaRPr b="1" sz="1400">
              <a:solidFill>
                <a:schemeClr val="dk1"/>
              </a:solidFill>
              <a:highlight>
                <a:srgbClr val="3C78D8"/>
              </a:highlight>
            </a:endParaRPr>
          </a:p>
          <a:p>
            <a:pPr indent="-317500" lvl="1" marL="914400" rtl="0" algn="l">
              <a:spcBef>
                <a:spcPts val="0"/>
              </a:spcBef>
              <a:spcAft>
                <a:spcPts val="0"/>
              </a:spcAft>
              <a:buClr>
                <a:srgbClr val="000000"/>
              </a:buClr>
              <a:buSzPts val="1400"/>
              <a:buChar char="○"/>
            </a:pPr>
            <a:r>
              <a:t/>
            </a:r>
            <a:endParaRPr b="1" sz="1400">
              <a:solidFill>
                <a:srgbClr val="000000"/>
              </a:solidFill>
            </a:endParaRPr>
          </a:p>
        </p:txBody>
      </p:sp>
      <p:sp>
        <p:nvSpPr>
          <p:cNvPr id="73" name="Google Shape;73;p16"/>
          <p:cNvSpPr txBox="1"/>
          <p:nvPr/>
        </p:nvSpPr>
        <p:spPr>
          <a:xfrm>
            <a:off x="4656600" y="661375"/>
            <a:ext cx="4487400" cy="418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solidFill>
                  <a:schemeClr val="dk1"/>
                </a:solidFill>
                <a:highlight>
                  <a:srgbClr val="3C78D8"/>
                </a:highlight>
              </a:rPr>
              <a:t>Cabeamento estruturado</a:t>
            </a:r>
            <a:r>
              <a:rPr b="1" lang="pt-BR">
                <a:solidFill>
                  <a:schemeClr val="dk1"/>
                </a:solidFill>
                <a:highlight>
                  <a:srgbClr val="3C78D8"/>
                </a:highlight>
              </a:rPr>
              <a:t>: página 21</a:t>
            </a:r>
            <a:endParaRPr>
              <a:highlight>
                <a:srgbClr val="3C78D8"/>
              </a:highlight>
            </a:endParaRPr>
          </a:p>
          <a:p>
            <a:pPr indent="-317500" lvl="0" marL="457200" rtl="0" algn="l">
              <a:spcBef>
                <a:spcPts val="0"/>
              </a:spcBef>
              <a:spcAft>
                <a:spcPts val="0"/>
              </a:spcAft>
              <a:buSzPts val="1400"/>
              <a:buChar char="●"/>
            </a:pPr>
            <a:r>
              <a:rPr lang="pt-BR">
                <a:highlight>
                  <a:srgbClr val="3C78D8"/>
                </a:highlight>
              </a:rPr>
              <a:t>Mapa de endereçamento IP</a:t>
            </a:r>
            <a:r>
              <a:rPr b="1" lang="pt-BR">
                <a:solidFill>
                  <a:schemeClr val="dk1"/>
                </a:solidFill>
                <a:highlight>
                  <a:srgbClr val="3C78D8"/>
                </a:highlight>
              </a:rPr>
              <a:t>: página 22</a:t>
            </a:r>
            <a:endParaRPr b="1">
              <a:solidFill>
                <a:schemeClr val="dk1"/>
              </a:solidFill>
              <a:highlight>
                <a:srgbClr val="3C78D8"/>
              </a:highlight>
            </a:endParaRPr>
          </a:p>
          <a:p>
            <a:pPr indent="-317500" lvl="0" marL="457200" rtl="0" algn="l">
              <a:spcBef>
                <a:spcPts val="0"/>
              </a:spcBef>
              <a:spcAft>
                <a:spcPts val="0"/>
              </a:spcAft>
              <a:buSzPts val="1400"/>
              <a:buChar char="●"/>
            </a:pPr>
            <a:r>
              <a:rPr lang="pt-BR">
                <a:solidFill>
                  <a:schemeClr val="dk1"/>
                </a:solidFill>
                <a:highlight>
                  <a:srgbClr val="3C78D8"/>
                </a:highlight>
              </a:rPr>
              <a:t>Equipamentos usados para rede computadores</a:t>
            </a:r>
            <a:r>
              <a:rPr b="1" lang="pt-BR">
                <a:solidFill>
                  <a:schemeClr val="dk1"/>
                </a:solidFill>
                <a:highlight>
                  <a:srgbClr val="3C78D8"/>
                </a:highlight>
              </a:rPr>
              <a:t>: página 23</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Sistemas Operacionais (SOs)</a:t>
            </a:r>
            <a:r>
              <a:rPr b="1" lang="pt-BR">
                <a:solidFill>
                  <a:schemeClr val="dk1"/>
                </a:solidFill>
                <a:highlight>
                  <a:srgbClr val="3C78D8"/>
                </a:highlight>
              </a:rPr>
              <a:t>: página 24</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Orçamento dos SOs</a:t>
            </a:r>
            <a:r>
              <a:rPr b="1" lang="pt-BR">
                <a:solidFill>
                  <a:schemeClr val="dk1"/>
                </a:solidFill>
                <a:highlight>
                  <a:srgbClr val="3C78D8"/>
                </a:highlight>
              </a:rPr>
              <a:t>: página 25</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implantação dos sistemas Operacionais (SOs)</a:t>
            </a:r>
            <a:r>
              <a:rPr b="1" lang="pt-BR">
                <a:solidFill>
                  <a:schemeClr val="dk1"/>
                </a:solidFill>
                <a:highlight>
                  <a:srgbClr val="3C78D8"/>
                </a:highlight>
              </a:rPr>
              <a:t>: página 26</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Licença de softwares da empresa</a:t>
            </a:r>
            <a:r>
              <a:rPr b="1" lang="pt-BR">
                <a:solidFill>
                  <a:schemeClr val="dk1"/>
                </a:solidFill>
                <a:highlight>
                  <a:srgbClr val="3C78D8"/>
                </a:highlight>
              </a:rPr>
              <a:t>: página 27</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Segurança da informação (SI): Norma backup</a:t>
            </a:r>
            <a:r>
              <a:rPr b="1" lang="pt-BR">
                <a:solidFill>
                  <a:schemeClr val="dk1"/>
                </a:solidFill>
                <a:highlight>
                  <a:srgbClr val="3C78D8"/>
                </a:highlight>
              </a:rPr>
              <a:t>: página 28</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boas práticas</a:t>
            </a:r>
            <a:r>
              <a:rPr b="1" lang="pt-BR">
                <a:solidFill>
                  <a:schemeClr val="dk1"/>
                </a:solidFill>
                <a:highlight>
                  <a:srgbClr val="3C78D8"/>
                </a:highlight>
              </a:rPr>
              <a:t>: página 29</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segurança física</a:t>
            </a:r>
            <a:r>
              <a:rPr b="1" lang="pt-BR">
                <a:solidFill>
                  <a:schemeClr val="dk1"/>
                </a:solidFill>
                <a:highlight>
                  <a:srgbClr val="3C78D8"/>
                </a:highlight>
              </a:rPr>
              <a:t>: página 30</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uso da Internet</a:t>
            </a:r>
            <a:r>
              <a:rPr b="1" lang="pt-BR">
                <a:solidFill>
                  <a:schemeClr val="dk1"/>
                </a:solidFill>
                <a:highlight>
                  <a:srgbClr val="3C78D8"/>
                </a:highlight>
              </a:rPr>
              <a:t>: página 31</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uso dos correios eletrônicos</a:t>
            </a:r>
            <a:r>
              <a:rPr b="1" lang="pt-BR">
                <a:solidFill>
                  <a:schemeClr val="dk1"/>
                </a:solidFill>
                <a:highlight>
                  <a:srgbClr val="3C78D8"/>
                </a:highlight>
              </a:rPr>
              <a:t>: página 32</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Conclusão</a:t>
            </a:r>
            <a:r>
              <a:rPr b="1" lang="pt-BR">
                <a:solidFill>
                  <a:schemeClr val="dk1"/>
                </a:solidFill>
                <a:highlight>
                  <a:srgbClr val="3C78D8"/>
                </a:highlight>
              </a:rPr>
              <a:t>: página 33</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Bibliografia</a:t>
            </a:r>
            <a:r>
              <a:rPr b="1" lang="pt-BR">
                <a:solidFill>
                  <a:schemeClr val="dk1"/>
                </a:solidFill>
                <a:highlight>
                  <a:srgbClr val="3C78D8"/>
                </a:highlight>
              </a:rPr>
              <a:t>: página 34</a:t>
            </a:r>
            <a:endParaRPr b="1">
              <a:solidFill>
                <a:schemeClr val="dk1"/>
              </a:solidFill>
              <a:highlight>
                <a:srgbClr val="3C78D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u="sng"/>
              <a:t>Descrição da empresa</a:t>
            </a:r>
            <a:endParaRPr i="1" u="sng"/>
          </a:p>
        </p:txBody>
      </p:sp>
      <p:sp>
        <p:nvSpPr>
          <p:cNvPr id="79" name="Google Shape;79;p17"/>
          <p:cNvSpPr txBox="1"/>
          <p:nvPr>
            <p:ph idx="1" type="body"/>
          </p:nvPr>
        </p:nvSpPr>
        <p:spPr>
          <a:xfrm>
            <a:off x="311700" y="1152475"/>
            <a:ext cx="8520600" cy="38775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b="1" lang="pt-BR" sz="1500">
                <a:solidFill>
                  <a:schemeClr val="dk1"/>
                </a:solidFill>
                <a:highlight>
                  <a:srgbClr val="3C78D8"/>
                </a:highlight>
              </a:rPr>
              <a:t>A MRW technology foi fundada em 2010 para suprir a necessidade do mercado de desenvolvimento de software(no caso aplicativos ou apps), onde cada vez mais precisamos de empresas no qual são especializadas em desenvolver softwares personalizados para atender as necessidades dos solicitantes. Esta empresa de 2010 até atualmente, vem crescendo e ganhando espaço gradativamente no mundo, com um aumento no </a:t>
            </a:r>
            <a:r>
              <a:rPr b="1" lang="pt-BR" sz="1500">
                <a:solidFill>
                  <a:schemeClr val="dk1"/>
                </a:solidFill>
                <a:highlight>
                  <a:srgbClr val="3C78D8"/>
                </a:highlight>
              </a:rPr>
              <a:t>número</a:t>
            </a:r>
            <a:r>
              <a:rPr b="1" lang="pt-BR" sz="1500">
                <a:solidFill>
                  <a:schemeClr val="dk1"/>
                </a:solidFill>
                <a:highlight>
                  <a:srgbClr val="3C78D8"/>
                </a:highlight>
              </a:rPr>
              <a:t> de contratos e de prestação de serviços solicitados, devido a grande competitividade do mercado e a necessidade de ter algo que o concorrente não tem.</a:t>
            </a:r>
            <a:endParaRPr b="1" sz="1500">
              <a:solidFill>
                <a:schemeClr val="dk1"/>
              </a:solidFill>
              <a:highlight>
                <a:srgbClr val="3C78D8"/>
              </a:highlight>
            </a:endParaRPr>
          </a:p>
          <a:p>
            <a:pPr indent="0" lvl="0" marL="0" rtl="0" algn="just">
              <a:lnSpc>
                <a:spcPct val="100000"/>
              </a:lnSpc>
              <a:spcBef>
                <a:spcPts val="0"/>
              </a:spcBef>
              <a:spcAft>
                <a:spcPts val="0"/>
              </a:spcAft>
              <a:buNone/>
            </a:pPr>
            <a:r>
              <a:t/>
            </a:r>
            <a:endParaRPr b="1" sz="1500">
              <a:solidFill>
                <a:schemeClr val="dk1"/>
              </a:solidFill>
              <a:highlight>
                <a:srgbClr val="3C78D8"/>
              </a:highlight>
            </a:endParaRPr>
          </a:p>
          <a:p>
            <a:pPr indent="0" lvl="0" marL="0" rtl="0" algn="just">
              <a:lnSpc>
                <a:spcPct val="100000"/>
              </a:lnSpc>
              <a:spcBef>
                <a:spcPts val="0"/>
              </a:spcBef>
              <a:spcAft>
                <a:spcPts val="0"/>
              </a:spcAft>
              <a:buNone/>
            </a:pPr>
            <a:r>
              <a:rPr b="1" lang="pt-BR" sz="1500">
                <a:solidFill>
                  <a:schemeClr val="dk1"/>
                </a:solidFill>
                <a:highlight>
                  <a:srgbClr val="3C78D8"/>
                </a:highlight>
              </a:rPr>
              <a:t>	Mantemos nossa margem competitiva através da entrega veloz, da grande qualidade dos nossos produtos e de excelentes relações com o nossos clientes.</a:t>
            </a:r>
            <a:endParaRPr b="1" sz="1500">
              <a:solidFill>
                <a:schemeClr val="dk1"/>
              </a:solidFill>
              <a:highlight>
                <a:srgbClr val="3C78D8"/>
              </a:highlight>
            </a:endParaRPr>
          </a:p>
          <a:p>
            <a:pPr indent="0" lvl="0" marL="0" rtl="0" algn="just">
              <a:lnSpc>
                <a:spcPct val="100000"/>
              </a:lnSpc>
              <a:spcBef>
                <a:spcPts val="0"/>
              </a:spcBef>
              <a:spcAft>
                <a:spcPts val="0"/>
              </a:spcAft>
              <a:buNone/>
            </a:pPr>
            <a:r>
              <a:t/>
            </a:r>
            <a:endParaRPr b="1" sz="1500">
              <a:solidFill>
                <a:schemeClr val="dk1"/>
              </a:solidFill>
              <a:highlight>
                <a:srgbClr val="3C78D8"/>
              </a:highlight>
            </a:endParaRPr>
          </a:p>
          <a:p>
            <a:pPr indent="0" lvl="0" marL="0" rtl="0" algn="just">
              <a:lnSpc>
                <a:spcPct val="100000"/>
              </a:lnSpc>
              <a:spcBef>
                <a:spcPts val="0"/>
              </a:spcBef>
              <a:spcAft>
                <a:spcPts val="0"/>
              </a:spcAft>
              <a:buNone/>
            </a:pPr>
            <a:r>
              <a:rPr b="1" lang="pt-BR" sz="1500">
                <a:solidFill>
                  <a:schemeClr val="dk1"/>
                </a:solidFill>
                <a:highlight>
                  <a:srgbClr val="3C78D8"/>
                </a:highlight>
              </a:rPr>
              <a:t>	A empresa está estrategicamente instalada no centro de São paulo, onde podemos atender e satisfazer o crescimento constante dos nossos clientes, assim poderemos adquirir plataformas mais avançadas, para que possamos desenvolver um software no qual irá se adequar as necessidades dos clientes, com o menor custo e diminuição do tempo de produção.</a:t>
            </a:r>
            <a:endParaRPr b="1" sz="1500">
              <a:solidFill>
                <a:schemeClr val="dk1"/>
              </a:solidFill>
              <a:highlight>
                <a:srgbClr val="3C78D8"/>
              </a:highlight>
            </a:endParaRPr>
          </a:p>
          <a:p>
            <a:pPr indent="0" lvl="0" marL="0" rtl="0" algn="l">
              <a:lnSpc>
                <a:spcPct val="100000"/>
              </a:lnSpc>
              <a:spcBef>
                <a:spcPts val="0"/>
              </a:spcBef>
              <a:spcAft>
                <a:spcPts val="0"/>
              </a:spcAft>
              <a:buNone/>
            </a:pPr>
            <a:r>
              <a:t/>
            </a:r>
            <a:endParaRPr sz="1400">
              <a:solidFill>
                <a:srgbClr val="93C47D"/>
              </a:solidFill>
              <a:highlight>
                <a:srgbClr val="3C78D8"/>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rgbClr val="93C47D"/>
              </a:solidFill>
              <a:highlight>
                <a:srgbClr val="3C78D8"/>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6350"/>
            <a:ext cx="8520600" cy="572700"/>
          </a:xfrm>
          <a:prstGeom prst="rect">
            <a:avLst/>
          </a:prstGeom>
        </p:spPr>
        <p:txBody>
          <a:bodyPr anchorCtr="0" anchor="t" bIns="91425" lIns="91425" spcFirstLastPara="1" rIns="91425" wrap="square" tIns="91425">
            <a:noAutofit/>
          </a:bodyPr>
          <a:lstStyle/>
          <a:p>
            <a:pPr indent="0" lvl="0" marL="0" marR="25400" rtl="0" algn="l">
              <a:lnSpc>
                <a:spcPct val="115000"/>
              </a:lnSpc>
              <a:spcBef>
                <a:spcPts val="0"/>
              </a:spcBef>
              <a:spcAft>
                <a:spcPts val="0"/>
              </a:spcAft>
              <a:buClr>
                <a:schemeClr val="dk1"/>
              </a:buClr>
              <a:buSzPts val="1100"/>
              <a:buFont typeface="Arial"/>
              <a:buNone/>
            </a:pPr>
            <a:r>
              <a:rPr i="1" lang="pt-BR" sz="3000" u="sng">
                <a:solidFill>
                  <a:srgbClr val="000000"/>
                </a:solidFill>
              </a:rPr>
              <a:t>Company Description</a:t>
            </a:r>
            <a:endParaRPr i="1" sz="3000" u="sng">
              <a:solidFill>
                <a:srgbClr val="000000"/>
              </a:solidFill>
            </a:endParaRPr>
          </a:p>
          <a:p>
            <a:pPr indent="0" lvl="0" marL="0" marR="25400" rtl="0" algn="l">
              <a:lnSpc>
                <a:spcPct val="115000"/>
              </a:lnSpc>
              <a:spcBef>
                <a:spcPts val="0"/>
              </a:spcBef>
              <a:spcAft>
                <a:spcPts val="0"/>
              </a:spcAft>
              <a:buClr>
                <a:schemeClr val="dk1"/>
              </a:buClr>
              <a:buSzPts val="1100"/>
              <a:buFont typeface="Arial"/>
              <a:buNone/>
            </a:pPr>
            <a:r>
              <a:t/>
            </a:r>
            <a:endParaRPr sz="1100">
              <a:solidFill>
                <a:schemeClr val="accent2"/>
              </a:solidFill>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906450"/>
            <a:ext cx="8520600" cy="4082400"/>
          </a:xfrm>
          <a:prstGeom prst="rect">
            <a:avLst/>
          </a:prstGeom>
        </p:spPr>
        <p:txBody>
          <a:bodyPr anchorCtr="0" anchor="t" bIns="91425" lIns="91425" spcFirstLastPara="1" rIns="91425" wrap="square" tIns="91425">
            <a:noAutofit/>
          </a:bodyPr>
          <a:lstStyle/>
          <a:p>
            <a:pPr indent="457200" lvl="0" marL="0" marR="25400" rtl="0" algn="just">
              <a:spcBef>
                <a:spcPts val="0"/>
              </a:spcBef>
              <a:spcAft>
                <a:spcPts val="0"/>
              </a:spcAft>
              <a:buClr>
                <a:schemeClr val="dk1"/>
              </a:buClr>
              <a:buSzPts val="1100"/>
              <a:buFont typeface="Arial"/>
              <a:buNone/>
            </a:pPr>
            <a:r>
              <a:rPr b="1" lang="pt-BR" sz="1500">
                <a:solidFill>
                  <a:srgbClr val="000000"/>
                </a:solidFill>
                <a:highlight>
                  <a:srgbClr val="3C78D8"/>
                </a:highlight>
              </a:rPr>
              <a:t>MRW technology was founded in 2010 to meet the needs of the software development market (in the case of applications or apps) where we increasingly need companies in which they specialize in developing customized software to meet the needs of applicants. This company of 2010 until now, has been growing and gradually gaining space in the world, with an increase in the number of contracts and services rendered, due to the great competitiveness of the market and the need to have something that the competitor does not have.</a:t>
            </a:r>
            <a:br>
              <a:rPr b="1" lang="pt-BR" sz="1500">
                <a:solidFill>
                  <a:srgbClr val="000000"/>
                </a:solidFill>
                <a:highlight>
                  <a:srgbClr val="3C78D8"/>
                </a:highlight>
              </a:rPr>
            </a:br>
            <a:br>
              <a:rPr b="1" lang="pt-BR" sz="1500">
                <a:solidFill>
                  <a:srgbClr val="000000"/>
                </a:solidFill>
                <a:highlight>
                  <a:srgbClr val="3C78D8"/>
                </a:highlight>
              </a:rPr>
            </a:br>
            <a:r>
              <a:rPr b="1" lang="pt-BR" sz="1500">
                <a:solidFill>
                  <a:srgbClr val="000000"/>
                </a:solidFill>
                <a:highlight>
                  <a:srgbClr val="3C78D8"/>
                </a:highlight>
              </a:rPr>
              <a:t>	We maintain our competitive edge through fast delivery, high quality of our products and excellent relations with our customers.</a:t>
            </a:r>
            <a:br>
              <a:rPr b="1" lang="pt-BR" sz="1500">
                <a:solidFill>
                  <a:srgbClr val="000000"/>
                </a:solidFill>
                <a:highlight>
                  <a:srgbClr val="3C78D8"/>
                </a:highlight>
              </a:rPr>
            </a:br>
            <a:br>
              <a:rPr b="1" lang="pt-BR" sz="1500">
                <a:solidFill>
                  <a:srgbClr val="000000"/>
                </a:solidFill>
                <a:highlight>
                  <a:srgbClr val="3C78D8"/>
                </a:highlight>
              </a:rPr>
            </a:br>
            <a:r>
              <a:rPr b="1" lang="pt-BR" sz="1500">
                <a:solidFill>
                  <a:srgbClr val="000000"/>
                </a:solidFill>
                <a:highlight>
                  <a:srgbClr val="3C78D8"/>
                </a:highlight>
              </a:rPr>
              <a:t>	The company is strategically located in the center of São Paulo, where we can meet and satisfy the constant growth of our clients, so we can acquire more advanced platforms, so that we can develop software that will suit the needs of the customers, with the lowest cost and decreased production time.</a:t>
            </a:r>
            <a:endParaRPr b="1" sz="1500">
              <a:solidFill>
                <a:srgbClr val="000000"/>
              </a:solidFill>
              <a:highlight>
                <a:srgbClr val="3C78D8"/>
              </a:highlight>
            </a:endParaRPr>
          </a:p>
          <a:p>
            <a:pPr indent="0" lvl="0" marL="0" rtl="0" algn="just">
              <a:spcBef>
                <a:spcPts val="0"/>
              </a:spcBef>
              <a:spcAft>
                <a:spcPts val="1600"/>
              </a:spcAft>
              <a:buNone/>
            </a:pPr>
            <a:r>
              <a:t/>
            </a:r>
            <a:endParaRPr sz="1500">
              <a:solidFill>
                <a:srgbClr val="000000"/>
              </a:solidFill>
              <a:highlight>
                <a:srgbClr val="1155CC"/>
              </a:highlight>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Área de atuação</a:t>
            </a:r>
            <a:endParaRPr b="1" sz="3600"/>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pt-BR" sz="3000">
                <a:solidFill>
                  <a:srgbClr val="000000"/>
                </a:solidFill>
                <a:highlight>
                  <a:srgbClr val="3C78D8"/>
                </a:highlight>
              </a:rPr>
              <a:t>Nossa empresa é especializada em desenvolver software (Apps), especificamente para cada empresa, de acordo com as demandas e necessidades dos clientes.</a:t>
            </a:r>
            <a:endParaRPr sz="3000">
              <a:solidFill>
                <a:srgbClr val="000000"/>
              </a:solidFill>
              <a:highlight>
                <a:srgbClr val="3C78D8"/>
              </a:highlight>
            </a:endParaRPr>
          </a:p>
          <a:p>
            <a:pPr indent="-419100" lvl="0" marL="457200" rtl="0" algn="l">
              <a:spcBef>
                <a:spcPts val="1600"/>
              </a:spcBef>
              <a:spcAft>
                <a:spcPts val="0"/>
              </a:spcAft>
              <a:buClr>
                <a:srgbClr val="000000"/>
              </a:buClr>
              <a:buSzPts val="3000"/>
              <a:buChar char="●"/>
            </a:pPr>
            <a:r>
              <a:rPr lang="pt-BR" sz="3000">
                <a:solidFill>
                  <a:srgbClr val="000000"/>
                </a:solidFill>
                <a:highlight>
                  <a:srgbClr val="3C78D8"/>
                </a:highlight>
              </a:rPr>
              <a:t>Desenvolvimento de software.</a:t>
            </a:r>
            <a:endParaRPr sz="3000">
              <a:solidFill>
                <a:srgbClr val="000000"/>
              </a:solidFill>
              <a:highlight>
                <a:srgbClr val="3C78D8"/>
              </a:highlight>
            </a:endParaRPr>
          </a:p>
          <a:p>
            <a:pPr indent="-419100" lvl="0" marL="457200" rtl="0" algn="l">
              <a:spcBef>
                <a:spcPts val="0"/>
              </a:spcBef>
              <a:spcAft>
                <a:spcPts val="0"/>
              </a:spcAft>
              <a:buClr>
                <a:srgbClr val="000000"/>
              </a:buClr>
              <a:buSzPts val="3000"/>
              <a:buChar char="●"/>
            </a:pPr>
            <a:r>
              <a:rPr lang="pt-BR" sz="3000">
                <a:solidFill>
                  <a:srgbClr val="000000"/>
                </a:solidFill>
                <a:highlight>
                  <a:srgbClr val="3C78D8"/>
                </a:highlight>
              </a:rPr>
              <a:t>Manutenção dos softwares.</a:t>
            </a:r>
            <a:endParaRPr sz="3000">
              <a:solidFill>
                <a:srgbClr val="000000"/>
              </a:solidFill>
              <a:highlight>
                <a:srgbClr val="3C78D8"/>
              </a:highlight>
            </a:endParaRPr>
          </a:p>
          <a:p>
            <a:pPr indent="-419100" lvl="0" marL="457200" rtl="0" algn="l">
              <a:spcBef>
                <a:spcPts val="0"/>
              </a:spcBef>
              <a:spcAft>
                <a:spcPts val="0"/>
              </a:spcAft>
              <a:buClr>
                <a:srgbClr val="000000"/>
              </a:buClr>
              <a:buSzPts val="3000"/>
              <a:buChar char="●"/>
            </a:pPr>
            <a:r>
              <a:rPr lang="pt-BR" sz="3000">
                <a:solidFill>
                  <a:srgbClr val="000000"/>
                </a:solidFill>
                <a:highlight>
                  <a:srgbClr val="3C78D8"/>
                </a:highlight>
              </a:rPr>
              <a:t>Suporte técnico especializado.</a:t>
            </a:r>
            <a:endParaRPr sz="3000">
              <a:solidFill>
                <a:srgbClr val="000000"/>
              </a:solidFill>
              <a:highlight>
                <a:srgbClr val="3C78D8"/>
              </a:highlight>
            </a:endParaRPr>
          </a:p>
          <a:p>
            <a:pPr indent="0" lvl="0" marL="0" rtl="0" algn="l">
              <a:spcBef>
                <a:spcPts val="1600"/>
              </a:spcBef>
              <a:spcAft>
                <a:spcPts val="1200"/>
              </a:spcAft>
              <a:buNone/>
            </a:pPr>
            <a:r>
              <a:t/>
            </a:r>
            <a:endParaRPr sz="3000">
              <a:solidFill>
                <a:srgbClr val="000000"/>
              </a:solidFill>
              <a:highlight>
                <a:srgbClr val="3C78D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865350" y="160150"/>
            <a:ext cx="7082700" cy="10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pt-BR" sz="4800" u="sng"/>
              <a:t>Missão da empresa</a:t>
            </a:r>
            <a:endParaRPr i="1" sz="4800" u="sng"/>
          </a:p>
        </p:txBody>
      </p:sp>
      <p:sp>
        <p:nvSpPr>
          <p:cNvPr id="97" name="Google Shape;97;p20"/>
          <p:cNvSpPr txBox="1"/>
          <p:nvPr>
            <p:ph idx="1" type="body"/>
          </p:nvPr>
        </p:nvSpPr>
        <p:spPr>
          <a:xfrm>
            <a:off x="311700" y="1389600"/>
            <a:ext cx="8190000" cy="3179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1" lang="pt-BR" sz="3000">
                <a:solidFill>
                  <a:srgbClr val="000000"/>
                </a:solidFill>
                <a:highlight>
                  <a:srgbClr val="3C78D8"/>
                </a:highlight>
              </a:rPr>
              <a:t>Desenvolver softwares com a "cara" da empresa, </a:t>
            </a:r>
            <a:r>
              <a:rPr b="1" lang="pt-BR" sz="3000">
                <a:solidFill>
                  <a:srgbClr val="000000"/>
                </a:solidFill>
                <a:highlight>
                  <a:srgbClr val="3C78D8"/>
                </a:highlight>
              </a:rPr>
              <a:t>tornando</a:t>
            </a:r>
            <a:r>
              <a:rPr b="1" lang="pt-BR" sz="3000">
                <a:solidFill>
                  <a:srgbClr val="000000"/>
                </a:solidFill>
                <a:highlight>
                  <a:srgbClr val="3C78D8"/>
                </a:highlight>
              </a:rPr>
              <a:t>-os </a:t>
            </a:r>
            <a:r>
              <a:rPr b="1" lang="pt-BR" sz="3000">
                <a:solidFill>
                  <a:srgbClr val="000000"/>
                </a:solidFill>
                <a:highlight>
                  <a:srgbClr val="3C78D8"/>
                </a:highlight>
              </a:rPr>
              <a:t>únicos</a:t>
            </a:r>
            <a:r>
              <a:rPr b="1" lang="pt-BR" sz="3000">
                <a:solidFill>
                  <a:srgbClr val="000000"/>
                </a:solidFill>
                <a:highlight>
                  <a:srgbClr val="3C78D8"/>
                </a:highlight>
              </a:rPr>
              <a:t> no mercado, e também com a maior qualidade e melhor preço possível, visando a maior </a:t>
            </a:r>
            <a:r>
              <a:rPr b="1" lang="pt-BR" sz="3000">
                <a:solidFill>
                  <a:srgbClr val="000000"/>
                </a:solidFill>
                <a:highlight>
                  <a:srgbClr val="3C78D8"/>
                </a:highlight>
              </a:rPr>
              <a:t>satisfação</a:t>
            </a:r>
            <a:r>
              <a:rPr b="1" lang="pt-BR" sz="3000">
                <a:solidFill>
                  <a:srgbClr val="000000"/>
                </a:solidFill>
                <a:highlight>
                  <a:srgbClr val="3C78D8"/>
                </a:highlight>
              </a:rPr>
              <a:t> dos clientes.</a:t>
            </a:r>
            <a:endParaRPr b="1" sz="3000">
              <a:solidFill>
                <a:srgbClr val="000000"/>
              </a:solidFill>
              <a:highlight>
                <a:srgbClr val="3C78D8"/>
              </a:highlight>
            </a:endParaRPr>
          </a:p>
          <a:p>
            <a:pPr indent="457200" lvl="0" marL="0" rtl="0" algn="l">
              <a:spcBef>
                <a:spcPts val="1600"/>
              </a:spcBef>
              <a:spcAft>
                <a:spcPts val="0"/>
              </a:spcAft>
              <a:buClr>
                <a:schemeClr val="dk1"/>
              </a:buClr>
              <a:buSzPts val="1100"/>
              <a:buFont typeface="Arial"/>
              <a:buNone/>
            </a:pPr>
            <a:r>
              <a:t/>
            </a:r>
            <a:endParaRPr sz="30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Visão da empresa</a:t>
            </a:r>
            <a:endParaRPr i="1" sz="4800" u="sng"/>
          </a:p>
        </p:txBody>
      </p:sp>
      <p:sp>
        <p:nvSpPr>
          <p:cNvPr id="103" name="Google Shape;103;p21"/>
          <p:cNvSpPr txBox="1"/>
          <p:nvPr>
            <p:ph idx="1" type="body"/>
          </p:nvPr>
        </p:nvSpPr>
        <p:spPr>
          <a:xfrm>
            <a:off x="311700" y="1610325"/>
            <a:ext cx="8520600" cy="286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3600">
                <a:solidFill>
                  <a:schemeClr val="dk1"/>
                </a:solidFill>
              </a:rPr>
              <a:t>	</a:t>
            </a:r>
            <a:r>
              <a:rPr b="1" lang="pt-BR" sz="3000">
                <a:solidFill>
                  <a:schemeClr val="dk1"/>
                </a:solidFill>
                <a:highlight>
                  <a:srgbClr val="3C78D8"/>
                </a:highlight>
              </a:rPr>
              <a:t>Ser a melhor e maior empresa naquilo que fazemos, ajudando e facilitando na escolha dos nossos clientes e parceiros para que cheguem no resultado que almejam.</a:t>
            </a:r>
            <a:endParaRPr b="1" sz="3000">
              <a:solidFill>
                <a:schemeClr val="dk1"/>
              </a:solidFill>
              <a:highlight>
                <a:srgbClr val="3C78D8"/>
              </a:highlight>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