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1278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5F915-D689-E71F-CCDF-392171B5FE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8EA2EF-FE84-C3B9-D74B-E01F0E9439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TW"/>
              <a:t>Click to edit Master subtitle style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9C6556-D81A-EE54-BEA8-23B341080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2E57D-45D1-48B6-B733-D17CEC25E55D}" type="datetimeFigureOut">
              <a:rPr lang="zh-TW" altLang="en-US" smtClean="0"/>
              <a:t>2024/1/23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30BA5E-E83A-613B-D9B4-153CB3F37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FA19CB-16D2-8115-1822-2416757BD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8C1E0-4E7D-44FD-91F5-36EEA5F90C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0027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D60A7-BEEF-B68C-C6DD-746B3D2B4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EED818-6FB4-7D69-2B0D-96F3896F41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F6E0F3-EDBC-9ECC-90FB-98A5D960A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2E57D-45D1-48B6-B733-D17CEC25E55D}" type="datetimeFigureOut">
              <a:rPr lang="zh-TW" altLang="en-US" smtClean="0"/>
              <a:t>2024/1/23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029EC0-1F02-E62F-275C-EC89F52C9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993AA2-DBFD-38CD-8E41-7D4FD471E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8C1E0-4E7D-44FD-91F5-36EEA5F90C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2299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57F44D-8E5D-D362-1F96-44CEF9CE98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4C14EB-47C2-2E7E-CC2A-C9D326B588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04A998-2DE7-18BA-33FE-4B4EF2AC0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2E57D-45D1-48B6-B733-D17CEC25E55D}" type="datetimeFigureOut">
              <a:rPr lang="zh-TW" altLang="en-US" smtClean="0"/>
              <a:t>2024/1/23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EB686F-E0FB-9FBD-D56A-B83846D7C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EBD84C-95C4-D41B-4D24-166D42958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8C1E0-4E7D-44FD-91F5-36EEA5F90C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5117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41542-DC40-E1D6-8FA1-9594BC6B2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539023-F6AB-7B88-5156-4AC20282BB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97F959-3CE9-F48D-E48D-DF17464A6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2E57D-45D1-48B6-B733-D17CEC25E55D}" type="datetimeFigureOut">
              <a:rPr lang="zh-TW" altLang="en-US" smtClean="0"/>
              <a:t>2024/1/23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2495F-6BD8-23A9-9BDA-FA1F9CF00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5416DC-A2A6-6DE5-3516-AEA601D99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8C1E0-4E7D-44FD-91F5-36EEA5F90C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3045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6DC18-D321-EE13-AA1A-31F9CE7E8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3CB7F4-8878-6519-C3BE-4CB99F813B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E019E3-C1CA-09D1-B895-732F9D8A9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2E57D-45D1-48B6-B733-D17CEC25E55D}" type="datetimeFigureOut">
              <a:rPr lang="zh-TW" altLang="en-US" smtClean="0"/>
              <a:t>2024/1/23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61CE1-072B-3140-267C-840752232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E2BC1C-111D-5207-7D00-4A76DC850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8C1E0-4E7D-44FD-91F5-36EEA5F90C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7367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3328E-103E-97CD-4224-A16189FAF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49481-6EE8-C20A-F41B-18F46E9CF3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270E7D-10CC-BE19-7473-54B80C09F0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CDACB7-571C-3757-6342-07B8021F7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2E57D-45D1-48B6-B733-D17CEC25E55D}" type="datetimeFigureOut">
              <a:rPr lang="zh-TW" altLang="en-US" smtClean="0"/>
              <a:t>2024/1/23</a:t>
            </a:fld>
            <a:endParaRPr lang="zh-TW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85BD1-9973-5280-FA2F-586DA998C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12EED7-1AAE-BF35-8A72-74F2E8931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8C1E0-4E7D-44FD-91F5-36EEA5F90C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9418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DB3C4-A36E-C692-3D1A-CCD6A49AF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4DE87F-DCC5-9908-E644-0E39EDE677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D909DC-F923-C414-C6AA-62B2992389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067872-7EE1-4125-A31A-080417C2A7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07F289-9EFE-D71B-3008-F4922B004E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A8C71D-8DBC-7B74-0157-95FF72AC5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2E57D-45D1-48B6-B733-D17CEC25E55D}" type="datetimeFigureOut">
              <a:rPr lang="zh-TW" altLang="en-US" smtClean="0"/>
              <a:t>2024/1/23</a:t>
            </a:fld>
            <a:endParaRPr lang="zh-TW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2775E2-BA16-1EA7-A402-2F307E135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67D4E1-1A06-216D-7D9C-0E9A64D07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8C1E0-4E7D-44FD-91F5-36EEA5F90C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3437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A3F3F-EA15-63D9-DE76-A2426F8EE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C4968A-6E04-0038-E0ED-2CB8D9488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2E57D-45D1-48B6-B733-D17CEC25E55D}" type="datetimeFigureOut">
              <a:rPr lang="zh-TW" altLang="en-US" smtClean="0"/>
              <a:t>2024/1/23</a:t>
            </a:fld>
            <a:endParaRPr lang="zh-TW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4A3D4F-7B19-0251-0063-2F4D4ADFD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7D61AD-8453-B86D-B46B-BB490449A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8C1E0-4E7D-44FD-91F5-36EEA5F90C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0378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205933-C153-1368-01F2-C4F62833A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2E57D-45D1-48B6-B733-D17CEC25E55D}" type="datetimeFigureOut">
              <a:rPr lang="zh-TW" altLang="en-US" smtClean="0"/>
              <a:t>2024/1/23</a:t>
            </a:fld>
            <a:endParaRPr lang="zh-TW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ED1173-AAE8-BF40-CC6A-206F4F6F1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7547D9-4D8F-3FD1-A5BC-01123D6B3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8C1E0-4E7D-44FD-91F5-36EEA5F90C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6761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0A91E-D88B-A9A4-7912-FADBB7A53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C8443A-EAA1-247B-1407-A57E65D8B2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1140AE-FC52-67FA-0492-3ED77629E2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30EBFF-B7BF-59E3-58B8-FFACD9369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2E57D-45D1-48B6-B733-D17CEC25E55D}" type="datetimeFigureOut">
              <a:rPr lang="zh-TW" altLang="en-US" smtClean="0"/>
              <a:t>2024/1/23</a:t>
            </a:fld>
            <a:endParaRPr lang="zh-TW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E70C2B-A26D-6CF6-3385-4EEC63E22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48CDF6-CF4F-A712-92E6-E8FD03905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8C1E0-4E7D-44FD-91F5-36EEA5F90C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3033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904BC-46E9-447B-FBFD-8E4A641A6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D7C782-E24F-5565-0A2C-FF26902AC6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F0767F-48A4-040B-6087-59D8BD47FB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2190B1-5698-150B-8D9F-4DEA9466F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2E57D-45D1-48B6-B733-D17CEC25E55D}" type="datetimeFigureOut">
              <a:rPr lang="zh-TW" altLang="en-US" smtClean="0"/>
              <a:t>2024/1/23</a:t>
            </a:fld>
            <a:endParaRPr lang="zh-TW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13285B-1C74-D074-FF07-317A08200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541EB5-0354-AF0D-B5EE-6FB70BAD5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8C1E0-4E7D-44FD-91F5-36EEA5F90C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2509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4A6420-D4CB-35B5-C6E8-1D3CD2BD2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57A321-B92F-37FF-0FE7-262798EF1E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1EB08B-4BD7-8A0E-0734-D737715C57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A2E57D-45D1-48B6-B733-D17CEC25E55D}" type="datetimeFigureOut">
              <a:rPr lang="zh-TW" altLang="en-US" smtClean="0"/>
              <a:t>2024/1/23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1B2666-8B9C-6BB2-4D0B-2C4E3AB090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3019EB-3EBD-9D9B-EE28-0EFED23631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58C1E0-4E7D-44FD-91F5-36EEA5F90C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7663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>
            <a:extLst>
              <a:ext uri="{FF2B5EF4-FFF2-40B4-BE49-F238E27FC236}">
                <a16:creationId xmlns:a16="http://schemas.microsoft.com/office/drawing/2014/main" id="{F6AF133A-EDBB-804E-467C-DAC85A652FA3}"/>
              </a:ext>
            </a:extLst>
          </p:cNvPr>
          <p:cNvGrpSpPr/>
          <p:nvPr/>
        </p:nvGrpSpPr>
        <p:grpSpPr>
          <a:xfrm>
            <a:off x="-1274655" y="993807"/>
            <a:ext cx="13165479" cy="5180594"/>
            <a:chOff x="-1274655" y="993807"/>
            <a:chExt cx="13165479" cy="518059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8A10D71D-9309-B555-1F7C-1F01C164404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12111" y="993807"/>
              <a:ext cx="8646883" cy="5180594"/>
            </a:xfrm>
            <a:prstGeom prst="rect">
              <a:avLst/>
            </a:prstGeom>
          </p:spPr>
        </p:pic>
        <p:cxnSp>
          <p:nvCxnSpPr>
            <p:cNvPr id="12" name="Connector: Elbow 11">
              <a:extLst>
                <a:ext uri="{FF2B5EF4-FFF2-40B4-BE49-F238E27FC236}">
                  <a16:creationId xmlns:a16="http://schemas.microsoft.com/office/drawing/2014/main" id="{365C7481-2EAC-F988-740E-13771186D1B7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4084145" y="4847419"/>
              <a:ext cx="1057607" cy="769876"/>
            </a:xfrm>
            <a:prstGeom prst="bentConnector3">
              <a:avLst>
                <a:gd name="adj1" fmla="val -435"/>
              </a:avLst>
            </a:prstGeom>
            <a:ln w="1905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21AD1A6-1BF6-26F8-0815-6331E93DE7FF}"/>
                </a:ext>
              </a:extLst>
            </p:cNvPr>
            <p:cNvSpPr txBox="1"/>
            <p:nvPr/>
          </p:nvSpPr>
          <p:spPr>
            <a:xfrm>
              <a:off x="5105661" y="1667664"/>
              <a:ext cx="161518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900" dirty="0"/>
                <a:t>Download all reports at once</a:t>
              </a:r>
              <a:endParaRPr lang="zh-TW" altLang="en-US" sz="900" dirty="0"/>
            </a:p>
          </p:txBody>
        </p:sp>
        <p:cxnSp>
          <p:nvCxnSpPr>
            <p:cNvPr id="25" name="Connector: Elbow 24">
              <a:extLst>
                <a:ext uri="{FF2B5EF4-FFF2-40B4-BE49-F238E27FC236}">
                  <a16:creationId xmlns:a16="http://schemas.microsoft.com/office/drawing/2014/main" id="{4C1CB5BD-EF16-C8C0-1420-F69224D855DC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599264" y="1809156"/>
              <a:ext cx="516972" cy="464820"/>
            </a:xfrm>
            <a:prstGeom prst="bentConnector3">
              <a:avLst>
                <a:gd name="adj1" fmla="val -115"/>
              </a:avLst>
            </a:prstGeom>
            <a:ln w="1905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B63C978-E008-5CFE-AEC9-9B648F217406}"/>
                </a:ext>
              </a:extLst>
            </p:cNvPr>
            <p:cNvSpPr txBox="1"/>
            <p:nvPr/>
          </p:nvSpPr>
          <p:spPr>
            <a:xfrm>
              <a:off x="9250680" y="1436832"/>
              <a:ext cx="100584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900" dirty="0"/>
                <a:t>Close the GUI</a:t>
              </a:r>
              <a:endParaRPr lang="zh-TW" altLang="en-US" sz="900" dirty="0"/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1B7E1F85-171F-254A-7A16-61C3367B35E8}"/>
                </a:ext>
              </a:extLst>
            </p:cNvPr>
            <p:cNvCxnSpPr>
              <a:cxnSpLocks/>
            </p:cNvCxnSpPr>
            <p:nvPr/>
          </p:nvCxnSpPr>
          <p:spPr>
            <a:xfrm>
              <a:off x="8885090" y="1561211"/>
              <a:ext cx="365590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162EE5FE-27FF-ED37-485E-FC33F0786003}"/>
                </a:ext>
              </a:extLst>
            </p:cNvPr>
            <p:cNvSpPr txBox="1"/>
            <p:nvPr/>
          </p:nvSpPr>
          <p:spPr>
            <a:xfrm>
              <a:off x="1715105" y="5808868"/>
              <a:ext cx="245363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900" dirty="0"/>
                <a:t>Generate each report individually</a:t>
              </a:r>
              <a:endParaRPr lang="zh-TW" altLang="en-US" sz="900" dirty="0"/>
            </a:p>
          </p:txBody>
        </p:sp>
        <p:cxnSp>
          <p:nvCxnSpPr>
            <p:cNvPr id="49" name="Connector: Elbow 48">
              <a:extLst>
                <a:ext uri="{FF2B5EF4-FFF2-40B4-BE49-F238E27FC236}">
                  <a16:creationId xmlns:a16="http://schemas.microsoft.com/office/drawing/2014/main" id="{44E04D48-F93A-180C-8317-31571A46F933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1186199" y="5395377"/>
              <a:ext cx="646331" cy="411480"/>
            </a:xfrm>
            <a:prstGeom prst="bentConnector3">
              <a:avLst>
                <a:gd name="adj1" fmla="val 1662"/>
              </a:avLst>
            </a:prstGeom>
            <a:ln w="1905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B9E3A4A2-EBC3-D457-B679-205C728BD6FA}"/>
                </a:ext>
              </a:extLst>
            </p:cNvPr>
            <p:cNvSpPr txBox="1"/>
            <p:nvPr/>
          </p:nvSpPr>
          <p:spPr>
            <a:xfrm>
              <a:off x="9111729" y="2315292"/>
              <a:ext cx="266816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900" dirty="0"/>
                <a:t>Open the folder where all downloaded data saved</a:t>
              </a:r>
              <a:endParaRPr lang="zh-TW" altLang="en-US" sz="900" dirty="0"/>
            </a:p>
          </p:txBody>
        </p: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F9A9732F-4457-B05F-FD5B-4A031A9AC847}"/>
                </a:ext>
              </a:extLst>
            </p:cNvPr>
            <p:cNvCxnSpPr>
              <a:cxnSpLocks/>
            </p:cNvCxnSpPr>
            <p:nvPr/>
          </p:nvCxnSpPr>
          <p:spPr>
            <a:xfrm>
              <a:off x="8558326" y="2438328"/>
              <a:ext cx="568643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ACC84582-398F-A212-9D6E-A66D0DE20F31}"/>
                </a:ext>
              </a:extLst>
            </p:cNvPr>
            <p:cNvCxnSpPr>
              <a:cxnSpLocks/>
              <a:endCxn id="11" idx="1"/>
            </p:cNvCxnSpPr>
            <p:nvPr/>
          </p:nvCxnSpPr>
          <p:spPr>
            <a:xfrm>
              <a:off x="8378593" y="3128008"/>
              <a:ext cx="729843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7D2E94E-724E-4C96-4B16-31836B8B4368}"/>
                </a:ext>
              </a:extLst>
            </p:cNvPr>
            <p:cNvSpPr txBox="1"/>
            <p:nvPr/>
          </p:nvSpPr>
          <p:spPr>
            <a:xfrm>
              <a:off x="9108436" y="3012592"/>
              <a:ext cx="278238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900" dirty="0"/>
                <a:t>Download each report individually</a:t>
              </a:r>
              <a:endParaRPr lang="zh-TW" altLang="en-US" sz="900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C367EDA-0B1A-679D-4C4D-8BB98D30CBA0}"/>
                </a:ext>
              </a:extLst>
            </p:cNvPr>
            <p:cNvSpPr txBox="1"/>
            <p:nvPr/>
          </p:nvSpPr>
          <p:spPr>
            <a:xfrm>
              <a:off x="-1274655" y="3298803"/>
              <a:ext cx="23660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900" dirty="0"/>
                <a:t>Generate all reports (to be update) at once</a:t>
              </a:r>
            </a:p>
            <a:p>
              <a:r>
                <a:rPr lang="en-US" altLang="zh-TW" sz="900" dirty="0"/>
                <a:t>(</a:t>
              </a:r>
              <a:r>
                <a:rPr lang="en-US" altLang="zh-TW" sz="900" dirty="0" err="1"/>
                <a:t>ZQRYFI_Consolidate</a:t>
              </a:r>
              <a:r>
                <a:rPr lang="en-US" altLang="zh-TW" sz="900" dirty="0"/>
                <a:t>, C223, LCO)</a:t>
              </a:r>
              <a:endParaRPr lang="zh-TW" altLang="en-US" sz="900" dirty="0"/>
            </a:p>
          </p:txBody>
        </p:sp>
        <p:cxnSp>
          <p:nvCxnSpPr>
            <p:cNvPr id="18" name="Connector: Elbow 17">
              <a:extLst>
                <a:ext uri="{FF2B5EF4-FFF2-40B4-BE49-F238E27FC236}">
                  <a16:creationId xmlns:a16="http://schemas.microsoft.com/office/drawing/2014/main" id="{2ECC4B95-52AE-AD58-ADD0-DFC475B116CC}"/>
                </a:ext>
              </a:extLst>
            </p:cNvPr>
            <p:cNvCxnSpPr>
              <a:cxnSpLocks/>
              <a:stCxn id="15" idx="3"/>
            </p:cNvCxnSpPr>
            <p:nvPr/>
          </p:nvCxnSpPr>
          <p:spPr>
            <a:xfrm>
              <a:off x="1091373" y="3483469"/>
              <a:ext cx="1537527" cy="550199"/>
            </a:xfrm>
            <a:prstGeom prst="bentConnector3">
              <a:avLst>
                <a:gd name="adj1" fmla="val 100180"/>
              </a:avLst>
            </a:prstGeom>
            <a:ln w="1905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B203E4DE-B64F-D168-77C4-168F1F6D41D0}"/>
                </a:ext>
              </a:extLst>
            </p:cNvPr>
            <p:cNvSpPr/>
            <p:nvPr/>
          </p:nvSpPr>
          <p:spPr>
            <a:xfrm>
              <a:off x="1044545" y="4564584"/>
              <a:ext cx="2075827" cy="713368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4ED4A37-8C11-ACEE-A153-609E5CB2547D}"/>
                </a:ext>
              </a:extLst>
            </p:cNvPr>
            <p:cNvSpPr txBox="1"/>
            <p:nvPr/>
          </p:nvSpPr>
          <p:spPr>
            <a:xfrm>
              <a:off x="4426675" y="5711968"/>
              <a:ext cx="255209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900" dirty="0"/>
                <a:t>Open </a:t>
              </a:r>
              <a:r>
                <a:rPr lang="en-US" altLang="zh-TW" sz="900" dirty="0" err="1"/>
                <a:t>ZQRYFI_Consolidate</a:t>
              </a:r>
              <a:r>
                <a:rPr lang="en-US" altLang="zh-TW" sz="900" dirty="0"/>
                <a:t> in Output folder </a:t>
              </a:r>
              <a:endParaRPr lang="zh-TW" altLang="en-US" sz="900" dirty="0"/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25E5A914-BCB3-F52B-2867-7E5412A831A4}"/>
                </a:ext>
              </a:extLst>
            </p:cNvPr>
            <p:cNvCxnSpPr>
              <a:cxnSpLocks/>
            </p:cNvCxnSpPr>
            <p:nvPr/>
          </p:nvCxnSpPr>
          <p:spPr>
            <a:xfrm>
              <a:off x="3696832" y="5109208"/>
              <a:ext cx="402728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294282A5-72BE-7C7E-0AB7-509C0AD86DE0}"/>
                </a:ext>
              </a:extLst>
            </p:cNvPr>
            <p:cNvSpPr txBox="1"/>
            <p:nvPr/>
          </p:nvSpPr>
          <p:spPr>
            <a:xfrm>
              <a:off x="4041865" y="4994214"/>
              <a:ext cx="7239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900" dirty="0"/>
                <a:t>Open C223</a:t>
              </a:r>
              <a:endParaRPr lang="zh-TW" altLang="en-US" sz="900" dirty="0"/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FCDCCCAC-38D6-1A68-7F19-329168ECBE5A}"/>
                </a:ext>
              </a:extLst>
            </p:cNvPr>
            <p:cNvCxnSpPr>
              <a:cxnSpLocks/>
            </p:cNvCxnSpPr>
            <p:nvPr/>
          </p:nvCxnSpPr>
          <p:spPr>
            <a:xfrm>
              <a:off x="3702176" y="5392945"/>
              <a:ext cx="402728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439E0DE8-BCA8-0EBF-7D10-4A0ABD6E6B18}"/>
                </a:ext>
              </a:extLst>
            </p:cNvPr>
            <p:cNvSpPr txBox="1"/>
            <p:nvPr/>
          </p:nvSpPr>
          <p:spPr>
            <a:xfrm>
              <a:off x="4047209" y="5277951"/>
              <a:ext cx="7239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900" dirty="0"/>
                <a:t>Open LCO</a:t>
              </a:r>
              <a:endParaRPr lang="zh-TW" altLang="en-US" sz="900" dirty="0"/>
            </a:p>
          </p:txBody>
        </p:sp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BDFE9DD2-0BA2-F5ED-5B95-01478F6AF1E5}"/>
                </a:ext>
              </a:extLst>
            </p:cNvPr>
            <p:cNvSpPr/>
            <p:nvPr/>
          </p:nvSpPr>
          <p:spPr>
            <a:xfrm>
              <a:off x="1281612" y="2862554"/>
              <a:ext cx="7044246" cy="545048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13D6DB6C-F3B8-7AC9-AED2-C77BE6014A32}"/>
                </a:ext>
              </a:extLst>
            </p:cNvPr>
            <p:cNvCxnSpPr>
              <a:cxnSpLocks/>
            </p:cNvCxnSpPr>
            <p:nvPr/>
          </p:nvCxnSpPr>
          <p:spPr>
            <a:xfrm>
              <a:off x="7132320" y="4469128"/>
              <a:ext cx="1976116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95D36592-1C90-5BD0-3A7C-976566CD5DBF}"/>
                </a:ext>
              </a:extLst>
            </p:cNvPr>
            <p:cNvSpPr txBox="1"/>
            <p:nvPr/>
          </p:nvSpPr>
          <p:spPr>
            <a:xfrm>
              <a:off x="9126968" y="4341372"/>
              <a:ext cx="26529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900" dirty="0"/>
                <a:t>Trigger </a:t>
              </a:r>
              <a:r>
                <a:rPr lang="en-US" altLang="zh-TW" sz="900" b="1" dirty="0" err="1"/>
                <a:t>tcode</a:t>
              </a:r>
              <a:r>
                <a:rPr lang="en-US" altLang="zh-TW" sz="900" dirty="0"/>
                <a:t> C223 to auto-update attributes in master recipe</a:t>
              </a:r>
              <a:endParaRPr lang="zh-TW" altLang="en-US" sz="900" dirty="0"/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8195D647-807B-C755-2BA0-69140219E266}"/>
                </a:ext>
              </a:extLst>
            </p:cNvPr>
            <p:cNvCxnSpPr>
              <a:cxnSpLocks/>
            </p:cNvCxnSpPr>
            <p:nvPr/>
          </p:nvCxnSpPr>
          <p:spPr>
            <a:xfrm>
              <a:off x="7132320" y="4776853"/>
              <a:ext cx="1985527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DA17582A-877F-E037-8B6D-5A411F15FEDE}"/>
                </a:ext>
              </a:extLst>
            </p:cNvPr>
            <p:cNvSpPr txBox="1"/>
            <p:nvPr/>
          </p:nvSpPr>
          <p:spPr>
            <a:xfrm>
              <a:off x="9136380" y="4649097"/>
              <a:ext cx="25374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900" dirty="0"/>
                <a:t>Trigger </a:t>
              </a:r>
              <a:r>
                <a:rPr lang="en-US" altLang="zh-TW" sz="900" b="1" dirty="0" err="1"/>
                <a:t>tcode</a:t>
              </a:r>
              <a:r>
                <a:rPr lang="en-US" altLang="zh-TW" sz="900" dirty="0"/>
                <a:t> ZREL to auto-update attributes via LCO releasing </a:t>
              </a:r>
              <a:endParaRPr lang="zh-TW" altLang="en-US" sz="900" dirty="0"/>
            </a:p>
          </p:txBody>
        </p: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0DB3E1E3-ABB9-DAB1-23EA-13A694BABBFD}"/>
                </a:ext>
              </a:extLst>
            </p:cNvPr>
            <p:cNvCxnSpPr>
              <a:cxnSpLocks/>
            </p:cNvCxnSpPr>
            <p:nvPr/>
          </p:nvCxnSpPr>
          <p:spPr>
            <a:xfrm>
              <a:off x="7194115" y="5121970"/>
              <a:ext cx="1923732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8A0DCE07-60EE-496C-4DDF-BA271D721AB6}"/>
                </a:ext>
              </a:extLst>
            </p:cNvPr>
            <p:cNvSpPr txBox="1"/>
            <p:nvPr/>
          </p:nvSpPr>
          <p:spPr>
            <a:xfrm>
              <a:off x="9136380" y="4994214"/>
              <a:ext cx="25374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900" dirty="0"/>
                <a:t>Open the update result file / </a:t>
              </a:r>
            </a:p>
            <a:p>
              <a:r>
                <a:rPr lang="en-US" altLang="zh-TW" sz="900" dirty="0"/>
                <a:t>Open the folder where the result saved</a:t>
              </a:r>
              <a:endParaRPr lang="zh-TW" altLang="en-US" sz="900" dirty="0"/>
            </a:p>
          </p:txBody>
        </p:sp>
        <p:sp>
          <p:nvSpPr>
            <p:cNvPr id="66" name="Rectangle: Rounded Corners 65">
              <a:extLst>
                <a:ext uri="{FF2B5EF4-FFF2-40B4-BE49-F238E27FC236}">
                  <a16:creationId xmlns:a16="http://schemas.microsoft.com/office/drawing/2014/main" id="{00A0D56F-8367-4842-8AFE-E117B97C6C84}"/>
                </a:ext>
              </a:extLst>
            </p:cNvPr>
            <p:cNvSpPr/>
            <p:nvPr/>
          </p:nvSpPr>
          <p:spPr>
            <a:xfrm>
              <a:off x="5334108" y="4963148"/>
              <a:ext cx="1860007" cy="317644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69" name="Connector: Elbow 68">
              <a:extLst>
                <a:ext uri="{FF2B5EF4-FFF2-40B4-BE49-F238E27FC236}">
                  <a16:creationId xmlns:a16="http://schemas.microsoft.com/office/drawing/2014/main" id="{920EE6FA-F440-F5A0-0E0E-C71C222F2925}"/>
                </a:ext>
              </a:extLst>
            </p:cNvPr>
            <p:cNvCxnSpPr>
              <a:cxnSpLocks/>
            </p:cNvCxnSpPr>
            <p:nvPr/>
          </p:nvCxnSpPr>
          <p:spPr>
            <a:xfrm>
              <a:off x="6788704" y="5533756"/>
              <a:ext cx="1234557" cy="344596"/>
            </a:xfrm>
            <a:prstGeom prst="bentConnector3">
              <a:avLst>
                <a:gd name="adj1" fmla="val 5"/>
              </a:avLst>
            </a:prstGeom>
            <a:ln w="1905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839887A8-CE94-D6B1-C374-4000ECC2F5DC}"/>
                </a:ext>
              </a:extLst>
            </p:cNvPr>
            <p:cNvSpPr txBox="1"/>
            <p:nvPr/>
          </p:nvSpPr>
          <p:spPr>
            <a:xfrm>
              <a:off x="8012822" y="5741403"/>
              <a:ext cx="27823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900" dirty="0"/>
                <a:t>Rename the final consolidate file (both ZQRYFI and C223/LCO) with finish time</a:t>
              </a:r>
              <a:endParaRPr lang="zh-TW" altLang="en-US" sz="900" dirty="0"/>
            </a:p>
          </p:txBody>
        </p:sp>
      </p:grp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1972940-50AC-3985-01BE-24259F69DE9D}"/>
              </a:ext>
            </a:extLst>
          </p:cNvPr>
          <p:cNvSpPr/>
          <p:nvPr/>
        </p:nvSpPr>
        <p:spPr>
          <a:xfrm>
            <a:off x="7369275" y="1971781"/>
            <a:ext cx="1435092" cy="18281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4F0308-1D81-ED72-1D63-FE5AE08A56B8}"/>
              </a:ext>
            </a:extLst>
          </p:cNvPr>
          <p:cNvSpPr txBox="1"/>
          <p:nvPr/>
        </p:nvSpPr>
        <p:spPr>
          <a:xfrm>
            <a:off x="9265568" y="1891666"/>
            <a:ext cx="2668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00" dirty="0"/>
              <a:t>Timer to record the data downloading time if button </a:t>
            </a:r>
            <a:r>
              <a:rPr lang="en-US" altLang="zh-TW" sz="900" b="1" dirty="0"/>
              <a:t>“Download All Reports“</a:t>
            </a:r>
            <a:r>
              <a:rPr lang="en-US" altLang="zh-TW" sz="900" dirty="0"/>
              <a:t> is clicked</a:t>
            </a:r>
            <a:endParaRPr lang="zh-TW" altLang="en-US" sz="9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37BC0C4-E48B-E0A2-0E10-68964645E7A4}"/>
              </a:ext>
            </a:extLst>
          </p:cNvPr>
          <p:cNvCxnSpPr>
            <a:cxnSpLocks/>
          </p:cNvCxnSpPr>
          <p:nvPr/>
        </p:nvCxnSpPr>
        <p:spPr>
          <a:xfrm>
            <a:off x="8885090" y="2053667"/>
            <a:ext cx="365590" cy="0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ECD41A0-9C66-632D-A184-5A329B85A1A2}"/>
              </a:ext>
            </a:extLst>
          </p:cNvPr>
          <p:cNvSpPr txBox="1"/>
          <p:nvPr/>
        </p:nvSpPr>
        <p:spPr>
          <a:xfrm>
            <a:off x="9058994" y="3594183"/>
            <a:ext cx="2668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00" dirty="0"/>
              <a:t>Timer to record the SAP Update time if button </a:t>
            </a:r>
            <a:r>
              <a:rPr lang="en-US" altLang="zh-TW" sz="900" b="1" dirty="0"/>
              <a:t>“Update via C223“</a:t>
            </a:r>
            <a:r>
              <a:rPr lang="en-US" altLang="zh-TW" sz="900" dirty="0"/>
              <a:t> or </a:t>
            </a:r>
            <a:r>
              <a:rPr lang="en-US" altLang="zh-TW" sz="900" b="1" dirty="0"/>
              <a:t>“Update via LCO“</a:t>
            </a:r>
            <a:r>
              <a:rPr lang="en-US" altLang="zh-TW" sz="900" dirty="0"/>
              <a:t>  is clicked</a:t>
            </a:r>
            <a:endParaRPr lang="zh-TW" altLang="en-US" sz="900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2CEB42D-A443-450B-E1BD-BC31003278A0}"/>
              </a:ext>
            </a:extLst>
          </p:cNvPr>
          <p:cNvCxnSpPr>
            <a:cxnSpLocks/>
          </p:cNvCxnSpPr>
          <p:nvPr/>
        </p:nvCxnSpPr>
        <p:spPr>
          <a:xfrm>
            <a:off x="8678516" y="3756184"/>
            <a:ext cx="365590" cy="0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982E35ED-B8A3-18C0-EEBE-B04C0DB0E024}"/>
              </a:ext>
            </a:extLst>
          </p:cNvPr>
          <p:cNvSpPr/>
          <p:nvPr/>
        </p:nvSpPr>
        <p:spPr>
          <a:xfrm>
            <a:off x="6120352" y="3657498"/>
            <a:ext cx="2558164" cy="19219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B51A9AE-262F-88DE-80B6-DDAFA4522C0E}"/>
              </a:ext>
            </a:extLst>
          </p:cNvPr>
          <p:cNvSpPr txBox="1"/>
          <p:nvPr/>
        </p:nvSpPr>
        <p:spPr>
          <a:xfrm>
            <a:off x="-1912984" y="3881308"/>
            <a:ext cx="2668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00" dirty="0"/>
              <a:t>Timer to record the SAP Update time if button </a:t>
            </a:r>
            <a:r>
              <a:rPr lang="en-US" altLang="zh-TW" sz="900" b="1" dirty="0"/>
              <a:t>“Generate ALL Reports“</a:t>
            </a:r>
            <a:r>
              <a:rPr lang="en-US" altLang="zh-TW" sz="900" dirty="0"/>
              <a:t>  is clicked</a:t>
            </a:r>
            <a:endParaRPr lang="zh-TW" altLang="en-US" sz="900" dirty="0"/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9202C3E8-79FA-15ED-0F9D-95B8F4D72B90}"/>
              </a:ext>
            </a:extLst>
          </p:cNvPr>
          <p:cNvCxnSpPr>
            <a:cxnSpLocks/>
            <a:stCxn id="28" idx="0"/>
          </p:cNvCxnSpPr>
          <p:nvPr/>
        </p:nvCxnSpPr>
        <p:spPr>
          <a:xfrm rot="5400000" flipH="1" flipV="1">
            <a:off x="1308520" y="1876488"/>
            <a:ext cx="117397" cy="3892244"/>
          </a:xfrm>
          <a:prstGeom prst="bentConnector2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4A0CD596-D7AC-E371-8461-BB680DB44B41}"/>
              </a:ext>
            </a:extLst>
          </p:cNvPr>
          <p:cNvSpPr/>
          <p:nvPr/>
        </p:nvSpPr>
        <p:spPr>
          <a:xfrm>
            <a:off x="3333866" y="3657498"/>
            <a:ext cx="1248959" cy="19219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52820C9-F78E-A96A-3EDA-57410409001E}"/>
              </a:ext>
            </a:extLst>
          </p:cNvPr>
          <p:cNvSpPr txBox="1"/>
          <p:nvPr/>
        </p:nvSpPr>
        <p:spPr>
          <a:xfrm>
            <a:off x="9060708" y="3982157"/>
            <a:ext cx="266816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00" dirty="0"/>
              <a:t>Timer for user to records the time manually</a:t>
            </a:r>
            <a:endParaRPr lang="zh-TW" altLang="en-US" sz="900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FA85AB4-BF6D-D015-C8E0-F6D4C326EA0F}"/>
              </a:ext>
            </a:extLst>
          </p:cNvPr>
          <p:cNvCxnSpPr>
            <a:cxnSpLocks/>
            <a:endCxn id="36" idx="1"/>
          </p:cNvCxnSpPr>
          <p:nvPr/>
        </p:nvCxnSpPr>
        <p:spPr>
          <a:xfrm flipV="1">
            <a:off x="8012822" y="4097573"/>
            <a:ext cx="1047886" cy="243799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1729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Box 118">
            <a:extLst>
              <a:ext uri="{FF2B5EF4-FFF2-40B4-BE49-F238E27FC236}">
                <a16:creationId xmlns:a16="http://schemas.microsoft.com/office/drawing/2014/main" id="{04436195-BAE3-DEF7-6DB5-81B0510E1973}"/>
              </a:ext>
            </a:extLst>
          </p:cNvPr>
          <p:cNvSpPr txBox="1"/>
          <p:nvPr/>
        </p:nvSpPr>
        <p:spPr>
          <a:xfrm>
            <a:off x="180979" y="440399"/>
            <a:ext cx="1657348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WoW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AF2F9AF0-62B8-8518-E67B-3906538F80B6}"/>
              </a:ext>
            </a:extLst>
          </p:cNvPr>
          <p:cNvSpPr/>
          <p:nvPr/>
        </p:nvSpPr>
        <p:spPr>
          <a:xfrm>
            <a:off x="424634" y="1538267"/>
            <a:ext cx="1990722" cy="4810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solidFill>
                  <a:schemeClr val="tx1"/>
                </a:solidFill>
              </a:rPr>
              <a:t>SAP reports and Enovia table</a:t>
            </a:r>
          </a:p>
          <a:p>
            <a:pPr algn="ctr"/>
            <a:r>
              <a:rPr lang="en-US" altLang="zh-TW" sz="1200" dirty="0">
                <a:solidFill>
                  <a:schemeClr val="tx1"/>
                </a:solidFill>
              </a:rPr>
              <a:t>Downloading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AF233F1-6AFF-56B3-023F-513DAF5EBD6B}"/>
              </a:ext>
            </a:extLst>
          </p:cNvPr>
          <p:cNvSpPr/>
          <p:nvPr/>
        </p:nvSpPr>
        <p:spPr>
          <a:xfrm>
            <a:off x="2792871" y="1538267"/>
            <a:ext cx="1613665" cy="4810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solidFill>
                  <a:schemeClr val="tx1"/>
                </a:solidFill>
              </a:rPr>
              <a:t>Data Pre-processing</a:t>
            </a:r>
          </a:p>
          <a:p>
            <a:pPr algn="ctr"/>
            <a:r>
              <a:rPr lang="en-US" altLang="zh-TW" sz="1200" dirty="0">
                <a:solidFill>
                  <a:schemeClr val="tx1"/>
                </a:solidFill>
              </a:rPr>
              <a:t>(Feature generation)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8619CEF-BC8E-2B84-B263-6418DFC30F0E}"/>
              </a:ext>
            </a:extLst>
          </p:cNvPr>
          <p:cNvSpPr/>
          <p:nvPr/>
        </p:nvSpPr>
        <p:spPr>
          <a:xfrm>
            <a:off x="4862877" y="1538267"/>
            <a:ext cx="1535325" cy="4810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solidFill>
                  <a:schemeClr val="tx1"/>
                </a:solidFill>
              </a:rPr>
              <a:t>Data Pre-processing</a:t>
            </a:r>
          </a:p>
          <a:p>
            <a:pPr algn="ctr"/>
            <a:r>
              <a:rPr lang="en-US" altLang="zh-TW" sz="1200" dirty="0">
                <a:solidFill>
                  <a:schemeClr val="tx1"/>
                </a:solidFill>
              </a:rPr>
              <a:t>(Mapping)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5F1662B-F0D7-A7BD-4CFA-4211AAE47035}"/>
              </a:ext>
            </a:extLst>
          </p:cNvPr>
          <p:cNvCxnSpPr>
            <a:cxnSpLocks/>
            <a:stCxn id="18" idx="3"/>
            <a:endCxn id="20" idx="1"/>
          </p:cNvCxnSpPr>
          <p:nvPr/>
        </p:nvCxnSpPr>
        <p:spPr>
          <a:xfrm>
            <a:off x="4406536" y="1778783"/>
            <a:ext cx="4563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67D6D26A-086F-C740-EADD-D7B2FC3E5733}"/>
              </a:ext>
            </a:extLst>
          </p:cNvPr>
          <p:cNvSpPr/>
          <p:nvPr/>
        </p:nvSpPr>
        <p:spPr>
          <a:xfrm>
            <a:off x="7074406" y="1535118"/>
            <a:ext cx="1718242" cy="481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solidFill>
                  <a:schemeClr val="tx1"/>
                </a:solidFill>
              </a:rPr>
              <a:t>Generate Final Report by attribute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DB34146-CE37-AF5C-DDC2-CE76C338449F}"/>
              </a:ext>
            </a:extLst>
          </p:cNvPr>
          <p:cNvCxnSpPr>
            <a:cxnSpLocks/>
            <a:stCxn id="20" idx="3"/>
            <a:endCxn id="34" idx="1"/>
          </p:cNvCxnSpPr>
          <p:nvPr/>
        </p:nvCxnSpPr>
        <p:spPr>
          <a:xfrm flipV="1">
            <a:off x="6398202" y="1775634"/>
            <a:ext cx="676204" cy="3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0AE1B62-09E7-48D6-E05B-C15C919D20EF}"/>
              </a:ext>
            </a:extLst>
          </p:cNvPr>
          <p:cNvCxnSpPr>
            <a:cxnSpLocks/>
            <a:stCxn id="120" idx="3"/>
            <a:endCxn id="18" idx="1"/>
          </p:cNvCxnSpPr>
          <p:nvPr/>
        </p:nvCxnSpPr>
        <p:spPr>
          <a:xfrm>
            <a:off x="2415356" y="1778783"/>
            <a:ext cx="3775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B4EE5E62-0962-72F1-D446-F664FCC18E56}"/>
              </a:ext>
            </a:extLst>
          </p:cNvPr>
          <p:cNvSpPr/>
          <p:nvPr/>
        </p:nvSpPr>
        <p:spPr>
          <a:xfrm>
            <a:off x="9521927" y="1535118"/>
            <a:ext cx="1718242" cy="481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solidFill>
                  <a:schemeClr val="tx1"/>
                </a:solidFill>
              </a:rPr>
              <a:t>Auto-Correction via SAP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3C664272-15AD-BEE7-36C2-A7660BD97CEC}"/>
              </a:ext>
            </a:extLst>
          </p:cNvPr>
          <p:cNvCxnSpPr>
            <a:cxnSpLocks/>
            <a:stCxn id="34" idx="3"/>
            <a:endCxn id="91" idx="1"/>
          </p:cNvCxnSpPr>
          <p:nvPr/>
        </p:nvCxnSpPr>
        <p:spPr>
          <a:xfrm>
            <a:off x="8792648" y="1775634"/>
            <a:ext cx="7292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DBACD278-F35B-B306-A319-068D08025C9F}"/>
              </a:ext>
            </a:extLst>
          </p:cNvPr>
          <p:cNvSpPr txBox="1"/>
          <p:nvPr/>
        </p:nvSpPr>
        <p:spPr>
          <a:xfrm>
            <a:off x="697590" y="2135835"/>
            <a:ext cx="1868392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sz="1100" dirty="0"/>
              <a:t>SAP - (ZQRYFI, </a:t>
            </a:r>
            <a:r>
              <a:rPr lang="nl-NL" altLang="zh-TW" sz="1100" dirty="0"/>
              <a:t>ZECMM772)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NL" altLang="zh-TW" sz="1100" dirty="0"/>
              <a:t>ENOVIA </a:t>
            </a:r>
            <a:r>
              <a:rPr lang="en-US" altLang="zh-TW" sz="1100" dirty="0"/>
              <a:t>- (REP-077</a:t>
            </a:r>
            <a:r>
              <a:rPr lang="nl-NL" altLang="zh-TW" sz="1100" dirty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NL" altLang="zh-TW" sz="1100" dirty="0"/>
              <a:t>SharePoint </a:t>
            </a:r>
            <a:r>
              <a:rPr lang="en-US" altLang="zh-TW" sz="1100" dirty="0"/>
              <a:t>- (</a:t>
            </a:r>
            <a:r>
              <a:rPr lang="en-US" altLang="zh-TW" sz="1100" dirty="0" err="1"/>
              <a:t>tblRequestedtoCOE</a:t>
            </a:r>
            <a:r>
              <a:rPr lang="en-US" altLang="zh-TW" sz="1100" dirty="0"/>
              <a:t>, EMPDM Source file</a:t>
            </a:r>
            <a:r>
              <a:rPr lang="nl-NL" altLang="zh-TW" sz="1100" dirty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nl-NL" altLang="zh-TW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nl-NL" altLang="zh-TW" sz="1100" dirty="0"/>
          </a:p>
          <a:p>
            <a:endParaRPr lang="en-US" altLang="zh-TW" sz="1100" dirty="0"/>
          </a:p>
          <a:p>
            <a:endParaRPr lang="zh-TW" altLang="en-US" sz="11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C6426B56-8636-7BF2-D2D6-5BC8B4045EBC}"/>
              </a:ext>
            </a:extLst>
          </p:cNvPr>
          <p:cNvSpPr txBox="1"/>
          <p:nvPr/>
        </p:nvSpPr>
        <p:spPr>
          <a:xfrm>
            <a:off x="7333340" y="2146953"/>
            <a:ext cx="186839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sz="1100" dirty="0"/>
              <a:t>INNU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sz="1100" dirty="0"/>
              <a:t>Work Center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sz="1100" dirty="0"/>
              <a:t>Cost Elem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sz="1100" dirty="0"/>
              <a:t>Outline Agreement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sz="1100" dirty="0"/>
              <a:t>Item Outline Agreement</a:t>
            </a:r>
            <a:endParaRPr lang="nl-NL" altLang="zh-TW" sz="1100" dirty="0"/>
          </a:p>
          <a:p>
            <a:endParaRPr lang="nl-NL" altLang="zh-TW" sz="1100" dirty="0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FB79DD38-D43D-5CDE-20AB-A3B6DE3853E8}"/>
              </a:ext>
            </a:extLst>
          </p:cNvPr>
          <p:cNvSpPr/>
          <p:nvPr/>
        </p:nvSpPr>
        <p:spPr>
          <a:xfrm>
            <a:off x="697592" y="4310083"/>
            <a:ext cx="2188483" cy="4810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solidFill>
                  <a:schemeClr val="tx1"/>
                </a:solidFill>
              </a:rPr>
              <a:t>GUI Design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cxnSp>
        <p:nvCxnSpPr>
          <p:cNvPr id="116" name="Connector: Elbow 115">
            <a:extLst>
              <a:ext uri="{FF2B5EF4-FFF2-40B4-BE49-F238E27FC236}">
                <a16:creationId xmlns:a16="http://schemas.microsoft.com/office/drawing/2014/main" id="{44D18A3A-DB65-C3D7-DB87-354C5ADC9C33}"/>
              </a:ext>
            </a:extLst>
          </p:cNvPr>
          <p:cNvCxnSpPr>
            <a:cxnSpLocks/>
            <a:stCxn id="91" idx="3"/>
            <a:endCxn id="114" idx="1"/>
          </p:cNvCxnSpPr>
          <p:nvPr/>
        </p:nvCxnSpPr>
        <p:spPr>
          <a:xfrm flipH="1">
            <a:off x="697592" y="1775634"/>
            <a:ext cx="10542577" cy="2774965"/>
          </a:xfrm>
          <a:prstGeom prst="bentConnector5">
            <a:avLst>
              <a:gd name="adj1" fmla="val -2168"/>
              <a:gd name="adj2" fmla="val 85011"/>
              <a:gd name="adj3" fmla="val 10216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EF884B3-4B3B-A839-DD0A-13E32C8AFA74}"/>
              </a:ext>
            </a:extLst>
          </p:cNvPr>
          <p:cNvSpPr txBox="1"/>
          <p:nvPr/>
        </p:nvSpPr>
        <p:spPr>
          <a:xfrm>
            <a:off x="3107487" y="2146953"/>
            <a:ext cx="186839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nl-NL" altLang="zh-TW" sz="1100" dirty="0"/>
              <a:t>ID_KEY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NL" altLang="zh-TW" sz="1100" dirty="0"/>
              <a:t>Process Text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NL" altLang="zh-TW" sz="1100" dirty="0"/>
              <a:t>Naming Rule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nl-NL" altLang="zh-TW" sz="1100" dirty="0"/>
          </a:p>
          <a:p>
            <a:endParaRPr lang="en-US" altLang="zh-TW" sz="1100" dirty="0"/>
          </a:p>
          <a:p>
            <a:endParaRPr lang="zh-TW" altLang="en-US" sz="1100" dirty="0"/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8CE5E8BB-0939-BE70-AF20-EDC589377393}"/>
              </a:ext>
            </a:extLst>
          </p:cNvPr>
          <p:cNvCxnSpPr>
            <a:cxnSpLocks/>
          </p:cNvCxnSpPr>
          <p:nvPr/>
        </p:nvCxnSpPr>
        <p:spPr>
          <a:xfrm rot="16200000" flipH="1">
            <a:off x="512166" y="2073727"/>
            <a:ext cx="229398" cy="136479"/>
          </a:xfrm>
          <a:prstGeom prst="bentConnector3">
            <a:avLst>
              <a:gd name="adj1" fmla="val 99351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B9E55267-5178-004A-740D-411A419C6EB1}"/>
              </a:ext>
            </a:extLst>
          </p:cNvPr>
          <p:cNvCxnSpPr>
            <a:cxnSpLocks/>
          </p:cNvCxnSpPr>
          <p:nvPr/>
        </p:nvCxnSpPr>
        <p:spPr>
          <a:xfrm rot="16200000" flipH="1">
            <a:off x="2875569" y="2067596"/>
            <a:ext cx="229398" cy="136479"/>
          </a:xfrm>
          <a:prstGeom prst="bentConnector3">
            <a:avLst>
              <a:gd name="adj1" fmla="val 99351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F1973D36-8CFD-3D61-718B-7AE3EF9CDA0D}"/>
              </a:ext>
            </a:extLst>
          </p:cNvPr>
          <p:cNvCxnSpPr>
            <a:cxnSpLocks/>
          </p:cNvCxnSpPr>
          <p:nvPr/>
        </p:nvCxnSpPr>
        <p:spPr>
          <a:xfrm rot="16200000" flipH="1">
            <a:off x="7162384" y="2070005"/>
            <a:ext cx="229398" cy="136479"/>
          </a:xfrm>
          <a:prstGeom prst="bentConnector3">
            <a:avLst>
              <a:gd name="adj1" fmla="val 99351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90839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230</Words>
  <Application>Microsoft Office PowerPoint</Application>
  <PresentationFormat>Widescreen</PresentationFormat>
  <Paragraphs>43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Posen Lai</dc:creator>
  <cp:lastModifiedBy>Posen Lai</cp:lastModifiedBy>
  <cp:revision>19</cp:revision>
  <dcterms:created xsi:type="dcterms:W3CDTF">2023-09-04T00:40:29Z</dcterms:created>
  <dcterms:modified xsi:type="dcterms:W3CDTF">2024-01-23T09:52:08Z</dcterms:modified>
</cp:coreProperties>
</file>