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2"/>
  </p:notesMasterIdLst>
  <p:sldIdLst>
    <p:sldId id="275" r:id="rId5"/>
    <p:sldId id="276" r:id="rId6"/>
    <p:sldId id="277" r:id="rId7"/>
    <p:sldId id="303" r:id="rId8"/>
    <p:sldId id="305" r:id="rId9"/>
    <p:sldId id="307" r:id="rId10"/>
    <p:sldId id="313" r:id="rId11"/>
    <p:sldId id="310" r:id="rId12"/>
    <p:sldId id="311" r:id="rId13"/>
    <p:sldId id="312" r:id="rId14"/>
    <p:sldId id="314" r:id="rId15"/>
    <p:sldId id="316" r:id="rId16"/>
    <p:sldId id="315" r:id="rId17"/>
    <p:sldId id="317" r:id="rId18"/>
    <p:sldId id="318" r:id="rId19"/>
    <p:sldId id="319" r:id="rId20"/>
    <p:sldId id="308" r:id="rId21"/>
  </p:sldIdLst>
  <p:sldSz cx="12192000" cy="68580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ExtraBold" panose="020B0906030804020204" pitchFamily="34" charset="0"/>
      <p:bold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2B61"/>
    <a:srgbClr val="283C88"/>
    <a:srgbClr val="253E8E"/>
    <a:srgbClr val="5F2C60"/>
    <a:srgbClr val="2B3D8A"/>
    <a:srgbClr val="0D4F97"/>
    <a:srgbClr val="4464AD"/>
    <a:srgbClr val="615756"/>
    <a:srgbClr val="503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Quality Score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5C-4208-B40C-2A362B1E8B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Madrid Housing #1</c:v>
                </c:pt>
                <c:pt idx="1">
                  <c:v>Madrid Housing #2</c:v>
                </c:pt>
                <c:pt idx="2">
                  <c:v>Energy Consumption</c:v>
                </c:pt>
                <c:pt idx="3">
                  <c:v>Melbourne Housing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0.63400000000000001</c:v>
                </c:pt>
                <c:pt idx="1">
                  <c:v>0.55900000000000005</c:v>
                </c:pt>
                <c:pt idx="2">
                  <c:v>0.70299999999999996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C-4208-B40C-2A362B1E8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572874608"/>
        <c:axId val="572875088"/>
      </c:barChart>
      <c:catAx>
        <c:axId val="5728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5088"/>
        <c:crosses val="autoZero"/>
        <c:auto val="1"/>
        <c:lblAlgn val="ctr"/>
        <c:lblOffset val="100"/>
        <c:noMultiLvlLbl val="0"/>
      </c:catAx>
      <c:valAx>
        <c:axId val="5728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Quality Score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5C-4208-B40C-2A362B1E8B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Madrid Housing #1</c:v>
                </c:pt>
                <c:pt idx="1">
                  <c:v>Madrid Housing #2</c:v>
                </c:pt>
                <c:pt idx="2">
                  <c:v>Energy Consumption</c:v>
                </c:pt>
                <c:pt idx="3">
                  <c:v>Melbourne Housing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0.63400000000000001</c:v>
                </c:pt>
                <c:pt idx="1">
                  <c:v>0.55900000000000005</c:v>
                </c:pt>
                <c:pt idx="2">
                  <c:v>0.70299999999999996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C-4208-B40C-2A362B1E8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572874608"/>
        <c:axId val="572875088"/>
      </c:barChart>
      <c:catAx>
        <c:axId val="5728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5088"/>
        <c:crosses val="autoZero"/>
        <c:auto val="1"/>
        <c:lblAlgn val="ctr"/>
        <c:lblOffset val="100"/>
        <c:noMultiLvlLbl val="0"/>
      </c:catAx>
      <c:valAx>
        <c:axId val="5728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Quality Score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5C-4208-B40C-2A362B1E8B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Madrid Housing #1</c:v>
                </c:pt>
                <c:pt idx="1">
                  <c:v>Madrid Housing #2</c:v>
                </c:pt>
                <c:pt idx="2">
                  <c:v>Energy Consumption</c:v>
                </c:pt>
                <c:pt idx="3">
                  <c:v>Melbourne Housing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0.63400000000000001</c:v>
                </c:pt>
                <c:pt idx="1">
                  <c:v>0.55900000000000005</c:v>
                </c:pt>
                <c:pt idx="2">
                  <c:v>0.70299999999999996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C-4208-B40C-2A362B1E8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572874608"/>
        <c:axId val="572875088"/>
      </c:barChart>
      <c:catAx>
        <c:axId val="5728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5088"/>
        <c:crosses val="autoZero"/>
        <c:auto val="1"/>
        <c:lblAlgn val="ctr"/>
        <c:lblOffset val="100"/>
        <c:noMultiLvlLbl val="0"/>
      </c:catAx>
      <c:valAx>
        <c:axId val="5728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Quality Score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5C-4208-B40C-2A362B1E8B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Madrid Housing #1</c:v>
                </c:pt>
                <c:pt idx="1">
                  <c:v>Madrid Housing #2</c:v>
                </c:pt>
                <c:pt idx="2">
                  <c:v>Energy Consumption</c:v>
                </c:pt>
                <c:pt idx="3">
                  <c:v>Melbourne Housing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0.63400000000000001</c:v>
                </c:pt>
                <c:pt idx="1">
                  <c:v>0.55900000000000005</c:v>
                </c:pt>
                <c:pt idx="2">
                  <c:v>0.70299999999999996</c:v>
                </c:pt>
                <c:pt idx="3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C-4208-B40C-2A362B1E8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572874608"/>
        <c:axId val="572875088"/>
      </c:barChart>
      <c:catAx>
        <c:axId val="5728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5088"/>
        <c:crosses val="autoZero"/>
        <c:auto val="1"/>
        <c:lblAlgn val="ctr"/>
        <c:lblOffset val="100"/>
        <c:noMultiLvlLbl val="0"/>
      </c:catAx>
      <c:valAx>
        <c:axId val="5728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Ide </a:t>
            </a:r>
            <a:r>
              <a:rPr lang="en-US" dirty="0" err="1">
                <a:ea typeface="Calibri"/>
                <a:cs typeface="Calibri"/>
              </a:rPr>
              <a:t>tárgy</a:t>
            </a:r>
            <a:r>
              <a:rPr lang="en-US" dirty="0">
                <a:ea typeface="Calibri"/>
                <a:cs typeface="Calibri"/>
              </a:rPr>
              <a:t> neve, </a:t>
            </a:r>
            <a:r>
              <a:rPr lang="en-US" dirty="0" err="1">
                <a:ea typeface="Calibri"/>
                <a:cs typeface="Calibri"/>
              </a:rPr>
              <a:t>beszámoló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időpontja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konzulens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A45F1-7FE6-4F4B-AE1D-BF73A7FF3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</a:t>
            </a:r>
            <a:r>
              <a:rPr lang="en-GB" dirty="0" err="1"/>
              <a:t>émalabor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DA3C97-3AEC-5900-B520-6E62F8A7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47" y="1517177"/>
            <a:ext cx="10168652" cy="1034687"/>
          </a:xfrm>
        </p:spPr>
        <p:txBody>
          <a:bodyPr/>
          <a:lstStyle/>
          <a:p>
            <a:r>
              <a:rPr lang="en-GB" dirty="0" err="1"/>
              <a:t>Adatminőség</a:t>
            </a:r>
            <a:r>
              <a:rPr lang="en-GB" dirty="0"/>
              <a:t> </a:t>
            </a:r>
            <a:r>
              <a:rPr lang="en-GB" dirty="0" err="1"/>
              <a:t>kiértékelése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CCEA39-A571-467D-7A16-26DA51F8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557" y="2650375"/>
            <a:ext cx="7195359" cy="1655762"/>
          </a:xfrm>
        </p:spPr>
        <p:txBody>
          <a:bodyPr/>
          <a:lstStyle/>
          <a:p>
            <a:r>
              <a:rPr lang="en-GB" i="1" dirty="0"/>
              <a:t>Pósfay Benedek</a:t>
            </a:r>
            <a:r>
              <a:rPr lang="en-GB" dirty="0"/>
              <a:t>, </a:t>
            </a:r>
            <a:r>
              <a:rPr lang="en-GB" dirty="0" err="1"/>
              <a:t>konzulens</a:t>
            </a:r>
            <a:r>
              <a:rPr lang="en-GB" dirty="0"/>
              <a:t>: </a:t>
            </a:r>
            <a:r>
              <a:rPr lang="en-GB" dirty="0" err="1"/>
              <a:t>Gönczy</a:t>
            </a:r>
            <a:r>
              <a:rPr lang="en-GB" dirty="0"/>
              <a:t> László</a:t>
            </a:r>
          </a:p>
          <a:p>
            <a:r>
              <a:rPr lang="en-GB" dirty="0"/>
              <a:t>2024. 05. 30.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B49F8-9CCF-A5CA-5CAB-28085284B552}"/>
              </a:ext>
            </a:extLst>
          </p:cNvPr>
          <p:cNvSpPr txBox="1">
            <a:spLocks/>
          </p:cNvSpPr>
          <p:nvPr/>
        </p:nvSpPr>
        <p:spPr>
          <a:xfrm>
            <a:off x="6909619" y="179947"/>
            <a:ext cx="498165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4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Adatforrások</a:t>
            </a:r>
            <a:r>
              <a:rPr lang="en-GB" dirty="0"/>
              <a:t> </a:t>
            </a:r>
            <a:r>
              <a:rPr lang="en-GB" dirty="0" err="1"/>
              <a:t>értékelése</a:t>
            </a:r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A5A683-E57E-3B5F-5149-16C5A1C49F46}"/>
              </a:ext>
            </a:extLst>
          </p:cNvPr>
          <p:cNvGraphicFramePr/>
          <p:nvPr/>
        </p:nvGraphicFramePr>
        <p:xfrm>
          <a:off x="2348723" y="1110343"/>
          <a:ext cx="7494554" cy="50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F33B4EBA-6C51-4029-D3D1-0167FA012854}"/>
              </a:ext>
            </a:extLst>
          </p:cNvPr>
          <p:cNvSpPr/>
          <p:nvPr/>
        </p:nvSpPr>
        <p:spPr>
          <a:xfrm>
            <a:off x="279918" y="1992733"/>
            <a:ext cx="2556491" cy="802721"/>
          </a:xfrm>
          <a:prstGeom prst="wedgeRectCallout">
            <a:avLst>
              <a:gd name="adj1" fmla="val 66508"/>
              <a:gd name="adj2" fmla="val 104790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Üres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hiányos</a:t>
            </a:r>
            <a:r>
              <a:rPr lang="en-US" sz="2000" dirty="0"/>
              <a:t> </a:t>
            </a:r>
            <a:r>
              <a:rPr lang="en-US" sz="2000" dirty="0" err="1"/>
              <a:t>oszlopok</a:t>
            </a:r>
            <a:endParaRPr lang="en-US" sz="2000" dirty="0"/>
          </a:p>
        </p:txBody>
      </p:sp>
      <p:sp>
        <p:nvSpPr>
          <p:cNvPr id="14" name="Rectangular Callout 12">
            <a:extLst>
              <a:ext uri="{FF2B5EF4-FFF2-40B4-BE49-F238E27FC236}">
                <a16:creationId xmlns:a16="http://schemas.microsoft.com/office/drawing/2014/main" id="{0C200D02-7A04-ED29-68B7-9324B340A6B0}"/>
              </a:ext>
            </a:extLst>
          </p:cNvPr>
          <p:cNvSpPr/>
          <p:nvPr/>
        </p:nvSpPr>
        <p:spPr>
          <a:xfrm>
            <a:off x="8201608" y="1603282"/>
            <a:ext cx="2177047" cy="555819"/>
          </a:xfrm>
          <a:prstGeom prst="wedgeRectCallout">
            <a:avLst>
              <a:gd name="adj1" fmla="val -82038"/>
              <a:gd name="adj2" fmla="val 167559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Kiugró</a:t>
            </a:r>
            <a:r>
              <a:rPr lang="en-US" sz="2000" dirty="0"/>
              <a:t> </a:t>
            </a:r>
            <a:r>
              <a:rPr lang="en-US" sz="2000" dirty="0" err="1"/>
              <a:t>értékek</a:t>
            </a:r>
            <a:endParaRPr lang="en-US" sz="2000" dirty="0"/>
          </a:p>
        </p:txBody>
      </p:sp>
      <p:sp>
        <p:nvSpPr>
          <p:cNvPr id="6" name="Rectangular Callout 12">
            <a:extLst>
              <a:ext uri="{FF2B5EF4-FFF2-40B4-BE49-F238E27FC236}">
                <a16:creationId xmlns:a16="http://schemas.microsoft.com/office/drawing/2014/main" id="{F41D51DE-6E9E-7BA3-4279-EBC1207D808C}"/>
              </a:ext>
            </a:extLst>
          </p:cNvPr>
          <p:cNvSpPr/>
          <p:nvPr/>
        </p:nvSpPr>
        <p:spPr>
          <a:xfrm>
            <a:off x="9741159" y="2726897"/>
            <a:ext cx="2357439" cy="702103"/>
          </a:xfrm>
          <a:prstGeom prst="wedgeRectCallout">
            <a:avLst>
              <a:gd name="adj1" fmla="val -70560"/>
              <a:gd name="adj2" fmla="val 136993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Kiugró</a:t>
            </a:r>
            <a:r>
              <a:rPr lang="en-US" sz="2000" dirty="0"/>
              <a:t> </a:t>
            </a:r>
            <a:r>
              <a:rPr lang="en-US" sz="2000" dirty="0" err="1"/>
              <a:t>értékek</a:t>
            </a:r>
            <a:r>
              <a:rPr lang="en-GB" sz="2000" dirty="0"/>
              <a:t> </a:t>
            </a:r>
            <a:r>
              <a:rPr lang="en-GB" sz="2000" dirty="0" err="1"/>
              <a:t>és</a:t>
            </a:r>
            <a:r>
              <a:rPr lang="en-GB" sz="2000" dirty="0"/>
              <a:t> </a:t>
            </a:r>
            <a:r>
              <a:rPr lang="en-GB" sz="2000" dirty="0" err="1"/>
              <a:t>hiányzó</a:t>
            </a:r>
            <a:r>
              <a:rPr lang="en-GB" sz="2000" dirty="0"/>
              <a:t> </a:t>
            </a:r>
            <a:r>
              <a:rPr lang="en-GB" sz="2000" dirty="0" err="1"/>
              <a:t>adatok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7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0E163-5B7C-1641-0FC7-9E9CF730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19" y="1035486"/>
            <a:ext cx="9140761" cy="51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0E163-5B7C-1641-0FC7-9E9CF730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19" y="1035486"/>
            <a:ext cx="9140761" cy="5128109"/>
          </a:xfrm>
          <a:prstGeom prst="rect">
            <a:avLst/>
          </a:prstGeom>
        </p:spPr>
      </p:pic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6B6B1E66-E42B-6CBA-1D7D-70D603FB9530}"/>
              </a:ext>
            </a:extLst>
          </p:cNvPr>
          <p:cNvSpPr/>
          <p:nvPr/>
        </p:nvSpPr>
        <p:spPr>
          <a:xfrm>
            <a:off x="495146" y="1757673"/>
            <a:ext cx="2060946" cy="722187"/>
          </a:xfrm>
          <a:prstGeom prst="wedgeRectCallout">
            <a:avLst>
              <a:gd name="adj1" fmla="val 35007"/>
              <a:gd name="adj2" fmla="val 132645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Oszlopok</a:t>
            </a:r>
            <a:r>
              <a:rPr lang="en-US" sz="2000" dirty="0"/>
              <a:t> </a:t>
            </a:r>
            <a:r>
              <a:rPr lang="en-US" sz="2000" dirty="0" err="1"/>
              <a:t>statisztikái</a:t>
            </a:r>
            <a:endParaRPr lang="en-US" sz="2000" dirty="0"/>
          </a:p>
        </p:txBody>
      </p:sp>
      <p:sp>
        <p:nvSpPr>
          <p:cNvPr id="12" name="Rectangular Callout 12">
            <a:extLst>
              <a:ext uri="{FF2B5EF4-FFF2-40B4-BE49-F238E27FC236}">
                <a16:creationId xmlns:a16="http://schemas.microsoft.com/office/drawing/2014/main" id="{01D92D3D-3D37-941F-9037-76D22B7ADB6D}"/>
              </a:ext>
            </a:extLst>
          </p:cNvPr>
          <p:cNvSpPr/>
          <p:nvPr/>
        </p:nvSpPr>
        <p:spPr>
          <a:xfrm>
            <a:off x="8564630" y="575049"/>
            <a:ext cx="2060946" cy="722187"/>
          </a:xfrm>
          <a:prstGeom prst="wedgeRectCallout">
            <a:avLst>
              <a:gd name="adj1" fmla="val -39088"/>
              <a:gd name="adj2" fmla="val 113653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Adatforrás</a:t>
            </a:r>
            <a:r>
              <a:rPr lang="en-US" sz="2000" dirty="0"/>
              <a:t> </a:t>
            </a:r>
            <a:r>
              <a:rPr lang="en-US" sz="2000" dirty="0" err="1"/>
              <a:t>statisztikái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2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0C6AD-93BA-C653-6280-F726494B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336" y="1150180"/>
            <a:ext cx="9283327" cy="4925724"/>
          </a:xfrm>
          <a:prstGeom prst="rect">
            <a:avLst/>
          </a:prstGeom>
        </p:spPr>
      </p:pic>
      <p:sp>
        <p:nvSpPr>
          <p:cNvPr id="4" name="Rectangular Callout 12">
            <a:extLst>
              <a:ext uri="{FF2B5EF4-FFF2-40B4-BE49-F238E27FC236}">
                <a16:creationId xmlns:a16="http://schemas.microsoft.com/office/drawing/2014/main" id="{88968247-8817-3512-D510-AADE605B3FC9}"/>
              </a:ext>
            </a:extLst>
          </p:cNvPr>
          <p:cNvSpPr/>
          <p:nvPr/>
        </p:nvSpPr>
        <p:spPr>
          <a:xfrm>
            <a:off x="5195162" y="4007097"/>
            <a:ext cx="2060946" cy="722187"/>
          </a:xfrm>
          <a:prstGeom prst="wedgeRectCallout">
            <a:avLst>
              <a:gd name="adj1" fmla="val -102977"/>
              <a:gd name="adj2" fmla="val 63006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Hib</a:t>
            </a:r>
            <a:r>
              <a:rPr lang="en-GB" sz="2000" dirty="0" err="1"/>
              <a:t>ás</a:t>
            </a:r>
            <a:r>
              <a:rPr lang="en-GB" sz="2000" dirty="0"/>
              <a:t> </a:t>
            </a:r>
            <a:r>
              <a:rPr lang="en-GB" sz="2000" dirty="0" err="1"/>
              <a:t>értékek</a:t>
            </a:r>
            <a:r>
              <a:rPr lang="en-GB" sz="2000" dirty="0"/>
              <a:t> </a:t>
            </a:r>
            <a:r>
              <a:rPr lang="en-GB" sz="2000" dirty="0" err="1"/>
              <a:t>mintái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8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959F7-903B-177C-5FF6-05B18668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0" y="1126044"/>
            <a:ext cx="11596940" cy="48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9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959F7-903B-177C-5FF6-05B18668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0" y="1126044"/>
            <a:ext cx="11596940" cy="48943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01221-9B14-1C0A-D600-5627CB4066B2}"/>
              </a:ext>
            </a:extLst>
          </p:cNvPr>
          <p:cNvSpPr/>
          <p:nvPr/>
        </p:nvSpPr>
        <p:spPr>
          <a:xfrm>
            <a:off x="4901184" y="1126044"/>
            <a:ext cx="6993286" cy="48943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Jelentések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959F7-903B-177C-5FF6-05B18668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0" y="1126044"/>
            <a:ext cx="11596940" cy="48943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01221-9B14-1C0A-D600-5627CB4066B2}"/>
              </a:ext>
            </a:extLst>
          </p:cNvPr>
          <p:cNvSpPr/>
          <p:nvPr/>
        </p:nvSpPr>
        <p:spPr>
          <a:xfrm>
            <a:off x="297530" y="1126044"/>
            <a:ext cx="4612798" cy="489437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Eredmények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jövőbeli</a:t>
            </a:r>
            <a:r>
              <a:rPr lang="en-GB" dirty="0"/>
              <a:t> </a:t>
            </a:r>
            <a:r>
              <a:rPr lang="en-GB" dirty="0" err="1"/>
              <a:t>irányok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684A3-BBB7-51DD-07AC-43C4CE4AA89A}"/>
              </a:ext>
            </a:extLst>
          </p:cNvPr>
          <p:cNvSpPr/>
          <p:nvPr/>
        </p:nvSpPr>
        <p:spPr>
          <a:xfrm>
            <a:off x="7457559" y="1524950"/>
            <a:ext cx="4157512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Fejlesztési</a:t>
            </a:r>
            <a:r>
              <a:rPr lang="en-GB" sz="2000" dirty="0"/>
              <a:t> </a:t>
            </a:r>
            <a:r>
              <a:rPr lang="en-GB" sz="2000" dirty="0" err="1"/>
              <a:t>irányok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2845-D7EF-30D7-27E1-65ECB748746A}"/>
              </a:ext>
            </a:extLst>
          </p:cNvPr>
          <p:cNvSpPr txBox="1"/>
          <p:nvPr/>
        </p:nvSpPr>
        <p:spPr>
          <a:xfrm>
            <a:off x="7457559" y="2239052"/>
            <a:ext cx="447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Specifikusabb</a:t>
            </a:r>
            <a:r>
              <a:rPr lang="en-GB" dirty="0"/>
              <a:t> </a:t>
            </a:r>
            <a:r>
              <a:rPr lang="en-GB" dirty="0" err="1"/>
              <a:t>algoritmusok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Felhasználási</a:t>
            </a:r>
            <a:r>
              <a:rPr lang="en-GB" dirty="0"/>
              <a:t> </a:t>
            </a:r>
            <a:r>
              <a:rPr lang="en-GB" dirty="0" err="1"/>
              <a:t>területenként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Adatforrás</a:t>
            </a:r>
            <a:r>
              <a:rPr lang="en-GB" dirty="0"/>
              <a:t> </a:t>
            </a:r>
            <a:r>
              <a:rPr lang="en-GB" dirty="0" err="1"/>
              <a:t>típusonként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Oszlopok</a:t>
            </a:r>
            <a:r>
              <a:rPr lang="en-GB" dirty="0"/>
              <a:t> </a:t>
            </a:r>
            <a:r>
              <a:rPr lang="en-GB" dirty="0" err="1"/>
              <a:t>értékeinek</a:t>
            </a:r>
            <a:r>
              <a:rPr lang="en-GB" dirty="0"/>
              <a:t> </a:t>
            </a:r>
            <a:r>
              <a:rPr lang="en-GB" dirty="0" err="1"/>
              <a:t>együttes</a:t>
            </a:r>
            <a:r>
              <a:rPr lang="en-GB" dirty="0"/>
              <a:t> </a:t>
            </a:r>
            <a:r>
              <a:rPr lang="en-GB" dirty="0" err="1"/>
              <a:t>vizsgálata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Eszközök</a:t>
            </a:r>
            <a:r>
              <a:rPr lang="en-GB" dirty="0"/>
              <a:t> </a:t>
            </a:r>
            <a:r>
              <a:rPr lang="en-GB" dirty="0" err="1"/>
              <a:t>használatának</a:t>
            </a:r>
            <a:r>
              <a:rPr lang="en-GB" dirty="0"/>
              <a:t> </a:t>
            </a:r>
            <a:r>
              <a:rPr lang="en-GB" dirty="0" err="1"/>
              <a:t>kiterjesztése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ydata</a:t>
            </a:r>
            <a:r>
              <a:rPr lang="en-GB" dirty="0"/>
              <a:t> quality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AI </a:t>
            </a:r>
            <a:r>
              <a:rPr lang="en-GB" dirty="0" err="1"/>
              <a:t>alapú</a:t>
            </a:r>
            <a:r>
              <a:rPr lang="en-GB" dirty="0"/>
              <a:t> </a:t>
            </a:r>
            <a:r>
              <a:rPr lang="en-GB" dirty="0" err="1"/>
              <a:t>osztályozás</a:t>
            </a:r>
            <a:endParaRPr lang="en-GB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39A552-B2D4-0AF5-B0CC-5790BDE8B755}"/>
              </a:ext>
            </a:extLst>
          </p:cNvPr>
          <p:cNvSpPr/>
          <p:nvPr/>
        </p:nvSpPr>
        <p:spPr>
          <a:xfrm rot="16200000" flipV="1">
            <a:off x="4445251" y="2700941"/>
            <a:ext cx="3301496" cy="86463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6698E-71E2-988B-5791-D5DD2323B27E}"/>
              </a:ext>
            </a:extLst>
          </p:cNvPr>
          <p:cNvSpPr/>
          <p:nvPr/>
        </p:nvSpPr>
        <p:spPr>
          <a:xfrm>
            <a:off x="576927" y="1524950"/>
            <a:ext cx="4157512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Eredmények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E9354-E86F-CC5F-1D17-262EE387F3D1}"/>
              </a:ext>
            </a:extLst>
          </p:cNvPr>
          <p:cNvSpPr txBox="1"/>
          <p:nvPr/>
        </p:nvSpPr>
        <p:spPr>
          <a:xfrm>
            <a:off x="576927" y="2240379"/>
            <a:ext cx="415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Adatminőség</a:t>
            </a:r>
            <a:r>
              <a:rPr lang="en-GB" dirty="0"/>
              <a:t> </a:t>
            </a:r>
            <a:r>
              <a:rPr lang="en-GB" dirty="0" err="1"/>
              <a:t>értékelő</a:t>
            </a:r>
            <a:r>
              <a:rPr lang="en-GB" dirty="0"/>
              <a:t> </a:t>
            </a:r>
            <a:r>
              <a:rPr lang="en-GB" dirty="0" err="1"/>
              <a:t>eszköz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Minimális</a:t>
            </a:r>
            <a:r>
              <a:rPr lang="en-GB" dirty="0"/>
              <a:t> </a:t>
            </a:r>
            <a:r>
              <a:rPr lang="en-GB" dirty="0" err="1"/>
              <a:t>átalakítás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Gyors</a:t>
            </a:r>
            <a:r>
              <a:rPr lang="en-GB" dirty="0"/>
              <a:t> </a:t>
            </a:r>
            <a:r>
              <a:rPr lang="en-GB" dirty="0" err="1"/>
              <a:t>minőség</a:t>
            </a:r>
            <a:r>
              <a:rPr lang="en-GB" dirty="0"/>
              <a:t> </a:t>
            </a:r>
            <a:r>
              <a:rPr lang="en-GB" dirty="0" err="1"/>
              <a:t>ellenőrzés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Jelentések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7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CC302D-C265-BDDD-E9FD-5950C8C81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1D4B8-A47C-AE4D-79BE-3EF3CD39F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8D8F-9BFA-3D59-52EE-86E5971FC7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70039" y="1216321"/>
            <a:ext cx="11021961" cy="505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Modellezési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pontosság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javítása</a:t>
            </a:r>
            <a:endParaRPr lang="en-GB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Zaj</a:t>
            </a:r>
            <a:r>
              <a:rPr lang="en-GB" dirty="0"/>
              <a:t> </a:t>
            </a:r>
            <a:r>
              <a:rPr lang="en-GB" dirty="0" err="1"/>
              <a:t>csökkentése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Példa</a:t>
            </a:r>
            <a:r>
              <a:rPr lang="en-GB" dirty="0"/>
              <a:t>: </a:t>
            </a:r>
            <a:r>
              <a:rPr lang="en-GB" dirty="0" err="1"/>
              <a:t>energiafogyasztás</a:t>
            </a:r>
            <a:r>
              <a:rPr lang="en-GB" dirty="0"/>
              <a:t> </a:t>
            </a:r>
            <a:r>
              <a:rPr lang="en-GB" dirty="0" err="1"/>
              <a:t>pontosabb</a:t>
            </a:r>
            <a:r>
              <a:rPr lang="en-GB" dirty="0"/>
              <a:t> </a:t>
            </a:r>
            <a:r>
              <a:rPr lang="en-GB" dirty="0" err="1"/>
              <a:t>előrejelzése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Megbízható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eredmények</a:t>
            </a:r>
            <a:endParaRPr lang="en-GB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Téves</a:t>
            </a:r>
            <a:r>
              <a:rPr lang="en-GB" dirty="0"/>
              <a:t> </a:t>
            </a:r>
            <a:r>
              <a:rPr lang="en-GB" dirty="0" err="1"/>
              <a:t>következtetések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rossz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döntések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Példa</a:t>
            </a:r>
            <a:r>
              <a:rPr lang="en-GB" dirty="0"/>
              <a:t>: </a:t>
            </a:r>
            <a:r>
              <a:rPr lang="en-GB" dirty="0" err="1"/>
              <a:t>rossz</a:t>
            </a:r>
            <a:r>
              <a:rPr lang="en-GB" dirty="0"/>
              <a:t> </a:t>
            </a:r>
            <a:r>
              <a:rPr lang="en-GB" dirty="0" err="1"/>
              <a:t>minőségű</a:t>
            </a:r>
            <a:r>
              <a:rPr lang="en-GB" dirty="0"/>
              <a:t> </a:t>
            </a:r>
            <a:r>
              <a:rPr lang="en-GB" dirty="0" err="1"/>
              <a:t>ingatlanadatok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hamis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kép</a:t>
            </a:r>
            <a:r>
              <a:rPr lang="en-GB" dirty="0">
                <a:sym typeface="Wingdings" panose="05000000000000000000" pitchFamily="2" charset="2"/>
              </a:rPr>
              <a:t> a </a:t>
            </a:r>
            <a:r>
              <a:rPr lang="en-GB" dirty="0" err="1">
                <a:sym typeface="Wingdings" panose="05000000000000000000" pitchFamily="2" charset="2"/>
              </a:rPr>
              <a:t>piacról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Hatékonyabb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modellezés</a:t>
            </a:r>
            <a:endParaRPr lang="en-GB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minőségű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gyorsabb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modell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tanítás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>
                <a:sym typeface="Wingdings" panose="05000000000000000000" pitchFamily="2" charset="2"/>
              </a:rPr>
              <a:t>Kevesebb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idő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és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erőforrás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69B623-5793-1D7B-403F-E9A947D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Adatminőség</a:t>
            </a:r>
            <a:r>
              <a:rPr lang="en-GB" dirty="0"/>
              <a:t> </a:t>
            </a:r>
            <a:r>
              <a:rPr lang="en-GB" dirty="0" err="1"/>
              <a:t>fontossága</a:t>
            </a:r>
            <a:endParaRPr lang="en-GB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EDC7EA68-E504-5C52-C9EB-82767BE5CB29}"/>
              </a:ext>
            </a:extLst>
          </p:cNvPr>
          <p:cNvSpPr/>
          <p:nvPr/>
        </p:nvSpPr>
        <p:spPr>
          <a:xfrm>
            <a:off x="-3" y="1183346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1.</a:t>
            </a:r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78A813BC-C02D-7E7A-6141-A1137A6568C3}"/>
              </a:ext>
            </a:extLst>
          </p:cNvPr>
          <p:cNvSpPr/>
          <p:nvPr/>
        </p:nvSpPr>
        <p:spPr>
          <a:xfrm>
            <a:off x="-4" y="2597027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2.</a:t>
            </a: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52D902FC-91F1-AE84-1D19-BFE4A2ED9BE4}"/>
              </a:ext>
            </a:extLst>
          </p:cNvPr>
          <p:cNvSpPr/>
          <p:nvPr/>
        </p:nvSpPr>
        <p:spPr>
          <a:xfrm>
            <a:off x="-5" y="4010708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744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63AE7-CA2F-D703-4554-43F4F5C6E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978" y="1588888"/>
            <a:ext cx="11021961" cy="5051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Vancouveri</a:t>
            </a:r>
            <a:r>
              <a:rPr lang="en-GB" dirty="0"/>
              <a:t> </a:t>
            </a:r>
            <a:r>
              <a:rPr lang="en-GB" dirty="0" err="1"/>
              <a:t>háztartások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Óránkénti</a:t>
            </a:r>
            <a:r>
              <a:rPr lang="en-GB" dirty="0"/>
              <a:t> </a:t>
            </a:r>
            <a:r>
              <a:rPr lang="en-GB" dirty="0" err="1"/>
              <a:t>energiafelhasználási</a:t>
            </a:r>
            <a:r>
              <a:rPr lang="en-GB" dirty="0"/>
              <a:t> </a:t>
            </a:r>
            <a:r>
              <a:rPr lang="en-GB" dirty="0" err="1"/>
              <a:t>adatok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/>
              <a:t>Következő</a:t>
            </a:r>
            <a:r>
              <a:rPr lang="en-GB" dirty="0"/>
              <a:t> </a:t>
            </a:r>
            <a:r>
              <a:rPr lang="en-GB" dirty="0" err="1"/>
              <a:t>óra</a:t>
            </a:r>
            <a:r>
              <a:rPr lang="en-GB" dirty="0"/>
              <a:t> </a:t>
            </a:r>
            <a:r>
              <a:rPr lang="en-GB" dirty="0" err="1"/>
              <a:t>fogyasztásának</a:t>
            </a:r>
            <a:br>
              <a:rPr lang="en-GB" dirty="0"/>
            </a:br>
            <a:r>
              <a:rPr lang="en-GB" dirty="0" err="1"/>
              <a:t>előrejelzése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Összecsúszott</a:t>
            </a:r>
            <a:r>
              <a:rPr lang="en-GB" dirty="0"/>
              <a:t> </a:t>
            </a:r>
            <a:r>
              <a:rPr lang="en-GB" dirty="0" err="1"/>
              <a:t>fogyasztás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12-24 </a:t>
            </a:r>
            <a:r>
              <a:rPr lang="en-GB" dirty="0" err="1"/>
              <a:t>órányi</a:t>
            </a:r>
            <a:r>
              <a:rPr lang="en-GB" dirty="0"/>
              <a:t> </a:t>
            </a:r>
            <a:r>
              <a:rPr lang="en-GB" dirty="0" err="1"/>
              <a:t>fogyasztás</a:t>
            </a:r>
            <a:r>
              <a:rPr lang="en-GB" dirty="0"/>
              <a:t> 1 </a:t>
            </a:r>
            <a:r>
              <a:rPr lang="en-GB" dirty="0" err="1"/>
              <a:t>óra</a:t>
            </a:r>
            <a:r>
              <a:rPr lang="en-GB" dirty="0"/>
              <a:t> </a:t>
            </a:r>
            <a:r>
              <a:rPr lang="en-GB" dirty="0" err="1"/>
              <a:t>alatt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2"/>
                </a:solidFill>
              </a:rPr>
              <a:t>&lt;0.1%</a:t>
            </a:r>
            <a:r>
              <a:rPr lang="en-GB" dirty="0"/>
              <a:t> </a:t>
            </a:r>
            <a:r>
              <a:rPr lang="en-GB" dirty="0" err="1"/>
              <a:t>adatoknak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Javítás</a:t>
            </a:r>
            <a:r>
              <a:rPr lang="en-GB" dirty="0"/>
              <a:t> </a:t>
            </a:r>
            <a:r>
              <a:rPr lang="en-GB" dirty="0" err="1"/>
              <a:t>után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, mint </a:t>
            </a:r>
            <a:r>
              <a:rPr lang="en-GB" b="1" dirty="0">
                <a:solidFill>
                  <a:schemeClr val="accent1"/>
                </a:solidFill>
              </a:rPr>
              <a:t>50%-kal </a:t>
            </a:r>
            <a:r>
              <a:rPr lang="en-GB" b="1" dirty="0" err="1">
                <a:solidFill>
                  <a:schemeClr val="accent1"/>
                </a:solidFill>
              </a:rPr>
              <a:t>nőtt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 </a:t>
            </a:r>
            <a:r>
              <a:rPr lang="en-GB" dirty="0" err="1"/>
              <a:t>pontosság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Random Forest </a:t>
            </a:r>
            <a:r>
              <a:rPr lang="en-GB" dirty="0" err="1"/>
              <a:t>modell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Példa</a:t>
            </a:r>
            <a:r>
              <a:rPr lang="en-GB" dirty="0"/>
              <a:t>: </a:t>
            </a:r>
            <a:r>
              <a:rPr lang="en-GB" dirty="0" err="1"/>
              <a:t>kanadai</a:t>
            </a:r>
            <a:r>
              <a:rPr lang="en-GB" dirty="0"/>
              <a:t> </a:t>
            </a:r>
            <a:r>
              <a:rPr lang="en-GB" dirty="0" err="1"/>
              <a:t>energiafogyasztás</a:t>
            </a:r>
            <a:r>
              <a:rPr lang="en-GB" dirty="0"/>
              <a:t> </a:t>
            </a:r>
            <a:r>
              <a:rPr lang="en-GB" dirty="0" err="1"/>
              <a:t>előrejelzés</a:t>
            </a:r>
            <a:endParaRPr lang="en-GB" dirty="0"/>
          </a:p>
        </p:txBody>
      </p:sp>
      <p:pic>
        <p:nvPicPr>
          <p:cNvPr id="31" name="Picture 30" descr="A row of houses with bushes and bushes&#10;&#10;Description automatically generated">
            <a:extLst>
              <a:ext uri="{FF2B5EF4-FFF2-40B4-BE49-F238E27FC236}">
                <a16:creationId xmlns:a16="http://schemas.microsoft.com/office/drawing/2014/main" id="{C2BC7F49-2E0A-5981-C37D-E30D865B2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353" y="1766911"/>
            <a:ext cx="4596589" cy="27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463525C9-1150-5155-749E-7556333A5E67}"/>
              </a:ext>
            </a:extLst>
          </p:cNvPr>
          <p:cNvSpPr/>
          <p:nvPr/>
        </p:nvSpPr>
        <p:spPr>
          <a:xfrm>
            <a:off x="1892174" y="408049"/>
            <a:ext cx="10326991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Általános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adatminőség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kiértékelő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eszköz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létrehozása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26E6578C-0233-19DA-A327-CBEA630DD6B9}"/>
              </a:ext>
            </a:extLst>
          </p:cNvPr>
          <p:cNvSpPr/>
          <p:nvPr/>
        </p:nvSpPr>
        <p:spPr>
          <a:xfrm>
            <a:off x="-15351" y="408607"/>
            <a:ext cx="2106702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en-US" sz="2400" dirty="0" err="1"/>
              <a:t>Projekt</a:t>
            </a:r>
            <a:r>
              <a:rPr lang="en-US" sz="2400" dirty="0"/>
              <a:t> </a:t>
            </a:r>
            <a:r>
              <a:rPr lang="en-US" sz="2400" dirty="0" err="1"/>
              <a:t>célja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F5008-07AF-CCDB-1B67-30EE3166FC15}"/>
              </a:ext>
            </a:extLst>
          </p:cNvPr>
          <p:cNvSpPr/>
          <p:nvPr/>
        </p:nvSpPr>
        <p:spPr>
          <a:xfrm>
            <a:off x="1330861" y="1750537"/>
            <a:ext cx="450560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F5C0A-AB26-BC17-BBCD-A49CFCB83BEE}"/>
              </a:ext>
            </a:extLst>
          </p:cNvPr>
          <p:cNvSpPr/>
          <p:nvPr/>
        </p:nvSpPr>
        <p:spPr>
          <a:xfrm>
            <a:off x="6355534" y="1750537"/>
            <a:ext cx="450560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Great Expectations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02A86-A292-BCAD-0CD1-98ACECBF3DAA}"/>
              </a:ext>
            </a:extLst>
          </p:cNvPr>
          <p:cNvSpPr txBox="1"/>
          <p:nvPr/>
        </p:nvSpPr>
        <p:spPr>
          <a:xfrm>
            <a:off x="1330861" y="2658294"/>
            <a:ext cx="450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ML </a:t>
            </a:r>
            <a:r>
              <a:rPr lang="en-GB" sz="2000" dirty="0" err="1"/>
              <a:t>területen</a:t>
            </a:r>
            <a:r>
              <a:rPr lang="en-GB" sz="2000" dirty="0"/>
              <a:t> </a:t>
            </a:r>
            <a:r>
              <a:rPr lang="en-GB" sz="2000" dirty="0" err="1"/>
              <a:t>elterjedt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Korábbi</a:t>
            </a:r>
            <a:r>
              <a:rPr lang="en-GB" sz="2000" dirty="0"/>
              <a:t> </a:t>
            </a:r>
            <a:r>
              <a:rPr lang="en-GB" sz="2000" dirty="0" err="1"/>
              <a:t>energiafogyasztási</a:t>
            </a:r>
            <a:r>
              <a:rPr lang="en-GB" sz="2000" dirty="0"/>
              <a:t> </a:t>
            </a:r>
            <a:r>
              <a:rPr lang="en-GB" sz="2000" dirty="0" err="1"/>
              <a:t>projekt</a:t>
            </a:r>
            <a:r>
              <a:rPr lang="en-GB" sz="2000" dirty="0"/>
              <a:t> </a:t>
            </a:r>
            <a:r>
              <a:rPr lang="en-GB" sz="2000" dirty="0" err="1"/>
              <a:t>alapjai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CE842-63BD-15A1-29AF-CF505DB9B24B}"/>
              </a:ext>
            </a:extLst>
          </p:cNvPr>
          <p:cNvSpPr txBox="1"/>
          <p:nvPr/>
        </p:nvSpPr>
        <p:spPr>
          <a:xfrm>
            <a:off x="6355534" y="2658294"/>
            <a:ext cx="45056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Adatminőség</a:t>
            </a:r>
            <a:r>
              <a:rPr lang="en-GB" sz="2000" dirty="0"/>
              <a:t> </a:t>
            </a:r>
            <a:r>
              <a:rPr lang="en-GB" sz="2000" dirty="0" err="1"/>
              <a:t>ellenőrzésének</a:t>
            </a:r>
            <a:r>
              <a:rPr lang="en-GB" sz="2000" dirty="0"/>
              <a:t> </a:t>
            </a:r>
            <a:r>
              <a:rPr lang="en-GB" sz="2000" dirty="0" err="1"/>
              <a:t>eszköze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Bővíthető</a:t>
            </a:r>
            <a:r>
              <a:rPr lang="en-GB" sz="2000" dirty="0"/>
              <a:t>, </a:t>
            </a:r>
            <a:r>
              <a:rPr lang="en-GB" sz="2000" dirty="0" err="1"/>
              <a:t>testreszabható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Automatikus</a:t>
            </a:r>
            <a:r>
              <a:rPr lang="en-GB" sz="2000" dirty="0"/>
              <a:t> </a:t>
            </a:r>
            <a:r>
              <a:rPr lang="en-GB" sz="2000" dirty="0" err="1"/>
              <a:t>validáció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HTML </a:t>
            </a:r>
            <a:r>
              <a:rPr lang="en-GB" sz="2000" dirty="0" err="1"/>
              <a:t>jelentések</a:t>
            </a:r>
            <a:r>
              <a:rPr lang="en-GB" sz="2000" dirty="0"/>
              <a:t> </a:t>
            </a:r>
            <a:r>
              <a:rPr lang="en-GB" sz="2000" dirty="0" err="1"/>
              <a:t>generálása</a:t>
            </a:r>
            <a:endParaRPr lang="en-GB" sz="2000" dirty="0"/>
          </a:p>
        </p:txBody>
      </p:sp>
      <p:pic>
        <p:nvPicPr>
          <p:cNvPr id="21" name="Picture 20" descr="A blue and yellow snake logo&#10;&#10;Description automatically generated">
            <a:extLst>
              <a:ext uri="{FF2B5EF4-FFF2-40B4-BE49-F238E27FC236}">
                <a16:creationId xmlns:a16="http://schemas.microsoft.com/office/drawing/2014/main" id="{60C973D2-7752-95F7-3475-5492F8646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95" y="4503209"/>
            <a:ext cx="1098138" cy="1098138"/>
          </a:xfrm>
          <a:prstGeom prst="rect">
            <a:avLst/>
          </a:prstGeom>
        </p:spPr>
      </p:pic>
      <p:pic>
        <p:nvPicPr>
          <p:cNvPr id="23" name="Picture 22" descr="A black and orange logo&#10;&#10;Description automatically generated">
            <a:extLst>
              <a:ext uri="{FF2B5EF4-FFF2-40B4-BE49-F238E27FC236}">
                <a16:creationId xmlns:a16="http://schemas.microsoft.com/office/drawing/2014/main" id="{3898E83B-BB96-2B8A-5DDB-2040E410F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69" y="4503209"/>
            <a:ext cx="1098138" cy="10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Adatforrások</a:t>
            </a:r>
            <a:r>
              <a:rPr lang="en-GB" dirty="0"/>
              <a:t> </a:t>
            </a:r>
            <a:r>
              <a:rPr lang="en-GB" dirty="0" err="1"/>
              <a:t>kiválasztása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684A3-BBB7-51DD-07AC-43C4CE4AA89A}"/>
              </a:ext>
            </a:extLst>
          </p:cNvPr>
          <p:cNvSpPr/>
          <p:nvPr/>
        </p:nvSpPr>
        <p:spPr>
          <a:xfrm>
            <a:off x="1330861" y="1180169"/>
            <a:ext cx="450560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Madridi</a:t>
            </a:r>
            <a:r>
              <a:rPr lang="en-GB" sz="2000" dirty="0"/>
              <a:t> </a:t>
            </a:r>
            <a:r>
              <a:rPr lang="en-GB" sz="2000" dirty="0" err="1"/>
              <a:t>ingatlanhirdetés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F5215-AFE4-84B3-0B1F-58AF4C0F5430}"/>
              </a:ext>
            </a:extLst>
          </p:cNvPr>
          <p:cNvSpPr/>
          <p:nvPr/>
        </p:nvSpPr>
        <p:spPr>
          <a:xfrm>
            <a:off x="6355534" y="1180169"/>
            <a:ext cx="4505606" cy="5490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Lakossági</a:t>
            </a:r>
            <a:r>
              <a:rPr lang="en-GB" sz="2000" dirty="0"/>
              <a:t> </a:t>
            </a:r>
            <a:r>
              <a:rPr lang="en-GB" sz="2000" dirty="0" err="1"/>
              <a:t>energiafogyasztás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2845-D7EF-30D7-27E1-65ECB748746A}"/>
              </a:ext>
            </a:extLst>
          </p:cNvPr>
          <p:cNvSpPr txBox="1"/>
          <p:nvPr/>
        </p:nvSpPr>
        <p:spPr>
          <a:xfrm>
            <a:off x="1330861" y="2087926"/>
            <a:ext cx="450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~21 000 </a:t>
            </a:r>
            <a:r>
              <a:rPr lang="en-GB" sz="2000" dirty="0" err="1"/>
              <a:t>sor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40+ feature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Ár</a:t>
            </a:r>
            <a:r>
              <a:rPr lang="en-GB" sz="2000" dirty="0"/>
              <a:t>, </a:t>
            </a:r>
            <a:r>
              <a:rPr lang="en-GB" sz="2000" dirty="0" err="1"/>
              <a:t>terület</a:t>
            </a:r>
            <a:r>
              <a:rPr lang="en-GB" sz="2000" dirty="0"/>
              <a:t>, </a:t>
            </a:r>
            <a:r>
              <a:rPr lang="en-GB" sz="2000" dirty="0" err="1"/>
              <a:t>szobák</a:t>
            </a:r>
            <a:r>
              <a:rPr lang="en-GB" sz="2000" dirty="0"/>
              <a:t> </a:t>
            </a:r>
            <a:r>
              <a:rPr lang="en-GB" sz="2000" dirty="0" err="1"/>
              <a:t>száma</a:t>
            </a:r>
            <a:r>
              <a:rPr lang="en-GB" sz="2000" dirty="0"/>
              <a:t>, </a:t>
            </a:r>
            <a:r>
              <a:rPr lang="en-GB" sz="2000" dirty="0" err="1"/>
              <a:t>típusa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22541-EDE0-A384-14C2-FC4F1A6B9253}"/>
              </a:ext>
            </a:extLst>
          </p:cNvPr>
          <p:cNvSpPr txBox="1"/>
          <p:nvPr/>
        </p:nvSpPr>
        <p:spPr>
          <a:xfrm>
            <a:off x="6355534" y="2087926"/>
            <a:ext cx="450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600 000 </a:t>
            </a:r>
            <a:r>
              <a:rPr lang="en-GB" sz="2000" dirty="0" err="1"/>
              <a:t>sor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20+ feature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Fogyasztás</a:t>
            </a:r>
            <a:r>
              <a:rPr lang="en-GB" sz="2000" dirty="0"/>
              <a:t>, </a:t>
            </a:r>
            <a:r>
              <a:rPr lang="en-GB" sz="2000" dirty="0" err="1"/>
              <a:t>időjárás</a:t>
            </a:r>
            <a:r>
              <a:rPr lang="en-GB" sz="2000" dirty="0"/>
              <a:t>, </a:t>
            </a:r>
            <a:r>
              <a:rPr lang="en-GB" sz="2000" dirty="0" err="1"/>
              <a:t>ház</a:t>
            </a:r>
            <a:r>
              <a:rPr lang="en-GB" sz="2000" dirty="0"/>
              <a:t> </a:t>
            </a:r>
            <a:r>
              <a:rPr lang="en-GB" sz="2000" dirty="0" err="1"/>
              <a:t>metaadatok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31F20-0A4C-1654-18B5-2D694CDCACB0}"/>
              </a:ext>
            </a:extLst>
          </p:cNvPr>
          <p:cNvSpPr/>
          <p:nvPr/>
        </p:nvSpPr>
        <p:spPr>
          <a:xfrm>
            <a:off x="1330861" y="3909505"/>
            <a:ext cx="450560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Madridi</a:t>
            </a:r>
            <a:r>
              <a:rPr lang="en-GB" sz="2000" dirty="0"/>
              <a:t> </a:t>
            </a:r>
            <a:r>
              <a:rPr lang="en-GB" sz="2000" dirty="0" err="1"/>
              <a:t>ingatlanhirdetés</a:t>
            </a:r>
            <a:r>
              <a:rPr lang="en-GB" sz="2000" dirty="0"/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D1FA7-CB86-4031-D50B-C83AC3DDCAEF}"/>
              </a:ext>
            </a:extLst>
          </p:cNvPr>
          <p:cNvSpPr/>
          <p:nvPr/>
        </p:nvSpPr>
        <p:spPr>
          <a:xfrm>
            <a:off x="6355534" y="3909505"/>
            <a:ext cx="450560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Melbourne-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ingatlanhirdetés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2F8F1-6084-4866-1C2D-B127A1B5FB58}"/>
              </a:ext>
            </a:extLst>
          </p:cNvPr>
          <p:cNvSpPr txBox="1"/>
          <p:nvPr/>
        </p:nvSpPr>
        <p:spPr>
          <a:xfrm>
            <a:off x="1330861" y="4817262"/>
            <a:ext cx="450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~900 </a:t>
            </a:r>
            <a:r>
              <a:rPr lang="en-GB" sz="2000" dirty="0" err="1"/>
              <a:t>sor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13 feature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Ár</a:t>
            </a:r>
            <a:r>
              <a:rPr lang="en-GB" sz="2000" dirty="0"/>
              <a:t>, </a:t>
            </a:r>
            <a:r>
              <a:rPr lang="en-GB" sz="2000" dirty="0" err="1"/>
              <a:t>terület</a:t>
            </a:r>
            <a:r>
              <a:rPr lang="en-GB" sz="2000" dirty="0"/>
              <a:t>, </a:t>
            </a:r>
            <a:r>
              <a:rPr lang="en-GB" sz="2000" dirty="0" err="1"/>
              <a:t>szobák</a:t>
            </a:r>
            <a:r>
              <a:rPr lang="en-GB" sz="2000" dirty="0"/>
              <a:t> </a:t>
            </a:r>
            <a:r>
              <a:rPr lang="en-GB" sz="2000" dirty="0" err="1"/>
              <a:t>száma</a:t>
            </a:r>
            <a:r>
              <a:rPr lang="en-GB" sz="2000" dirty="0"/>
              <a:t>, </a:t>
            </a:r>
            <a:r>
              <a:rPr lang="en-GB" sz="2000" dirty="0" err="1"/>
              <a:t>hirdetők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BCBA1-3890-C5AA-2877-60464A9F0EEE}"/>
              </a:ext>
            </a:extLst>
          </p:cNvPr>
          <p:cNvSpPr txBox="1"/>
          <p:nvPr/>
        </p:nvSpPr>
        <p:spPr>
          <a:xfrm>
            <a:off x="6355534" y="4817262"/>
            <a:ext cx="4505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~13 000 </a:t>
            </a:r>
            <a:r>
              <a:rPr lang="en-GB" sz="2000" dirty="0" err="1"/>
              <a:t>sor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20+ feature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Ár</a:t>
            </a:r>
            <a:r>
              <a:rPr lang="en-GB" sz="2000" dirty="0"/>
              <a:t>, </a:t>
            </a:r>
            <a:r>
              <a:rPr lang="en-GB" sz="2000" dirty="0" err="1"/>
              <a:t>terület</a:t>
            </a:r>
            <a:r>
              <a:rPr lang="en-GB" sz="2000" dirty="0"/>
              <a:t>, </a:t>
            </a:r>
            <a:r>
              <a:rPr lang="en-GB" sz="2000" dirty="0" err="1"/>
              <a:t>szobák</a:t>
            </a:r>
            <a:r>
              <a:rPr lang="en-GB" sz="2000" dirty="0"/>
              <a:t> </a:t>
            </a:r>
            <a:r>
              <a:rPr lang="en-GB" sz="2000" dirty="0" err="1"/>
              <a:t>száma</a:t>
            </a:r>
            <a:r>
              <a:rPr lang="en-GB" sz="2000" dirty="0"/>
              <a:t>, </a:t>
            </a:r>
            <a:r>
              <a:rPr lang="en-GB" sz="2000" dirty="0" err="1"/>
              <a:t>típusa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87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Kiértékelő</a:t>
            </a:r>
            <a:r>
              <a:rPr lang="en-GB" dirty="0"/>
              <a:t> </a:t>
            </a:r>
            <a:r>
              <a:rPr lang="en-GB" dirty="0" err="1"/>
              <a:t>algoritmus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684A3-BBB7-51DD-07AC-43C4CE4AA89A}"/>
              </a:ext>
            </a:extLst>
          </p:cNvPr>
          <p:cNvSpPr/>
          <p:nvPr/>
        </p:nvSpPr>
        <p:spPr>
          <a:xfrm>
            <a:off x="4445251" y="4095362"/>
            <a:ext cx="330149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Általános</a:t>
            </a:r>
            <a:r>
              <a:rPr lang="en-GB" sz="2000" dirty="0"/>
              <a:t> </a:t>
            </a:r>
            <a:r>
              <a:rPr lang="en-GB" sz="2000" dirty="0" err="1"/>
              <a:t>jelentés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F5215-AFE4-84B3-0B1F-58AF4C0F5430}"/>
              </a:ext>
            </a:extLst>
          </p:cNvPr>
          <p:cNvSpPr/>
          <p:nvPr/>
        </p:nvSpPr>
        <p:spPr>
          <a:xfrm>
            <a:off x="8102851" y="4095362"/>
            <a:ext cx="330149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Hibagyűjtő</a:t>
            </a:r>
            <a:r>
              <a:rPr lang="en-GB" sz="2000" dirty="0"/>
              <a:t> </a:t>
            </a:r>
            <a:r>
              <a:rPr lang="en-GB" sz="2000" dirty="0" err="1"/>
              <a:t>funkció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2845-D7EF-30D7-27E1-65ECB748746A}"/>
              </a:ext>
            </a:extLst>
          </p:cNvPr>
          <p:cNvSpPr txBox="1"/>
          <p:nvPr/>
        </p:nvSpPr>
        <p:spPr>
          <a:xfrm>
            <a:off x="4445251" y="4758684"/>
            <a:ext cx="330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Great Expectation </a:t>
            </a:r>
            <a:r>
              <a:rPr lang="en-GB" dirty="0" err="1"/>
              <a:t>generálja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Oszlopszintű</a:t>
            </a:r>
            <a:r>
              <a:rPr lang="en-GB" dirty="0"/>
              <a:t> </a:t>
            </a:r>
            <a:r>
              <a:rPr lang="en-GB" dirty="0" err="1"/>
              <a:t>statisztikák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22541-EDE0-A384-14C2-FC4F1A6B9253}"/>
              </a:ext>
            </a:extLst>
          </p:cNvPr>
          <p:cNvSpPr txBox="1"/>
          <p:nvPr/>
        </p:nvSpPr>
        <p:spPr>
          <a:xfrm>
            <a:off x="8102851" y="4758684"/>
            <a:ext cx="3301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Minden </a:t>
            </a:r>
            <a:r>
              <a:rPr lang="en-GB" dirty="0" err="1"/>
              <a:t>sor</a:t>
            </a:r>
            <a:r>
              <a:rPr lang="en-GB" dirty="0"/>
              <a:t>, </a:t>
            </a:r>
            <a:r>
              <a:rPr lang="en-GB" dirty="0" err="1"/>
              <a:t>ahol</a:t>
            </a:r>
            <a:r>
              <a:rPr lang="en-GB" dirty="0"/>
              <a:t> </a:t>
            </a:r>
            <a:r>
              <a:rPr lang="en-GB" dirty="0" err="1"/>
              <a:t>legalább</a:t>
            </a:r>
            <a:r>
              <a:rPr lang="en-GB" dirty="0"/>
              <a:t> 1 </a:t>
            </a:r>
            <a:r>
              <a:rPr lang="en-GB" dirty="0" err="1"/>
              <a:t>elvárás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teljesül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Eredeti</a:t>
            </a:r>
            <a:r>
              <a:rPr lang="en-GB" dirty="0"/>
              <a:t> </a:t>
            </a:r>
            <a:r>
              <a:rPr lang="en-GB" dirty="0" err="1"/>
              <a:t>adatokkal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Elvárásokkal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csv </a:t>
            </a:r>
            <a:r>
              <a:rPr lang="en-GB" dirty="0" err="1"/>
              <a:t>formátum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D942C-1764-A585-C9A2-01F41BACD00B}"/>
              </a:ext>
            </a:extLst>
          </p:cNvPr>
          <p:cNvSpPr/>
          <p:nvPr/>
        </p:nvSpPr>
        <p:spPr>
          <a:xfrm>
            <a:off x="787651" y="1180169"/>
            <a:ext cx="1061669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Bemenet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4B7B8-5DDD-309B-546A-D5F5FA33BADE}"/>
              </a:ext>
            </a:extLst>
          </p:cNvPr>
          <p:cNvSpPr txBox="1"/>
          <p:nvPr/>
        </p:nvSpPr>
        <p:spPr>
          <a:xfrm>
            <a:off x="4378857" y="1822406"/>
            <a:ext cx="343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Adatforrás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Oszlop</a:t>
            </a:r>
            <a:r>
              <a:rPr lang="en-GB" dirty="0"/>
              <a:t> </a:t>
            </a:r>
            <a:r>
              <a:rPr lang="en-GB" dirty="0" err="1"/>
              <a:t>metaadatok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/>
              <a:t>Típusok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Szigorúság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(</a:t>
            </a:r>
            <a:r>
              <a:rPr lang="en-GB" dirty="0" err="1"/>
              <a:t>Exportálás</a:t>
            </a:r>
            <a:r>
              <a:rPr lang="en-GB" dirty="0"/>
              <a:t> </a:t>
            </a:r>
            <a:r>
              <a:rPr lang="en-GB" dirty="0" err="1"/>
              <a:t>részletessége</a:t>
            </a:r>
            <a:r>
              <a:rPr lang="en-GB" dirty="0"/>
              <a:t>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39A552-B2D4-0AF5-B0CC-5790BDE8B755}"/>
              </a:ext>
            </a:extLst>
          </p:cNvPr>
          <p:cNvSpPr/>
          <p:nvPr/>
        </p:nvSpPr>
        <p:spPr>
          <a:xfrm flipV="1">
            <a:off x="4445251" y="3499434"/>
            <a:ext cx="3301496" cy="38346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6698E-71E2-988B-5791-D5DD2323B27E}"/>
              </a:ext>
            </a:extLst>
          </p:cNvPr>
          <p:cNvSpPr/>
          <p:nvPr/>
        </p:nvSpPr>
        <p:spPr>
          <a:xfrm>
            <a:off x="787651" y="4095362"/>
            <a:ext cx="3301496" cy="549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Minőség</a:t>
            </a:r>
            <a:r>
              <a:rPr lang="en-GB" sz="2000" dirty="0"/>
              <a:t> </a:t>
            </a:r>
            <a:r>
              <a:rPr lang="en-GB" sz="2000" dirty="0" err="1"/>
              <a:t>értékelése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E9354-E86F-CC5F-1D17-262EE387F3D1}"/>
              </a:ext>
            </a:extLst>
          </p:cNvPr>
          <p:cNvSpPr txBox="1"/>
          <p:nvPr/>
        </p:nvSpPr>
        <p:spPr>
          <a:xfrm>
            <a:off x="787651" y="4758684"/>
            <a:ext cx="330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Érték</a:t>
            </a:r>
            <a:r>
              <a:rPr lang="en-GB" dirty="0"/>
              <a:t> 0-1 </a:t>
            </a:r>
            <a:r>
              <a:rPr lang="en-GB" dirty="0" err="1"/>
              <a:t>között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szabályok</a:t>
            </a:r>
            <a:r>
              <a:rPr lang="en-GB" dirty="0"/>
              <a:t> </a:t>
            </a:r>
            <a:r>
              <a:rPr lang="en-GB" dirty="0" err="1"/>
              <a:t>teljesülésének</a:t>
            </a:r>
            <a:r>
              <a:rPr lang="en-GB" dirty="0"/>
              <a:t> </a:t>
            </a:r>
            <a:r>
              <a:rPr lang="en-GB" dirty="0" err="1"/>
              <a:t>súlyozott</a:t>
            </a:r>
            <a:r>
              <a:rPr lang="en-GB" dirty="0"/>
              <a:t> </a:t>
            </a:r>
            <a:r>
              <a:rPr lang="en-GB" dirty="0" err="1"/>
              <a:t>átlaga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6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Adatforrások</a:t>
            </a:r>
            <a:r>
              <a:rPr lang="en-GB" dirty="0"/>
              <a:t> </a:t>
            </a:r>
            <a:r>
              <a:rPr lang="en-GB" dirty="0" err="1"/>
              <a:t>értékelése</a:t>
            </a:r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A5A683-E57E-3B5F-5149-16C5A1C49F46}"/>
              </a:ext>
            </a:extLst>
          </p:cNvPr>
          <p:cNvGraphicFramePr/>
          <p:nvPr/>
        </p:nvGraphicFramePr>
        <p:xfrm>
          <a:off x="2348723" y="1110343"/>
          <a:ext cx="7494554" cy="50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41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Adatforrások</a:t>
            </a:r>
            <a:r>
              <a:rPr lang="en-GB" dirty="0"/>
              <a:t> </a:t>
            </a:r>
            <a:r>
              <a:rPr lang="en-GB" dirty="0" err="1"/>
              <a:t>értékelése</a:t>
            </a:r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A5A683-E57E-3B5F-5149-16C5A1C49F46}"/>
              </a:ext>
            </a:extLst>
          </p:cNvPr>
          <p:cNvGraphicFramePr/>
          <p:nvPr/>
        </p:nvGraphicFramePr>
        <p:xfrm>
          <a:off x="2348723" y="1110343"/>
          <a:ext cx="7494554" cy="50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F33B4EBA-6C51-4029-D3D1-0167FA012854}"/>
              </a:ext>
            </a:extLst>
          </p:cNvPr>
          <p:cNvSpPr/>
          <p:nvPr/>
        </p:nvSpPr>
        <p:spPr>
          <a:xfrm>
            <a:off x="279918" y="1992733"/>
            <a:ext cx="2556491" cy="802721"/>
          </a:xfrm>
          <a:prstGeom prst="wedgeRectCallout">
            <a:avLst>
              <a:gd name="adj1" fmla="val 66508"/>
              <a:gd name="adj2" fmla="val 104790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Üres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hiányos</a:t>
            </a:r>
            <a:r>
              <a:rPr lang="en-US" sz="2000" dirty="0"/>
              <a:t> </a:t>
            </a:r>
            <a:r>
              <a:rPr lang="en-US" sz="2000" dirty="0" err="1"/>
              <a:t>oszlopok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67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0BD63-D822-DBD5-8C05-148F805DD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GB" dirty="0" err="1"/>
              <a:t>émalaboratórium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en-GB" dirty="0"/>
              <a:t>VIMIAL00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A8D8B-2D54-0BFF-5C9A-7AB614D78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6500D1-AC96-85EC-7FBE-32B2BE9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Adatforrások</a:t>
            </a:r>
            <a:r>
              <a:rPr lang="en-GB" dirty="0"/>
              <a:t> </a:t>
            </a:r>
            <a:r>
              <a:rPr lang="en-GB" dirty="0" err="1"/>
              <a:t>értékelése</a:t>
            </a:r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A5A683-E57E-3B5F-5149-16C5A1C49F46}"/>
              </a:ext>
            </a:extLst>
          </p:cNvPr>
          <p:cNvGraphicFramePr/>
          <p:nvPr/>
        </p:nvGraphicFramePr>
        <p:xfrm>
          <a:off x="2348723" y="1110343"/>
          <a:ext cx="7494554" cy="502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F33B4EBA-6C51-4029-D3D1-0167FA012854}"/>
              </a:ext>
            </a:extLst>
          </p:cNvPr>
          <p:cNvSpPr/>
          <p:nvPr/>
        </p:nvSpPr>
        <p:spPr>
          <a:xfrm>
            <a:off x="279918" y="1992733"/>
            <a:ext cx="2556491" cy="802721"/>
          </a:xfrm>
          <a:prstGeom prst="wedgeRectCallout">
            <a:avLst>
              <a:gd name="adj1" fmla="val 66508"/>
              <a:gd name="adj2" fmla="val 104790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Üres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hiányos</a:t>
            </a:r>
            <a:r>
              <a:rPr lang="en-US" sz="2000" dirty="0"/>
              <a:t> </a:t>
            </a:r>
            <a:r>
              <a:rPr lang="en-US" sz="2000" dirty="0" err="1"/>
              <a:t>oszlopok</a:t>
            </a:r>
            <a:endParaRPr lang="en-US" sz="2000" dirty="0"/>
          </a:p>
        </p:txBody>
      </p:sp>
      <p:sp>
        <p:nvSpPr>
          <p:cNvPr id="14" name="Rectangular Callout 12">
            <a:extLst>
              <a:ext uri="{FF2B5EF4-FFF2-40B4-BE49-F238E27FC236}">
                <a16:creationId xmlns:a16="http://schemas.microsoft.com/office/drawing/2014/main" id="{0C200D02-7A04-ED29-68B7-9324B340A6B0}"/>
              </a:ext>
            </a:extLst>
          </p:cNvPr>
          <p:cNvSpPr/>
          <p:nvPr/>
        </p:nvSpPr>
        <p:spPr>
          <a:xfrm>
            <a:off x="8201608" y="1603282"/>
            <a:ext cx="2177047" cy="555819"/>
          </a:xfrm>
          <a:prstGeom prst="wedgeRectCallout">
            <a:avLst>
              <a:gd name="adj1" fmla="val -82038"/>
              <a:gd name="adj2" fmla="val 167559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Kiugró</a:t>
            </a:r>
            <a:r>
              <a:rPr lang="en-US" sz="2000" dirty="0"/>
              <a:t> </a:t>
            </a:r>
            <a:r>
              <a:rPr lang="en-US" sz="2000" dirty="0" err="1"/>
              <a:t>értékek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9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E361506ED1F845B1C53CB6DC0CF874" ma:contentTypeVersion="8" ma:contentTypeDescription="Új dokumentum létrehozása." ma:contentTypeScope="" ma:versionID="069c9ee66903762e7c7e50aa6320929d">
  <xsd:schema xmlns:xsd="http://www.w3.org/2001/XMLSchema" xmlns:xs="http://www.w3.org/2001/XMLSchema" xmlns:p="http://schemas.microsoft.com/office/2006/metadata/properties" xmlns:ns3="8dd5f515-07a9-4c20-a3ca-65cf80031ce1" xmlns:ns4="5a9a2ad5-922e-48ad-8473-2d4d42c5cd13" targetNamespace="http://schemas.microsoft.com/office/2006/metadata/properties" ma:root="true" ma:fieldsID="59f0f211d17104e1aa6ec612d4e2e3c3" ns3:_="" ns4:_="">
    <xsd:import namespace="8dd5f515-07a9-4c20-a3ca-65cf80031ce1"/>
    <xsd:import namespace="5a9a2ad5-922e-48ad-8473-2d4d42c5cd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5f515-07a9-4c20-a3ca-65cf80031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a2ad5-922e-48ad-8473-2d4d42c5cd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d5f515-07a9-4c20-a3ca-65cf80031ce1" xsi:nil="true"/>
  </documentManagement>
</p:properties>
</file>

<file path=customXml/itemProps1.xml><?xml version="1.0" encoding="utf-8"?>
<ds:datastoreItem xmlns:ds="http://schemas.openxmlformats.org/officeDocument/2006/customXml" ds:itemID="{11EF152B-C676-4BF8-B0FA-E256DD2ABB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6AAEEC-017F-4892-B632-2206B61F3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d5f515-07a9-4c20-a3ca-65cf80031ce1"/>
    <ds:schemaRef ds:uri="5a9a2ad5-922e-48ad-8473-2d4d42c5cd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8B5120-334A-4CB4-B027-04D60E082B97}">
  <ds:schemaRefs>
    <ds:schemaRef ds:uri="http://www.w3.org/XML/1998/namespace"/>
    <ds:schemaRef ds:uri="http://schemas.microsoft.com/office/2006/documentManagement/types"/>
    <ds:schemaRef ds:uri="5a9a2ad5-922e-48ad-8473-2d4d42c5cd13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dd5f515-07a9-4c20-a3ca-65cf80031ce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444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 ExtraBold</vt:lpstr>
      <vt:lpstr>Calibri</vt:lpstr>
      <vt:lpstr>Arial</vt:lpstr>
      <vt:lpstr>Open Sans</vt:lpstr>
      <vt:lpstr>Wingdings</vt:lpstr>
      <vt:lpstr>FTSRG</vt:lpstr>
      <vt:lpstr>Adatminőség kiértékelése</vt:lpstr>
      <vt:lpstr>Adatminőség fontossága</vt:lpstr>
      <vt:lpstr>Példa: kanadai energiafogyasztás előrejelzés</vt:lpstr>
      <vt:lpstr>PowerPoint Presentation</vt:lpstr>
      <vt:lpstr>Adatforrások kiválasztása</vt:lpstr>
      <vt:lpstr>Kiértékelő algoritmus</vt:lpstr>
      <vt:lpstr>Adatforrások értékelése</vt:lpstr>
      <vt:lpstr>Adatforrások értékelése</vt:lpstr>
      <vt:lpstr>Adatforrások értékelése</vt:lpstr>
      <vt:lpstr>Adatforrások értékelése</vt:lpstr>
      <vt:lpstr>Jelentések</vt:lpstr>
      <vt:lpstr>Jelentések</vt:lpstr>
      <vt:lpstr>Jelentések</vt:lpstr>
      <vt:lpstr>Jelentések</vt:lpstr>
      <vt:lpstr>Jelentések</vt:lpstr>
      <vt:lpstr>Jelentések</vt:lpstr>
      <vt:lpstr>Eredmények és jövőbeli irányok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kris</dc:creator>
  <cp:lastModifiedBy>Benedek Pósfay</cp:lastModifiedBy>
  <cp:revision>281</cp:revision>
  <dcterms:created xsi:type="dcterms:W3CDTF">2019-09-05T14:22:57Z</dcterms:created>
  <dcterms:modified xsi:type="dcterms:W3CDTF">2024-05-29T23:45:42Z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0x010100A8E361506ED1F845B1C53CB6DC0CF874</vt:lpwstr>
  </property>
</Properties>
</file>