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7"/>
  </p:notesMasterIdLst>
  <p:sldIdLst>
    <p:sldId id="258" r:id="rId5"/>
    <p:sldId id="266" r:id="rId6"/>
    <p:sldId id="263" r:id="rId7"/>
    <p:sldId id="264" r:id="rId8"/>
    <p:sldId id="267" r:id="rId9"/>
    <p:sldId id="271" r:id="rId10"/>
    <p:sldId id="273" r:id="rId11"/>
    <p:sldId id="268" r:id="rId12"/>
    <p:sldId id="269" r:id="rId13"/>
    <p:sldId id="274" r:id="rId14"/>
    <p:sldId id="270" r:id="rId15"/>
    <p:sldId id="27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ExtraBold" panose="020B0906030804020204" pitchFamily="34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2B61"/>
    <a:srgbClr val="283C88"/>
    <a:srgbClr val="253E8E"/>
    <a:srgbClr val="5F2C60"/>
    <a:srgbClr val="2B3D8A"/>
    <a:srgbClr val="0D4F97"/>
    <a:srgbClr val="4464AD"/>
    <a:srgbClr val="615756"/>
    <a:srgbClr val="503D3F"/>
    <a:srgbClr val="3A7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21598-D04F-46A5-A374-1B0F61C6D6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4D6F46-CBB6-4025-8352-95707460284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Attributes of dependability</a:t>
          </a:r>
        </a:p>
      </dgm:t>
    </dgm:pt>
    <dgm:pt modelId="{22524168-2650-44BF-A7A3-EA90CED5B438}" type="parTrans" cxnId="{F58E9799-FBC8-46C9-93E1-F38A20C28EA4}">
      <dgm:prSet/>
      <dgm:spPr/>
      <dgm:t>
        <a:bodyPr/>
        <a:lstStyle/>
        <a:p>
          <a:endParaRPr lang="en-US"/>
        </a:p>
      </dgm:t>
    </dgm:pt>
    <dgm:pt modelId="{8D902639-0FCD-4A9D-85F8-68AE19ECD535}" type="sibTrans" cxnId="{F58E9799-FBC8-46C9-93E1-F38A20C28EA4}">
      <dgm:prSet/>
      <dgm:spPr>
        <a:solidFill>
          <a:schemeClr val="accent1"/>
        </a:solidFill>
        <a:ln w="127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E36DC6D-7265-444C-8517-DC85F0A9C8DD}">
      <dgm:prSet phldrT="[Text]"/>
      <dgm:spPr/>
      <dgm:t>
        <a:bodyPr/>
        <a:lstStyle/>
        <a:p>
          <a:r>
            <a:rPr lang="en-US" dirty="0"/>
            <a:t>Combinatorial models</a:t>
          </a:r>
        </a:p>
      </dgm:t>
    </dgm:pt>
    <dgm:pt modelId="{4B36342E-3264-4D4E-A2AD-2C424FBAABA2}" type="parTrans" cxnId="{C431D6B9-096B-4817-9C30-E9DA84A631F9}">
      <dgm:prSet/>
      <dgm:spPr/>
      <dgm:t>
        <a:bodyPr/>
        <a:lstStyle/>
        <a:p>
          <a:endParaRPr lang="en-US"/>
        </a:p>
      </dgm:t>
    </dgm:pt>
    <dgm:pt modelId="{1D47F358-54D9-404D-A84B-93689BEFC7FB}" type="sibTrans" cxnId="{C431D6B9-096B-4817-9C30-E9DA84A631F9}">
      <dgm:prSet/>
      <dgm:spPr/>
      <dgm:t>
        <a:bodyPr/>
        <a:lstStyle/>
        <a:p>
          <a:endParaRPr lang="en-US"/>
        </a:p>
      </dgm:t>
    </dgm:pt>
    <dgm:pt modelId="{627E755D-BA91-47AC-9C70-975ED5CA865C}">
      <dgm:prSet phldrT="[Text]"/>
      <dgm:spPr/>
      <dgm:t>
        <a:bodyPr/>
        <a:lstStyle/>
        <a:p>
          <a:r>
            <a:rPr lang="en-US" dirty="0"/>
            <a:t>Stochastic models</a:t>
          </a:r>
        </a:p>
      </dgm:t>
    </dgm:pt>
    <dgm:pt modelId="{C50F3CA0-DF24-46A6-94BC-FAC3B2621CF8}" type="parTrans" cxnId="{BB8FF072-1AAB-4A2F-AAE8-70D57040A861}">
      <dgm:prSet/>
      <dgm:spPr/>
      <dgm:t>
        <a:bodyPr/>
        <a:lstStyle/>
        <a:p>
          <a:endParaRPr lang="en-US"/>
        </a:p>
      </dgm:t>
    </dgm:pt>
    <dgm:pt modelId="{8CB522D7-B6B8-49D0-BD40-498D41B1566C}" type="sibTrans" cxnId="{BB8FF072-1AAB-4A2F-AAE8-70D57040A861}">
      <dgm:prSet/>
      <dgm:spPr/>
      <dgm:t>
        <a:bodyPr/>
        <a:lstStyle/>
        <a:p>
          <a:endParaRPr lang="en-US"/>
        </a:p>
      </dgm:t>
    </dgm:pt>
    <dgm:pt modelId="{14DC023D-6BEA-43FF-92CA-94BA91BA420C}" type="pres">
      <dgm:prSet presAssocID="{61F21598-D04F-46A5-A374-1B0F61C6D6E8}" presName="Name0" presStyleCnt="0">
        <dgm:presLayoutVars>
          <dgm:chMax val="7"/>
          <dgm:chPref val="7"/>
          <dgm:dir/>
        </dgm:presLayoutVars>
      </dgm:prSet>
      <dgm:spPr/>
    </dgm:pt>
    <dgm:pt modelId="{CA8055DB-5812-49B2-ADAC-B4DE027269A0}" type="pres">
      <dgm:prSet presAssocID="{61F21598-D04F-46A5-A374-1B0F61C6D6E8}" presName="Name1" presStyleCnt="0"/>
      <dgm:spPr/>
    </dgm:pt>
    <dgm:pt modelId="{58CA50E0-830A-4AA1-97D3-86C2DC2AEC96}" type="pres">
      <dgm:prSet presAssocID="{61F21598-D04F-46A5-A374-1B0F61C6D6E8}" presName="cycle" presStyleCnt="0"/>
      <dgm:spPr/>
    </dgm:pt>
    <dgm:pt modelId="{6A7B0600-0F2B-41DE-900C-5257C21B0D1B}" type="pres">
      <dgm:prSet presAssocID="{61F21598-D04F-46A5-A374-1B0F61C6D6E8}" presName="srcNode" presStyleLbl="node1" presStyleIdx="0" presStyleCnt="3"/>
      <dgm:spPr/>
    </dgm:pt>
    <dgm:pt modelId="{C56E76C2-3B61-4158-877D-4C56B4FCE149}" type="pres">
      <dgm:prSet presAssocID="{61F21598-D04F-46A5-A374-1B0F61C6D6E8}" presName="conn" presStyleLbl="parChTrans1D2" presStyleIdx="0" presStyleCnt="1"/>
      <dgm:spPr/>
    </dgm:pt>
    <dgm:pt modelId="{D08FD00B-68DE-4896-82BD-24714767535E}" type="pres">
      <dgm:prSet presAssocID="{61F21598-D04F-46A5-A374-1B0F61C6D6E8}" presName="extraNode" presStyleLbl="node1" presStyleIdx="0" presStyleCnt="3"/>
      <dgm:spPr/>
    </dgm:pt>
    <dgm:pt modelId="{84E15CAB-7FAC-4A40-A0CA-E42A72768BB2}" type="pres">
      <dgm:prSet presAssocID="{61F21598-D04F-46A5-A374-1B0F61C6D6E8}" presName="dstNode" presStyleLbl="node1" presStyleIdx="0" presStyleCnt="3"/>
      <dgm:spPr/>
    </dgm:pt>
    <dgm:pt modelId="{438052B9-EBEE-4201-B910-9D1F4B195CE2}" type="pres">
      <dgm:prSet presAssocID="{484D6F46-CBB6-4025-8352-957074602846}" presName="text_1" presStyleLbl="node1" presStyleIdx="0" presStyleCnt="3">
        <dgm:presLayoutVars>
          <dgm:bulletEnabled val="1"/>
        </dgm:presLayoutVars>
      </dgm:prSet>
      <dgm:spPr/>
    </dgm:pt>
    <dgm:pt modelId="{4A670E73-18F3-406C-8431-2300E5971DD5}" type="pres">
      <dgm:prSet presAssocID="{484D6F46-CBB6-4025-8352-957074602846}" presName="accent_1" presStyleCnt="0"/>
      <dgm:spPr/>
    </dgm:pt>
    <dgm:pt modelId="{4D22CFC8-227A-4610-82A6-0D4BB29C7C24}" type="pres">
      <dgm:prSet presAssocID="{484D6F46-CBB6-4025-8352-957074602846}" presName="accentRepeatNode" presStyleLbl="solidFgAcc1" presStyleIdx="0" presStyleCnt="3"/>
      <dgm:spPr>
        <a:ln w="28575">
          <a:solidFill>
            <a:schemeClr val="accent1"/>
          </a:solidFill>
        </a:ln>
      </dgm:spPr>
    </dgm:pt>
    <dgm:pt modelId="{A1F900AF-9F05-4AA3-A4B5-81C4AE3EDCC6}" type="pres">
      <dgm:prSet presAssocID="{5E36DC6D-7265-444C-8517-DC85F0A9C8DD}" presName="text_2" presStyleLbl="node1" presStyleIdx="1" presStyleCnt="3">
        <dgm:presLayoutVars>
          <dgm:bulletEnabled val="1"/>
        </dgm:presLayoutVars>
      </dgm:prSet>
      <dgm:spPr/>
    </dgm:pt>
    <dgm:pt modelId="{28F64679-69B5-4749-ADE4-D0D6115BBDDA}" type="pres">
      <dgm:prSet presAssocID="{5E36DC6D-7265-444C-8517-DC85F0A9C8DD}" presName="accent_2" presStyleCnt="0"/>
      <dgm:spPr/>
    </dgm:pt>
    <dgm:pt modelId="{72B24986-1F4E-49E4-A605-2477D3FDFA03}" type="pres">
      <dgm:prSet presAssocID="{5E36DC6D-7265-444C-8517-DC85F0A9C8DD}" presName="accentRepeatNode" presStyleLbl="solidFgAcc1" presStyleIdx="1" presStyleCnt="3"/>
      <dgm:spPr>
        <a:ln w="28575">
          <a:solidFill>
            <a:schemeClr val="accent1"/>
          </a:solidFill>
        </a:ln>
      </dgm:spPr>
    </dgm:pt>
    <dgm:pt modelId="{4DA257A4-FBE9-4E62-94A4-BD55E3FA60DB}" type="pres">
      <dgm:prSet presAssocID="{627E755D-BA91-47AC-9C70-975ED5CA865C}" presName="text_3" presStyleLbl="node1" presStyleIdx="2" presStyleCnt="3">
        <dgm:presLayoutVars>
          <dgm:bulletEnabled val="1"/>
        </dgm:presLayoutVars>
      </dgm:prSet>
      <dgm:spPr/>
    </dgm:pt>
    <dgm:pt modelId="{BC17EE0C-65C5-4748-BF76-61FC68021EF6}" type="pres">
      <dgm:prSet presAssocID="{627E755D-BA91-47AC-9C70-975ED5CA865C}" presName="accent_3" presStyleCnt="0"/>
      <dgm:spPr/>
    </dgm:pt>
    <dgm:pt modelId="{7BF2E176-953F-4AEC-A58F-F8701A82BA65}" type="pres">
      <dgm:prSet presAssocID="{627E755D-BA91-47AC-9C70-975ED5CA865C}" presName="accentRepeatNode" presStyleLbl="solidFgAcc1" presStyleIdx="2" presStyleCnt="3"/>
      <dgm:spPr>
        <a:ln w="28575">
          <a:solidFill>
            <a:schemeClr val="accent1"/>
          </a:solidFill>
        </a:ln>
      </dgm:spPr>
    </dgm:pt>
  </dgm:ptLst>
  <dgm:cxnLst>
    <dgm:cxn modelId="{A1302F07-C21A-4573-9E35-B92CB308F5E6}" type="presOf" srcId="{5E36DC6D-7265-444C-8517-DC85F0A9C8DD}" destId="{A1F900AF-9F05-4AA3-A4B5-81C4AE3EDCC6}" srcOrd="0" destOrd="0" presId="urn:microsoft.com/office/officeart/2008/layout/VerticalCurvedList"/>
    <dgm:cxn modelId="{67C9A818-1166-48CA-A4C2-5BE535A89DD0}" type="presOf" srcId="{61F21598-D04F-46A5-A374-1B0F61C6D6E8}" destId="{14DC023D-6BEA-43FF-92CA-94BA91BA420C}" srcOrd="0" destOrd="0" presId="urn:microsoft.com/office/officeart/2008/layout/VerticalCurvedList"/>
    <dgm:cxn modelId="{6994C12A-1A03-4005-A0C9-D4E54A42BE53}" type="presOf" srcId="{484D6F46-CBB6-4025-8352-957074602846}" destId="{438052B9-EBEE-4201-B910-9D1F4B195CE2}" srcOrd="0" destOrd="0" presId="urn:microsoft.com/office/officeart/2008/layout/VerticalCurvedList"/>
    <dgm:cxn modelId="{BB8FF072-1AAB-4A2F-AAE8-70D57040A861}" srcId="{61F21598-D04F-46A5-A374-1B0F61C6D6E8}" destId="{627E755D-BA91-47AC-9C70-975ED5CA865C}" srcOrd="2" destOrd="0" parTransId="{C50F3CA0-DF24-46A6-94BC-FAC3B2621CF8}" sibTransId="{8CB522D7-B6B8-49D0-BD40-498D41B1566C}"/>
    <dgm:cxn modelId="{B6A2BE94-AEC0-4B08-B99A-85A98A1EA517}" type="presOf" srcId="{8D902639-0FCD-4A9D-85F8-68AE19ECD535}" destId="{C56E76C2-3B61-4158-877D-4C56B4FCE149}" srcOrd="0" destOrd="0" presId="urn:microsoft.com/office/officeart/2008/layout/VerticalCurvedList"/>
    <dgm:cxn modelId="{F58E9799-FBC8-46C9-93E1-F38A20C28EA4}" srcId="{61F21598-D04F-46A5-A374-1B0F61C6D6E8}" destId="{484D6F46-CBB6-4025-8352-957074602846}" srcOrd="0" destOrd="0" parTransId="{22524168-2650-44BF-A7A3-EA90CED5B438}" sibTransId="{8D902639-0FCD-4A9D-85F8-68AE19ECD535}"/>
    <dgm:cxn modelId="{C431D6B9-096B-4817-9C30-E9DA84A631F9}" srcId="{61F21598-D04F-46A5-A374-1B0F61C6D6E8}" destId="{5E36DC6D-7265-444C-8517-DC85F0A9C8DD}" srcOrd="1" destOrd="0" parTransId="{4B36342E-3264-4D4E-A2AD-2C424FBAABA2}" sibTransId="{1D47F358-54D9-404D-A84B-93689BEFC7FB}"/>
    <dgm:cxn modelId="{B563EDF3-A03C-4612-A079-46B477C4A2A5}" type="presOf" srcId="{627E755D-BA91-47AC-9C70-975ED5CA865C}" destId="{4DA257A4-FBE9-4E62-94A4-BD55E3FA60DB}" srcOrd="0" destOrd="0" presId="urn:microsoft.com/office/officeart/2008/layout/VerticalCurvedList"/>
    <dgm:cxn modelId="{037F1989-FFF9-47BE-AD74-EA7DAF0CD0A1}" type="presParOf" srcId="{14DC023D-6BEA-43FF-92CA-94BA91BA420C}" destId="{CA8055DB-5812-49B2-ADAC-B4DE027269A0}" srcOrd="0" destOrd="0" presId="urn:microsoft.com/office/officeart/2008/layout/VerticalCurvedList"/>
    <dgm:cxn modelId="{547B1719-1945-4E60-9D3C-57D90598135D}" type="presParOf" srcId="{CA8055DB-5812-49B2-ADAC-B4DE027269A0}" destId="{58CA50E0-830A-4AA1-97D3-86C2DC2AEC96}" srcOrd="0" destOrd="0" presId="urn:microsoft.com/office/officeart/2008/layout/VerticalCurvedList"/>
    <dgm:cxn modelId="{B8799A24-B765-4185-81CB-16D7620556D2}" type="presParOf" srcId="{58CA50E0-830A-4AA1-97D3-86C2DC2AEC96}" destId="{6A7B0600-0F2B-41DE-900C-5257C21B0D1B}" srcOrd="0" destOrd="0" presId="urn:microsoft.com/office/officeart/2008/layout/VerticalCurvedList"/>
    <dgm:cxn modelId="{567AD2FF-3F03-428A-A5E5-A59304C31CD7}" type="presParOf" srcId="{58CA50E0-830A-4AA1-97D3-86C2DC2AEC96}" destId="{C56E76C2-3B61-4158-877D-4C56B4FCE149}" srcOrd="1" destOrd="0" presId="urn:microsoft.com/office/officeart/2008/layout/VerticalCurvedList"/>
    <dgm:cxn modelId="{30D40E6A-F7C0-4AAA-AE57-C8192BB5702F}" type="presParOf" srcId="{58CA50E0-830A-4AA1-97D3-86C2DC2AEC96}" destId="{D08FD00B-68DE-4896-82BD-24714767535E}" srcOrd="2" destOrd="0" presId="urn:microsoft.com/office/officeart/2008/layout/VerticalCurvedList"/>
    <dgm:cxn modelId="{E57FC348-4D4D-476C-A3DA-D77759502889}" type="presParOf" srcId="{58CA50E0-830A-4AA1-97D3-86C2DC2AEC96}" destId="{84E15CAB-7FAC-4A40-A0CA-E42A72768BB2}" srcOrd="3" destOrd="0" presId="urn:microsoft.com/office/officeart/2008/layout/VerticalCurvedList"/>
    <dgm:cxn modelId="{4BAD7E31-6AE2-464B-A522-A5CF13896BC4}" type="presParOf" srcId="{CA8055DB-5812-49B2-ADAC-B4DE027269A0}" destId="{438052B9-EBEE-4201-B910-9D1F4B195CE2}" srcOrd="1" destOrd="0" presId="urn:microsoft.com/office/officeart/2008/layout/VerticalCurvedList"/>
    <dgm:cxn modelId="{489AAFF1-0231-4ABB-BFFD-0855C40CC0B7}" type="presParOf" srcId="{CA8055DB-5812-49B2-ADAC-B4DE027269A0}" destId="{4A670E73-18F3-406C-8431-2300E5971DD5}" srcOrd="2" destOrd="0" presId="urn:microsoft.com/office/officeart/2008/layout/VerticalCurvedList"/>
    <dgm:cxn modelId="{466F7F74-6CE8-4EB4-8AB4-BE8019267BC1}" type="presParOf" srcId="{4A670E73-18F3-406C-8431-2300E5971DD5}" destId="{4D22CFC8-227A-4610-82A6-0D4BB29C7C24}" srcOrd="0" destOrd="0" presId="urn:microsoft.com/office/officeart/2008/layout/VerticalCurvedList"/>
    <dgm:cxn modelId="{3C043A51-F2AB-4F83-A82D-1216812C05AF}" type="presParOf" srcId="{CA8055DB-5812-49B2-ADAC-B4DE027269A0}" destId="{A1F900AF-9F05-4AA3-A4B5-81C4AE3EDCC6}" srcOrd="3" destOrd="0" presId="urn:microsoft.com/office/officeart/2008/layout/VerticalCurvedList"/>
    <dgm:cxn modelId="{4860D982-D963-4CD3-B52E-A5D93C71F140}" type="presParOf" srcId="{CA8055DB-5812-49B2-ADAC-B4DE027269A0}" destId="{28F64679-69B5-4749-ADE4-D0D6115BBDDA}" srcOrd="4" destOrd="0" presId="urn:microsoft.com/office/officeart/2008/layout/VerticalCurvedList"/>
    <dgm:cxn modelId="{EACF19E8-D76F-4B73-863C-E9138732F718}" type="presParOf" srcId="{28F64679-69B5-4749-ADE4-D0D6115BBDDA}" destId="{72B24986-1F4E-49E4-A605-2477D3FDFA03}" srcOrd="0" destOrd="0" presId="urn:microsoft.com/office/officeart/2008/layout/VerticalCurvedList"/>
    <dgm:cxn modelId="{72F290A4-8119-48D6-BECD-F4ACE7D38630}" type="presParOf" srcId="{CA8055DB-5812-49B2-ADAC-B4DE027269A0}" destId="{4DA257A4-FBE9-4E62-94A4-BD55E3FA60DB}" srcOrd="5" destOrd="0" presId="urn:microsoft.com/office/officeart/2008/layout/VerticalCurvedList"/>
    <dgm:cxn modelId="{0A8727E2-6B59-43AC-B7F6-A35306B330DF}" type="presParOf" srcId="{CA8055DB-5812-49B2-ADAC-B4DE027269A0}" destId="{BC17EE0C-65C5-4748-BF76-61FC68021EF6}" srcOrd="6" destOrd="0" presId="urn:microsoft.com/office/officeart/2008/layout/VerticalCurvedList"/>
    <dgm:cxn modelId="{92B81B80-3397-4C75-9437-2BA0CF0D5FFE}" type="presParOf" srcId="{BC17EE0C-65C5-4748-BF76-61FC68021EF6}" destId="{7BF2E176-953F-4AEC-A58F-F8701A82BA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F21598-D04F-46A5-A374-1B0F61C6D6E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4D6F46-CBB6-4025-8352-957074602846}">
      <dgm:prSet phldrT="[Text]"/>
      <dgm:spPr/>
      <dgm:t>
        <a:bodyPr/>
        <a:lstStyle/>
        <a:p>
          <a:r>
            <a:rPr lang="en-US" dirty="0"/>
            <a:t>Attributes of dependability</a:t>
          </a:r>
        </a:p>
      </dgm:t>
    </dgm:pt>
    <dgm:pt modelId="{22524168-2650-44BF-A7A3-EA90CED5B438}" type="parTrans" cxnId="{F58E9799-FBC8-46C9-93E1-F38A20C28EA4}">
      <dgm:prSet/>
      <dgm:spPr/>
      <dgm:t>
        <a:bodyPr/>
        <a:lstStyle/>
        <a:p>
          <a:endParaRPr lang="en-US"/>
        </a:p>
      </dgm:t>
    </dgm:pt>
    <dgm:pt modelId="{8D902639-0FCD-4A9D-85F8-68AE19ECD535}" type="sibTrans" cxnId="{F58E9799-FBC8-46C9-93E1-F38A20C28EA4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5E36DC6D-7265-444C-8517-DC85F0A9C8DD}">
      <dgm:prSet phldrT="[Text]"/>
      <dgm:spPr/>
      <dgm:t>
        <a:bodyPr/>
        <a:lstStyle/>
        <a:p>
          <a:r>
            <a:rPr lang="en-US" dirty="0"/>
            <a:t>Combinatorial models</a:t>
          </a:r>
        </a:p>
      </dgm:t>
    </dgm:pt>
    <dgm:pt modelId="{4B36342E-3264-4D4E-A2AD-2C424FBAABA2}" type="parTrans" cxnId="{C431D6B9-096B-4817-9C30-E9DA84A631F9}">
      <dgm:prSet/>
      <dgm:spPr/>
      <dgm:t>
        <a:bodyPr/>
        <a:lstStyle/>
        <a:p>
          <a:endParaRPr lang="en-US"/>
        </a:p>
      </dgm:t>
    </dgm:pt>
    <dgm:pt modelId="{1D47F358-54D9-404D-A84B-93689BEFC7FB}" type="sibTrans" cxnId="{C431D6B9-096B-4817-9C30-E9DA84A631F9}">
      <dgm:prSet/>
      <dgm:spPr/>
      <dgm:t>
        <a:bodyPr/>
        <a:lstStyle/>
        <a:p>
          <a:endParaRPr lang="en-US"/>
        </a:p>
      </dgm:t>
    </dgm:pt>
    <dgm:pt modelId="{627E755D-BA91-47AC-9C70-975ED5CA865C}">
      <dgm:prSet phldrT="[Text]"/>
      <dgm:spPr/>
      <dgm:t>
        <a:bodyPr/>
        <a:lstStyle/>
        <a:p>
          <a:r>
            <a:rPr lang="en-US" dirty="0"/>
            <a:t>Stochastic models</a:t>
          </a:r>
        </a:p>
      </dgm:t>
    </dgm:pt>
    <dgm:pt modelId="{C50F3CA0-DF24-46A6-94BC-FAC3B2621CF8}" type="parTrans" cxnId="{BB8FF072-1AAB-4A2F-AAE8-70D57040A861}">
      <dgm:prSet/>
      <dgm:spPr/>
      <dgm:t>
        <a:bodyPr/>
        <a:lstStyle/>
        <a:p>
          <a:endParaRPr lang="en-US"/>
        </a:p>
      </dgm:t>
    </dgm:pt>
    <dgm:pt modelId="{8CB522D7-B6B8-49D0-BD40-498D41B1566C}" type="sibTrans" cxnId="{BB8FF072-1AAB-4A2F-AAE8-70D57040A861}">
      <dgm:prSet/>
      <dgm:spPr/>
      <dgm:t>
        <a:bodyPr/>
        <a:lstStyle/>
        <a:p>
          <a:endParaRPr lang="en-US"/>
        </a:p>
      </dgm:t>
    </dgm:pt>
    <dgm:pt modelId="{14DC023D-6BEA-43FF-92CA-94BA91BA420C}" type="pres">
      <dgm:prSet presAssocID="{61F21598-D04F-46A5-A374-1B0F61C6D6E8}" presName="Name0" presStyleCnt="0">
        <dgm:presLayoutVars>
          <dgm:chMax val="7"/>
          <dgm:chPref val="7"/>
          <dgm:dir/>
        </dgm:presLayoutVars>
      </dgm:prSet>
      <dgm:spPr/>
    </dgm:pt>
    <dgm:pt modelId="{CA8055DB-5812-49B2-ADAC-B4DE027269A0}" type="pres">
      <dgm:prSet presAssocID="{61F21598-D04F-46A5-A374-1B0F61C6D6E8}" presName="Name1" presStyleCnt="0"/>
      <dgm:spPr/>
    </dgm:pt>
    <dgm:pt modelId="{58CA50E0-830A-4AA1-97D3-86C2DC2AEC96}" type="pres">
      <dgm:prSet presAssocID="{61F21598-D04F-46A5-A374-1B0F61C6D6E8}" presName="cycle" presStyleCnt="0"/>
      <dgm:spPr/>
    </dgm:pt>
    <dgm:pt modelId="{6A7B0600-0F2B-41DE-900C-5257C21B0D1B}" type="pres">
      <dgm:prSet presAssocID="{61F21598-D04F-46A5-A374-1B0F61C6D6E8}" presName="srcNode" presStyleLbl="node1" presStyleIdx="0" presStyleCnt="3"/>
      <dgm:spPr/>
    </dgm:pt>
    <dgm:pt modelId="{C56E76C2-3B61-4158-877D-4C56B4FCE149}" type="pres">
      <dgm:prSet presAssocID="{61F21598-D04F-46A5-A374-1B0F61C6D6E8}" presName="conn" presStyleLbl="parChTrans1D2" presStyleIdx="0" presStyleCnt="1"/>
      <dgm:spPr/>
    </dgm:pt>
    <dgm:pt modelId="{D08FD00B-68DE-4896-82BD-24714767535E}" type="pres">
      <dgm:prSet presAssocID="{61F21598-D04F-46A5-A374-1B0F61C6D6E8}" presName="extraNode" presStyleLbl="node1" presStyleIdx="0" presStyleCnt="3"/>
      <dgm:spPr/>
    </dgm:pt>
    <dgm:pt modelId="{84E15CAB-7FAC-4A40-A0CA-E42A72768BB2}" type="pres">
      <dgm:prSet presAssocID="{61F21598-D04F-46A5-A374-1B0F61C6D6E8}" presName="dstNode" presStyleLbl="node1" presStyleIdx="0" presStyleCnt="3"/>
      <dgm:spPr/>
    </dgm:pt>
    <dgm:pt modelId="{438052B9-EBEE-4201-B910-9D1F4B195CE2}" type="pres">
      <dgm:prSet presAssocID="{484D6F46-CBB6-4025-8352-957074602846}" presName="text_1" presStyleLbl="node1" presStyleIdx="0" presStyleCnt="3">
        <dgm:presLayoutVars>
          <dgm:bulletEnabled val="1"/>
        </dgm:presLayoutVars>
      </dgm:prSet>
      <dgm:spPr/>
    </dgm:pt>
    <dgm:pt modelId="{4A670E73-18F3-406C-8431-2300E5971DD5}" type="pres">
      <dgm:prSet presAssocID="{484D6F46-CBB6-4025-8352-957074602846}" presName="accent_1" presStyleCnt="0"/>
      <dgm:spPr/>
    </dgm:pt>
    <dgm:pt modelId="{4D22CFC8-227A-4610-82A6-0D4BB29C7C24}" type="pres">
      <dgm:prSet presAssocID="{484D6F46-CBB6-4025-8352-957074602846}" presName="accentRepeatNode" presStyleLbl="solidFgAcc1" presStyleIdx="0" presStyleCnt="3"/>
      <dgm:spPr/>
    </dgm:pt>
    <dgm:pt modelId="{A1F900AF-9F05-4AA3-A4B5-81C4AE3EDCC6}" type="pres">
      <dgm:prSet presAssocID="{5E36DC6D-7265-444C-8517-DC85F0A9C8DD}" presName="text_2" presStyleLbl="node1" presStyleIdx="1" presStyleCnt="3">
        <dgm:presLayoutVars>
          <dgm:bulletEnabled val="1"/>
        </dgm:presLayoutVars>
      </dgm:prSet>
      <dgm:spPr/>
    </dgm:pt>
    <dgm:pt modelId="{28F64679-69B5-4749-ADE4-D0D6115BBDDA}" type="pres">
      <dgm:prSet presAssocID="{5E36DC6D-7265-444C-8517-DC85F0A9C8DD}" presName="accent_2" presStyleCnt="0"/>
      <dgm:spPr/>
    </dgm:pt>
    <dgm:pt modelId="{72B24986-1F4E-49E4-A605-2477D3FDFA03}" type="pres">
      <dgm:prSet presAssocID="{5E36DC6D-7265-444C-8517-DC85F0A9C8DD}" presName="accentRepeatNode" presStyleLbl="solidFgAcc1" presStyleIdx="1" presStyleCnt="3"/>
      <dgm:spPr/>
    </dgm:pt>
    <dgm:pt modelId="{4DA257A4-FBE9-4E62-94A4-BD55E3FA60DB}" type="pres">
      <dgm:prSet presAssocID="{627E755D-BA91-47AC-9C70-975ED5CA865C}" presName="text_3" presStyleLbl="node1" presStyleIdx="2" presStyleCnt="3">
        <dgm:presLayoutVars>
          <dgm:bulletEnabled val="1"/>
        </dgm:presLayoutVars>
      </dgm:prSet>
      <dgm:spPr/>
    </dgm:pt>
    <dgm:pt modelId="{BC17EE0C-65C5-4748-BF76-61FC68021EF6}" type="pres">
      <dgm:prSet presAssocID="{627E755D-BA91-47AC-9C70-975ED5CA865C}" presName="accent_3" presStyleCnt="0"/>
      <dgm:spPr/>
    </dgm:pt>
    <dgm:pt modelId="{7BF2E176-953F-4AEC-A58F-F8701A82BA65}" type="pres">
      <dgm:prSet presAssocID="{627E755D-BA91-47AC-9C70-975ED5CA865C}" presName="accentRepeatNode" presStyleLbl="solidFgAcc1" presStyleIdx="2" presStyleCnt="3"/>
      <dgm:spPr/>
    </dgm:pt>
  </dgm:ptLst>
  <dgm:cxnLst>
    <dgm:cxn modelId="{A1302F07-C21A-4573-9E35-B92CB308F5E6}" type="presOf" srcId="{5E36DC6D-7265-444C-8517-DC85F0A9C8DD}" destId="{A1F900AF-9F05-4AA3-A4B5-81C4AE3EDCC6}" srcOrd="0" destOrd="0" presId="urn:microsoft.com/office/officeart/2008/layout/VerticalCurvedList"/>
    <dgm:cxn modelId="{67C9A818-1166-48CA-A4C2-5BE535A89DD0}" type="presOf" srcId="{61F21598-D04F-46A5-A374-1B0F61C6D6E8}" destId="{14DC023D-6BEA-43FF-92CA-94BA91BA420C}" srcOrd="0" destOrd="0" presId="urn:microsoft.com/office/officeart/2008/layout/VerticalCurvedList"/>
    <dgm:cxn modelId="{6994C12A-1A03-4005-A0C9-D4E54A42BE53}" type="presOf" srcId="{484D6F46-CBB6-4025-8352-957074602846}" destId="{438052B9-EBEE-4201-B910-9D1F4B195CE2}" srcOrd="0" destOrd="0" presId="urn:microsoft.com/office/officeart/2008/layout/VerticalCurvedList"/>
    <dgm:cxn modelId="{BB8FF072-1AAB-4A2F-AAE8-70D57040A861}" srcId="{61F21598-D04F-46A5-A374-1B0F61C6D6E8}" destId="{627E755D-BA91-47AC-9C70-975ED5CA865C}" srcOrd="2" destOrd="0" parTransId="{C50F3CA0-DF24-46A6-94BC-FAC3B2621CF8}" sibTransId="{8CB522D7-B6B8-49D0-BD40-498D41B1566C}"/>
    <dgm:cxn modelId="{B6A2BE94-AEC0-4B08-B99A-85A98A1EA517}" type="presOf" srcId="{8D902639-0FCD-4A9D-85F8-68AE19ECD535}" destId="{C56E76C2-3B61-4158-877D-4C56B4FCE149}" srcOrd="0" destOrd="0" presId="urn:microsoft.com/office/officeart/2008/layout/VerticalCurvedList"/>
    <dgm:cxn modelId="{F58E9799-FBC8-46C9-93E1-F38A20C28EA4}" srcId="{61F21598-D04F-46A5-A374-1B0F61C6D6E8}" destId="{484D6F46-CBB6-4025-8352-957074602846}" srcOrd="0" destOrd="0" parTransId="{22524168-2650-44BF-A7A3-EA90CED5B438}" sibTransId="{8D902639-0FCD-4A9D-85F8-68AE19ECD535}"/>
    <dgm:cxn modelId="{C431D6B9-096B-4817-9C30-E9DA84A631F9}" srcId="{61F21598-D04F-46A5-A374-1B0F61C6D6E8}" destId="{5E36DC6D-7265-444C-8517-DC85F0A9C8DD}" srcOrd="1" destOrd="0" parTransId="{4B36342E-3264-4D4E-A2AD-2C424FBAABA2}" sibTransId="{1D47F358-54D9-404D-A84B-93689BEFC7FB}"/>
    <dgm:cxn modelId="{B563EDF3-A03C-4612-A079-46B477C4A2A5}" type="presOf" srcId="{627E755D-BA91-47AC-9C70-975ED5CA865C}" destId="{4DA257A4-FBE9-4E62-94A4-BD55E3FA60DB}" srcOrd="0" destOrd="0" presId="urn:microsoft.com/office/officeart/2008/layout/VerticalCurvedList"/>
    <dgm:cxn modelId="{037F1989-FFF9-47BE-AD74-EA7DAF0CD0A1}" type="presParOf" srcId="{14DC023D-6BEA-43FF-92CA-94BA91BA420C}" destId="{CA8055DB-5812-49B2-ADAC-B4DE027269A0}" srcOrd="0" destOrd="0" presId="urn:microsoft.com/office/officeart/2008/layout/VerticalCurvedList"/>
    <dgm:cxn modelId="{547B1719-1945-4E60-9D3C-57D90598135D}" type="presParOf" srcId="{CA8055DB-5812-49B2-ADAC-B4DE027269A0}" destId="{58CA50E0-830A-4AA1-97D3-86C2DC2AEC96}" srcOrd="0" destOrd="0" presId="urn:microsoft.com/office/officeart/2008/layout/VerticalCurvedList"/>
    <dgm:cxn modelId="{B8799A24-B765-4185-81CB-16D7620556D2}" type="presParOf" srcId="{58CA50E0-830A-4AA1-97D3-86C2DC2AEC96}" destId="{6A7B0600-0F2B-41DE-900C-5257C21B0D1B}" srcOrd="0" destOrd="0" presId="urn:microsoft.com/office/officeart/2008/layout/VerticalCurvedList"/>
    <dgm:cxn modelId="{567AD2FF-3F03-428A-A5E5-A59304C31CD7}" type="presParOf" srcId="{58CA50E0-830A-4AA1-97D3-86C2DC2AEC96}" destId="{C56E76C2-3B61-4158-877D-4C56B4FCE149}" srcOrd="1" destOrd="0" presId="urn:microsoft.com/office/officeart/2008/layout/VerticalCurvedList"/>
    <dgm:cxn modelId="{30D40E6A-F7C0-4AAA-AE57-C8192BB5702F}" type="presParOf" srcId="{58CA50E0-830A-4AA1-97D3-86C2DC2AEC96}" destId="{D08FD00B-68DE-4896-82BD-24714767535E}" srcOrd="2" destOrd="0" presId="urn:microsoft.com/office/officeart/2008/layout/VerticalCurvedList"/>
    <dgm:cxn modelId="{E57FC348-4D4D-476C-A3DA-D77759502889}" type="presParOf" srcId="{58CA50E0-830A-4AA1-97D3-86C2DC2AEC96}" destId="{84E15CAB-7FAC-4A40-A0CA-E42A72768BB2}" srcOrd="3" destOrd="0" presId="urn:microsoft.com/office/officeart/2008/layout/VerticalCurvedList"/>
    <dgm:cxn modelId="{4BAD7E31-6AE2-464B-A522-A5CF13896BC4}" type="presParOf" srcId="{CA8055DB-5812-49B2-ADAC-B4DE027269A0}" destId="{438052B9-EBEE-4201-B910-9D1F4B195CE2}" srcOrd="1" destOrd="0" presId="urn:microsoft.com/office/officeart/2008/layout/VerticalCurvedList"/>
    <dgm:cxn modelId="{489AAFF1-0231-4ABB-BFFD-0855C40CC0B7}" type="presParOf" srcId="{CA8055DB-5812-49B2-ADAC-B4DE027269A0}" destId="{4A670E73-18F3-406C-8431-2300E5971DD5}" srcOrd="2" destOrd="0" presId="urn:microsoft.com/office/officeart/2008/layout/VerticalCurvedList"/>
    <dgm:cxn modelId="{466F7F74-6CE8-4EB4-8AB4-BE8019267BC1}" type="presParOf" srcId="{4A670E73-18F3-406C-8431-2300E5971DD5}" destId="{4D22CFC8-227A-4610-82A6-0D4BB29C7C24}" srcOrd="0" destOrd="0" presId="urn:microsoft.com/office/officeart/2008/layout/VerticalCurvedList"/>
    <dgm:cxn modelId="{3C043A51-F2AB-4F83-A82D-1216812C05AF}" type="presParOf" srcId="{CA8055DB-5812-49B2-ADAC-B4DE027269A0}" destId="{A1F900AF-9F05-4AA3-A4B5-81C4AE3EDCC6}" srcOrd="3" destOrd="0" presId="urn:microsoft.com/office/officeart/2008/layout/VerticalCurvedList"/>
    <dgm:cxn modelId="{4860D982-D963-4CD3-B52E-A5D93C71F140}" type="presParOf" srcId="{CA8055DB-5812-49B2-ADAC-B4DE027269A0}" destId="{28F64679-69B5-4749-ADE4-D0D6115BBDDA}" srcOrd="4" destOrd="0" presId="urn:microsoft.com/office/officeart/2008/layout/VerticalCurvedList"/>
    <dgm:cxn modelId="{EACF19E8-D76F-4B73-863C-E9138732F718}" type="presParOf" srcId="{28F64679-69B5-4749-ADE4-D0D6115BBDDA}" destId="{72B24986-1F4E-49E4-A605-2477D3FDFA03}" srcOrd="0" destOrd="0" presId="urn:microsoft.com/office/officeart/2008/layout/VerticalCurvedList"/>
    <dgm:cxn modelId="{72F290A4-8119-48D6-BECD-F4ACE7D38630}" type="presParOf" srcId="{CA8055DB-5812-49B2-ADAC-B4DE027269A0}" destId="{4DA257A4-FBE9-4E62-94A4-BD55E3FA60DB}" srcOrd="5" destOrd="0" presId="urn:microsoft.com/office/officeart/2008/layout/VerticalCurvedList"/>
    <dgm:cxn modelId="{0A8727E2-6B59-43AC-B7F6-A35306B330DF}" type="presParOf" srcId="{CA8055DB-5812-49B2-ADAC-B4DE027269A0}" destId="{BC17EE0C-65C5-4748-BF76-61FC68021EF6}" srcOrd="6" destOrd="0" presId="urn:microsoft.com/office/officeart/2008/layout/VerticalCurvedList"/>
    <dgm:cxn modelId="{92B81B80-3397-4C75-9437-2BA0CF0D5FFE}" type="presParOf" srcId="{BC17EE0C-65C5-4748-BF76-61FC68021EF6}" destId="{7BF2E176-953F-4AEC-A58F-F8701A82BA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E76C2-3B61-4158-877D-4C56B4FCE149}">
      <dsp:nvSpPr>
        <dsp:cNvPr id="0" name=""/>
        <dsp:cNvSpPr/>
      </dsp:nvSpPr>
      <dsp:spPr>
        <a:xfrm>
          <a:off x="-5710418" y="-874245"/>
          <a:ext cx="6799915" cy="6799915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052B9-EBEE-4201-B910-9D1F4B195CE2}">
      <dsp:nvSpPr>
        <dsp:cNvPr id="0" name=""/>
        <dsp:cNvSpPr/>
      </dsp:nvSpPr>
      <dsp:spPr>
        <a:xfrm>
          <a:off x="701137" y="505142"/>
          <a:ext cx="10251165" cy="101028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Attributes of dependability</a:t>
          </a:r>
        </a:p>
      </dsp:txBody>
      <dsp:txXfrm>
        <a:off x="701137" y="505142"/>
        <a:ext cx="10251165" cy="1010285"/>
      </dsp:txXfrm>
    </dsp:sp>
    <dsp:sp modelId="{4D22CFC8-227A-4610-82A6-0D4BB29C7C24}">
      <dsp:nvSpPr>
        <dsp:cNvPr id="0" name=""/>
        <dsp:cNvSpPr/>
      </dsp:nvSpPr>
      <dsp:spPr>
        <a:xfrm>
          <a:off x="69709" y="378856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900AF-9F05-4AA3-A4B5-81C4AE3EDCC6}">
      <dsp:nvSpPr>
        <dsp:cNvPr id="0" name=""/>
        <dsp:cNvSpPr/>
      </dsp:nvSpPr>
      <dsp:spPr>
        <a:xfrm>
          <a:off x="1068376" y="2020570"/>
          <a:ext cx="9883926" cy="101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Combinatorial models</a:t>
          </a:r>
        </a:p>
      </dsp:txBody>
      <dsp:txXfrm>
        <a:off x="1068376" y="2020570"/>
        <a:ext cx="9883926" cy="1010285"/>
      </dsp:txXfrm>
    </dsp:sp>
    <dsp:sp modelId="{72B24986-1F4E-49E4-A605-2477D3FDFA03}">
      <dsp:nvSpPr>
        <dsp:cNvPr id="0" name=""/>
        <dsp:cNvSpPr/>
      </dsp:nvSpPr>
      <dsp:spPr>
        <a:xfrm>
          <a:off x="436948" y="1894284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257A4-FBE9-4E62-94A4-BD55E3FA60DB}">
      <dsp:nvSpPr>
        <dsp:cNvPr id="0" name=""/>
        <dsp:cNvSpPr/>
      </dsp:nvSpPr>
      <dsp:spPr>
        <a:xfrm>
          <a:off x="701137" y="3535997"/>
          <a:ext cx="10251165" cy="101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Stochastic models</a:t>
          </a:r>
        </a:p>
      </dsp:txBody>
      <dsp:txXfrm>
        <a:off x="701137" y="3535997"/>
        <a:ext cx="10251165" cy="1010285"/>
      </dsp:txXfrm>
    </dsp:sp>
    <dsp:sp modelId="{7BF2E176-953F-4AEC-A58F-F8701A82BA65}">
      <dsp:nvSpPr>
        <dsp:cNvPr id="0" name=""/>
        <dsp:cNvSpPr/>
      </dsp:nvSpPr>
      <dsp:spPr>
        <a:xfrm>
          <a:off x="69709" y="3409711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E76C2-3B61-4158-877D-4C56B4FCE149}">
      <dsp:nvSpPr>
        <dsp:cNvPr id="0" name=""/>
        <dsp:cNvSpPr/>
      </dsp:nvSpPr>
      <dsp:spPr>
        <a:xfrm>
          <a:off x="-5710418" y="-874245"/>
          <a:ext cx="6799915" cy="6799915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052B9-EBEE-4201-B910-9D1F4B195CE2}">
      <dsp:nvSpPr>
        <dsp:cNvPr id="0" name=""/>
        <dsp:cNvSpPr/>
      </dsp:nvSpPr>
      <dsp:spPr>
        <a:xfrm>
          <a:off x="701137" y="505142"/>
          <a:ext cx="10251165" cy="1010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Attributes of dependability</a:t>
          </a:r>
        </a:p>
      </dsp:txBody>
      <dsp:txXfrm>
        <a:off x="701137" y="505142"/>
        <a:ext cx="10251165" cy="1010285"/>
      </dsp:txXfrm>
    </dsp:sp>
    <dsp:sp modelId="{4D22CFC8-227A-4610-82A6-0D4BB29C7C24}">
      <dsp:nvSpPr>
        <dsp:cNvPr id="0" name=""/>
        <dsp:cNvSpPr/>
      </dsp:nvSpPr>
      <dsp:spPr>
        <a:xfrm>
          <a:off x="69709" y="378856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900AF-9F05-4AA3-A4B5-81C4AE3EDCC6}">
      <dsp:nvSpPr>
        <dsp:cNvPr id="0" name=""/>
        <dsp:cNvSpPr/>
      </dsp:nvSpPr>
      <dsp:spPr>
        <a:xfrm>
          <a:off x="1068376" y="2020570"/>
          <a:ext cx="9883926" cy="1010285"/>
        </a:xfrm>
        <a:prstGeom prst="rect">
          <a:avLst/>
        </a:prstGeom>
        <a:solidFill>
          <a:schemeClr val="accent3">
            <a:hueOff val="-8645456"/>
            <a:satOff val="32607"/>
            <a:lumOff val="1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Combinatorial models</a:t>
          </a:r>
        </a:p>
      </dsp:txBody>
      <dsp:txXfrm>
        <a:off x="1068376" y="2020570"/>
        <a:ext cx="9883926" cy="1010285"/>
      </dsp:txXfrm>
    </dsp:sp>
    <dsp:sp modelId="{72B24986-1F4E-49E4-A605-2477D3FDFA03}">
      <dsp:nvSpPr>
        <dsp:cNvPr id="0" name=""/>
        <dsp:cNvSpPr/>
      </dsp:nvSpPr>
      <dsp:spPr>
        <a:xfrm>
          <a:off x="436948" y="1894284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645456"/>
              <a:satOff val="32607"/>
              <a:lumOff val="1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257A4-FBE9-4E62-94A4-BD55E3FA60DB}">
      <dsp:nvSpPr>
        <dsp:cNvPr id="0" name=""/>
        <dsp:cNvSpPr/>
      </dsp:nvSpPr>
      <dsp:spPr>
        <a:xfrm>
          <a:off x="701137" y="3535997"/>
          <a:ext cx="10251165" cy="1010285"/>
        </a:xfrm>
        <a:prstGeom prst="rect">
          <a:avLst/>
        </a:prstGeom>
        <a:solidFill>
          <a:schemeClr val="accent3">
            <a:hueOff val="-17290911"/>
            <a:satOff val="65214"/>
            <a:lumOff val="317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1914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Stochastic models</a:t>
          </a:r>
        </a:p>
      </dsp:txBody>
      <dsp:txXfrm>
        <a:off x="701137" y="3535997"/>
        <a:ext cx="10251165" cy="1010285"/>
      </dsp:txXfrm>
    </dsp:sp>
    <dsp:sp modelId="{7BF2E176-953F-4AEC-A58F-F8701A82BA65}">
      <dsp:nvSpPr>
        <dsp:cNvPr id="0" name=""/>
        <dsp:cNvSpPr/>
      </dsp:nvSpPr>
      <dsp:spPr>
        <a:xfrm>
          <a:off x="69709" y="3409711"/>
          <a:ext cx="1262856" cy="12628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7290911"/>
              <a:satOff val="65214"/>
              <a:lumOff val="317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3783-5DCD-4AF3-8240-3A025A9A52F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45F1-7FE6-4F4B-AE1D-BF73A7F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6C690-4F62-4AFC-8745-06DC9BF07935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158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Budapest University of Technology and Economics</a:t>
            </a:r>
          </a:p>
          <a:p>
            <a:pPr algn="ctr"/>
            <a:r>
              <a:rPr lang="en-US" dirty="0"/>
              <a:t>Department of Measurement and Information Systems</a:t>
            </a:r>
          </a:p>
          <a:p>
            <a:pPr algn="ctr"/>
            <a:r>
              <a:rPr lang="en-US" dirty="0" err="1"/>
              <a:t>ftsrg</a:t>
            </a:r>
            <a:r>
              <a:rPr lang="en-US" dirty="0"/>
              <a:t>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338144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286237" y="6500834"/>
            <a:ext cx="3962400" cy="357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D86C690-4F62-4AFC-8745-06DC9BF07935}" type="slidenum">
              <a:rPr lang="hu-HU" smtClean="0">
                <a:solidFill>
                  <a:srgbClr val="FFFFFF"/>
                </a:solidFill>
              </a:rPr>
              <a:pPr/>
              <a:t>‹#›</a:t>
            </a:fld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</a:t>
            </a:r>
            <a:r>
              <a:rPr lang="en-GB" dirty="0" err="1"/>
              <a:t>émalabor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574978" y="1201994"/>
            <a:ext cx="11021961" cy="5051321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lang="en-US" smtClean="0"/>
            </a:lvl1pPr>
            <a:lvl2pPr marL="685800" indent="-228600">
              <a:buFont typeface="Open Sans" panose="020B0606030504020204" pitchFamily="34" charset="0"/>
              <a:buChar char="–"/>
              <a:defRPr lang="en-US" smtClean="0"/>
            </a:lvl2pPr>
            <a:lvl3pPr marL="1143000" indent="-228600">
              <a:buFont typeface="Open Sans" panose="020B0606030504020204" pitchFamily="34" charset="0"/>
              <a:buChar char="–"/>
              <a:defRPr lang="en-US" smtClean="0"/>
            </a:lvl3pPr>
            <a:lvl4pPr marL="1600200" indent="-228600">
              <a:buFont typeface="Open Sans" panose="020B0606030504020204" pitchFamily="34" charset="0"/>
              <a:buChar char="–"/>
              <a:defRPr lang="en-US" smtClean="0"/>
            </a:lvl4pPr>
            <a:lvl5pPr marL="2057400" indent="-228600">
              <a:buFont typeface="Open Sans" panose="020B0606030504020204" pitchFamily="34" charset="0"/>
              <a:buChar char="–"/>
              <a:defRPr lang="en-US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5707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8" y="3838724"/>
            <a:ext cx="4733002" cy="907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Témalabor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H="1">
            <a:off x="-1" y="6419821"/>
            <a:ext cx="11264000" cy="438180"/>
          </a:xfrm>
          <a:custGeom>
            <a:avLst/>
            <a:gdLst>
              <a:gd name="connsiteX0" fmla="*/ 11264000 w 11264000"/>
              <a:gd name="connsiteY0" fmla="*/ 0 h 438180"/>
              <a:gd name="connsiteX1" fmla="*/ 0 w 11264000"/>
              <a:gd name="connsiteY1" fmla="*/ 0 h 438180"/>
              <a:gd name="connsiteX2" fmla="*/ 172203 w 11264000"/>
              <a:gd name="connsiteY2" fmla="*/ 438180 h 438180"/>
              <a:gd name="connsiteX3" fmla="*/ 11264000 w 11264000"/>
              <a:gd name="connsiteY3" fmla="*/ 438180 h 438180"/>
              <a:gd name="connsiteX4" fmla="*/ 11264000 w 11264000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000" h="438180">
                <a:moveTo>
                  <a:pt x="11264000" y="0"/>
                </a:moveTo>
                <a:lnTo>
                  <a:pt x="0" y="0"/>
                </a:lnTo>
                <a:lnTo>
                  <a:pt x="172203" y="438180"/>
                </a:lnTo>
                <a:lnTo>
                  <a:pt x="11264000" y="438180"/>
                </a:lnTo>
                <a:lnTo>
                  <a:pt x="11264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1208783" y="6419820"/>
            <a:ext cx="983218" cy="438180"/>
          </a:xfrm>
          <a:custGeom>
            <a:avLst/>
            <a:gdLst>
              <a:gd name="connsiteX0" fmla="*/ 172204 w 983218"/>
              <a:gd name="connsiteY0" fmla="*/ 0 h 438180"/>
              <a:gd name="connsiteX1" fmla="*/ 983218 w 983218"/>
              <a:gd name="connsiteY1" fmla="*/ 0 h 438180"/>
              <a:gd name="connsiteX2" fmla="*/ 983218 w 983218"/>
              <a:gd name="connsiteY2" fmla="*/ 438180 h 438180"/>
              <a:gd name="connsiteX3" fmla="*/ 0 w 983218"/>
              <a:gd name="connsiteY3" fmla="*/ 438180 h 438180"/>
              <a:gd name="connsiteX4" fmla="*/ 172204 w 983218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18" h="438180">
                <a:moveTo>
                  <a:pt x="172204" y="0"/>
                </a:moveTo>
                <a:lnTo>
                  <a:pt x="983218" y="0"/>
                </a:lnTo>
                <a:lnTo>
                  <a:pt x="983218" y="438180"/>
                </a:lnTo>
                <a:lnTo>
                  <a:pt x="0" y="438180"/>
                </a:lnTo>
                <a:lnTo>
                  <a:pt x="172204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9" y="1201994"/>
            <a:ext cx="11021962" cy="50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32447" r="19869" b="31872"/>
          <a:stretch/>
        </p:blipFill>
        <p:spPr>
          <a:xfrm>
            <a:off x="11441362" y="6453743"/>
            <a:ext cx="655748" cy="378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359" y="6448478"/>
            <a:ext cx="27432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1" y="6448478"/>
            <a:ext cx="41148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9465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Tx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Dependability Analysis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/>
              <a:t>Kristó</a:t>
            </a:r>
            <a:r>
              <a:rPr lang="en-US" i="1" dirty="0"/>
              <a:t>f</a:t>
            </a:r>
            <a:r>
              <a:rPr lang="hu-HU" i="1" dirty="0"/>
              <a:t> </a:t>
            </a:r>
            <a:r>
              <a:rPr lang="hu-HU" i="1" dirty="0" err="1"/>
              <a:t>Marussy</a:t>
            </a:r>
            <a:r>
              <a:rPr lang="hu-HU" i="1" dirty="0"/>
              <a:t>, </a:t>
            </a:r>
            <a:r>
              <a:rPr lang="hu-HU" dirty="0"/>
              <a:t>István Majzik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909619" y="179947"/>
            <a:ext cx="4981650" cy="383463"/>
          </a:xfrm>
        </p:spPr>
        <p:txBody>
          <a:bodyPr/>
          <a:lstStyle/>
          <a:p>
            <a:r>
              <a:rPr lang="en-US" dirty="0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253284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Generalization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2" b="5579"/>
          <a:stretch/>
        </p:blipFill>
        <p:spPr>
          <a:xfrm>
            <a:off x="4035202" y="873184"/>
            <a:ext cx="6468683" cy="54514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6C690-4F62-4AFC-8745-06DC9BF07935}" type="slidenum">
              <a:rPr lang="hu-HU" smtClean="0">
                <a:solidFill>
                  <a:srgbClr val="FFFFFF"/>
                </a:solidFill>
              </a:rPr>
              <a:pPr/>
              <a:t>10</a:t>
            </a:fld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305050" y="3152775"/>
            <a:ext cx="2486025" cy="638175"/>
          </a:xfrm>
          <a:prstGeom prst="wedgeRectCallout">
            <a:avLst>
              <a:gd name="adj1" fmla="val 104838"/>
              <a:gd name="adj2" fmla="val 43097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Classification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305049" y="4543425"/>
            <a:ext cx="2486025" cy="638175"/>
          </a:xfrm>
          <a:prstGeom prst="wedgeRectCallout">
            <a:avLst>
              <a:gd name="adj1" fmla="val 103688"/>
              <a:gd name="adj2" fmla="val 34142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220058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Drawing Tools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/>
              <a:t>Format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/>
              <a:t>Insert Shapes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i="1" dirty="0"/>
              <a:t>Combine Shapes </a:t>
            </a:r>
            <a:r>
              <a:rPr lang="en-US" dirty="0"/>
              <a:t>to </a:t>
            </a:r>
            <a:r>
              <a:rPr lang="en-US" i="1" dirty="0"/>
              <a:t>Union</a:t>
            </a:r>
            <a:r>
              <a:rPr lang="en-US" dirty="0"/>
              <a:t> or </a:t>
            </a:r>
            <a:r>
              <a:rPr lang="en-US" i="1" dirty="0"/>
              <a:t>Intersect</a:t>
            </a:r>
            <a:r>
              <a:rPr lang="en-US" dirty="0"/>
              <a:t> a triangle with a rectangle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1"/>
                </a:solidFill>
              </a:rPr>
              <a:t>triangle</a:t>
            </a:r>
            <a:r>
              <a:rPr lang="en-US" dirty="0"/>
              <a:t> from this slide to match the slope of the</a:t>
            </a:r>
            <a:br>
              <a:rPr lang="en-US" dirty="0"/>
            </a:br>
            <a:r>
              <a:rPr lang="en-US" dirty="0"/>
              <a:t>capital letter 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</a:t>
            </a:r>
          </a:p>
        </p:txBody>
      </p:sp>
      <p:sp>
        <p:nvSpPr>
          <p:cNvPr id="6" name="Right Triangle 5"/>
          <p:cNvSpPr/>
          <p:nvPr/>
        </p:nvSpPr>
        <p:spPr>
          <a:xfrm flipH="1">
            <a:off x="2096580" y="3616656"/>
            <a:ext cx="879093" cy="2251503"/>
          </a:xfrm>
          <a:prstGeom prst="rtTriangl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1165" y="3616656"/>
            <a:ext cx="2524836" cy="2251503"/>
          </a:xfrm>
          <a:prstGeom prst="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691492" y="3616655"/>
            <a:ext cx="3403929" cy="2251503"/>
          </a:xfrm>
          <a:custGeom>
            <a:avLst/>
            <a:gdLst>
              <a:gd name="connsiteX0" fmla="*/ 879093 w 3403929"/>
              <a:gd name="connsiteY0" fmla="*/ 0 h 2251503"/>
              <a:gd name="connsiteX1" fmla="*/ 3403929 w 3403929"/>
              <a:gd name="connsiteY1" fmla="*/ 0 h 2251503"/>
              <a:gd name="connsiteX2" fmla="*/ 3403929 w 3403929"/>
              <a:gd name="connsiteY2" fmla="*/ 2251503 h 2251503"/>
              <a:gd name="connsiteX3" fmla="*/ 879093 w 3403929"/>
              <a:gd name="connsiteY3" fmla="*/ 2251503 h 2251503"/>
              <a:gd name="connsiteX4" fmla="*/ 0 w 3403929"/>
              <a:gd name="connsiteY4" fmla="*/ 2251503 h 225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3929" h="2251503">
                <a:moveTo>
                  <a:pt x="879093" y="0"/>
                </a:moveTo>
                <a:lnTo>
                  <a:pt x="3403929" y="0"/>
                </a:lnTo>
                <a:lnTo>
                  <a:pt x="3403929" y="2251503"/>
                </a:lnTo>
                <a:lnTo>
                  <a:pt x="879093" y="2251503"/>
                </a:lnTo>
                <a:lnTo>
                  <a:pt x="0" y="2251503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Position two copies of the (trapezoid) shape</a:t>
            </a:r>
            <a:br>
              <a:rPr lang="en-US" dirty="0"/>
            </a:br>
            <a:r>
              <a:rPr lang="en-US" dirty="0"/>
              <a:t>on top of each other</a:t>
            </a:r>
          </a:p>
          <a:p>
            <a:pPr lvl="1"/>
            <a:r>
              <a:rPr lang="en-US" dirty="0"/>
              <a:t>The right angled side of the trapezoid should touch</a:t>
            </a:r>
            <a:br>
              <a:rPr lang="en-US" dirty="0"/>
            </a:br>
            <a:r>
              <a:rPr lang="en-US" dirty="0"/>
              <a:t>the slide edge</a:t>
            </a:r>
          </a:p>
          <a:p>
            <a:r>
              <a:rPr lang="en-US" dirty="0"/>
              <a:t>For a 2.5 </a:t>
            </a:r>
            <a:r>
              <a:rPr lang="en-US" dirty="0" err="1"/>
              <a:t>pt</a:t>
            </a:r>
            <a:r>
              <a:rPr lang="en-US" dirty="0"/>
              <a:t> outline, reduce the size of the shape by 5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Make sure to keep the aspect ratio</a:t>
            </a:r>
          </a:p>
          <a:p>
            <a:r>
              <a:rPr lang="en-US" dirty="0"/>
              <a:t>Position the shape such that there is approximately 2.5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between the sloped sides of the trapezoids</a:t>
            </a:r>
          </a:p>
          <a:p>
            <a:r>
              <a:rPr lang="en-US" dirty="0"/>
              <a:t>Create a rectangle and </a:t>
            </a:r>
            <a:r>
              <a:rPr lang="en-US" i="1" dirty="0"/>
              <a:t>Union</a:t>
            </a:r>
            <a:r>
              <a:rPr lang="en-US" dirty="0"/>
              <a:t> it with the smaller trapezoid</a:t>
            </a:r>
            <a:br>
              <a:rPr lang="en-US" dirty="0"/>
            </a:br>
            <a:r>
              <a:rPr lang="en-US" dirty="0"/>
              <a:t>to let it touch the side of the slide again</a:t>
            </a:r>
          </a:p>
          <a:p>
            <a:r>
              <a:rPr lang="en-US" dirty="0"/>
              <a:t>Use </a:t>
            </a:r>
            <a:r>
              <a:rPr lang="en-US" i="1" dirty="0"/>
              <a:t>Fragment</a:t>
            </a:r>
            <a:r>
              <a:rPr lang="en-US" dirty="0"/>
              <a:t> to subtract the smaller shape from the outer one</a:t>
            </a:r>
          </a:p>
          <a:p>
            <a:r>
              <a:rPr lang="en-US" dirty="0"/>
              <a:t>A third copy of the (large) trapezoid is needed to add text inside</a:t>
            </a:r>
          </a:p>
          <a:p>
            <a:pPr lvl="1"/>
            <a:r>
              <a:rPr lang="en-US" dirty="0"/>
              <a:t>Remove its fill and outline, apply 0.3 in margin to clear the text of the angled side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exact outlines</a:t>
            </a:r>
          </a:p>
        </p:txBody>
      </p:sp>
      <p:sp>
        <p:nvSpPr>
          <p:cNvPr id="13" name="Freeform 12"/>
          <p:cNvSpPr/>
          <p:nvPr/>
        </p:nvSpPr>
        <p:spPr>
          <a:xfrm>
            <a:off x="8451012" y="856311"/>
            <a:ext cx="3740988" cy="876910"/>
          </a:xfrm>
          <a:custGeom>
            <a:avLst/>
            <a:gdLst>
              <a:gd name="connsiteX0" fmla="*/ 344624 w 3740988"/>
              <a:gd name="connsiteY0" fmla="*/ 0 h 876910"/>
              <a:gd name="connsiteX1" fmla="*/ 3740988 w 3740988"/>
              <a:gd name="connsiteY1" fmla="*/ 0 h 876910"/>
              <a:gd name="connsiteX2" fmla="*/ 3740988 w 3740988"/>
              <a:gd name="connsiteY2" fmla="*/ 31293 h 876910"/>
              <a:gd name="connsiteX3" fmla="*/ 366715 w 3740988"/>
              <a:gd name="connsiteY3" fmla="*/ 31293 h 876910"/>
              <a:gd name="connsiteX4" fmla="*/ 46687 w 3740988"/>
              <a:gd name="connsiteY4" fmla="*/ 845617 h 876910"/>
              <a:gd name="connsiteX5" fmla="*/ 3740988 w 3740988"/>
              <a:gd name="connsiteY5" fmla="*/ 845617 h 876910"/>
              <a:gd name="connsiteX6" fmla="*/ 3740988 w 3740988"/>
              <a:gd name="connsiteY6" fmla="*/ 876910 h 876910"/>
              <a:gd name="connsiteX7" fmla="*/ 0 w 3740988"/>
              <a:gd name="connsiteY7" fmla="*/ 87691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988" h="876910">
                <a:moveTo>
                  <a:pt x="344624" y="0"/>
                </a:moveTo>
                <a:lnTo>
                  <a:pt x="3740988" y="0"/>
                </a:lnTo>
                <a:lnTo>
                  <a:pt x="3740988" y="31293"/>
                </a:lnTo>
                <a:lnTo>
                  <a:pt x="366715" y="31293"/>
                </a:lnTo>
                <a:lnTo>
                  <a:pt x="46687" y="845617"/>
                </a:lnTo>
                <a:lnTo>
                  <a:pt x="3740988" y="845617"/>
                </a:lnTo>
                <a:lnTo>
                  <a:pt x="3740988" y="876910"/>
                </a:lnTo>
                <a:lnTo>
                  <a:pt x="0" y="8769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9311269" y="2077102"/>
            <a:ext cx="2665142" cy="1457836"/>
          </a:xfrm>
          <a:prstGeom prst="wedgeRectCallout">
            <a:avLst>
              <a:gd name="adj1" fmla="val 23651"/>
              <a:gd name="adj2" fmla="val -87170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 outlines like this for </a:t>
            </a:r>
            <a:r>
              <a:rPr lang="en-US" sz="2000" dirty="0">
                <a:solidFill>
                  <a:schemeClr val="accent1"/>
                </a:solidFill>
              </a:rPr>
              <a:t>mild</a:t>
            </a:r>
            <a:r>
              <a:rPr lang="en-US" sz="2000" dirty="0">
                <a:solidFill>
                  <a:schemeClr val="tx1"/>
                </a:solidFill>
              </a:rPr>
              <a:t> emphasis,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filled trapezoids for </a:t>
            </a:r>
            <a:r>
              <a:rPr lang="en-US" sz="2000" b="1" dirty="0">
                <a:solidFill>
                  <a:schemeClr val="tx1"/>
                </a:solidFill>
              </a:rPr>
              <a:t>heavy</a:t>
            </a:r>
            <a:r>
              <a:rPr lang="en-US" sz="2000" dirty="0">
                <a:solidFill>
                  <a:schemeClr val="tx1"/>
                </a:solidFill>
              </a:rPr>
              <a:t> emphasis</a:t>
            </a:r>
          </a:p>
        </p:txBody>
      </p:sp>
    </p:spTree>
    <p:extLst>
      <p:ext uri="{BB962C8B-B14F-4D97-AF65-F5344CB8AC3E}">
        <p14:creationId xmlns:p14="http://schemas.microsoft.com/office/powerpoint/2010/main" val="373408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Overview (1)</a:t>
            </a:r>
          </a:p>
          <a:p>
            <a:pPr lvl="1"/>
            <a:r>
              <a:rPr lang="en-US" dirty="0"/>
              <a:t>V&amp;V techniques, Critical systems</a:t>
            </a:r>
          </a:p>
          <a:p>
            <a:r>
              <a:rPr lang="en-US" dirty="0">
                <a:solidFill>
                  <a:schemeClr val="accent1"/>
                </a:solidFill>
              </a:rPr>
              <a:t>Static techniques (2)</a:t>
            </a:r>
          </a:p>
          <a:p>
            <a:pPr lvl="1"/>
            <a:r>
              <a:rPr lang="en-US" dirty="0"/>
              <a:t>Verifying specifications</a:t>
            </a:r>
          </a:p>
          <a:p>
            <a:pPr lvl="1"/>
            <a:r>
              <a:rPr lang="en-US" dirty="0"/>
              <a:t>Verifying source code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techniques: Testing (7)</a:t>
            </a:r>
          </a:p>
          <a:p>
            <a:pPr lvl="1"/>
            <a:r>
              <a:rPr lang="en-US" dirty="0"/>
              <a:t>Developer testing, Test design techniques</a:t>
            </a:r>
          </a:p>
          <a:p>
            <a:pPr lvl="1"/>
            <a:r>
              <a:rPr lang="en-US" dirty="0"/>
              <a:t>Testing process and levels, Test generation, Automation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System-level verification (3)</a:t>
            </a:r>
          </a:p>
          <a:p>
            <a:pPr lvl="1"/>
            <a:r>
              <a:rPr lang="en-US" dirty="0"/>
              <a:t>Verifying architecture, </a:t>
            </a:r>
            <a:r>
              <a:rPr lang="en-US" b="1" dirty="0"/>
              <a:t>Dependability analysis</a:t>
            </a:r>
          </a:p>
          <a:p>
            <a:pPr lvl="1"/>
            <a:r>
              <a:rPr lang="en-US" dirty="0"/>
              <a:t>Runtime verification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en-US" dirty="0"/>
              <a:t>Main topics of the course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-3" y="1146770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157748" y="1201994"/>
            <a:ext cx="10439191" cy="5051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Attributes</a:t>
            </a:r>
            <a:r>
              <a:rPr lang="en-US" dirty="0"/>
              <a:t> of dependability</a:t>
            </a:r>
          </a:p>
          <a:p>
            <a:pPr lvl="1"/>
            <a:r>
              <a:rPr lang="en-US" dirty="0"/>
              <a:t>Reliability, availability</a:t>
            </a:r>
          </a:p>
          <a:p>
            <a:pPr lvl="1">
              <a:spcAft>
                <a:spcPts val="1500"/>
              </a:spcAft>
            </a:pPr>
            <a:r>
              <a:rPr lang="en-US" dirty="0"/>
              <a:t>Safety, integrity, maintainability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Combinatorial models </a:t>
            </a:r>
            <a:r>
              <a:rPr lang="en-US" dirty="0"/>
              <a:t>for dependability analysis</a:t>
            </a:r>
          </a:p>
          <a:p>
            <a:pPr lvl="1">
              <a:spcAft>
                <a:spcPts val="1500"/>
              </a:spcAft>
            </a:pPr>
            <a:r>
              <a:rPr lang="en-US" dirty="0"/>
              <a:t>Reliability block diagrams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Stochastic models </a:t>
            </a:r>
            <a:r>
              <a:rPr lang="en-US" dirty="0"/>
              <a:t>for dependability analysis</a:t>
            </a:r>
          </a:p>
          <a:p>
            <a:pPr lvl="1"/>
            <a:r>
              <a:rPr lang="en-US" dirty="0"/>
              <a:t>Markov models (CTMC)</a:t>
            </a:r>
          </a:p>
        </p:txBody>
      </p:sp>
      <p:sp>
        <p:nvSpPr>
          <p:cNvPr id="27" name="Freeform 26"/>
          <p:cNvSpPr/>
          <p:nvPr/>
        </p:nvSpPr>
        <p:spPr>
          <a:xfrm>
            <a:off x="0" y="2766993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2.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-4" y="3937226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14981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157748" y="1201994"/>
            <a:ext cx="10535056" cy="5051321"/>
          </a:xfrm>
        </p:spPr>
        <p:txBody>
          <a:bodyPr/>
          <a:lstStyle/>
          <a:p>
            <a:pPr marL="0" indent="0">
              <a:spcAft>
                <a:spcPts val="1500"/>
              </a:spcAft>
              <a:buNone/>
            </a:pPr>
            <a:r>
              <a:rPr lang="en-US" dirty="0"/>
              <a:t>Explain the </a:t>
            </a:r>
            <a:r>
              <a:rPr lang="en-US" dirty="0">
                <a:solidFill>
                  <a:schemeClr val="accent2"/>
                </a:solidFill>
              </a:rPr>
              <a:t>attributes of dependability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the objectives of </a:t>
            </a:r>
            <a:r>
              <a:rPr lang="en-US" dirty="0">
                <a:solidFill>
                  <a:schemeClr val="accent2"/>
                </a:solidFill>
              </a:rPr>
              <a:t>dependability analysis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US" dirty="0"/>
              <a:t>Perform dependability analysis with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reliability block diagrams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US" dirty="0"/>
              <a:t>Perform dependability analysis of</a:t>
            </a:r>
            <a:br>
              <a:rPr lang="en-US" dirty="0"/>
            </a:br>
            <a:r>
              <a:rPr lang="en-US" dirty="0"/>
              <a:t>simple redundancy structures with </a:t>
            </a:r>
            <a:r>
              <a:rPr lang="en-US" dirty="0">
                <a:solidFill>
                  <a:schemeClr val="accent2"/>
                </a:solidFill>
              </a:rPr>
              <a:t>Markov chains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US" dirty="0"/>
              <a:t>Identify how </a:t>
            </a:r>
            <a:r>
              <a:rPr lang="en-US" dirty="0">
                <a:solidFill>
                  <a:schemeClr val="accent2"/>
                </a:solidFill>
              </a:rPr>
              <a:t>reward analysis </a:t>
            </a:r>
            <a:r>
              <a:rPr lang="en-US" dirty="0"/>
              <a:t>can be used for</a:t>
            </a:r>
            <a:br>
              <a:rPr lang="en-US" dirty="0"/>
            </a:br>
            <a:r>
              <a:rPr lang="en-US" dirty="0"/>
              <a:t>dependability analysis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-3" y="1146770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K2</a:t>
            </a:r>
          </a:p>
        </p:txBody>
      </p:sp>
      <p:sp>
        <p:nvSpPr>
          <p:cNvPr id="15" name="Freeform 14"/>
          <p:cNvSpPr/>
          <p:nvPr/>
        </p:nvSpPr>
        <p:spPr>
          <a:xfrm>
            <a:off x="-4" y="2322508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K3</a:t>
            </a:r>
          </a:p>
        </p:txBody>
      </p:sp>
      <p:sp>
        <p:nvSpPr>
          <p:cNvPr id="16" name="Freeform 15"/>
          <p:cNvSpPr/>
          <p:nvPr/>
        </p:nvSpPr>
        <p:spPr>
          <a:xfrm>
            <a:off x="-5" y="3514765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K3</a:t>
            </a:r>
          </a:p>
        </p:txBody>
      </p:sp>
      <p:sp>
        <p:nvSpPr>
          <p:cNvPr id="17" name="Freeform 16"/>
          <p:cNvSpPr/>
          <p:nvPr/>
        </p:nvSpPr>
        <p:spPr>
          <a:xfrm>
            <a:off x="-6" y="4673483"/>
            <a:ext cx="1077917" cy="612898"/>
          </a:xfrm>
          <a:custGeom>
            <a:avLst/>
            <a:gdLst>
              <a:gd name="connsiteX0" fmla="*/ 0 w 1077917"/>
              <a:gd name="connsiteY0" fmla="*/ 0 h 612898"/>
              <a:gd name="connsiteX1" fmla="*/ 1077917 w 1077917"/>
              <a:gd name="connsiteY1" fmla="*/ 0 h 612898"/>
              <a:gd name="connsiteX2" fmla="*/ 837049 w 1077917"/>
              <a:gd name="connsiteY2" fmla="*/ 612898 h 612898"/>
              <a:gd name="connsiteX3" fmla="*/ 0 w 1077917"/>
              <a:gd name="connsiteY3" fmla="*/ 612898 h 612898"/>
              <a:gd name="connsiteX4" fmla="*/ 0 w 1077917"/>
              <a:gd name="connsiteY4" fmla="*/ 0 h 6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917" h="612898">
                <a:moveTo>
                  <a:pt x="0" y="0"/>
                </a:moveTo>
                <a:lnTo>
                  <a:pt x="1077917" y="0"/>
                </a:lnTo>
                <a:lnTo>
                  <a:pt x="837049" y="612898"/>
                </a:lnTo>
                <a:lnTo>
                  <a:pt x="0" y="6128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2880" rtlCol="0" anchor="ctr"/>
          <a:lstStyle/>
          <a:p>
            <a:pPr algn="ctr"/>
            <a:r>
              <a:rPr lang="en-US" sz="2800" dirty="0"/>
              <a:t>K1</a:t>
            </a:r>
          </a:p>
        </p:txBody>
      </p:sp>
    </p:spTree>
    <p:extLst>
      <p:ext uri="{BB962C8B-B14F-4D97-AF65-F5344CB8AC3E}">
        <p14:creationId xmlns:p14="http://schemas.microsoft.com/office/powerpoint/2010/main" val="192782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dependability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10" y="2040810"/>
            <a:ext cx="3128727" cy="27813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78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69323431"/>
              </p:ext>
            </p:extLst>
          </p:nvPr>
        </p:nvGraphicFramePr>
        <p:xfrm>
          <a:off x="574675" y="1201738"/>
          <a:ext cx="11022013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775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48381586"/>
              </p:ext>
            </p:extLst>
          </p:nvPr>
        </p:nvGraphicFramePr>
        <p:xfrm>
          <a:off x="574675" y="1201738"/>
          <a:ext cx="11022013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484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 extra-functional characteristics</a:t>
            </a:r>
          </a:p>
          <a:p>
            <a:pPr lvl="1"/>
            <a:r>
              <a:rPr lang="en-US" dirty="0"/>
              <a:t>Reliability, availability, integrity, etc.</a:t>
            </a:r>
          </a:p>
          <a:p>
            <a:pPr lvl="1"/>
            <a:r>
              <a:rPr lang="en-US" dirty="0"/>
              <a:t>Characterize the faults occurring during the use of the services</a:t>
            </a:r>
          </a:p>
          <a:p>
            <a:r>
              <a:rPr lang="en-US" dirty="0"/>
              <a:t>Composite characteristic: </a:t>
            </a:r>
            <a:r>
              <a:rPr lang="en-US" dirty="0">
                <a:solidFill>
                  <a:schemeClr val="accent1"/>
                </a:solidFill>
              </a:rPr>
              <a:t>Dependability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Role of dependability</a:t>
            </a:r>
          </a:p>
          <a:p>
            <a:pPr lvl="1"/>
            <a:r>
              <a:rPr lang="en-US" dirty="0"/>
              <a:t>Service Level Agreements (IT service providers)</a:t>
            </a:r>
          </a:p>
          <a:p>
            <a:pPr lvl="1"/>
            <a:r>
              <a:rPr lang="en-US" dirty="0"/>
              <a:t>Tolerable Hazard Rate (safety-critical systems)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en-US" dirty="0"/>
              <a:t>Characterizing system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808613" y="3039490"/>
            <a:ext cx="10383389" cy="876910"/>
          </a:xfrm>
          <a:custGeom>
            <a:avLst/>
            <a:gdLst>
              <a:gd name="connsiteX0" fmla="*/ 344624 w 10383389"/>
              <a:gd name="connsiteY0" fmla="*/ 0 h 876910"/>
              <a:gd name="connsiteX1" fmla="*/ 10383389 w 10383389"/>
              <a:gd name="connsiteY1" fmla="*/ 0 h 876910"/>
              <a:gd name="connsiteX2" fmla="*/ 10383389 w 10383389"/>
              <a:gd name="connsiteY2" fmla="*/ 876910 h 876910"/>
              <a:gd name="connsiteX3" fmla="*/ 0 w 10383389"/>
              <a:gd name="connsiteY3" fmla="*/ 876910 h 876910"/>
              <a:gd name="connsiteX4" fmla="*/ 344624 w 10383389"/>
              <a:gd name="connsiteY4" fmla="*/ 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3389" h="876910">
                <a:moveTo>
                  <a:pt x="344624" y="0"/>
                </a:moveTo>
                <a:lnTo>
                  <a:pt x="10383389" y="0"/>
                </a:lnTo>
                <a:lnTo>
                  <a:pt x="10383389" y="876910"/>
                </a:lnTo>
                <a:lnTo>
                  <a:pt x="0" y="876910"/>
                </a:lnTo>
                <a:lnTo>
                  <a:pt x="34462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Ability to provide service in which </a:t>
            </a:r>
            <a:r>
              <a:rPr lang="en-US" sz="2400" b="1" dirty="0">
                <a:solidFill>
                  <a:schemeClr val="bg1"/>
                </a:solidFill>
              </a:rPr>
              <a:t>reliance</a:t>
            </a:r>
            <a:r>
              <a:rPr lang="en-US" sz="2400" dirty="0">
                <a:solidFill>
                  <a:schemeClr val="bg1"/>
                </a:solidFill>
              </a:rPr>
              <a:t> can be </a:t>
            </a:r>
            <a:r>
              <a:rPr lang="en-US" sz="2400" b="1" dirty="0">
                <a:solidFill>
                  <a:schemeClr val="bg1"/>
                </a:solidFill>
              </a:rPr>
              <a:t>justifiably</a:t>
            </a:r>
            <a:r>
              <a:rPr lang="en-US" sz="2400" dirty="0">
                <a:solidFill>
                  <a:schemeClr val="bg1"/>
                </a:solidFill>
              </a:rPr>
              <a:t> placed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929148" y="4082908"/>
            <a:ext cx="6046840" cy="507956"/>
          </a:xfrm>
          <a:prstGeom prst="wedgeRectCallout">
            <a:avLst>
              <a:gd name="adj1" fmla="val 55194"/>
              <a:gd name="adj2" fmla="val -131172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Reliance: </a:t>
            </a:r>
            <a:r>
              <a:rPr lang="en-US" sz="2400" dirty="0">
                <a:solidFill>
                  <a:schemeClr val="tx1"/>
                </a:solidFill>
              </a:rPr>
              <a:t>the service satisfies the needs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206624" y="4082908"/>
            <a:ext cx="4390316" cy="848032"/>
          </a:xfrm>
          <a:prstGeom prst="wedgeRectCallout">
            <a:avLst>
              <a:gd name="adj1" fmla="val 19817"/>
              <a:gd name="adj2" fmla="val -92175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Justifiably: </a:t>
            </a:r>
            <a:r>
              <a:rPr lang="en-US" sz="2400" dirty="0">
                <a:solidFill>
                  <a:schemeClr val="tx1"/>
                </a:solidFill>
              </a:rPr>
              <a:t>based on analysis, evaluation, measurements</a:t>
            </a:r>
          </a:p>
        </p:txBody>
      </p:sp>
      <p:sp>
        <p:nvSpPr>
          <p:cNvPr id="16" name="Freeform 15"/>
          <p:cNvSpPr/>
          <p:nvPr/>
        </p:nvSpPr>
        <p:spPr>
          <a:xfrm>
            <a:off x="1" y="3040048"/>
            <a:ext cx="2036541" cy="876352"/>
          </a:xfrm>
          <a:custGeom>
            <a:avLst/>
            <a:gdLst>
              <a:gd name="connsiteX0" fmla="*/ 0 w 2036541"/>
              <a:gd name="connsiteY0" fmla="*/ 0 h 876352"/>
              <a:gd name="connsiteX1" fmla="*/ 2036541 w 2036541"/>
              <a:gd name="connsiteY1" fmla="*/ 0 h 876352"/>
              <a:gd name="connsiteX2" fmla="*/ 1692137 w 2036541"/>
              <a:gd name="connsiteY2" fmla="*/ 876352 h 876352"/>
              <a:gd name="connsiteX3" fmla="*/ 0 w 2036541"/>
              <a:gd name="connsiteY3" fmla="*/ 876352 h 876352"/>
              <a:gd name="connsiteX4" fmla="*/ 0 w 2036541"/>
              <a:gd name="connsiteY4" fmla="*/ 0 h 8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541" h="876352">
                <a:moveTo>
                  <a:pt x="0" y="0"/>
                </a:moveTo>
                <a:lnTo>
                  <a:pt x="2036541" y="0"/>
                </a:lnTo>
                <a:lnTo>
                  <a:pt x="1692137" y="876352"/>
                </a:lnTo>
                <a:lnTo>
                  <a:pt x="0" y="8763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ctr"/>
            <a:r>
              <a:rPr lang="en-US" sz="24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6311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8" grpId="0" animBg="1"/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 extra-functional characteristics</a:t>
            </a:r>
          </a:p>
          <a:p>
            <a:pPr lvl="1"/>
            <a:r>
              <a:rPr lang="en-US" dirty="0"/>
              <a:t>Reliability, availability, integrity, etc.</a:t>
            </a:r>
          </a:p>
          <a:p>
            <a:pPr lvl="1"/>
            <a:r>
              <a:rPr lang="en-US" dirty="0"/>
              <a:t>Characterize the faults occurring during the use of the services</a:t>
            </a:r>
          </a:p>
          <a:p>
            <a:r>
              <a:rPr lang="en-US" dirty="0"/>
              <a:t>Composite characteristic: </a:t>
            </a:r>
            <a:r>
              <a:rPr lang="en-US" dirty="0">
                <a:solidFill>
                  <a:schemeClr val="accent1"/>
                </a:solidFill>
              </a:rPr>
              <a:t>Dependability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Role of dependability</a:t>
            </a:r>
          </a:p>
          <a:p>
            <a:pPr lvl="1"/>
            <a:r>
              <a:rPr lang="en-US" dirty="0"/>
              <a:t>Service Level Agreements (IT service providers)</a:t>
            </a:r>
          </a:p>
          <a:p>
            <a:pPr lvl="1"/>
            <a:r>
              <a:rPr lang="en-US" dirty="0"/>
              <a:t>Tolerable Hazard Rate (safety-critical systems)</a:t>
            </a:r>
          </a:p>
        </p:txBody>
      </p:sp>
      <p:sp>
        <p:nvSpPr>
          <p:cNvPr id="21" name="Freeform 20"/>
          <p:cNvSpPr/>
          <p:nvPr/>
        </p:nvSpPr>
        <p:spPr>
          <a:xfrm>
            <a:off x="1808613" y="3039490"/>
            <a:ext cx="10383389" cy="876910"/>
          </a:xfrm>
          <a:custGeom>
            <a:avLst/>
            <a:gdLst>
              <a:gd name="connsiteX0" fmla="*/ 344624 w 10383389"/>
              <a:gd name="connsiteY0" fmla="*/ 0 h 876910"/>
              <a:gd name="connsiteX1" fmla="*/ 10383389 w 10383389"/>
              <a:gd name="connsiteY1" fmla="*/ 0 h 876910"/>
              <a:gd name="connsiteX2" fmla="*/ 10383389 w 10383389"/>
              <a:gd name="connsiteY2" fmla="*/ 876910 h 876910"/>
              <a:gd name="connsiteX3" fmla="*/ 0 w 10383389"/>
              <a:gd name="connsiteY3" fmla="*/ 876910 h 876910"/>
              <a:gd name="connsiteX4" fmla="*/ 344624 w 10383389"/>
              <a:gd name="connsiteY4" fmla="*/ 0 h 876910"/>
              <a:gd name="connsiteX5" fmla="*/ 366715 w 10383389"/>
              <a:gd name="connsiteY5" fmla="*/ 31293 h 876910"/>
              <a:gd name="connsiteX6" fmla="*/ 46687 w 10383389"/>
              <a:gd name="connsiteY6" fmla="*/ 845617 h 876910"/>
              <a:gd name="connsiteX7" fmla="*/ 9526137 w 10383389"/>
              <a:gd name="connsiteY7" fmla="*/ 845617 h 876910"/>
              <a:gd name="connsiteX8" fmla="*/ 9689002 w 10383389"/>
              <a:gd name="connsiteY8" fmla="*/ 845617 h 876910"/>
              <a:gd name="connsiteX9" fmla="*/ 10383388 w 10383389"/>
              <a:gd name="connsiteY9" fmla="*/ 845617 h 876910"/>
              <a:gd name="connsiteX10" fmla="*/ 10383388 w 10383389"/>
              <a:gd name="connsiteY10" fmla="*/ 31293 h 876910"/>
              <a:gd name="connsiteX11" fmla="*/ 9689002 w 10383389"/>
              <a:gd name="connsiteY11" fmla="*/ 31293 h 876910"/>
              <a:gd name="connsiteX12" fmla="*/ 9526137 w 10383389"/>
              <a:gd name="connsiteY12" fmla="*/ 31293 h 876910"/>
              <a:gd name="connsiteX13" fmla="*/ 366715 w 10383389"/>
              <a:gd name="connsiteY13" fmla="*/ 31293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383389" h="876910">
                <a:moveTo>
                  <a:pt x="344624" y="0"/>
                </a:moveTo>
                <a:lnTo>
                  <a:pt x="10383389" y="0"/>
                </a:lnTo>
                <a:lnTo>
                  <a:pt x="10383389" y="876910"/>
                </a:lnTo>
                <a:lnTo>
                  <a:pt x="0" y="876910"/>
                </a:lnTo>
                <a:lnTo>
                  <a:pt x="344624" y="0"/>
                </a:lnTo>
                <a:close/>
                <a:moveTo>
                  <a:pt x="366715" y="31293"/>
                </a:moveTo>
                <a:lnTo>
                  <a:pt x="46687" y="845617"/>
                </a:lnTo>
                <a:lnTo>
                  <a:pt x="9526137" y="845617"/>
                </a:lnTo>
                <a:lnTo>
                  <a:pt x="9689002" y="845617"/>
                </a:lnTo>
                <a:lnTo>
                  <a:pt x="10383388" y="845617"/>
                </a:lnTo>
                <a:lnTo>
                  <a:pt x="10383388" y="31293"/>
                </a:lnTo>
                <a:lnTo>
                  <a:pt x="9689002" y="31293"/>
                </a:lnTo>
                <a:lnTo>
                  <a:pt x="9526137" y="31293"/>
                </a:lnTo>
                <a:lnTo>
                  <a:pt x="366715" y="31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en-US" dirty="0"/>
              <a:t>Characterizing system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808613" y="3039490"/>
            <a:ext cx="10383389" cy="876910"/>
          </a:xfrm>
          <a:custGeom>
            <a:avLst/>
            <a:gdLst>
              <a:gd name="connsiteX0" fmla="*/ 344624 w 10383389"/>
              <a:gd name="connsiteY0" fmla="*/ 0 h 876910"/>
              <a:gd name="connsiteX1" fmla="*/ 10383389 w 10383389"/>
              <a:gd name="connsiteY1" fmla="*/ 0 h 876910"/>
              <a:gd name="connsiteX2" fmla="*/ 10383389 w 10383389"/>
              <a:gd name="connsiteY2" fmla="*/ 876910 h 876910"/>
              <a:gd name="connsiteX3" fmla="*/ 0 w 10383389"/>
              <a:gd name="connsiteY3" fmla="*/ 876910 h 876910"/>
              <a:gd name="connsiteX4" fmla="*/ 344624 w 10383389"/>
              <a:gd name="connsiteY4" fmla="*/ 0 h 87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3389" h="876910">
                <a:moveTo>
                  <a:pt x="344624" y="0"/>
                </a:moveTo>
                <a:lnTo>
                  <a:pt x="10383389" y="0"/>
                </a:lnTo>
                <a:lnTo>
                  <a:pt x="10383389" y="876910"/>
                </a:lnTo>
                <a:lnTo>
                  <a:pt x="0" y="876910"/>
                </a:lnTo>
                <a:lnTo>
                  <a:pt x="344624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Ability to provide service in which </a:t>
            </a:r>
            <a:r>
              <a:rPr lang="en-US" sz="2400" b="1" dirty="0">
                <a:solidFill>
                  <a:schemeClr val="tx1"/>
                </a:solidFill>
              </a:rPr>
              <a:t>reliance</a:t>
            </a:r>
            <a:r>
              <a:rPr lang="en-US" sz="2400" dirty="0">
                <a:solidFill>
                  <a:schemeClr val="tx1"/>
                </a:solidFill>
              </a:rPr>
              <a:t> can be </a:t>
            </a:r>
            <a:r>
              <a:rPr lang="en-US" sz="2400" b="1" dirty="0">
                <a:solidFill>
                  <a:schemeClr val="tx1"/>
                </a:solidFill>
              </a:rPr>
              <a:t>justifiably</a:t>
            </a:r>
            <a:r>
              <a:rPr lang="en-US" sz="2400" dirty="0">
                <a:solidFill>
                  <a:schemeClr val="tx1"/>
                </a:solidFill>
              </a:rPr>
              <a:t> placed</a:t>
            </a:r>
          </a:p>
        </p:txBody>
      </p:sp>
      <p:sp>
        <p:nvSpPr>
          <p:cNvPr id="16" name="Freeform 15"/>
          <p:cNvSpPr/>
          <p:nvPr/>
        </p:nvSpPr>
        <p:spPr>
          <a:xfrm>
            <a:off x="1" y="3040048"/>
            <a:ext cx="2036541" cy="876352"/>
          </a:xfrm>
          <a:custGeom>
            <a:avLst/>
            <a:gdLst>
              <a:gd name="connsiteX0" fmla="*/ 0 w 2036541"/>
              <a:gd name="connsiteY0" fmla="*/ 0 h 876352"/>
              <a:gd name="connsiteX1" fmla="*/ 2036541 w 2036541"/>
              <a:gd name="connsiteY1" fmla="*/ 0 h 876352"/>
              <a:gd name="connsiteX2" fmla="*/ 1692137 w 2036541"/>
              <a:gd name="connsiteY2" fmla="*/ 876352 h 876352"/>
              <a:gd name="connsiteX3" fmla="*/ 0 w 2036541"/>
              <a:gd name="connsiteY3" fmla="*/ 876352 h 876352"/>
              <a:gd name="connsiteX4" fmla="*/ 0 w 2036541"/>
              <a:gd name="connsiteY4" fmla="*/ 0 h 87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541" h="876352">
                <a:moveTo>
                  <a:pt x="0" y="0"/>
                </a:moveTo>
                <a:lnTo>
                  <a:pt x="2036541" y="0"/>
                </a:lnTo>
                <a:lnTo>
                  <a:pt x="1692137" y="876352"/>
                </a:lnTo>
                <a:lnTo>
                  <a:pt x="0" y="8763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ctr"/>
            <a:r>
              <a:rPr lang="en-US" sz="2400" dirty="0"/>
              <a:t>Definition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929148" y="4082908"/>
            <a:ext cx="6046840" cy="507956"/>
          </a:xfrm>
          <a:prstGeom prst="wedgeRectCallout">
            <a:avLst>
              <a:gd name="adj1" fmla="val 55194"/>
              <a:gd name="adj2" fmla="val -131172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Reliance: the service satisfies the needs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206624" y="4082908"/>
            <a:ext cx="4390316" cy="848032"/>
          </a:xfrm>
          <a:prstGeom prst="wedgeRectCallout">
            <a:avLst>
              <a:gd name="adj1" fmla="val 19817"/>
              <a:gd name="adj2" fmla="val -92175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Justifiably: based on analysis, evaluation,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9633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16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FTSRG">
  <a:themeElements>
    <a:clrScheme name="FTSRG">
      <a:dk1>
        <a:srgbClr val="000000"/>
      </a:dk1>
      <a:lt1>
        <a:srgbClr val="FFFFFF"/>
      </a:lt1>
      <a:dk2>
        <a:srgbClr val="2F2D2E"/>
      </a:dk2>
      <a:lt2>
        <a:srgbClr val="A7A8A7"/>
      </a:lt2>
      <a:accent1>
        <a:srgbClr val="1446A0"/>
      </a:accent1>
      <a:accent2>
        <a:srgbClr val="960018"/>
      </a:accent2>
      <a:accent3>
        <a:srgbClr val="522B47"/>
      </a:accent3>
      <a:accent4>
        <a:srgbClr val="FB8B2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TSRG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28203d-b1bf-4557-892e-a88e0ddf0586">
      <Terms xmlns="http://schemas.microsoft.com/office/infopath/2007/PartnerControls"/>
    </lcf76f155ced4ddcb4097134ff3c332f>
    <TaxCatchAll xmlns="dc0e1551-4df5-4b8b-a806-fb5fe26afee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4873C5411837D489316EDB9887AE8F8" ma:contentTypeVersion="12" ma:contentTypeDescription="Új dokumentum létrehozása." ma:contentTypeScope="" ma:versionID="a71ba3c174a2281f03558078c0139357">
  <xsd:schema xmlns:xsd="http://www.w3.org/2001/XMLSchema" xmlns:xs="http://www.w3.org/2001/XMLSchema" xmlns:p="http://schemas.microsoft.com/office/2006/metadata/properties" xmlns:ns2="e528203d-b1bf-4557-892e-a88e0ddf0586" xmlns:ns3="dc0e1551-4df5-4b8b-a806-fb5fe26afee7" targetNamespace="http://schemas.microsoft.com/office/2006/metadata/properties" ma:root="true" ma:fieldsID="dba3679fc565eecc7cea2195331041d5" ns2:_="" ns3:_="">
    <xsd:import namespace="e528203d-b1bf-4557-892e-a88e0ddf0586"/>
    <xsd:import namespace="dc0e1551-4df5-4b8b-a806-fb5fe26afe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8203d-b1bf-4557-892e-a88e0ddf0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Képcímkék" ma:readOnly="false" ma:fieldId="{5cf76f15-5ced-4ddc-b409-7134ff3c332f}" ma:taxonomyMulti="true" ma:sspId="01d0beb6-f273-48e7-85d4-dac867ddc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e1551-4df5-4b8b-a806-fb5fe26afee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299c54-8143-410f-9312-f158cb7391d3}" ma:internalName="TaxCatchAll" ma:showField="CatchAllData" ma:web="dc0e1551-4df5-4b8b-a806-fb5fe26afe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F152B-C676-4BF8-B0FA-E256DD2ABB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B5120-334A-4CB4-B027-04D60E082B97}">
  <ds:schemaRefs>
    <ds:schemaRef ds:uri="http://schemas.microsoft.com/office/2006/metadata/properties"/>
    <ds:schemaRef ds:uri="http://schemas.microsoft.com/office/infopath/2007/PartnerControls"/>
    <ds:schemaRef ds:uri="e528203d-b1bf-4557-892e-a88e0ddf0586"/>
    <ds:schemaRef ds:uri="dc0e1551-4df5-4b8b-a806-fb5fe26afee7"/>
  </ds:schemaRefs>
</ds:datastoreItem>
</file>

<file path=customXml/itemProps3.xml><?xml version="1.0" encoding="utf-8"?>
<ds:datastoreItem xmlns:ds="http://schemas.openxmlformats.org/officeDocument/2006/customXml" ds:itemID="{270767C1-AC0B-48CE-9F56-845E269E09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8203d-b1bf-4557-892e-a88e0ddf0586"/>
    <ds:schemaRef ds:uri="dc0e1551-4df5-4b8b-a806-fb5fe26afe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604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 ExtraBold</vt:lpstr>
      <vt:lpstr>Open Sans</vt:lpstr>
      <vt:lpstr>FTSRG</vt:lpstr>
      <vt:lpstr>Dependability Analysis</vt:lpstr>
      <vt:lpstr>Main topics of the course</vt:lpstr>
      <vt:lpstr>Table of contents</vt:lpstr>
      <vt:lpstr>Learning outcomes</vt:lpstr>
      <vt:lpstr>Attributes of dependability</vt:lpstr>
      <vt:lpstr>Table of contents</vt:lpstr>
      <vt:lpstr>Table of contents</vt:lpstr>
      <vt:lpstr>Characterizing system services</vt:lpstr>
      <vt:lpstr>Characterizing system services</vt:lpstr>
      <vt:lpstr>Generalization</vt:lpstr>
      <vt:lpstr>Trapezoid</vt:lpstr>
      <vt:lpstr>Creating exact outlines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kris</dc:creator>
  <cp:lastModifiedBy>Pósfay Benedek Sámuel</cp:lastModifiedBy>
  <cp:revision>242</cp:revision>
  <dcterms:created xsi:type="dcterms:W3CDTF">2019-09-05T14:22:57Z</dcterms:created>
  <dcterms:modified xsi:type="dcterms:W3CDTF">2023-12-06T13:30:35Z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0x01010024873C5411837D489316EDB9887AE8F8</vt:lpwstr>
  </property>
</Properties>
</file>