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61" r:id="rId4"/>
    <p:sldId id="269" r:id="rId5"/>
    <p:sldId id="283" r:id="rId6"/>
    <p:sldId id="267" r:id="rId7"/>
    <p:sldId id="274" r:id="rId8"/>
    <p:sldId id="305" r:id="rId9"/>
    <p:sldId id="282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2B6752-ECFC-4374-A0B4-548A703EF6C6}">
  <a:tblStyle styleId="{C42B6752-ECFC-4374-A0B4-548A703EF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20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60" r:id="rId7"/>
    <p:sldLayoutId id="2147483667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33220" y="1776991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Reto</a:t>
            </a:r>
            <a:r>
              <a:rPr lang="en-US" sz="4000" b="1" dirty="0"/>
              <a:t> Final</a:t>
            </a:r>
            <a:br>
              <a:rPr lang="en-US" sz="4000" b="1" dirty="0"/>
            </a:br>
            <a:r>
              <a:rPr lang="en-US" sz="4000" b="1" dirty="0" err="1"/>
              <a:t>Ciencia</a:t>
            </a:r>
            <a:r>
              <a:rPr lang="en-US" sz="4000" b="1" dirty="0"/>
              <a:t> de </a:t>
            </a:r>
            <a:r>
              <a:rPr lang="en-US" sz="4000" b="1" dirty="0" err="1"/>
              <a:t>Datos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s-EC" sz="1400" dirty="0"/>
              <a:t>TECNOLOGICO DE MONTEREY</a:t>
            </a:r>
          </a:p>
          <a:p>
            <a:pPr algn="r"/>
            <a:r>
              <a:rPr lang="es-EC" sz="1400" dirty="0"/>
              <a:t>Cristian Miranda </a:t>
            </a:r>
            <a:r>
              <a:rPr lang="es-EC" sz="1400" dirty="0" err="1"/>
              <a:t>Jimenez</a:t>
            </a:r>
            <a:r>
              <a:rPr lang="es-EC" sz="1400" dirty="0"/>
              <a:t> - A01793718</a:t>
            </a:r>
          </a:p>
          <a:p>
            <a:pPr algn="r"/>
            <a:r>
              <a:rPr lang="es-EC" sz="1400" dirty="0"/>
              <a:t>Noviembre - 2022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821147" y="287753"/>
            <a:ext cx="1590413" cy="1614118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320404" y="746225"/>
            <a:ext cx="591455" cy="696788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00223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del Problema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2526199"/>
            <a:ext cx="4809600" cy="1731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cuenta con un dataset con información de aguas subterraneas en algunas partes de México y se busca encontrar los mejores lugares donde se puede ubicar un centro común mediante clusters y adicionalmente, entrenar modelos de clasificación por semáforo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Flujo de trabajo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Procesado de datos</a:t>
            </a:r>
            <a:endParaRPr sz="1400"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38428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Explotación de la data</a:t>
            </a:r>
            <a:endParaRPr sz="1400"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38428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Modelado</a:t>
            </a:r>
            <a:endParaRPr sz="1600"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69168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Los valores perdidos se los excluye de la base y se da formato a las demás variables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63221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inicia evaluando el tipo de datos disponibles y si existen valores perdidos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67681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 la data limpia, se procede a generar los modelos (clustering, Random Forest,Tree)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1682073" y="1920135"/>
            <a:ext cx="421914" cy="420759"/>
            <a:chOff x="-2571737" y="2403627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7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" name="Google Shape;14716;p79">
            <a:extLst>
              <a:ext uri="{FF2B5EF4-FFF2-40B4-BE49-F238E27FC236}">
                <a16:creationId xmlns:a16="http://schemas.microsoft.com/office/drawing/2014/main" id="{FF068CD8-C719-CB18-8A7D-B6383D4F5C2E}"/>
              </a:ext>
            </a:extLst>
          </p:cNvPr>
          <p:cNvGrpSpPr/>
          <p:nvPr/>
        </p:nvGrpSpPr>
        <p:grpSpPr>
          <a:xfrm>
            <a:off x="4361602" y="1850607"/>
            <a:ext cx="420796" cy="455185"/>
            <a:chOff x="-44528075" y="1982825"/>
            <a:chExt cx="300900" cy="301700"/>
          </a:xfrm>
        </p:grpSpPr>
        <p:sp>
          <p:nvSpPr>
            <p:cNvPr id="3" name="Google Shape;14717;p79">
              <a:extLst>
                <a:ext uri="{FF2B5EF4-FFF2-40B4-BE49-F238E27FC236}">
                  <a16:creationId xmlns:a16="http://schemas.microsoft.com/office/drawing/2014/main" id="{E25DA67E-F7A8-B43D-7AE9-B4F44DC75A02}"/>
                </a:ext>
              </a:extLst>
            </p:cNvPr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18;p79">
              <a:extLst>
                <a:ext uri="{FF2B5EF4-FFF2-40B4-BE49-F238E27FC236}">
                  <a16:creationId xmlns:a16="http://schemas.microsoft.com/office/drawing/2014/main" id="{B7C3C650-A1AB-C127-AE26-F82AB5675684}"/>
                </a:ext>
              </a:extLst>
            </p:cNvPr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19;p79">
              <a:extLst>
                <a:ext uri="{FF2B5EF4-FFF2-40B4-BE49-F238E27FC236}">
                  <a16:creationId xmlns:a16="http://schemas.microsoft.com/office/drawing/2014/main" id="{97B9214B-CB4E-A7BE-E438-0C14C66E78C8}"/>
                </a:ext>
              </a:extLst>
            </p:cNvPr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20;p79">
              <a:extLst>
                <a:ext uri="{FF2B5EF4-FFF2-40B4-BE49-F238E27FC236}">
                  <a16:creationId xmlns:a16="http://schemas.microsoft.com/office/drawing/2014/main" id="{7536D32D-2DC6-A8A8-B3E1-779547F497A5}"/>
                </a:ext>
              </a:extLst>
            </p:cNvPr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21;p79">
              <a:extLst>
                <a:ext uri="{FF2B5EF4-FFF2-40B4-BE49-F238E27FC236}">
                  <a16:creationId xmlns:a16="http://schemas.microsoft.com/office/drawing/2014/main" id="{37768FC6-C895-D5E9-3369-C01C1957C8B1}"/>
                </a:ext>
              </a:extLst>
            </p:cNvPr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22;p79">
              <a:extLst>
                <a:ext uri="{FF2B5EF4-FFF2-40B4-BE49-F238E27FC236}">
                  <a16:creationId xmlns:a16="http://schemas.microsoft.com/office/drawing/2014/main" id="{08156388-7994-6452-C401-1BB8863C48E4}"/>
                </a:ext>
              </a:extLst>
            </p:cNvPr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23;p79">
              <a:extLst>
                <a:ext uri="{FF2B5EF4-FFF2-40B4-BE49-F238E27FC236}">
                  <a16:creationId xmlns:a16="http://schemas.microsoft.com/office/drawing/2014/main" id="{2F36454B-8447-8028-CCE3-7D02A0551B03}"/>
                </a:ext>
              </a:extLst>
            </p:cNvPr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4695;p79">
            <a:extLst>
              <a:ext uri="{FF2B5EF4-FFF2-40B4-BE49-F238E27FC236}">
                <a16:creationId xmlns:a16="http://schemas.microsoft.com/office/drawing/2014/main" id="{9C0180D8-B0E8-F508-4900-50EA015A398C}"/>
              </a:ext>
            </a:extLst>
          </p:cNvPr>
          <p:cNvGrpSpPr/>
          <p:nvPr/>
        </p:nvGrpSpPr>
        <p:grpSpPr>
          <a:xfrm>
            <a:off x="7006138" y="1935003"/>
            <a:ext cx="420796" cy="354486"/>
            <a:chOff x="-47527350" y="2747625"/>
            <a:chExt cx="300100" cy="228425"/>
          </a:xfrm>
        </p:grpSpPr>
        <p:sp>
          <p:nvSpPr>
            <p:cNvPr id="17" name="Google Shape;14696;p79">
              <a:extLst>
                <a:ext uri="{FF2B5EF4-FFF2-40B4-BE49-F238E27FC236}">
                  <a16:creationId xmlns:a16="http://schemas.microsoft.com/office/drawing/2014/main" id="{7849C77B-B354-946D-01CE-C38C4E1D2976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97;p79">
              <a:extLst>
                <a:ext uri="{FF2B5EF4-FFF2-40B4-BE49-F238E27FC236}">
                  <a16:creationId xmlns:a16="http://schemas.microsoft.com/office/drawing/2014/main" id="{85C395B0-3CAA-C84C-1054-6B56228775CA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98;p79">
              <a:extLst>
                <a:ext uri="{FF2B5EF4-FFF2-40B4-BE49-F238E27FC236}">
                  <a16:creationId xmlns:a16="http://schemas.microsoft.com/office/drawing/2014/main" id="{F2E8B387-FA50-F3FC-68B3-F7D6EE6251B4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699;p79">
              <a:extLst>
                <a:ext uri="{FF2B5EF4-FFF2-40B4-BE49-F238E27FC236}">
                  <a16:creationId xmlns:a16="http://schemas.microsoft.com/office/drawing/2014/main" id="{E11D1FA1-4C37-D4AA-49C0-4B81FFF7A57E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00;p79">
              <a:extLst>
                <a:ext uri="{FF2B5EF4-FFF2-40B4-BE49-F238E27FC236}">
                  <a16:creationId xmlns:a16="http://schemas.microsoft.com/office/drawing/2014/main" id="{0F352639-0C0C-4C24-7633-351C73E34621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01;p79">
              <a:extLst>
                <a:ext uri="{FF2B5EF4-FFF2-40B4-BE49-F238E27FC236}">
                  <a16:creationId xmlns:a16="http://schemas.microsoft.com/office/drawing/2014/main" id="{06684869-2018-C673-C209-2475A01913B6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Exploración de Datos</a:t>
            </a:r>
            <a:endParaRPr dirty="0"/>
          </a:p>
        </p:txBody>
      </p:sp>
      <p:sp>
        <p:nvSpPr>
          <p:cNvPr id="2642" name="Google Shape;2642;p48"/>
          <p:cNvSpPr txBox="1"/>
          <p:nvPr/>
        </p:nvSpPr>
        <p:spPr>
          <a:xfrm>
            <a:off x="589453" y="1308291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Principales hallazgos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8" name="Google Shape;2648;p48"/>
          <p:cNvSpPr txBox="1"/>
          <p:nvPr/>
        </p:nvSpPr>
        <p:spPr>
          <a:xfrm>
            <a:off x="589453" y="1722456"/>
            <a:ext cx="3218700" cy="12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</a:t>
            </a:r>
            <a:r>
              <a:rPr lang="en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 exploración de datos, se encontró que existian algunas variables que no aportaban por tener una gran cantidad de valores perdidos o por brindar información  innecesaria por lo que se excluyeron de la base. </a:t>
            </a:r>
            <a:r>
              <a:rPr lang="es-EC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Luego se evaluó la correlación y valores </a:t>
            </a:r>
            <a:r>
              <a:rPr lang="es-EC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pérdidos</a:t>
            </a:r>
            <a:r>
              <a:rPr lang="es-EC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las variables continuas.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F372BB0-EC9A-2D1A-113C-3C460616AD68}"/>
              </a:ext>
            </a:extLst>
          </p:cNvPr>
          <p:cNvGrpSpPr/>
          <p:nvPr/>
        </p:nvGrpSpPr>
        <p:grpSpPr>
          <a:xfrm>
            <a:off x="4307196" y="3387261"/>
            <a:ext cx="1615714" cy="1016376"/>
            <a:chOff x="6059116" y="3532876"/>
            <a:chExt cx="1615714" cy="1016376"/>
          </a:xfrm>
        </p:grpSpPr>
        <p:sp>
          <p:nvSpPr>
            <p:cNvPr id="2677" name="Google Shape;2677;p48"/>
            <p:cNvSpPr txBox="1"/>
            <p:nvPr/>
          </p:nvSpPr>
          <p:spPr>
            <a:xfrm>
              <a:off x="6355382" y="3569766"/>
              <a:ext cx="1118725" cy="22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Continuas</a:t>
              </a:r>
              <a:endParaRPr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678" name="Google Shape;2678;p48"/>
            <p:cNvSpPr txBox="1"/>
            <p:nvPr/>
          </p:nvSpPr>
          <p:spPr>
            <a:xfrm>
              <a:off x="6355370" y="3954620"/>
              <a:ext cx="1319460" cy="22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Categoricas</a:t>
              </a:r>
              <a:endParaRPr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679" name="Google Shape;2679;p48"/>
            <p:cNvSpPr txBox="1"/>
            <p:nvPr/>
          </p:nvSpPr>
          <p:spPr>
            <a:xfrm>
              <a:off x="6355370" y="4292657"/>
              <a:ext cx="1319459" cy="22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Binarias</a:t>
              </a:r>
              <a:endParaRPr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grpSp>
          <p:nvGrpSpPr>
            <p:cNvPr id="2" name="Google Shape;14581;p79">
              <a:extLst>
                <a:ext uri="{FF2B5EF4-FFF2-40B4-BE49-F238E27FC236}">
                  <a16:creationId xmlns:a16="http://schemas.microsoft.com/office/drawing/2014/main" id="{B91BED87-EDD7-7B3C-A490-C3610B883465}"/>
                </a:ext>
              </a:extLst>
            </p:cNvPr>
            <p:cNvGrpSpPr/>
            <p:nvPr/>
          </p:nvGrpSpPr>
          <p:grpSpPr>
            <a:xfrm>
              <a:off x="6089238" y="4300754"/>
              <a:ext cx="238585" cy="248498"/>
              <a:chOff x="-48633950" y="1972600"/>
              <a:chExt cx="300100" cy="300900"/>
            </a:xfrm>
            <a:solidFill>
              <a:schemeClr val="tx1"/>
            </a:solidFill>
          </p:grpSpPr>
          <p:sp>
            <p:nvSpPr>
              <p:cNvPr id="3" name="Google Shape;14582;p79">
                <a:extLst>
                  <a:ext uri="{FF2B5EF4-FFF2-40B4-BE49-F238E27FC236}">
                    <a16:creationId xmlns:a16="http://schemas.microsoft.com/office/drawing/2014/main" id="{E3AE2AF5-B7E0-0549-E3E7-F494D41F8257}"/>
                  </a:ext>
                </a:extLst>
              </p:cNvPr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4583;p79">
                <a:extLst>
                  <a:ext uri="{FF2B5EF4-FFF2-40B4-BE49-F238E27FC236}">
                    <a16:creationId xmlns:a16="http://schemas.microsoft.com/office/drawing/2014/main" id="{B2EEA49E-FEFD-36E5-8F6D-57CDCCD37D2B}"/>
                  </a:ext>
                </a:extLst>
              </p:cNvPr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4606;p79">
              <a:extLst>
                <a:ext uri="{FF2B5EF4-FFF2-40B4-BE49-F238E27FC236}">
                  <a16:creationId xmlns:a16="http://schemas.microsoft.com/office/drawing/2014/main" id="{28034723-220F-695F-98AB-291D2791A7A9}"/>
                </a:ext>
              </a:extLst>
            </p:cNvPr>
            <p:cNvGrpSpPr/>
            <p:nvPr/>
          </p:nvGrpSpPr>
          <p:grpSpPr>
            <a:xfrm>
              <a:off x="6089238" y="3532876"/>
              <a:ext cx="238585" cy="248498"/>
              <a:chOff x="-50154075" y="1948175"/>
              <a:chExt cx="300100" cy="300900"/>
            </a:xfrm>
            <a:solidFill>
              <a:schemeClr val="tx1"/>
            </a:solidFill>
          </p:grpSpPr>
          <p:sp>
            <p:nvSpPr>
              <p:cNvPr id="6" name="Google Shape;14607;p79">
                <a:extLst>
                  <a:ext uri="{FF2B5EF4-FFF2-40B4-BE49-F238E27FC236}">
                    <a16:creationId xmlns:a16="http://schemas.microsoft.com/office/drawing/2014/main" id="{88BF3528-9555-21F5-5BD6-41ED059CF346}"/>
                  </a:ext>
                </a:extLst>
              </p:cNvPr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608;p79">
                <a:extLst>
                  <a:ext uri="{FF2B5EF4-FFF2-40B4-BE49-F238E27FC236}">
                    <a16:creationId xmlns:a16="http://schemas.microsoft.com/office/drawing/2014/main" id="{9F91260F-4826-F73F-E3F3-EA692A891977}"/>
                  </a:ext>
                </a:extLst>
              </p:cNvPr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4641;p79">
              <a:extLst>
                <a:ext uri="{FF2B5EF4-FFF2-40B4-BE49-F238E27FC236}">
                  <a16:creationId xmlns:a16="http://schemas.microsoft.com/office/drawing/2014/main" id="{339403D8-30C8-01C8-8168-D2BE7A67902D}"/>
                </a:ext>
              </a:extLst>
            </p:cNvPr>
            <p:cNvSpPr/>
            <p:nvPr/>
          </p:nvSpPr>
          <p:spPr>
            <a:xfrm>
              <a:off x="6059116" y="3932135"/>
              <a:ext cx="237969" cy="246868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4F6DEA63-70DD-8278-61C7-71285E21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36" y="3142470"/>
            <a:ext cx="6188975" cy="17818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63618AB-CF4A-1F67-3800-A4D28987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54" y="1169170"/>
            <a:ext cx="2947823" cy="1715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4696641" y="1580762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 encontrar variables continuas, binarias y categóricas, se procedió  a corregir para que se ajustaran al modelo mediante pipes con </a:t>
            </a:r>
            <a:r>
              <a:rPr lang="es-EC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sklearn</a:t>
            </a:r>
            <a:r>
              <a:rPr lang="es-EC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Procesado de datos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Resultados Clustering</a:t>
            </a:r>
            <a:endParaRPr dirty="0"/>
          </a:p>
        </p:txBody>
      </p:sp>
      <p:sp>
        <p:nvSpPr>
          <p:cNvPr id="2613" name="Google Shape;2613;p46"/>
          <p:cNvSpPr txBox="1"/>
          <p:nvPr/>
        </p:nvSpPr>
        <p:spPr>
          <a:xfrm>
            <a:off x="5265450" y="1095559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Clustering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14" name="Google Shape;2614;p46"/>
          <p:cNvSpPr txBox="1"/>
          <p:nvPr/>
        </p:nvSpPr>
        <p:spPr>
          <a:xfrm>
            <a:off x="912467" y="1099625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Semáforo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411FE4-D5F3-2C36-CBD5-96449BAD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2" y="1534213"/>
            <a:ext cx="3618538" cy="2490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965F76-1485-DFCA-77A4-9866AD29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16" y="1534213"/>
            <a:ext cx="3462022" cy="2490797"/>
          </a:xfrm>
          <a:prstGeom prst="rect">
            <a:avLst/>
          </a:prstGeom>
        </p:spPr>
      </p:pic>
      <p:sp>
        <p:nvSpPr>
          <p:cNvPr id="6" name="Google Shape;3153;p53">
            <a:extLst>
              <a:ext uri="{FF2B5EF4-FFF2-40B4-BE49-F238E27FC236}">
                <a16:creationId xmlns:a16="http://schemas.microsoft.com/office/drawing/2014/main" id="{83412130-428F-8522-63E6-C1EFF2F04727}"/>
              </a:ext>
            </a:extLst>
          </p:cNvPr>
          <p:cNvSpPr txBox="1">
            <a:spLocks/>
          </p:cNvSpPr>
          <p:nvPr/>
        </p:nvSpPr>
        <p:spPr>
          <a:xfrm>
            <a:off x="1620645" y="4207409"/>
            <a:ext cx="5850672" cy="50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400" dirty="0"/>
              <a:t>Los </a:t>
            </a:r>
            <a:r>
              <a:rPr lang="en-US" sz="1400" dirty="0" err="1"/>
              <a:t>resultados</a:t>
            </a:r>
            <a:r>
              <a:rPr lang="en-US" sz="1400" dirty="0"/>
              <a:t> </a:t>
            </a:r>
            <a:r>
              <a:rPr lang="en-US" sz="1400" dirty="0" err="1"/>
              <a:t>muestran</a:t>
            </a:r>
            <a:r>
              <a:rPr lang="en-US" sz="1400" dirty="0"/>
              <a:t> que un </a:t>
            </a:r>
            <a:r>
              <a:rPr lang="en-US" sz="1400" dirty="0" err="1"/>
              <a:t>centro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puntos </a:t>
            </a:r>
            <a:r>
              <a:rPr lang="en-US" sz="1400" dirty="0" err="1"/>
              <a:t>medios</a:t>
            </a:r>
            <a:r>
              <a:rPr lang="en-US" sz="1400" dirty="0"/>
              <a:t> (</a:t>
            </a:r>
            <a:r>
              <a:rPr lang="en-US" sz="1400" dirty="0" err="1"/>
              <a:t>verde</a:t>
            </a:r>
            <a:r>
              <a:rPr lang="en-US" sz="1400" dirty="0"/>
              <a:t>) que </a:t>
            </a:r>
            <a:r>
              <a:rPr lang="en-US" sz="1400" dirty="0" err="1"/>
              <a:t>cubren</a:t>
            </a:r>
            <a:r>
              <a:rPr lang="en-US" sz="1400" dirty="0"/>
              <a:t> </a:t>
            </a:r>
            <a:r>
              <a:rPr lang="en-US" sz="1400" dirty="0" err="1"/>
              <a:t>toda</a:t>
            </a:r>
            <a:r>
              <a:rPr lang="en-US" sz="1400" dirty="0"/>
              <a:t> la </a:t>
            </a:r>
            <a:r>
              <a:rPr lang="en-US" sz="1400" dirty="0" err="1"/>
              <a:t>republica</a:t>
            </a:r>
            <a:r>
              <a:rPr lang="en-US" sz="1400" dirty="0"/>
              <a:t>. Por lo que es favorable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41916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693833"/>
            <a:ext cx="2473800" cy="140238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795949" y="265817"/>
            <a:ext cx="4788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Resultados Arboles de Decisión</a:t>
            </a:r>
            <a:endParaRPr dirty="0"/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41441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71609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En el reporte de las métricas se observa que todas estan en 1. El modelo calsifica correctamente cada uno de los labels</a:t>
            </a:r>
            <a:endParaRPr sz="1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68861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de confusión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98911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 la mano con el reporte de métricas y muestr</a:t>
            </a:r>
            <a:r>
              <a:rPr lang="es-EC" dirty="0"/>
              <a:t>a que todo se calificó.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1B10F3-A5B3-20C8-6DB1-63D8CF21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87" y="811812"/>
            <a:ext cx="3663538" cy="3909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795949" y="265817"/>
            <a:ext cx="4788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984405" y="1066452"/>
            <a:ext cx="7505389" cy="420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Cuando se evalua los feature importance de cada uno de los modelos se observa que existe features con distintos feature.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E87756-C03F-8355-E949-148303C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4" y="1610356"/>
            <a:ext cx="4894191" cy="259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F5CD7C-01BC-98FA-A075-582EEA44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9" y="1610356"/>
            <a:ext cx="4021552" cy="259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32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CONCLUSIONES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638008"/>
            <a:ext cx="2084700" cy="1257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generan buenas métricas sin embargo, son tan buenas que se sospecha un </a:t>
            </a:r>
            <a:r>
              <a:rPr lang="es-EC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sobreentrenamiento</a:t>
            </a:r>
            <a:r>
              <a:rPr lang="es-EC" sz="1100" dirty="0"/>
              <a:t>. 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generación de </a:t>
            </a:r>
            <a:r>
              <a:rPr lang="es-EC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clustering</a:t>
            </a:r>
            <a:r>
              <a:rPr lang="es-EC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puede mejorarse al incluir otro tipo de perfiles.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Modelos de clasificación</a:t>
            </a:r>
            <a:endParaRPr sz="12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Clustering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Presentación en pantalla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Fjalla One</vt:lpstr>
      <vt:lpstr>Barlow Semi Condensed Medium</vt:lpstr>
      <vt:lpstr>Barlow Semi Condensed</vt:lpstr>
      <vt:lpstr>Arial</vt:lpstr>
      <vt:lpstr>Technology Consulting by Slidesgo</vt:lpstr>
      <vt:lpstr>Reto Final Ciencia de Datos</vt:lpstr>
      <vt:lpstr>Definición del Problema</vt:lpstr>
      <vt:lpstr>Flujo de trabajo</vt:lpstr>
      <vt:lpstr>Exploración de Datos</vt:lpstr>
      <vt:lpstr>Procesado de datos</vt:lpstr>
      <vt:lpstr>Resultados Clustering</vt:lpstr>
      <vt:lpstr>Resultados Arboles de Decisión</vt:lpstr>
      <vt:lpstr>Feature Importance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Final Ciencia de Datos</dc:title>
  <cp:lastModifiedBy>CRISTIAN MIRANDA JIMENEZ</cp:lastModifiedBy>
  <cp:revision>1</cp:revision>
  <dcterms:modified xsi:type="dcterms:W3CDTF">2022-11-19T04:33:08Z</dcterms:modified>
</cp:coreProperties>
</file>