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3" r:id="rId8"/>
    <p:sldId id="272" r:id="rId9"/>
    <p:sldId id="269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s-MX" dirty="0"/>
              <a:t>Reto – </a:t>
            </a:r>
            <a:br>
              <a:rPr lang="es-MX" dirty="0"/>
            </a:br>
            <a:r>
              <a:rPr lang="es-MX" dirty="0"/>
              <a:t>Agua Subterránea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David Valles A01191310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B1B9722-13BE-75DE-CEFD-7D721AFA3647}"/>
              </a:ext>
            </a:extLst>
          </p:cNvPr>
          <p:cNvSpPr txBox="1">
            <a:spLocks/>
          </p:cNvSpPr>
          <p:nvPr/>
        </p:nvSpPr>
        <p:spPr>
          <a:xfrm>
            <a:off x="532824" y="5213304"/>
            <a:ext cx="4941770" cy="770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7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Curso: Ciencia y analítica de datos</a:t>
            </a:r>
            <a:endParaRPr lang="es-MX" sz="37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s-MX" sz="37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Tecnológico de Monterrey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s-419" dirty="0"/>
              <a:t>La comisión nacional de agua en México compartió datos sobre la calidad del agua en 2020. </a:t>
            </a:r>
          </a:p>
          <a:p>
            <a:r>
              <a:rPr lang="es-419" dirty="0"/>
              <a:t>Este conjunto de datos de 788 sitios describe 1532 entradas de calidad del agua subterránea del país.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31027"/>
            <a:ext cx="5111750" cy="1204912"/>
          </a:xfrm>
        </p:spPr>
        <p:txBody>
          <a:bodyPr/>
          <a:lstStyle/>
          <a:p>
            <a:r>
              <a:rPr lang="en-US" dirty="0"/>
              <a:t>LIMPIEZA y TRANSFORMACIONES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799" y="1903412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eliminaron las columnas vacías e irrelevantes al problema como: </a:t>
            </a:r>
            <a:r>
              <a:rPr lang="es-MX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SDT_mg</a:t>
            </a:r>
            <a:r>
              <a:rPr lang="es-MX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/L, CONTAMINANTES</a:t>
            </a:r>
            <a:r>
              <a:rPr lang="es-MX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MX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CLAVE, PERIODO</a:t>
            </a:r>
            <a:endParaRPr lang="es-MX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9439B3-9598-9C96-3B99-A1B34B5C0B81}"/>
              </a:ext>
            </a:extLst>
          </p:cNvPr>
          <p:cNvSpPr txBox="1">
            <a:spLocks/>
          </p:cNvSpPr>
          <p:nvPr/>
        </p:nvSpPr>
        <p:spPr>
          <a:xfrm>
            <a:off x="1206799" y="2978838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eliminaron las filas con valores vacíos, máximo 5 por clase (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ALC_mg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/L, CALIDAD_CONDUC, 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SDT_M_mg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/L, 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</a:t>
            </a:r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27C910-87CD-1EFB-DAE2-2151C868229F}"/>
              </a:ext>
            </a:extLst>
          </p:cNvPr>
          <p:cNvSpPr txBox="1">
            <a:spLocks/>
          </p:cNvSpPr>
          <p:nvPr/>
        </p:nvSpPr>
        <p:spPr>
          <a:xfrm>
            <a:off x="1206799" y="4054264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Otras variables fueron transformadas de objeto a </a:t>
            </a:r>
            <a:r>
              <a:rPr lang="es-AR" dirty="0" err="1"/>
              <a:t>float</a:t>
            </a:r>
            <a:r>
              <a:rPr lang="es-AR" dirty="0"/>
              <a:t> (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SDT_M_mg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/L, 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FLUORUROS_mg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</a:rPr>
              <a:t>/L, 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</a:rPr>
              <a:t>MN_TOT_mg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</a:rPr>
              <a:t>/L, 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</a:rPr>
              <a:t>etc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</a:rPr>
              <a:t>)</a:t>
            </a:r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CBB7C43-65C3-DAC5-D521-2FFC1DEBCF8C}"/>
              </a:ext>
            </a:extLst>
          </p:cNvPr>
          <p:cNvSpPr txBox="1">
            <a:spLocks/>
          </p:cNvSpPr>
          <p:nvPr/>
        </p:nvSpPr>
        <p:spPr>
          <a:xfrm>
            <a:off x="1136652" y="5013324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Por ultimo las variables categóricas fueron modificadas por el objeto </a:t>
            </a:r>
            <a:r>
              <a:rPr lang="es-AR" dirty="0" err="1"/>
              <a:t>labelEncoder</a:t>
            </a:r>
            <a:r>
              <a:rPr lang="es-AR" dirty="0"/>
              <a:t>. (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’SEMAFORO, CUMPLE_CON_DUR, CUMPLE_CON_CR, 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373464"/>
            <a:ext cx="2895600" cy="1325563"/>
          </a:xfrm>
        </p:spPr>
        <p:txBody>
          <a:bodyPr/>
          <a:lstStyle/>
          <a:p>
            <a:r>
              <a:rPr lang="en-US" dirty="0" err="1"/>
              <a:t>Visualizaciones</a:t>
            </a:r>
            <a:r>
              <a:rPr lang="en-US" dirty="0"/>
              <a:t> y KMEANS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CE2AA-7AD8-4B34-03F0-BFB07F39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2233918"/>
            <a:ext cx="4511400" cy="2935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7EAF63-1D22-99A6-ABC2-5B251060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45" y="774564"/>
            <a:ext cx="3943553" cy="2654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BD55B7-7BD8-96E0-834D-93795D85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292" y="3701913"/>
            <a:ext cx="4109660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94929"/>
            <a:ext cx="5111750" cy="1204912"/>
          </a:xfrm>
        </p:spPr>
        <p:txBody>
          <a:bodyPr/>
          <a:lstStyle/>
          <a:p>
            <a:r>
              <a:rPr lang="es-AR" dirty="0" err="1"/>
              <a:t>Analisis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090767"/>
            <a:ext cx="5444706" cy="40339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inicio con una partición de las variables independientes y dependientes (semáforo)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Las variables independientes fueron seleccionadas por su </a:t>
            </a:r>
            <a:r>
              <a:rPr lang="es-AR" dirty="0" err="1"/>
              <a:t>feature</a:t>
            </a:r>
            <a:r>
              <a:rPr lang="es-AR" dirty="0"/>
              <a:t> importancia de un </a:t>
            </a:r>
            <a:r>
              <a:rPr lang="es-AR" dirty="0" err="1"/>
              <a:t>RandomTreeClassifier</a:t>
            </a:r>
            <a:r>
              <a:rPr lang="es-AR" dirty="0"/>
              <a:t>  (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FLUORUROS_mg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/L,COLI_FEC_NMP/100_mL,'AS_TOT_mg/L, </a:t>
            </a:r>
            <a:r>
              <a:rPr lang="es-A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FE_TOT_mg</a:t>
            </a:r>
            <a:r>
              <a:rPr lang="es-A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/L, CUMPLE_CON_NO3, CUMPLE_CON_DUR</a:t>
            </a:r>
            <a:r>
              <a:rPr lang="es-A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Las variables fueron divididas por un </a:t>
            </a:r>
            <a:r>
              <a:rPr lang="es-AR" dirty="0" err="1"/>
              <a:t>train_split</a:t>
            </a:r>
            <a:r>
              <a:rPr lang="es-AR" dirty="0"/>
              <a:t> en 85% para entrenamiento y 15% para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 los modelos </a:t>
            </a:r>
            <a:r>
              <a:rPr lang="es-AR" dirty="0" err="1"/>
              <a:t>DecisionTreeClassifier</a:t>
            </a:r>
            <a:r>
              <a:rPr lang="es-AR" dirty="0"/>
              <a:t> y </a:t>
            </a:r>
            <a:r>
              <a:rPr lang="es-AR" dirty="0" err="1"/>
              <a:t>RandomForest</a:t>
            </a:r>
            <a:r>
              <a:rPr lang="es-AR" dirty="0"/>
              <a:t> se utiliza el </a:t>
            </a:r>
            <a:r>
              <a:rPr lang="es-AR" dirty="0" err="1"/>
              <a:t>parametro</a:t>
            </a:r>
            <a:r>
              <a:rPr lang="es-AR" dirty="0"/>
              <a:t> </a:t>
            </a:r>
            <a:r>
              <a:rPr lang="es-AR" dirty="0" err="1"/>
              <a:t>class_weight</a:t>
            </a:r>
            <a:r>
              <a:rPr lang="es-AR" dirty="0"/>
              <a:t>=‘</a:t>
            </a:r>
            <a:r>
              <a:rPr lang="es-AR" dirty="0" err="1"/>
              <a:t>balanced</a:t>
            </a:r>
            <a:r>
              <a:rPr lang="es-AR" dirty="0"/>
              <a:t>’ para balancear las clases.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– Decision Tree (.89)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7998509"/>
              </p:ext>
            </p:extLst>
          </p:nvPr>
        </p:nvGraphicFramePr>
        <p:xfrm>
          <a:off x="622540" y="2111374"/>
          <a:ext cx="11100760" cy="29178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20152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2945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Recall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29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0 - Amarillo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.82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.80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.81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29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1 - Rojo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29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2 - Verde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.88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– Random Forest(.90)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651660125"/>
              </p:ext>
            </p:extLst>
          </p:nvPr>
        </p:nvGraphicFramePr>
        <p:xfrm>
          <a:off x="622540" y="2111374"/>
          <a:ext cx="11100760" cy="29178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20152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2945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Recall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29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0 - Amarillo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.89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.78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.83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29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1 - Rojo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29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2 - Verde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.89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.93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975" y="0"/>
            <a:ext cx="4179570" cy="1524735"/>
          </a:xfrm>
        </p:spPr>
        <p:txBody>
          <a:bodyPr/>
          <a:lstStyle/>
          <a:p>
            <a:r>
              <a:rPr lang="en-US" dirty="0" err="1"/>
              <a:t>Conclusiones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F1103-7030-EB9F-6C92-F8EAAD28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883" y="2254220"/>
            <a:ext cx="2268292" cy="3829700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FB19866E-B2CA-25DC-74D4-7D1A6AA2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975" y="1871317"/>
            <a:ext cx="4179570" cy="137199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5600" b="0" i="0" dirty="0">
                <a:effectLst/>
              </a:rPr>
              <a:t>Se utilizaron los modelos </a:t>
            </a:r>
            <a:r>
              <a:rPr lang="es-ES" sz="5600" b="0" i="0" dirty="0" err="1">
                <a:effectLst/>
              </a:rPr>
              <a:t>DecisionTreeClassifier</a:t>
            </a:r>
            <a:r>
              <a:rPr lang="es-ES" sz="5600" b="0" i="0" dirty="0">
                <a:effectLst/>
              </a:rPr>
              <a:t> y </a:t>
            </a:r>
            <a:r>
              <a:rPr lang="es-ES" sz="5600" b="0" i="0" dirty="0" err="1">
                <a:effectLst/>
              </a:rPr>
              <a:t>Random</a:t>
            </a:r>
            <a:r>
              <a:rPr lang="es-ES" sz="5600" b="0" i="0" dirty="0">
                <a:effectLst/>
              </a:rPr>
              <a:t> Forest para encontrar los mejores </a:t>
            </a:r>
            <a:r>
              <a:rPr lang="es-ES" sz="5600" b="0" i="0" dirty="0" err="1">
                <a:effectLst/>
              </a:rPr>
              <a:t>features</a:t>
            </a:r>
            <a:r>
              <a:rPr lang="es-ES" sz="5600" b="0" i="0" dirty="0">
                <a:effectLst/>
              </a:rPr>
              <a:t>, los resultados mostraron que las siguientes columnas son las mas importantes: COLI_FEC_NMP/100_mL, </a:t>
            </a:r>
            <a:r>
              <a:rPr lang="es-ES" sz="5600" b="0" i="0" dirty="0" err="1">
                <a:effectLst/>
              </a:rPr>
              <a:t>FLUORUROS_mg</a:t>
            </a:r>
            <a:r>
              <a:rPr lang="es-ES" sz="5600" b="0" i="0" dirty="0">
                <a:effectLst/>
              </a:rPr>
              <a:t>/L, </a:t>
            </a:r>
            <a:r>
              <a:rPr lang="es-ES" sz="5600" b="0" i="0" dirty="0" err="1">
                <a:effectLst/>
              </a:rPr>
              <a:t>AS_TOT_mg</a:t>
            </a:r>
            <a:r>
              <a:rPr lang="es-ES" sz="5600" b="0" i="0" dirty="0">
                <a:effectLst/>
              </a:rPr>
              <a:t>/L, </a:t>
            </a:r>
            <a:r>
              <a:rPr lang="es-ES" sz="5600" b="0" i="0" dirty="0" err="1">
                <a:effectLst/>
              </a:rPr>
              <a:t>FE_TOT_mg</a:t>
            </a:r>
            <a:r>
              <a:rPr lang="es-ES" sz="5600" b="0" i="0" dirty="0">
                <a:effectLst/>
              </a:rPr>
              <a:t>/L, CUMPLE_CON_NO3, CUMPLE_CON_DUR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600" b="0" i="0" dirty="0">
                <a:effectLst/>
              </a:rPr>
              <a:t> El modelo con el </a:t>
            </a:r>
            <a:r>
              <a:rPr lang="es-ES" sz="5600" b="0" i="0" dirty="0" err="1">
                <a:effectLst/>
              </a:rPr>
              <a:t>accuracy</a:t>
            </a:r>
            <a:r>
              <a:rPr lang="es-ES" sz="5600" b="0" i="0" dirty="0">
                <a:effectLst/>
              </a:rPr>
              <a:t> mas alto fue </a:t>
            </a:r>
            <a:r>
              <a:rPr lang="es-ES" sz="5600" b="0" i="0" dirty="0" err="1">
                <a:effectLst/>
              </a:rPr>
              <a:t>Random</a:t>
            </a:r>
            <a:r>
              <a:rPr lang="es-ES" sz="5600" b="0" i="0" dirty="0">
                <a:effectLst/>
              </a:rPr>
              <a:t> Forest con .90, mientras que </a:t>
            </a:r>
            <a:r>
              <a:rPr lang="es-ES" sz="5600" dirty="0"/>
              <a:t>DTC </a:t>
            </a:r>
            <a:r>
              <a:rPr lang="es-ES" sz="5600" b="0" i="0" dirty="0">
                <a:effectLst/>
              </a:rPr>
              <a:t>obtuvo .89.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600" dirty="0"/>
              <a:t> La clase con el porcentaje mas alto de </a:t>
            </a:r>
            <a:r>
              <a:rPr lang="es-ES" sz="5600" dirty="0" err="1"/>
              <a:t>accuracy</a:t>
            </a:r>
            <a:r>
              <a:rPr lang="es-ES" sz="5600" dirty="0"/>
              <a:t> fue agua contaminada (rojo).</a:t>
            </a:r>
            <a:endParaRPr lang="es-ES" sz="5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600" b="0" i="0" dirty="0">
                <a:effectLst/>
              </a:rPr>
              <a:t> Ambos modelos tuvieron el mismo numero de errores al clasificar el agua en buen estado.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230e9df3-be65-4c73-a93b-d1236ebd677e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{AD3A881C-6BF2-4E17-8C92-8879AA81E39E}tf67328976_win32</Template>
  <TotalTime>82</TotalTime>
  <Words>538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Roboto</vt:lpstr>
      <vt:lpstr>Tenorite</vt:lpstr>
      <vt:lpstr>Office Theme</vt:lpstr>
      <vt:lpstr>Reto –  Agua Subterránea</vt:lpstr>
      <vt:lpstr>Datos</vt:lpstr>
      <vt:lpstr>LIMPIEZA y TRANSFORMACIONES</vt:lpstr>
      <vt:lpstr>Visualizaciones y KMEANS</vt:lpstr>
      <vt:lpstr>Analisis</vt:lpstr>
      <vt:lpstr>Resultados – Decision Tree (.89)</vt:lpstr>
      <vt:lpstr>Resultados – Random Forest(.90)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–  Agua Subterránea</dc:title>
  <dc:creator>David Valles Cañedo</dc:creator>
  <cp:lastModifiedBy>David Valles Cañedo</cp:lastModifiedBy>
  <cp:revision>1</cp:revision>
  <dcterms:created xsi:type="dcterms:W3CDTF">2022-11-19T00:18:02Z</dcterms:created>
  <dcterms:modified xsi:type="dcterms:W3CDTF">2022-11-19T01:40:07Z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