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layfair Display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PlayfairDisplayExtraBold-bold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layfairDispl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008b516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008b516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3008b51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3008b51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3008b516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3008b51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3008b516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3008b516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3008b516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3008b516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5" name="Google Shape;45;p13"/>
          <p:cNvSpPr txBox="1"/>
          <p:nvPr>
            <p:ph idx="3" type="title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3"/>
          <p:cNvSpPr txBox="1"/>
          <p:nvPr>
            <p:ph idx="4" type="subTitle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13"/>
          <p:cNvSpPr txBox="1"/>
          <p:nvPr>
            <p:ph idx="5" type="title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idx="6" type="subTitle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7" type="title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8" type="title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9" type="title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>
            <p:ph idx="2" type="pic"/>
          </p:nvPr>
        </p:nvSpPr>
        <p:spPr>
          <a:xfrm>
            <a:off x="983000" y="1346675"/>
            <a:ext cx="2755200" cy="3260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4618950" y="1583600"/>
            <a:ext cx="3805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2" type="subTitle"/>
          </p:nvPr>
        </p:nvSpPr>
        <p:spPr>
          <a:xfrm>
            <a:off x="713225" y="1583600"/>
            <a:ext cx="38121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5083975" y="537575"/>
            <a:ext cx="30201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445025"/>
            <a:ext cx="3852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720000" y="1150025"/>
            <a:ext cx="3852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201.116.60.46/Datos_de_calidad_del_agua_de_5000_sitios_de_monitoreo.zip" TargetMode="External"/><Relationship Id="rId4" Type="http://schemas.openxmlformats.org/officeDocument/2006/relationships/hyperlink" Target="http://201.116.60.46/Datos_de_calidad_del_agua_de_5000_sitios_de_monitoreo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9"/>
          <p:cNvSpPr txBox="1"/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y Agrupamiento</a:t>
            </a:r>
            <a:endParaRPr/>
          </a:p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5718575" y="3485425"/>
            <a:ext cx="34527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</a:rPr>
              <a:t>Materia: Ciencia y analítica de datos</a:t>
            </a:r>
            <a:endParaRPr sz="125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</a:rPr>
              <a:t>Nombres: Adriana Camarillo Durán, Laura Munoz Hernandez</a:t>
            </a:r>
            <a:endParaRPr sz="125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</a:rPr>
              <a:t>Matrícula: A01551139, A01167496</a:t>
            </a:r>
            <a:endParaRPr sz="125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77" name="Google Shape;77;p19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78" name="Google Shape;78;p19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" name="Google Shape;106;p19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7" name="Google Shape;107;p19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08" name="Google Shape;108;p19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23" name="Google Shape;123;p20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124" name="Google Shape;124;p20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28" name="Google Shape;128;p20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129" name="Google Shape;129;p20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1427200" y="1458600"/>
            <a:ext cx="59640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El dataset utilizado para este ejercicio se encuentra en:</a:t>
            </a:r>
            <a:br>
              <a:rPr lang="en" sz="1200">
                <a:highlight>
                  <a:schemeClr val="lt1"/>
                </a:highlight>
              </a:rPr>
            </a:br>
            <a:r>
              <a:rPr b="1" lang="en" sz="12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Datos de calidad de agua en México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Muestra información de toda la República Mexicana y con base a ciertos elementos contenidos en el agua evalúa la calidad de esta y nos proporciona la ubicación (latitud y longitud), estado, el acuífero de donde proviene y el pozo.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La variable objetivo para nuestros modelos es la de SEMAFORO ya que queremos predecir a qué categoría pertenecería (Verde, Rojo, Amarillo) cada uno de nuestros registros en caso de tener nuevos valores.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1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49" name="Google Shape;149;p21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Primeros pasos</a:t>
            </a:r>
            <a:endParaRPr/>
          </a:p>
        </p:txBody>
      </p:sp>
      <p:cxnSp>
        <p:nvCxnSpPr>
          <p:cNvPr id="178" name="Google Shape;178;p21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0" name="Google Shape;180;p21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Para resolver el ejercicio seguimos el siguiente proceso:</a:t>
            </a:r>
            <a:endParaRPr/>
          </a:p>
        </p:txBody>
      </p:sp>
      <p:sp>
        <p:nvSpPr>
          <p:cNvPr id="182" name="Google Shape;182;p21"/>
          <p:cNvSpPr txBox="1"/>
          <p:nvPr>
            <p:ph idx="4294967295" type="body"/>
          </p:nvPr>
        </p:nvSpPr>
        <p:spPr>
          <a:xfrm>
            <a:off x="720000" y="1463650"/>
            <a:ext cx="77040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Seleccionamos la base de datos de aguas subterráneas</a:t>
            </a:r>
            <a:endParaRPr sz="1200"/>
          </a:p>
          <a:p>
            <a:pPr indent="-203200" lvl="0" marL="2413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Identificamos el tipo de cada una de las variables</a:t>
            </a:r>
            <a:endParaRPr sz="1200"/>
          </a:p>
          <a:p>
            <a:pPr indent="-203200" lvl="0" marL="2413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Utilizamos la función .describe( ) y obtuvimos información importante como:</a:t>
            </a:r>
            <a:endParaRPr sz="1200"/>
          </a:p>
          <a:p>
            <a:pPr indent="-203200" lvl="1" marL="4826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Hay 14 variables que miden los niveles de distintos elementos en el agua de forma </a:t>
            </a:r>
            <a:r>
              <a:rPr lang="en" sz="1200"/>
              <a:t>numérica</a:t>
            </a:r>
            <a:r>
              <a:rPr lang="en" sz="1200"/>
              <a:t> y categórica por lo que decidimos mantener únicamente estas últimas</a:t>
            </a:r>
            <a:endParaRPr sz="1200"/>
          </a:p>
          <a:p>
            <a:pPr indent="-203200" lvl="1" marL="4826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Las columnas PERIODO, CLAVE y SITIO no son importantes para este análisis por lo que se eliminaron.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3" name="Google Shape;183;p21"/>
          <p:cNvSpPr txBox="1"/>
          <p:nvPr>
            <p:ph idx="4294967295" type="body"/>
          </p:nvPr>
        </p:nvSpPr>
        <p:spPr>
          <a:xfrm>
            <a:off x="720000" y="3322050"/>
            <a:ext cx="77040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Dividimos las variables en categóricas y binarias.</a:t>
            </a:r>
            <a:endParaRPr sz="1200">
              <a:solidFill>
                <a:srgbClr val="191919"/>
              </a:solidFill>
            </a:endParaRPr>
          </a:p>
          <a:p>
            <a:pPr indent="-203200" lvl="0" marL="2413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91919"/>
                </a:solidFill>
              </a:rPr>
              <a:t>Identificamos nulos y para las variables</a:t>
            </a:r>
            <a:r>
              <a:rPr lang="en" sz="1200"/>
              <a:t> </a:t>
            </a:r>
            <a:r>
              <a:rPr lang="en" sz="1200">
                <a:highlight>
                  <a:schemeClr val="lt1"/>
                </a:highlight>
              </a:rPr>
              <a:t> ALC_mg/L, CONDUCT_mS/cm, SDT_mg/L llenamos con la media y para las variables categóricas con la moda</a:t>
            </a:r>
            <a:endParaRPr sz="1200">
              <a:highlight>
                <a:schemeClr val="lt1"/>
              </a:highlight>
            </a:endParaRPr>
          </a:p>
          <a:p>
            <a:pPr indent="-203200" lvl="0" marL="2413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Aplicamos LabelEncoder()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2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89" name="Google Shape;189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correlación</a:t>
            </a:r>
            <a:endParaRPr/>
          </a:p>
        </p:txBody>
      </p:sp>
      <p:cxnSp>
        <p:nvCxnSpPr>
          <p:cNvPr id="218" name="Google Shape;218;p22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0" name="Google Shape;220;p22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950" y="1250425"/>
            <a:ext cx="3913052" cy="309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4294967295" type="body"/>
          </p:nvPr>
        </p:nvSpPr>
        <p:spPr>
          <a:xfrm>
            <a:off x="720000" y="1800318"/>
            <a:ext cx="32316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/>
              <a:t>Con la matriz descubrimos que las variables categóricas no están muy fuertemente relacionadas , a excepción de latitud y longitud, por lo que ya no quitaremos más columnas.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228" name="Google Shape;228;p23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3"/>
          <p:cNvSpPr/>
          <p:nvPr/>
        </p:nvSpPr>
        <p:spPr>
          <a:xfrm>
            <a:off x="7384035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705600" y="90190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2" name="Google Shape;232;p23"/>
          <p:cNvSpPr/>
          <p:nvPr/>
        </p:nvSpPr>
        <p:spPr>
          <a:xfrm>
            <a:off x="949770" y="-256671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234" name="Google Shape;234;p23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3"/>
          <p:cNvSpPr txBox="1"/>
          <p:nvPr>
            <p:ph idx="4294967295" type="body"/>
          </p:nvPr>
        </p:nvSpPr>
        <p:spPr>
          <a:xfrm>
            <a:off x="142125" y="901900"/>
            <a:ext cx="34413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/>
              <a:t>Al tener nuestra base limpia procedimos a realizar el modelo de Kmeans en donde utilizamos el método del codo para definir </a:t>
            </a:r>
            <a:r>
              <a:rPr b="1" i="1" lang="en" sz="1200"/>
              <a:t>k </a:t>
            </a:r>
            <a:r>
              <a:rPr lang="en" sz="1200"/>
              <a:t>y obtuvimos que el número óptimo se encontraba entre 4 y 6.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Para correr el modelo seleccionamos</a:t>
            </a:r>
            <a:r>
              <a:rPr b="1" i="1" lang="en" sz="1200"/>
              <a:t> k = 4</a:t>
            </a:r>
            <a:endParaRPr b="1" i="1" sz="1200"/>
          </a:p>
          <a:p>
            <a:pPr indent="0" lvl="0" marL="0" rtl="0" algn="just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Al observar los clusters y graficar la distribución del semáforo en cada uno de ellos, notamos que no hay realmente una relación entre la ubicación geográfica de los clusters y la calidad del agua, ya que dentro de todos ellos existen los 3 niveles del semáforo.</a:t>
            </a:r>
            <a:endParaRPr sz="1200"/>
          </a:p>
          <a:p>
            <a:pPr indent="0" lvl="0" marL="45720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058150"/>
            <a:ext cx="4522751" cy="3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>
            <p:ph type="title"/>
          </p:nvPr>
        </p:nvSpPr>
        <p:spPr>
          <a:xfrm>
            <a:off x="1907550" y="172950"/>
            <a:ext cx="5328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70" name="Google Shape;270;p24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271" name="Google Shape;271;p2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4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75" name="Google Shape;275;p24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276" name="Google Shape;276;p24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4"/>
          <p:cNvSpPr txBox="1"/>
          <p:nvPr>
            <p:ph idx="4294967295" type="body"/>
          </p:nvPr>
        </p:nvSpPr>
        <p:spPr>
          <a:xfrm>
            <a:off x="5022700" y="1650104"/>
            <a:ext cx="32316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Es importante notar que en los clusters 2 y 3 hay más presencia del nivel verde en comparación con los otros niveles. Además, en el cluster 0 hay más observaciones con agua de mala calidad y en el cluster 1 más observaciones con semáforo amarillo.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Esto se puede ver más fácilmente en el gráfico de la izquierda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91" name="Google Shape;2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50" y="1719300"/>
            <a:ext cx="3658751" cy="23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139500" y="108250"/>
            <a:ext cx="4680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clasificación</a:t>
            </a:r>
            <a:endParaRPr/>
          </a:p>
        </p:txBody>
      </p:sp>
      <p:sp>
        <p:nvSpPr>
          <p:cNvPr id="297" name="Google Shape;297;p25"/>
          <p:cNvSpPr txBox="1"/>
          <p:nvPr>
            <p:ph idx="1" type="subTitle"/>
          </p:nvPr>
        </p:nvSpPr>
        <p:spPr>
          <a:xfrm>
            <a:off x="398375" y="882850"/>
            <a:ext cx="61629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modelos utilizados fueron: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Decision Tree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 encontramos las variables con mayor importancia en nuestro conjunto de datos y notamos que los resultados son muy </a:t>
            </a:r>
            <a:r>
              <a:rPr lang="en"/>
              <a:t>similares por</a:t>
            </a:r>
            <a:r>
              <a:rPr lang="en"/>
              <a:t> lo que para entrenar el modelo únicamente utilizamos 6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99" name="Google Shape;299;p25"/>
          <p:cNvGrpSpPr/>
          <p:nvPr/>
        </p:nvGrpSpPr>
        <p:grpSpPr>
          <a:xfrm rot="-6299960">
            <a:off x="6824356" y="970732"/>
            <a:ext cx="2386729" cy="2386729"/>
            <a:chOff x="269239" y="624399"/>
            <a:chExt cx="2386800" cy="2386800"/>
          </a:xfrm>
        </p:grpSpPr>
        <p:sp>
          <p:nvSpPr>
            <p:cNvPr id="300" name="Google Shape;300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5"/>
          <p:cNvSpPr/>
          <p:nvPr/>
        </p:nvSpPr>
        <p:spPr>
          <a:xfrm>
            <a:off x="7301620" y="1447996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6004050" y="376214"/>
            <a:ext cx="2582400" cy="289350"/>
            <a:chOff x="6967625" y="394825"/>
            <a:chExt cx="2582400" cy="289350"/>
          </a:xfrm>
        </p:grpSpPr>
        <p:sp>
          <p:nvSpPr>
            <p:cNvPr id="304" name="Google Shape;304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5" y="2812925"/>
            <a:ext cx="2979326" cy="18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 txBox="1"/>
          <p:nvPr>
            <p:ph type="title"/>
          </p:nvPr>
        </p:nvSpPr>
        <p:spPr>
          <a:xfrm>
            <a:off x="1289850" y="2460500"/>
            <a:ext cx="1626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Decision Tree</a:t>
            </a:r>
            <a:endParaRPr sz="1200"/>
          </a:p>
        </p:txBody>
      </p:sp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301" y="2809950"/>
            <a:ext cx="2979326" cy="181970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>
            <p:ph type="title"/>
          </p:nvPr>
        </p:nvSpPr>
        <p:spPr>
          <a:xfrm>
            <a:off x="5071050" y="2460500"/>
            <a:ext cx="1626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Random Forest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705600" y="210125"/>
            <a:ext cx="62298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clasificación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6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342" name="Google Shape;342;p26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6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6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46" name="Google Shape;346;p26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347" name="Google Shape;347;p26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6"/>
          <p:cNvSpPr txBox="1"/>
          <p:nvPr>
            <p:ph idx="4294967295" type="body"/>
          </p:nvPr>
        </p:nvSpPr>
        <p:spPr>
          <a:xfrm>
            <a:off x="5055100" y="1343350"/>
            <a:ext cx="34500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Separamos la base de datos nueva de manera estratificada con un 85% para training y un 15% para testing.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</a:pPr>
            <a:r>
              <a:rPr lang="en" sz="1200">
                <a:solidFill>
                  <a:srgbClr val="191919"/>
                </a:solidFill>
                <a:highlight>
                  <a:schemeClr val="lt1"/>
                </a:highlight>
              </a:rPr>
              <a:t>De los resultados anteriores, podemos observar que el modelo tiene un buen desempeño en general y que predice de manera correcta la mayoría de las observaciones (91%). Sin embargo, se puede notar que tiene una mayor dificultad para predecir a la clase 0 (Semáforo rojo) que para el resto de las clases.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94" y="1298513"/>
            <a:ext cx="3612175" cy="14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>
            <p:ph type="title"/>
          </p:nvPr>
        </p:nvSpPr>
        <p:spPr>
          <a:xfrm>
            <a:off x="1058600" y="607400"/>
            <a:ext cx="20193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Decision Tree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800" y="2948313"/>
            <a:ext cx="1749784" cy="171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27"/>
          <p:cNvCxnSpPr/>
          <p:nvPr/>
        </p:nvCxnSpPr>
        <p:spPr>
          <a:xfrm>
            <a:off x="705600" y="1044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70" name="Google Shape;370;p27"/>
          <p:cNvGrpSpPr/>
          <p:nvPr/>
        </p:nvGrpSpPr>
        <p:grpSpPr>
          <a:xfrm>
            <a:off x="7871968" y="3100215"/>
            <a:ext cx="3527353" cy="3527353"/>
            <a:chOff x="6075786" y="2219333"/>
            <a:chExt cx="3027251" cy="3027251"/>
          </a:xfrm>
        </p:grpSpPr>
        <p:grpSp>
          <p:nvGrpSpPr>
            <p:cNvPr id="371" name="Google Shape;371;p27"/>
            <p:cNvGrpSpPr/>
            <p:nvPr/>
          </p:nvGrpSpPr>
          <p:grpSpPr>
            <a:xfrm rot="-5400000">
              <a:off x="6075786" y="2219333"/>
              <a:ext cx="3027251" cy="3027251"/>
              <a:chOff x="436975" y="792140"/>
              <a:chExt cx="2051400" cy="2051400"/>
            </a:xfrm>
          </p:grpSpPr>
          <p:sp>
            <p:nvSpPr>
              <p:cNvPr id="372" name="Google Shape;372;p27"/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" name="Google Shape;374;p27"/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268200" y="941000"/>
            <a:ext cx="3668400" cy="3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413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Este modelo tuvo un desempeño muy similar al del Decision Tree, obteniendo un accuracy del 89%. En este caso, el modelo pudo predecir ligeramente mejor a la clase 0 (Semáforo rojo), pero empeoró un poco en sus predicciones para la clase 1 (Semáforo amarillo).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203200" lvl="0" marL="2413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A pesar de que los resultados son prácticamente los mismos, el modelo de Decision Tree tuvo un accuracy más alto y es un modelo más simple, por lo que nos convendría quedarnos con ese modelo.</a:t>
            </a:r>
            <a:endParaRPr sz="1200">
              <a:highlight>
                <a:schemeClr val="lt1"/>
              </a:highlight>
            </a:endParaRPr>
          </a:p>
          <a:p>
            <a:pPr indent="0" lvl="0" marL="2413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203200" lvl="0" marL="2413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Es importante señalar que ambos modelos tienen dificultades para predecir el semáforo rojo como consecuencia de que la información no </a:t>
            </a:r>
            <a:r>
              <a:rPr lang="en" sz="1200">
                <a:highlight>
                  <a:schemeClr val="lt1"/>
                </a:highlight>
              </a:rPr>
              <a:t>está</a:t>
            </a:r>
            <a:r>
              <a:rPr lang="en" sz="1200">
                <a:highlight>
                  <a:schemeClr val="lt1"/>
                </a:highlight>
              </a:rPr>
              <a:t> balanceada.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705600" y="57725"/>
            <a:ext cx="62298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clasificación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type="title"/>
          </p:nvPr>
        </p:nvSpPr>
        <p:spPr>
          <a:xfrm>
            <a:off x="1010000" y="384600"/>
            <a:ext cx="20193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3" y="1038200"/>
            <a:ext cx="4085700" cy="16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913" y="2906400"/>
            <a:ext cx="1829882" cy="17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