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8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4E101-C133-8642-921B-76F7482553A5}" v="9" dt="2022-11-18T21:30:39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-5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Aguas Subterraneas en Mexico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</c:dPt>
          <c:dPt>
            <c:idx val="1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No Contaminadas</c:v>
                </c:pt>
                <c:pt idx="1">
                  <c:v>Contaminadas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634</c:v>
                </c:pt>
                <c:pt idx="1">
                  <c:v>434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CB-1648-B450-6BC7A53D4DC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7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orema.com.mx/contaminacion_/mexico-enfrenta-contaminacion-del-agua-subterrane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01.116.60.46/Datos_de_calidad_del_agua_de_5000_sitios_de_monitoreo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C729A30-F429-4967-81E8-45F6757C8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9FC137C-7F97-41FA-86A1-2E01C3837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9FBFB9D3-7D34-4948-B4D0-73E7B6E52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27E563-E585-DD72-CA3C-6FC8F311A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s-MX" dirty="0"/>
              <a:t>ANALISIS DE AGUAS SUBTERRANEAS EN MEXICO.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41757B1-B283-DFD4-AA93-26B9248F9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1445759"/>
          </a:xfrm>
        </p:spPr>
        <p:txBody>
          <a:bodyPr>
            <a:normAutofit fontScale="47500" lnSpcReduction="20000"/>
          </a:bodyPr>
          <a:lstStyle/>
          <a:p>
            <a:r>
              <a:rPr lang="es-MX" sz="2300" dirty="0"/>
              <a:t>CIENCIA Y ANALITICA DE DATOS</a:t>
            </a:r>
          </a:p>
          <a:p>
            <a:r>
              <a:rPr lang="es-MX" sz="2300" dirty="0"/>
              <a:t>EQUIPO 12</a:t>
            </a:r>
          </a:p>
          <a:p>
            <a:r>
              <a:rPr lang="es-MX" sz="2300" dirty="0"/>
              <a:t>GUILLERMO ALFONSO MUÑIZ HERMOSILLO – A01793101</a:t>
            </a:r>
          </a:p>
          <a:p>
            <a:r>
              <a:rPr lang="es-MX" sz="2300" dirty="0"/>
              <a:t>JOSE RAMIRO ADÁN CHARLES – A00174646</a:t>
            </a:r>
            <a:r>
              <a:rPr lang="es-MX" dirty="0"/>
              <a:t>	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xmlns="" id="{302635DD-FC50-3144-88EE-F768C4B79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7" r="9324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3187AC5-73DA-1ED1-8D27-3002DF3A0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609600"/>
            <a:ext cx="10220558" cy="1473200"/>
          </a:xfrm>
        </p:spPr>
        <p:txBody>
          <a:bodyPr/>
          <a:lstStyle/>
          <a:p>
            <a:r>
              <a:rPr lang="es-MX" dirty="0"/>
              <a:t>Finalmente con el objetivo de encontrar otra relacion, mapeamos nuestros cuerpos de agua contaminadas agrupadas en 4 clusters, cada uno de diferente color y su centro. Asi mismo decidimos agregar las zonas mas pobladas de nuestro pais con el objetivo de encontrar una relacion con la contaminacion subyacente en dichos cuerpos subterraneos.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14E06C8-7A3E-D466-AD04-4CD8B3BA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963299"/>
            <a:ext cx="7217061" cy="445782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1D34F78E-AFE8-FCE6-0359-CD7B468B6630}"/>
              </a:ext>
            </a:extLst>
          </p:cNvPr>
          <p:cNvSpPr txBox="1">
            <a:spLocks/>
          </p:cNvSpPr>
          <p:nvPr/>
        </p:nvSpPr>
        <p:spPr>
          <a:xfrm>
            <a:off x="7333901" y="2555239"/>
            <a:ext cx="4226560" cy="2372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Como podemos observar se ve una posible relacion entre el numero de personas o ciudades importantes y el numero de aguas subterraneas contaminadas, si bien la relacion usando K-means no es del todo clara, podemos mediante la graficacion de las ciudades importantes ver que hay muchas aguas contaminadas alrededor de ellas, lo que indica que la actividad humana e industrial en las zonas puede ser un factor determinante para la contaminacion acuifera.</a:t>
            </a:r>
          </a:p>
        </p:txBody>
      </p:sp>
    </p:spTree>
    <p:extLst>
      <p:ext uri="{BB962C8B-B14F-4D97-AF65-F5344CB8AC3E}">
        <p14:creationId xmlns:p14="http://schemas.microsoft.com/office/powerpoint/2010/main" val="299652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14B354-1BB3-259F-5777-C23ACE39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34354"/>
            <a:ext cx="9950103" cy="66132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/>
            </a:r>
            <a:br>
              <a:rPr lang="es-MX" dirty="0"/>
            </a:br>
            <a:r>
              <a:rPr lang="es-MX" dirty="0"/>
              <a:t>PARTE 2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F2B9F111-1DC3-5423-0718-BBF5CB03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02979"/>
            <a:ext cx="9950103" cy="4437851"/>
          </a:xfrm>
        </p:spPr>
        <p:txBody>
          <a:bodyPr>
            <a:normAutofit/>
          </a:bodyPr>
          <a:lstStyle/>
          <a:p>
            <a:r>
              <a:rPr lang="es-MX" dirty="0" smtClean="0"/>
              <a:t>ENCONTRANDO UN MODELO DE CLASIFICACION</a:t>
            </a:r>
            <a:endParaRPr lang="es-MX" dirty="0" smtClean="0"/>
          </a:p>
          <a:p>
            <a:pPr lvl="1"/>
            <a:r>
              <a:rPr lang="es-MX" dirty="0" smtClean="0"/>
              <a:t>Del conjunto de datos, consideramos la columna SEMAFORO como una variable de salida, y las variables numéricas descritas en la Parte 1 (diferentes mediciones) como variables de entrada para usarlas en encontrar un modelo de clasificación predictivo siguiente los siguientes pasos: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Generación de particiones de entrenamiento y prueba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Codificación del semáforo a numérico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Exploración de modelos </a:t>
            </a:r>
            <a:r>
              <a:rPr lang="es-MX" dirty="0" err="1" smtClean="0"/>
              <a:t>Decision</a:t>
            </a:r>
            <a:r>
              <a:rPr lang="es-MX" dirty="0" smtClean="0"/>
              <a:t> </a:t>
            </a:r>
            <a:r>
              <a:rPr lang="es-MX" dirty="0" err="1" smtClean="0"/>
              <a:t>Tree</a:t>
            </a:r>
            <a:r>
              <a:rPr lang="es-MX" dirty="0" smtClean="0"/>
              <a:t> y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Forest</a:t>
            </a:r>
            <a:endParaRPr lang="es-MX" dirty="0" smtClean="0"/>
          </a:p>
          <a:p>
            <a:pPr marL="1165860" lvl="4" indent="-342900">
              <a:buFont typeface="+mj-lt"/>
              <a:buAutoNum type="arabicPeriod"/>
            </a:pPr>
            <a:r>
              <a:rPr lang="es-MX" dirty="0" smtClean="0"/>
              <a:t>Iteración de mejores parámetros</a:t>
            </a:r>
          </a:p>
          <a:p>
            <a:pPr marL="1165860" lvl="4" indent="-342900">
              <a:buFont typeface="+mj-lt"/>
              <a:buAutoNum type="arabicPeriod"/>
            </a:pPr>
            <a:r>
              <a:rPr lang="es-MX" dirty="0" smtClean="0"/>
              <a:t>Analizando las variables de mayor importancia</a:t>
            </a:r>
          </a:p>
          <a:p>
            <a:pPr marL="1165860" lvl="4" indent="-342900">
              <a:buFont typeface="+mj-lt"/>
              <a:buAutoNum type="arabicPeriod"/>
            </a:pPr>
            <a:r>
              <a:rPr lang="es-MX" dirty="0" smtClean="0"/>
              <a:t>Comparando los resultados entre ambos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Comparación </a:t>
            </a:r>
            <a:r>
              <a:rPr lang="es-MX" dirty="0"/>
              <a:t>contra modelos EXTRATREE, LINEARSVC Y </a:t>
            </a:r>
            <a:r>
              <a:rPr lang="es-MX" dirty="0" smtClean="0"/>
              <a:t>MLPCLASSIFIER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Visualización de resultados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Conclusiones Finales</a:t>
            </a:r>
          </a:p>
          <a:p>
            <a:pPr marL="891540" lvl="2" indent="-342900">
              <a:buFont typeface="+mj-lt"/>
              <a:buAutoNum type="arabicPeriod"/>
            </a:pPr>
            <a:endParaRPr lang="es-MX" dirty="0" smtClean="0"/>
          </a:p>
          <a:p>
            <a:pPr marL="937260" lvl="3" indent="-342900">
              <a:buFont typeface="+mj-lt"/>
              <a:buAutoNum type="arabicPeriod"/>
            </a:pPr>
            <a:endParaRPr lang="es-MX" dirty="0" smtClean="0"/>
          </a:p>
          <a:p>
            <a:pPr marL="891540" lvl="2" indent="-3429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893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Particiones de entrenamiento y etiquetado de variable de salida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" y="1615440"/>
            <a:ext cx="5511062" cy="172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" y="3773805"/>
            <a:ext cx="40290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8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Decision</a:t>
            </a:r>
            <a:r>
              <a:rPr lang="es-MX" dirty="0" smtClean="0"/>
              <a:t> </a:t>
            </a:r>
            <a:r>
              <a:rPr lang="es-MX" dirty="0" err="1" smtClean="0"/>
              <a:t>Tree</a:t>
            </a:r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22" y="2028535"/>
            <a:ext cx="5299569" cy="375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9" y="1265648"/>
            <a:ext cx="4790122" cy="173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72523" y="1285792"/>
            <a:ext cx="476726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Mejores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parámetros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encontrados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DecisionTreeClassifier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max_depth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=6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max_leaf_nodes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=12,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random_state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=42)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057029"/>
            <a:ext cx="4721936" cy="36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4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Forest</a:t>
            </a:r>
            <a:endParaRPr lang="es-MX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98203" y="1487722"/>
            <a:ext cx="4767262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Mejores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parámetros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encontrados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/>
              <a:t>RandomForestClassifier</a:t>
            </a:r>
            <a:r>
              <a:rPr lang="en-US" sz="1000" dirty="0" smtClean="0"/>
              <a:t>(</a:t>
            </a:r>
            <a:r>
              <a:rPr lang="en-US" sz="1000" dirty="0" err="1" smtClean="0"/>
              <a:t>max_leaf_nodes</a:t>
            </a:r>
            <a:r>
              <a:rPr lang="en-US" sz="1000" dirty="0" smtClean="0"/>
              <a:t>=64</a:t>
            </a:r>
            <a:r>
              <a:rPr lang="en-US" sz="1000" dirty="0"/>
              <a:t>, </a:t>
            </a:r>
            <a:r>
              <a:rPr lang="en-US" sz="1000" dirty="0" err="1"/>
              <a:t>n_estimators</a:t>
            </a:r>
            <a:r>
              <a:rPr lang="en-US" sz="1000" dirty="0"/>
              <a:t>=500, </a:t>
            </a:r>
            <a:r>
              <a:rPr lang="en-US" sz="1000" dirty="0" err="1"/>
              <a:t>n_jobs</a:t>
            </a:r>
            <a:r>
              <a:rPr lang="en-US" sz="1000" dirty="0"/>
              <a:t>=-1, </a:t>
            </a:r>
            <a:r>
              <a:rPr lang="en-US" sz="1000" dirty="0" err="1"/>
              <a:t>random_state</a:t>
            </a:r>
            <a:r>
              <a:rPr lang="en-US" sz="1000" dirty="0"/>
              <a:t>=42)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00" y="1168426"/>
            <a:ext cx="4523214" cy="165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3" y="2624353"/>
            <a:ext cx="5317520" cy="409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02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/>
              <a:t>Reporte de </a:t>
            </a:r>
            <a:r>
              <a:rPr lang="es-MX" dirty="0" err="1" smtClean="0"/>
              <a:t>Clasificacion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Decision</a:t>
            </a:r>
            <a:r>
              <a:rPr lang="es-MX" dirty="0" smtClean="0"/>
              <a:t> </a:t>
            </a:r>
            <a:r>
              <a:rPr lang="es-MX" dirty="0" err="1" smtClean="0"/>
              <a:t>Tree</a:t>
            </a:r>
            <a:r>
              <a:rPr lang="es-MX" dirty="0" smtClean="0"/>
              <a:t> vs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Forest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35" y="2241233"/>
            <a:ext cx="4248258" cy="170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/>
          <a:stretch/>
        </p:blipFill>
        <p:spPr bwMode="auto">
          <a:xfrm>
            <a:off x="1188719" y="2279808"/>
            <a:ext cx="4061751" cy="16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81213" y="1664210"/>
            <a:ext cx="1690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venir Next LT Pro (Headings)"/>
                <a:cs typeface="Arial" pitchFamily="34" charset="0"/>
              </a:rPr>
              <a:t>Decision Tree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24713" y="1664210"/>
            <a:ext cx="1690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venir Next LT Pro (Headings)"/>
                <a:cs typeface="Arial" pitchFamily="34" charset="0"/>
              </a:rPr>
              <a:t>Random Forest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35869" y="4519627"/>
            <a:ext cx="67651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venir Next LT Pro (Headings)"/>
                <a:cs typeface="Arial" pitchFamily="34" charset="0"/>
              </a:rPr>
              <a:t>El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reporte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muestra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que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Random Forest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obtiene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mejores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puntajes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en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cuanto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predicción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de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cada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clase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,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es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de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extrañar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el 1.00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mostrado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para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la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clase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Amarillo del Recall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8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48640" lvl="2"/>
            <a:r>
              <a:rPr lang="es-MX" dirty="0" smtClean="0"/>
              <a:t>Comparación </a:t>
            </a:r>
            <a:r>
              <a:rPr lang="es-MX" dirty="0"/>
              <a:t>contra modelos EXTRATREE, LINEARSVC Y MLPCLASSIFIER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1993" y="1138430"/>
            <a:ext cx="6437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Generando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particion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de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validación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para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comparar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todos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modelos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3" y="1446207"/>
            <a:ext cx="4925377" cy="14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" y="3412808"/>
            <a:ext cx="49339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82003" y="3088198"/>
            <a:ext cx="6437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Iteración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a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través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de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todos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modelos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219949" y="4490998"/>
            <a:ext cx="372697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Usando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modelos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Decision Tree y Random Forest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que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se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e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ncontraron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con los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mejores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parámetros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785019" y="4772550"/>
            <a:ext cx="1434931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2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48640" lvl="2"/>
            <a:r>
              <a:rPr lang="es-MX" dirty="0" smtClean="0"/>
              <a:t>Comparación de todos los modelos con Reporte de Clasificación</a:t>
            </a: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9"/>
          <a:stretch/>
        </p:blipFill>
        <p:spPr bwMode="auto">
          <a:xfrm>
            <a:off x="624841" y="1531619"/>
            <a:ext cx="4334042" cy="48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24413" y="4947389"/>
            <a:ext cx="6437947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venir Next LT Pro (Headings)"/>
                <a:cs typeface="Arial" pitchFamily="34" charset="0"/>
              </a:rPr>
              <a:t>Son de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notar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resultados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1.0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que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modelos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ExtraTree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,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LinearSVC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y MLP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muestran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,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es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como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si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indicaran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sobre</a:t>
            </a:r>
            <a:r>
              <a:rPr lang="en-US" sz="1400" b="1" dirty="0" smtClean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 smtClean="0">
                <a:latin typeface="Avenir Next LT Pro (Headings)"/>
                <a:cs typeface="Arial" pitchFamily="34" charset="0"/>
              </a:rPr>
              <a:t>entrenamiento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5" y="1531619"/>
            <a:ext cx="3297461" cy="317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2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48640" lvl="2"/>
            <a:r>
              <a:rPr lang="es-MX" dirty="0" smtClean="0"/>
              <a:t>Comparación de todos lo modelos con Matriz de Confusión</a:t>
            </a:r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2" y="1303457"/>
            <a:ext cx="2905122" cy="240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9932" y="995680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venir Next LT Pro (Headings)"/>
                <a:cs typeface="Arial" pitchFamily="34" charset="0"/>
              </a:rPr>
              <a:t>Decision Tree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21" y="1303457"/>
            <a:ext cx="2824231" cy="240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04920" y="995681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venir Next LT Pro (Headings)"/>
                <a:cs typeface="Arial" pitchFamily="34" charset="0"/>
              </a:rPr>
              <a:t>Random Forest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43" y="1303458"/>
            <a:ext cx="2811222" cy="240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12213" y="995682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venir Next LT Pro (Headings)"/>
                <a:cs typeface="Arial" pitchFamily="34" charset="0"/>
              </a:rPr>
              <a:t>Extra Tree Classifier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1" y="4035489"/>
            <a:ext cx="2772657" cy="234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21692" y="3708400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venir Next LT Pro (Headings)"/>
                <a:cs typeface="Arial" pitchFamily="34" charset="0"/>
              </a:rPr>
              <a:t>Linear SVC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50" y="4035490"/>
            <a:ext cx="2748185" cy="234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28273" y="3708400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venir Next LT Pro (Headings)"/>
                <a:cs typeface="Arial" pitchFamily="34" charset="0"/>
              </a:rPr>
              <a:t>MLP Classifier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5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14B354-1BB3-259F-5777-C23ACE39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34354"/>
            <a:ext cx="9950103" cy="66132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CONCLUSIONES FINALES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F2B9F111-1DC3-5423-0718-BBF5CB03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02979"/>
            <a:ext cx="9950103" cy="4437851"/>
          </a:xfrm>
        </p:spPr>
        <p:txBody>
          <a:bodyPr>
            <a:normAutofit/>
          </a:bodyPr>
          <a:lstStyle/>
          <a:p>
            <a:r>
              <a:rPr lang="es-MX" dirty="0" smtClean="0"/>
              <a:t>Con base en los resultados del reporte de clasificación y de las matriz de </a:t>
            </a:r>
            <a:r>
              <a:rPr lang="es-MX" dirty="0" err="1" smtClean="0"/>
              <a:t>confusion</a:t>
            </a:r>
            <a:r>
              <a:rPr lang="es-MX" dirty="0" smtClean="0"/>
              <a:t> pensamos que el mejor modelo clasificatorio es el </a:t>
            </a:r>
            <a:r>
              <a:rPr lang="es-MX" dirty="0" err="1" smtClean="0"/>
              <a:t>Decision</a:t>
            </a:r>
            <a:r>
              <a:rPr lang="es-MX" dirty="0" smtClean="0"/>
              <a:t> </a:t>
            </a:r>
            <a:r>
              <a:rPr lang="es-MX" dirty="0" err="1" smtClean="0"/>
              <a:t>Tree</a:t>
            </a:r>
            <a:r>
              <a:rPr lang="es-MX" dirty="0" smtClean="0"/>
              <a:t> porque brinda buenas métricas de salida y sin </a:t>
            </a:r>
            <a:r>
              <a:rPr lang="es-MX" dirty="0" err="1" smtClean="0"/>
              <a:t>overfitting</a:t>
            </a:r>
            <a:r>
              <a:rPr lang="es-MX" dirty="0" smtClean="0"/>
              <a:t>, tal como se muestra en los demás.</a:t>
            </a:r>
          </a:p>
          <a:p>
            <a:r>
              <a:rPr lang="es-MX" dirty="0" smtClean="0"/>
              <a:t>Al menos para ese conjunto de datos, el modelo del </a:t>
            </a:r>
            <a:r>
              <a:rPr lang="es-MX" dirty="0" err="1" smtClean="0"/>
              <a:t>Decision</a:t>
            </a:r>
            <a:r>
              <a:rPr lang="es-MX" dirty="0" smtClean="0"/>
              <a:t> </a:t>
            </a:r>
            <a:r>
              <a:rPr lang="es-MX" dirty="0" err="1" smtClean="0"/>
              <a:t>Tree</a:t>
            </a:r>
            <a:r>
              <a:rPr lang="es-MX" dirty="0" smtClean="0"/>
              <a:t> es el adecuado, pudiendo incluso mejorarse intentando con un abanico más amplio de datos y de los parámetros evaluados.</a:t>
            </a:r>
          </a:p>
          <a:p>
            <a:r>
              <a:rPr lang="es-MX" dirty="0" smtClean="0"/>
              <a:t>En cuanto al conocimiento que se puede obtener con este análisis respecto a la contaminación del agua, detectamos que la medición en las concentraciones de los fluoruros, materiales duros y arsénico están muy por encima de todos los demás y son los que mas </a:t>
            </a:r>
            <a:r>
              <a:rPr lang="es-MX" smtClean="0"/>
              <a:t>influyen en </a:t>
            </a:r>
            <a:r>
              <a:rPr lang="es-MX" dirty="0" smtClean="0"/>
              <a:t>el valor del </a:t>
            </a:r>
            <a:r>
              <a:rPr lang="es-MX" smtClean="0"/>
              <a:t>semáforo.</a:t>
            </a:r>
            <a:endParaRPr lang="es-MX" dirty="0" smtClean="0"/>
          </a:p>
          <a:p>
            <a:pPr marL="891540" lvl="2" indent="-342900">
              <a:buFont typeface="+mj-lt"/>
              <a:buAutoNum type="arabicPeriod"/>
            </a:pPr>
            <a:endParaRPr lang="es-MX" dirty="0" smtClean="0"/>
          </a:p>
          <a:p>
            <a:pPr marL="937260" lvl="3" indent="-342900">
              <a:buFont typeface="+mj-lt"/>
              <a:buAutoNum type="arabicPeriod"/>
            </a:pPr>
            <a:endParaRPr lang="es-MX" dirty="0" smtClean="0"/>
          </a:p>
          <a:p>
            <a:pPr marL="891540" lvl="2" indent="-3429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739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6C3C4E-30BE-F0A3-B49B-EEC9F1E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  <a:t>México enfrenta contaminación del agua subterránea</a:t>
            </a:r>
            <a:br>
              <a:rPr lang="es-MX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BFB539C-DE9F-AE06-2CEE-281BD38E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los ultimos años se ha vuelto de vital importancia el conocer la problemática de la extraccion del agua subterranea en nuestro pais con el fin de suministrar a la poblacion de este vital liquido.</a:t>
            </a:r>
          </a:p>
          <a:p>
            <a:endParaRPr lang="es-MX" dirty="0"/>
          </a:p>
          <a:p>
            <a:r>
              <a:rPr lang="es-MX" dirty="0"/>
              <a:t>Actualmente, se tienen reportes de que mas de 20 estados enfrentan contaminacion en sus mantos acuiferos, causando que este liquido no cumpla con los estandares para su suministro. [1]</a:t>
            </a:r>
          </a:p>
        </p:txBody>
      </p:sp>
    </p:spTree>
    <p:extLst>
      <p:ext uri="{BB962C8B-B14F-4D97-AF65-F5344CB8AC3E}">
        <p14:creationId xmlns:p14="http://schemas.microsoft.com/office/powerpoint/2010/main" val="45557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C9AA8B-FC16-620C-6297-05CE9C5E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51166"/>
          </a:xfrm>
        </p:spPr>
        <p:txBody>
          <a:bodyPr/>
          <a:lstStyle/>
          <a:p>
            <a:r>
              <a:rPr lang="es-MX" dirty="0"/>
              <a:t>BIBLIOGRAFIA ADICIONAL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014FFEA-D966-BD34-E234-D9CA4AFB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66240"/>
            <a:ext cx="9950103" cy="4274590"/>
          </a:xfrm>
        </p:spPr>
        <p:txBody>
          <a:bodyPr/>
          <a:lstStyle/>
          <a:p>
            <a:r>
              <a:rPr lang="es-MX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[1] México enfrenta contaminación del agua subterránea</a:t>
            </a:r>
            <a:r>
              <a:rPr lang="es-MX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(2015, febrero 3). Teorema Ambiental. </a:t>
            </a:r>
            <a:r>
              <a:rPr lang="es-MX" b="0" i="0" dirty="0">
                <a:solidFill>
                  <a:srgbClr val="37393C"/>
                </a:solidFill>
                <a:effectLst/>
                <a:latin typeface="Arial" panose="020B0604020202020204" pitchFamily="34" charset="0"/>
                <a:hlinkClick r:id="rId2"/>
              </a:rPr>
              <a:t>http://www.teorema.com.mx/contaminacion_/mexico-enfrenta-contaminacion-del-agua-subterranea/</a:t>
            </a:r>
            <a:endParaRPr lang="es-MX" b="0" i="0" dirty="0">
              <a:solidFill>
                <a:srgbClr val="37393C"/>
              </a:solidFill>
              <a:effectLst/>
              <a:latin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542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9A1D30-AA21-DA97-C027-B28910E7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22" y="0"/>
            <a:ext cx="9950103" cy="1507376"/>
          </a:xfrm>
        </p:spPr>
        <p:txBody>
          <a:bodyPr/>
          <a:lstStyle/>
          <a:p>
            <a:pPr algn="ctr"/>
            <a:r>
              <a:rPr lang="es-MX" dirty="0"/>
              <a:t>SITUACION ACTUAL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A2E7D744-BF32-5ABF-D97F-C468FB087576}"/>
              </a:ext>
            </a:extLst>
          </p:cNvPr>
          <p:cNvSpPr txBox="1">
            <a:spLocks/>
          </p:cNvSpPr>
          <p:nvPr/>
        </p:nvSpPr>
        <p:spPr>
          <a:xfrm>
            <a:off x="460461" y="2048944"/>
            <a:ext cx="5267678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1CA28EF4-12AE-F8CC-178F-E2AA1EA4AE76}"/>
              </a:ext>
            </a:extLst>
          </p:cNvPr>
          <p:cNvSpPr txBox="1">
            <a:spLocks/>
          </p:cNvSpPr>
          <p:nvPr/>
        </p:nvSpPr>
        <p:spPr>
          <a:xfrm>
            <a:off x="460461" y="2048944"/>
            <a:ext cx="4416340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108C43E0-F6B9-C329-4DC0-4F887F6F7722}"/>
              </a:ext>
            </a:extLst>
          </p:cNvPr>
          <p:cNvSpPr txBox="1">
            <a:spLocks/>
          </p:cNvSpPr>
          <p:nvPr/>
        </p:nvSpPr>
        <p:spPr>
          <a:xfrm>
            <a:off x="593887" y="1947088"/>
            <a:ext cx="5008127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  <a:p>
            <a:r>
              <a:rPr lang="es-MX" dirty="0"/>
              <a:t>Existen 634 cuerpos de agua contaminados, por tan solo 434 no contaminados.</a:t>
            </a:r>
          </a:p>
          <a:p>
            <a:r>
              <a:rPr lang="es-MX" dirty="0"/>
              <a:t>Muchos de estos se encuentran cerca de las zonas mas pobladas.</a:t>
            </a:r>
          </a:p>
          <a:p>
            <a:r>
              <a:rPr lang="es-MX" dirty="0"/>
              <a:t>El peligro a la salud es inminente.</a:t>
            </a:r>
          </a:p>
          <a:p>
            <a:endParaRPr lang="es-MX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xmlns="" id="{B402312E-0CC4-EB7B-D7FF-AC215E48E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519692"/>
              </p:ext>
            </p:extLst>
          </p:nvPr>
        </p:nvGraphicFramePr>
        <p:xfrm>
          <a:off x="5861565" y="2048944"/>
          <a:ext cx="5544208" cy="3268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84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A8C26F-CF1E-5147-D87B-5D524852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ANALISIS DE DATOS</a:t>
            </a:r>
            <a:br>
              <a:rPr lang="es-MX" dirty="0"/>
            </a:br>
            <a:r>
              <a:rPr lang="es-MX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2A8B065-DD8E-E4A2-F8DF-4FFD3B3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nuestro estudio, tomamos el conjunto de datos correspondientes a </a:t>
            </a:r>
            <a:r>
              <a:rPr lang="es-MX" dirty="0">
                <a:hlinkClick r:id="rId2"/>
              </a:rPr>
              <a:t>5000 sitios de monitoreo</a:t>
            </a:r>
            <a:r>
              <a:rPr lang="es-MX" dirty="0"/>
              <a:t> de contaminantes acuifereos en Mexico.</a:t>
            </a:r>
          </a:p>
          <a:p>
            <a:r>
              <a:rPr lang="es-MX" dirty="0"/>
              <a:t>Dicho conjunto de datos se compone de 2 bases de datos enfocadas en Aguas superficiales y Aguas Subterraneas, en nuestro estudio nos enfocamos en este ultimo.</a:t>
            </a:r>
          </a:p>
          <a:p>
            <a:r>
              <a:rPr lang="es-MX" dirty="0"/>
              <a:t>El estudio se divide en 2 partes: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s-MX" dirty="0"/>
              <a:t>PARTE 1:  Limpieza, análisis, visualización y kmeans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s-MX" dirty="0"/>
              <a:t>PARTE 2: Clasificacion y ensambles.</a:t>
            </a:r>
          </a:p>
        </p:txBody>
      </p:sp>
    </p:spTree>
    <p:extLst>
      <p:ext uri="{BB962C8B-B14F-4D97-AF65-F5344CB8AC3E}">
        <p14:creationId xmlns:p14="http://schemas.microsoft.com/office/powerpoint/2010/main" val="92692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22D37D-C020-D609-04D7-66FE119B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0"/>
            <a:ext cx="9950103" cy="1507376"/>
          </a:xfrm>
        </p:spPr>
        <p:txBody>
          <a:bodyPr/>
          <a:lstStyle/>
          <a:p>
            <a:pPr algn="ctr"/>
            <a:r>
              <a:rPr lang="es-MX" dirty="0"/>
              <a:t>PARTE 1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B9F111-1DC3-5423-0718-BBF5CB03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02979"/>
            <a:ext cx="9950103" cy="443785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CONJUNTO DE DATOS:</a:t>
            </a:r>
          </a:p>
          <a:p>
            <a:pPr lvl="1"/>
            <a:r>
              <a:rPr lang="es-MX" dirty="0"/>
              <a:t>Nuestro conjunto de datos consta de 1068 registros(filas) y 57 variables(columnas) las cuales contienen la informacion relativa a las aguas subterraneas de Mexico y su estado de contaminacion asi como otros datos de localizacion de dichos registros.</a:t>
            </a:r>
          </a:p>
          <a:p>
            <a:r>
              <a:rPr lang="es-MX" dirty="0"/>
              <a:t>DESCRIPCION DE DATOS:</a:t>
            </a:r>
          </a:p>
          <a:p>
            <a:pPr lvl="1"/>
            <a:r>
              <a:rPr lang="es-MX" dirty="0"/>
              <a:t>Para comenzar la limpieza de nuestros datos, se </a:t>
            </a:r>
            <a:r>
              <a:rPr lang="es-MX" dirty="0" smtClean="0"/>
              <a:t>comenzó definiendo </a:t>
            </a:r>
            <a:r>
              <a:rPr lang="es-MX" dirty="0"/>
              <a:t>diferentes subconjuntos de datos: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Categoricas: Aquellas que contienen valores definidos dentro de una categoria. Dentro de este subconjunto encontramos 28 variables/caracteristicas. 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Numericas: Aquellas variables que contienen valores en escala numerica. Dentro de este subconjunto encontramos 14 variables/caracteristicas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Binarias: Variables que contienen solamente 2 valores posibles. Dentro de este subconjunto contamos con 9 variables.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de ubicación: Variables que describen una coordenada. Solo 2 variables se encuentran en este subconjunto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no relevantes: Variables que estan vacias o no creemos que aportaran algun valor relevante a nuestro modelo. 4 variables se encuentran en este subconjunto</a:t>
            </a:r>
          </a:p>
        </p:txBody>
      </p:sp>
    </p:spTree>
    <p:extLst>
      <p:ext uri="{BB962C8B-B14F-4D97-AF65-F5344CB8AC3E}">
        <p14:creationId xmlns:p14="http://schemas.microsoft.com/office/powerpoint/2010/main" val="428005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DEE43D9-8EA0-42E3-9DE1-23DAFB8D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941634"/>
            <a:ext cx="9950103" cy="5362761"/>
          </a:xfrm>
        </p:spPr>
        <p:txBody>
          <a:bodyPr/>
          <a:lstStyle/>
          <a:p>
            <a:pPr lvl="1"/>
            <a:r>
              <a:rPr lang="es-MX" dirty="0"/>
              <a:t>Despues de haber definido nuestros datos se llevaron a cabo los siguientes 2 pasos:</a:t>
            </a:r>
          </a:p>
          <a:p>
            <a:pPr marL="662940" lvl="2" indent="-342900">
              <a:buFont typeface="+mj-lt"/>
              <a:buAutoNum type="arabicPeriod"/>
            </a:pPr>
            <a:r>
              <a:rPr lang="es-MX" b="1" dirty="0"/>
              <a:t>Definir Pipelines de imputacion </a:t>
            </a:r>
            <a:r>
              <a:rPr lang="es-MX" dirty="0"/>
              <a:t>para cada uno de estos subconjuntos. Es decir, que acciones se iban a tomar con los datos faltantes. Dichas acciones fueron:</a:t>
            </a:r>
          </a:p>
          <a:p>
            <a:pPr marL="937260" lvl="4" indent="-342900">
              <a:buFont typeface="+mj-lt"/>
              <a:buAutoNum type="alphaUcPeriod"/>
            </a:pPr>
            <a:r>
              <a:rPr lang="es-MX" dirty="0"/>
              <a:t>Variables Categoricas: Imputacion por Moda, sustituir por el valor que mas veces aparece en la columna.</a:t>
            </a:r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r>
              <a:rPr lang="es-MX" dirty="0"/>
              <a:t>Variables Numericas: Estandarizacion de tipo de datos seguida de imputacion por mediana (valor medio de todo el conjunto de datos)</a:t>
            </a:r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594360" lvl="4" indent="0">
              <a:buNone/>
            </a:pPr>
            <a:r>
              <a:rPr lang="es-MX" dirty="0"/>
              <a:t>C.  Variables No Relevantes: Se eliminaron estas variables de nuestro conjunto de datos</a:t>
            </a:r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r>
              <a:rPr lang="es-MX" dirty="0"/>
              <a:t>El resto de subconjuntos no contaban con valores faltantes, por lo que no se requirio imputacion de valores faltantes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1D62CE9-CA91-711E-F64D-FA186B7D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7" y="2105189"/>
            <a:ext cx="6565900" cy="571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DDF74BFA-7836-99E3-21D2-17D95336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77" y="3282131"/>
            <a:ext cx="7112000" cy="50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933EFAD-BE74-1A83-7A7C-898FECDE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077" y="4215822"/>
            <a:ext cx="6858000" cy="80136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F8F1775D-0239-E020-E2BC-A4BF5D2A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265470"/>
            <a:ext cx="9950103" cy="65169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229873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DEE43D9-8EA0-42E3-9DE1-23DAFB8D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941634"/>
            <a:ext cx="9950103" cy="5362761"/>
          </a:xfrm>
        </p:spPr>
        <p:txBody>
          <a:bodyPr/>
          <a:lstStyle/>
          <a:p>
            <a:pPr marL="662940" lvl="2" indent="-342900">
              <a:buAutoNum type="arabicPeriod" startAt="2"/>
            </a:pPr>
            <a:r>
              <a:rPr lang="es-MX" b="1" dirty="0"/>
              <a:t>Definir Pipelines de transformacion </a:t>
            </a:r>
            <a:r>
              <a:rPr lang="es-MX" dirty="0"/>
              <a:t>para cada uno de los  subconjuntos que creimos necesario. Las acciones llevadas acabo fueron:</a:t>
            </a:r>
          </a:p>
          <a:p>
            <a:pPr marL="937260" lvl="4" indent="-342900">
              <a:buFont typeface="+mj-lt"/>
              <a:buAutoNum type="alphaUcPeriod"/>
            </a:pPr>
            <a:r>
              <a:rPr lang="es-MX" dirty="0"/>
              <a:t>Variables Categoricas: Codificacion de Cadenas con el objetivo de tener valores numericos codificados correspondientes a cada categoria en las variables.</a:t>
            </a:r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r>
              <a:rPr lang="es-MX" dirty="0"/>
              <a:t>Variables Numericas: Escalamiento estandar para las variables, con el objetivo de no perder informacion y no tener variables desbalanceadas</a:t>
            </a:r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lvl="4">
              <a:buAutoNum type="alphaUcPeriod" startAt="3"/>
            </a:pPr>
            <a:r>
              <a:rPr lang="es-MX" dirty="0"/>
              <a:t>Variables Binarias: Transformacion One Hot encoding con drop binario.</a:t>
            </a:r>
          </a:p>
          <a:p>
            <a:pPr lvl="4">
              <a:buAutoNum type="alphaUcPeriod" startAt="3"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r>
              <a:rPr lang="es-MX" dirty="0"/>
              <a:t>El resto de subconjuntos no contaban con valores para escalar.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F8F1775D-0239-E020-E2BC-A4BF5D2A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265470"/>
            <a:ext cx="9950103" cy="65169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LIMPIEZA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8B4F982-748C-36F7-B1D2-EFA78CB2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38" y="3381714"/>
            <a:ext cx="5092700" cy="482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E9819B9-20E4-D1C7-52E0-870631F7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38" y="1838631"/>
            <a:ext cx="4140200" cy="762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D8ED77E5-8162-4413-867D-208EA2316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019" y="4257370"/>
            <a:ext cx="6993194" cy="15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508B6F-16CA-EBB7-156C-1D0BC20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0"/>
            <a:ext cx="9950103" cy="675747"/>
          </a:xfrm>
        </p:spPr>
        <p:txBody>
          <a:bodyPr/>
          <a:lstStyle/>
          <a:p>
            <a:pPr algn="ctr"/>
            <a:r>
              <a:rPr lang="es-MX" dirty="0"/>
              <a:t>ANALISIS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D3F3467-51B2-7D8E-1437-BDA81ADE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675747"/>
            <a:ext cx="9950103" cy="5265083"/>
          </a:xfrm>
        </p:spPr>
        <p:txBody>
          <a:bodyPr/>
          <a:lstStyle/>
          <a:p>
            <a:r>
              <a:rPr lang="es-MX" dirty="0"/>
              <a:t>Una vez realizado nuestra limpieza de datos, procedimos a el analisis de estos. En los cuales pudimos observar como se relacionan nuestros datos entre ellos y como era conveniente el escalamiento y transformacion de algunos de ellos 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72AC7B4-19E1-FCCB-4044-4B1AC343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48" y="2143702"/>
            <a:ext cx="4964526" cy="33285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A55E9CC-2F0D-1CD4-AB07-F368026D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722" y="2143702"/>
            <a:ext cx="5236063" cy="34817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337D0FF-34BB-E1A1-6B17-51F2F174831C}"/>
              </a:ext>
            </a:extLst>
          </p:cNvPr>
          <p:cNvSpPr txBox="1"/>
          <p:nvPr/>
        </p:nvSpPr>
        <p:spPr>
          <a:xfrm>
            <a:off x="603206" y="1774370"/>
            <a:ext cx="453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DISTRIBUCION DE DATOS ESCALADOS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2D51573-61C0-2438-6E34-3D0B1DAE0F0B}"/>
              </a:ext>
            </a:extLst>
          </p:cNvPr>
          <p:cNvSpPr txBox="1"/>
          <p:nvPr/>
        </p:nvSpPr>
        <p:spPr>
          <a:xfrm>
            <a:off x="6146408" y="1774370"/>
            <a:ext cx="453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MATRIZ DE CORRELACION</a:t>
            </a:r>
          </a:p>
        </p:txBody>
      </p:sp>
    </p:spTree>
    <p:extLst>
      <p:ext uri="{BB962C8B-B14F-4D97-AF65-F5344CB8AC3E}">
        <p14:creationId xmlns:p14="http://schemas.microsoft.com/office/powerpoint/2010/main" val="139717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D4947F-BB83-ADCD-AE6D-E74AFC2F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93714"/>
            <a:ext cx="9950103" cy="712126"/>
          </a:xfrm>
        </p:spPr>
        <p:txBody>
          <a:bodyPr/>
          <a:lstStyle/>
          <a:p>
            <a:pPr algn="ctr"/>
            <a:r>
              <a:rPr lang="es-MX" dirty="0"/>
              <a:t>KMEANS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2705430-D2B9-A687-8FD4-9DBFCEB0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249680"/>
            <a:ext cx="9950103" cy="4691150"/>
          </a:xfrm>
        </p:spPr>
        <p:txBody>
          <a:bodyPr/>
          <a:lstStyle/>
          <a:p>
            <a:r>
              <a:rPr lang="es-MX" dirty="0"/>
              <a:t>Con el objetivo de identificar si existia una relacion entre la calidad del agua y su ubicación geografica llevamos acabo un analisis de agrupamiento por clusters, en base a la ubicación de los registros de agua contaminada. Encontrando que un numero de 4 clusters es el modelo que explica mucho porcentaje de la contaminacion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F3003F0-4737-E043-B253-42DEE3B2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2694946"/>
            <a:ext cx="5062366" cy="30556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A9F48F2-35B0-A110-BB29-2BCAFC18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2694946"/>
            <a:ext cx="5062366" cy="30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8581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1231</Words>
  <Application>Microsoft Office PowerPoint</Application>
  <PresentationFormat>Custom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BlocksVTI</vt:lpstr>
      <vt:lpstr>ANALISIS DE AGUAS SUBTERRANEAS EN MEXICO. </vt:lpstr>
      <vt:lpstr>México enfrenta contaminación del agua subterránea </vt:lpstr>
      <vt:lpstr>SITUACION ACTUAL</vt:lpstr>
      <vt:lpstr>ANALISIS DE DATOS  </vt:lpstr>
      <vt:lpstr>PARTE 1 </vt:lpstr>
      <vt:lpstr>  LIMPIEZA DE DATOS</vt:lpstr>
      <vt:lpstr>  LIMPIEZA DE DATOS</vt:lpstr>
      <vt:lpstr>ANALISIS DE DATOS</vt:lpstr>
      <vt:lpstr>KMEANS</vt:lpstr>
      <vt:lpstr>PowerPoint Presentation</vt:lpstr>
      <vt:lpstr> PARTE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CONCLUSIONES FINALES</vt:lpstr>
      <vt:lpstr>BIBLIOGRAFIA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 AGUAS SUBTERRANEAS EN MEXICO.</dc:title>
  <dc:creator>Guillermo Alfonso Muñiz Hermosillo</dc:creator>
  <cp:lastModifiedBy>Adan, Ramiro</cp:lastModifiedBy>
  <cp:revision>12</cp:revision>
  <dcterms:created xsi:type="dcterms:W3CDTF">2022-11-18T19:06:38Z</dcterms:created>
  <dcterms:modified xsi:type="dcterms:W3CDTF">2022-11-18T23:51:06Z</dcterms:modified>
</cp:coreProperties>
</file>