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60" r:id="rId5"/>
    <p:sldId id="262" r:id="rId6"/>
    <p:sldId id="265" r:id="rId7"/>
    <p:sldId id="266" r:id="rId8"/>
    <p:sldId id="268" r:id="rId9"/>
    <p:sldId id="267" r:id="rId10"/>
    <p:sldId id="269" r:id="rId11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215AC-76CD-E91D-2981-8B96989E0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4A8312-1861-030F-55E2-2C5E25900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5A9E6D-69D8-26D4-0291-98F4FE3C4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11/18/2022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242A2F-20E6-44DC-D6D5-ADD52536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7914EF-AFC1-605F-040C-0CE1AC48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9197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08C88-8898-5319-3F6B-76A8C1BC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09FD4D-CE35-63D7-7802-41EB122F5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8C0377-F0DC-D661-74EE-73CFC2F1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11/18/2022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EC96DC-577A-66F3-3436-898FDD07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01FC67-AEA3-BABF-FAF7-4264ACAA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7700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72E77B-1345-9D0D-9FA0-53AE5918A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87698B-BA4B-0E47-2F80-D7BD74C75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5FBF39-9ECB-D421-BE18-65F174BF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11/18/2022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A370F3-2474-A950-814E-F7EEA6FA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2BF74D-CCBA-1338-F97D-61F23807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2012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BAB0-5176-3837-13BA-F189A056B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A8DD80-3CCC-BD18-E064-16373185A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DB0634-A916-E261-4658-7DF1A1FF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11/18/2022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A518E3-5711-2C73-4957-989E41CA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21E025-E9BB-BFA5-AB71-70508DB3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0095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F68E1-4E23-975C-A368-6333A3B4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5CE45D-F9C0-5FB8-02FD-4B50F88D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F407CA-76B8-1A67-8A4B-42CD6EA0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11/18/2022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A49A7E-0052-8A87-A7E0-B38BCAB9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3488ED-95D0-ABFE-71FA-041E61BE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160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91765-3725-CA4E-7815-698234E2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9948AA-0380-D3A3-E444-DEF5CD06C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E5F419-E515-B48C-DF38-46F8DE8B8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4BF759-681A-3679-6A64-4DDB519B4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11/18/2022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07D973-E239-C467-922D-C1D73030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5EA25B-6DE4-9C23-F1D2-1529C955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7058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9564E-22A8-70D4-3747-F8638432B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EBD076-5640-791B-6845-0AB13A545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BBC7FB-C763-BC10-C02B-343B14495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0FCC66E-66E5-50E0-8164-5B428CE8F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6F12ADB-B70A-ED5B-B61F-C6B274F09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191D3C9-5AFA-51A0-E129-D035C6BB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11/18/2022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310AC2-8841-4AEF-A5F5-77F16DAF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AEB351-36A4-C096-B85F-DD7DCDB2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6268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8D888-DEBF-7D0A-E676-2737F14D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0607327-952E-492D-F215-9452735F3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11/18/2022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0EB103-07A0-19BC-D0FF-FE549A4A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221F5C-FC5C-566B-5780-1874E877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1124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A39CADF-6884-C5B5-0ED2-F5F35F31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11/18/2022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32DB52-E5E0-711A-04F4-D1CD0510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DCB5C2-4C67-5686-29B5-D25BBCFE1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130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36881-FC4B-D755-8937-04CB9BCD5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7AC74C-32A7-E5D6-2664-09FC1C76E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2ABFC7-6F9F-D1F8-74AC-86C01167C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E9053F-7CB1-745E-ADE9-B210D405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11/18/2022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F26F15-400A-F48E-E9CD-84DF10A0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F998D4-A1C9-CBB7-D8D2-A7633119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2489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E33FE-7EEE-DED1-D4C7-A3394C38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B2C99CD-3E55-0CF2-DA03-5DDD6C184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8DEF23-267C-86D8-5493-5CADA9983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672D3D-D6F0-6F59-16D6-155DB3B8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11/18/2022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C59E49-C278-F994-3E14-920F6B01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776D42-06C7-4ED0-2D64-6C928603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1734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80190A9-498E-833B-EB0C-5C2ECAC26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C0C43A-2489-35BB-8103-6BB6337E9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8D9D9B-6198-CF98-97F5-FF8C3AD10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11/18/2022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A7E22D-0F28-867B-42FD-4EA7B2BBC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338D9E-044E-4B59-B183-35623B2FF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5607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b.mx/conagua/articulos/calidad-del-agua#:~:text=Los%20resultados%20para%202021%20mostraron,buena%20calidad%20a%20fuertemente%20contaminada." TargetMode="External"/><Relationship Id="rId2" Type="http://schemas.openxmlformats.org/officeDocument/2006/relationships/hyperlink" Target="http://201.116.60.46/Datos_de_calidad_del_agua_de_5000_sitios_de_monitoreo.zi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E8795-2F9B-5416-F76C-9CA9FB196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6315" y="540000"/>
            <a:ext cx="4554821" cy="2186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4700" dirty="0"/>
            </a:br>
            <a:r>
              <a:rPr lang="en-US" sz="4700" dirty="0" err="1"/>
              <a:t>Tecnológico</a:t>
            </a:r>
            <a:r>
              <a:rPr lang="en-US" sz="4700" dirty="0"/>
              <a:t> de Monterrey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51BFCF-3E47-3BD8-5B0C-FCDB4FFA9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4063" y="2947121"/>
            <a:ext cx="4537073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spc="50" dirty="0" err="1"/>
              <a:t>Ciencia</a:t>
            </a:r>
            <a:r>
              <a:rPr lang="en-US" sz="1800" spc="50" dirty="0"/>
              <a:t> de </a:t>
            </a:r>
            <a:r>
              <a:rPr lang="en-US" sz="1800" spc="50" dirty="0" err="1"/>
              <a:t>Datos</a:t>
            </a:r>
            <a:endParaRPr lang="en-US" sz="1800" spc="50" dirty="0"/>
          </a:p>
          <a:p>
            <a:r>
              <a:rPr lang="en-US" sz="1800" spc="50" dirty="0" err="1"/>
              <a:t>Reto</a:t>
            </a:r>
            <a:r>
              <a:rPr lang="en-US" sz="1800" spc="50" dirty="0"/>
              <a:t>: </a:t>
            </a:r>
            <a:r>
              <a:rPr lang="en-US" sz="1800" spc="50" dirty="0" err="1"/>
              <a:t>Entrega</a:t>
            </a:r>
            <a:r>
              <a:rPr lang="en-US" sz="1800" spc="50" dirty="0"/>
              <a:t> Final</a:t>
            </a:r>
          </a:p>
          <a:p>
            <a:r>
              <a:rPr lang="en-US" sz="1800" spc="50" dirty="0" err="1"/>
              <a:t>Estudiantes</a:t>
            </a:r>
            <a:r>
              <a:rPr lang="en-US" sz="1800" spc="50" dirty="0"/>
              <a:t>:</a:t>
            </a:r>
          </a:p>
          <a:p>
            <a:r>
              <a:rPr lang="en-US" sz="1800" spc="50" dirty="0"/>
              <a:t>Jorge </a:t>
            </a:r>
            <a:r>
              <a:rPr lang="en-US" sz="1800" spc="50" dirty="0" err="1"/>
              <a:t>Bermúdez</a:t>
            </a:r>
            <a:r>
              <a:rPr lang="en-US" sz="1800" spc="50" dirty="0"/>
              <a:t> – A01793818</a:t>
            </a:r>
          </a:p>
          <a:p>
            <a:r>
              <a:rPr lang="en-US" sz="1800" spc="50" dirty="0"/>
              <a:t>Bryan Alvarado – A01793670</a:t>
            </a:r>
          </a:p>
          <a:p>
            <a:pPr indent="-270000">
              <a:buFont typeface="Arial" panose="020B0604020202020204" pitchFamily="34" charset="0"/>
              <a:buChar char="•"/>
            </a:pPr>
            <a:endParaRPr lang="en-US" sz="1800" spc="50" dirty="0"/>
          </a:p>
        </p:txBody>
      </p:sp>
      <p:pic>
        <p:nvPicPr>
          <p:cNvPr id="21" name="Picture 3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26D4AED0-88FD-6C00-A22C-21AEC76AB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42" r="20211" b="2"/>
          <a:stretch/>
        </p:blipFill>
        <p:spPr>
          <a:xfrm>
            <a:off x="20" y="10"/>
            <a:ext cx="64445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12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B6EA1-A6C2-EC11-BB81-122301B3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694262-8CB3-F3C1-9864-4EB5CDC0C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8497"/>
            <a:ext cx="10515600" cy="4234649"/>
          </a:xfrm>
        </p:spPr>
        <p:txBody>
          <a:bodyPr>
            <a:normAutofit/>
          </a:bodyPr>
          <a:lstStyle/>
          <a:p>
            <a:r>
              <a:rPr lang="es-CR" dirty="0"/>
              <a:t>El K </a:t>
            </a:r>
            <a:r>
              <a:rPr lang="es-CR" dirty="0" err="1"/>
              <a:t>means</a:t>
            </a:r>
            <a:r>
              <a:rPr lang="es-CR" dirty="0"/>
              <a:t> nos ha permitido geo referenciar la información y agrupar las fuentes de agua según su calidad.</a:t>
            </a:r>
          </a:p>
          <a:p>
            <a:r>
              <a:rPr lang="es-CR" dirty="0"/>
              <a:t>El análisis de </a:t>
            </a:r>
            <a:r>
              <a:rPr lang="es-CR" dirty="0" err="1"/>
              <a:t>Feature</a:t>
            </a:r>
            <a:r>
              <a:rPr lang="es-CR" dirty="0"/>
              <a:t> </a:t>
            </a:r>
            <a:r>
              <a:rPr lang="es-CR" dirty="0" err="1"/>
              <a:t>Importance</a:t>
            </a:r>
            <a:r>
              <a:rPr lang="es-CR" dirty="0"/>
              <a:t> nos ha permitido encontrar cuales son las variables que aportan valor agregado al modelo.</a:t>
            </a:r>
          </a:p>
          <a:p>
            <a:r>
              <a:rPr lang="es-CR" dirty="0"/>
              <a:t>Los modelos de Árbol de decisión y </a:t>
            </a:r>
            <a:r>
              <a:rPr lang="es-CR" dirty="0" err="1"/>
              <a:t>Random</a:t>
            </a:r>
            <a:r>
              <a:rPr lang="es-CR" dirty="0"/>
              <a:t> Forest nos han permitido clasificar en tres clases las fuentes hídricas (Verde, Amarillo, Rojo) con un 93% de exactitud al combinar ambos modelos.</a:t>
            </a:r>
          </a:p>
        </p:txBody>
      </p:sp>
    </p:spTree>
    <p:extLst>
      <p:ext uri="{BB962C8B-B14F-4D97-AF65-F5344CB8AC3E}">
        <p14:creationId xmlns:p14="http://schemas.microsoft.com/office/powerpoint/2010/main" val="156741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9A0B9-5FF6-BF1F-903D-B6B2B81D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809406"/>
          </a:xfrm>
        </p:spPr>
        <p:txBody>
          <a:bodyPr>
            <a:normAutofit/>
          </a:bodyPr>
          <a:lstStyle/>
          <a:p>
            <a:pPr algn="ctr"/>
            <a:r>
              <a:rPr lang="es-CR" dirty="0"/>
              <a:t>Estado de la cuestión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FC4038-1152-592F-DCC9-60BC71121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Estudio de calidad de agua subterránea en México por medio de modelos de aprendizaje supervisado de Machine </a:t>
            </a:r>
            <a:r>
              <a:rPr lang="es-CR" dirty="0" err="1"/>
              <a:t>Learning</a:t>
            </a:r>
            <a:r>
              <a:rPr lang="es-CR" dirty="0"/>
              <a:t>.</a:t>
            </a:r>
          </a:p>
          <a:p>
            <a:r>
              <a:rPr lang="es-CR" dirty="0"/>
              <a:t>Fuente de datos: </a:t>
            </a:r>
            <a:r>
              <a:rPr lang="es-CR" b="0" i="0" u="none" strike="noStrike" dirty="0">
                <a:solidFill>
                  <a:srgbClr val="9399F5"/>
                </a:solidFill>
                <a:effectLst/>
                <a:latin typeface="-apple-system"/>
                <a:hlinkClick r:id="rId2" tooltip="http://201.116.60.46/Datos_de_calidad_del_agua_de_5000_sitios_de_monitoreo.zip"/>
              </a:rPr>
              <a:t>http://201.116.60.46/Datos_de_calidad_del_agua_de_5000_sitios_de_monitoreo.zip</a:t>
            </a:r>
            <a:r>
              <a:rPr lang="es-CR" b="0" i="0" u="none" strike="noStrike" dirty="0">
                <a:solidFill>
                  <a:srgbClr val="9399F5"/>
                </a:solidFill>
                <a:effectLst/>
                <a:latin typeface="-apple-system"/>
              </a:rPr>
              <a:t> </a:t>
            </a:r>
          </a:p>
          <a:p>
            <a:r>
              <a:rPr lang="es-CR" dirty="0"/>
              <a:t>Para mayor información: </a:t>
            </a:r>
            <a:r>
              <a:rPr lang="es-CR" b="0" i="0" u="none" strike="noStrike" dirty="0">
                <a:solidFill>
                  <a:srgbClr val="9399F5"/>
                </a:solidFill>
                <a:effectLst/>
                <a:latin typeface="-apple-system"/>
                <a:hlinkClick r:id="rId3" tooltip="https://www.gob.mx/conagua/articulos/calidad-del-agua#:~:text=Los%20resultados%20para%202021%20mostraron,buena%20calidad%20a%20fuertemente%20contaminada."/>
              </a:rPr>
              <a:t>https://www.gob.mx/conagua/articulos/calidad-del-agua#:~:text=Los%20resultados%20para%202021%20mostraron,buena%20calidad%20a%20fuertemente%20contaminada.</a:t>
            </a:r>
            <a:r>
              <a:rPr lang="es-CR" b="0" i="0" u="none" strike="noStrike" dirty="0">
                <a:solidFill>
                  <a:srgbClr val="9399F5"/>
                </a:solidFill>
                <a:effectLst/>
                <a:latin typeface="-apple-system"/>
              </a:rPr>
              <a:t> 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4518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7" name="Rectangle 4126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29" name="Rectangle 4128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38034B-C8F7-1404-796F-7BA96CCA4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s-CR" sz="2600" dirty="0"/>
              <a:t>EDA (Análisis exploratorio de datos)</a:t>
            </a:r>
          </a:p>
        </p:txBody>
      </p:sp>
      <p:sp>
        <p:nvSpPr>
          <p:cNvPr id="4131" name="Rectangle 4130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33" name="Rectangle 4132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BE6825-1F26-9856-D0DF-AA17C56CF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738203"/>
          </a:xfrm>
        </p:spPr>
        <p:txBody>
          <a:bodyPr anchor="ctr">
            <a:normAutofit/>
          </a:bodyPr>
          <a:lstStyle/>
          <a:p>
            <a:r>
              <a:rPr lang="es-CR" sz="1800" dirty="0"/>
              <a:t>Análisis de estadística descriptiva</a:t>
            </a:r>
          </a:p>
          <a:p>
            <a:r>
              <a:rPr lang="es-CR" sz="1800" dirty="0"/>
              <a:t>Estructura y formato de datos</a:t>
            </a:r>
          </a:p>
          <a:p>
            <a:r>
              <a:rPr lang="es-CR" sz="1800" dirty="0"/>
              <a:t>Revisión de nulos y/o datos vacíos</a:t>
            </a:r>
          </a:p>
          <a:p>
            <a:endParaRPr lang="es-CR" sz="1800" dirty="0"/>
          </a:p>
          <a:p>
            <a:endParaRPr lang="es-CR" sz="1800" dirty="0"/>
          </a:p>
        </p:txBody>
      </p:sp>
      <p:pic>
        <p:nvPicPr>
          <p:cNvPr id="4098" name="Picture 2" descr="imagen">
            <a:extLst>
              <a:ext uri="{FF2B5EF4-FFF2-40B4-BE49-F238E27FC236}">
                <a16:creationId xmlns:a16="http://schemas.microsoft.com/office/drawing/2014/main" id="{DBA699A7-0F85-FC58-74D1-09B02A9F2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784" y="3038457"/>
            <a:ext cx="3584448" cy="345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n">
            <a:extLst>
              <a:ext uri="{FF2B5EF4-FFF2-40B4-BE49-F238E27FC236}">
                <a16:creationId xmlns:a16="http://schemas.microsoft.com/office/drawing/2014/main" id="{F78E6EAA-811A-1896-929F-83042AFD7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5915" y="4276861"/>
            <a:ext cx="3584448" cy="237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n">
            <a:extLst>
              <a:ext uri="{FF2B5EF4-FFF2-40B4-BE49-F238E27FC236}">
                <a16:creationId xmlns:a16="http://schemas.microsoft.com/office/drawing/2014/main" id="{7B9A0307-D41B-1C9B-E28C-79F394F59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0645" y="4201033"/>
            <a:ext cx="3584448" cy="236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CC9D244-5E0E-1311-E991-74A330D302CF}"/>
              </a:ext>
            </a:extLst>
          </p:cNvPr>
          <p:cNvSpPr/>
          <p:nvPr/>
        </p:nvSpPr>
        <p:spPr>
          <a:xfrm>
            <a:off x="490407" y="2613603"/>
            <a:ext cx="6913569" cy="40357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46A33C0-EDC1-35EF-0BD6-FD6F454592BF}"/>
              </a:ext>
            </a:extLst>
          </p:cNvPr>
          <p:cNvSpPr txBox="1"/>
          <p:nvPr/>
        </p:nvSpPr>
        <p:spPr>
          <a:xfrm>
            <a:off x="4900473" y="2819582"/>
            <a:ext cx="21306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Se observa que la clase verde es un 40.6%, la clase roja un 40.2% y amarillo 23,1%</a:t>
            </a: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9ABC1107-F301-D892-5701-8122D170ED07}"/>
              </a:ext>
            </a:extLst>
          </p:cNvPr>
          <p:cNvSpPr/>
          <p:nvPr/>
        </p:nvSpPr>
        <p:spPr>
          <a:xfrm>
            <a:off x="4142232" y="5299969"/>
            <a:ext cx="891407" cy="390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3E9BE85-F058-8EB9-2050-7FCA98E518B1}"/>
              </a:ext>
            </a:extLst>
          </p:cNvPr>
          <p:cNvSpPr/>
          <p:nvPr/>
        </p:nvSpPr>
        <p:spPr>
          <a:xfrm>
            <a:off x="7483876" y="2613603"/>
            <a:ext cx="4237987" cy="40357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6F45011-2DE2-C535-005F-DE9027A4FCA0}"/>
              </a:ext>
            </a:extLst>
          </p:cNvPr>
          <p:cNvSpPr txBox="1"/>
          <p:nvPr/>
        </p:nvSpPr>
        <p:spPr>
          <a:xfrm>
            <a:off x="7741328" y="2819582"/>
            <a:ext cx="38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Se ha observado que las  variables numéricas poseen distribuciones normales, por lo que se pueden hacer imputaciones con la mediana.</a:t>
            </a:r>
          </a:p>
        </p:txBody>
      </p:sp>
    </p:spTree>
    <p:extLst>
      <p:ext uri="{BB962C8B-B14F-4D97-AF65-F5344CB8AC3E}">
        <p14:creationId xmlns:p14="http://schemas.microsoft.com/office/powerpoint/2010/main" val="312303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1" name="Rectangle 5130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47626A-C7D0-246E-8463-9B5F1582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s-CR" dirty="0"/>
              <a:t>Preprocesamiento </a:t>
            </a:r>
            <a:endParaRPr lang="es-CR"/>
          </a:p>
        </p:txBody>
      </p:sp>
      <p:sp>
        <p:nvSpPr>
          <p:cNvPr id="5133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8" name="Content Placeholder 5127">
            <a:extLst>
              <a:ext uri="{FF2B5EF4-FFF2-40B4-BE49-F238E27FC236}">
                <a16:creationId xmlns:a16="http://schemas.microsoft.com/office/drawing/2014/main" id="{5FA3C2D4-2150-00F1-C4E7-808D25B0E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200" dirty="0" err="1"/>
              <a:t>Normalización</a:t>
            </a:r>
            <a:r>
              <a:rPr lang="en-US" sz="2200" dirty="0"/>
              <a:t>, </a:t>
            </a:r>
            <a:r>
              <a:rPr lang="en-US" sz="2200" dirty="0" err="1"/>
              <a:t>eliminación</a:t>
            </a:r>
            <a:r>
              <a:rPr lang="en-US" sz="2200" dirty="0"/>
              <a:t> de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columna</a:t>
            </a:r>
            <a:r>
              <a:rPr lang="en-US" sz="2200" dirty="0"/>
              <a:t> que se </a:t>
            </a:r>
            <a:r>
              <a:rPr lang="en-US" sz="2200" dirty="0" err="1"/>
              <a:t>encontraba</a:t>
            </a:r>
            <a:r>
              <a:rPr lang="en-US" sz="2200" dirty="0"/>
              <a:t> </a:t>
            </a:r>
            <a:r>
              <a:rPr lang="en-US" sz="2200" dirty="0" err="1"/>
              <a:t>vacía</a:t>
            </a:r>
            <a:r>
              <a:rPr lang="en-US" sz="2200" dirty="0"/>
              <a:t> e </a:t>
            </a:r>
            <a:r>
              <a:rPr lang="en-US" sz="2200" dirty="0" err="1"/>
              <a:t>imputación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</a:t>
            </a:r>
            <a:r>
              <a:rPr lang="en-US" sz="2200" dirty="0" err="1"/>
              <a:t>nulos</a:t>
            </a:r>
            <a:r>
              <a:rPr lang="en-US" sz="2200" dirty="0"/>
              <a:t>.</a:t>
            </a:r>
          </a:p>
        </p:txBody>
      </p:sp>
      <p:pic>
        <p:nvPicPr>
          <p:cNvPr id="5122" name="Picture 2" descr="imagen">
            <a:extLst>
              <a:ext uri="{FF2B5EF4-FFF2-40B4-BE49-F238E27FC236}">
                <a16:creationId xmlns:a16="http://schemas.microsoft.com/office/drawing/2014/main" id="{42FF8017-8893-E460-1F75-B72C7E029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807" y="2420318"/>
            <a:ext cx="4581218" cy="443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n">
            <a:extLst>
              <a:ext uri="{FF2B5EF4-FFF2-40B4-BE49-F238E27FC236}">
                <a16:creationId xmlns:a16="http://schemas.microsoft.com/office/drawing/2014/main" id="{062F161E-B296-CCC1-1EA0-E97383746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1781" y="2569464"/>
            <a:ext cx="4581217" cy="432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91F5892-01DE-14D0-836E-1C390DC81102}"/>
              </a:ext>
            </a:extLst>
          </p:cNvPr>
          <p:cNvSpPr txBox="1"/>
          <p:nvPr/>
        </p:nvSpPr>
        <p:spPr>
          <a:xfrm>
            <a:off x="2096439" y="2014466"/>
            <a:ext cx="1117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800" b="1" dirty="0"/>
              <a:t>Antes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512C214-471D-0AA5-6F03-C7EF1CD3E35D}"/>
              </a:ext>
            </a:extLst>
          </p:cNvPr>
          <p:cNvSpPr txBox="1"/>
          <p:nvPr/>
        </p:nvSpPr>
        <p:spPr>
          <a:xfrm>
            <a:off x="8696325" y="2091410"/>
            <a:ext cx="1266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400" b="1" dirty="0"/>
              <a:t>Después</a:t>
            </a: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09A94B67-33CF-0A8D-EF42-3F171144FC10}"/>
              </a:ext>
            </a:extLst>
          </p:cNvPr>
          <p:cNvSpPr/>
          <p:nvPr/>
        </p:nvSpPr>
        <p:spPr>
          <a:xfrm>
            <a:off x="5120006" y="3819525"/>
            <a:ext cx="1355821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7834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729F24-F642-283E-8C28-D2EBA179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410" y="85724"/>
            <a:ext cx="9795638" cy="7799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dirty="0"/>
              <a:t>K means</a:t>
            </a:r>
          </a:p>
        </p:txBody>
      </p:sp>
      <p:pic>
        <p:nvPicPr>
          <p:cNvPr id="1028" name="Picture 4" descr="imagen">
            <a:extLst>
              <a:ext uri="{FF2B5EF4-FFF2-40B4-BE49-F238E27FC236}">
                <a16:creationId xmlns:a16="http://schemas.microsoft.com/office/drawing/2014/main" id="{79361C15-D44E-C341-9F55-83A491D76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9486" y="951359"/>
            <a:ext cx="6883979" cy="433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n">
            <a:extLst>
              <a:ext uri="{FF2B5EF4-FFF2-40B4-BE49-F238E27FC236}">
                <a16:creationId xmlns:a16="http://schemas.microsoft.com/office/drawing/2014/main" id="{ED810ED6-45F3-540C-CEE6-73A92F128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67796" y="3732320"/>
            <a:ext cx="4712415" cy="288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A4B0AFD4-E249-73F9-24FD-9879C29B2EA7}"/>
              </a:ext>
            </a:extLst>
          </p:cNvPr>
          <p:cNvSpPr/>
          <p:nvPr/>
        </p:nvSpPr>
        <p:spPr>
          <a:xfrm>
            <a:off x="4758431" y="3852909"/>
            <a:ext cx="594804" cy="319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09885FF-4751-D19F-080B-25F5F8CBAB06}"/>
              </a:ext>
            </a:extLst>
          </p:cNvPr>
          <p:cNvSpPr txBox="1"/>
          <p:nvPr/>
        </p:nvSpPr>
        <p:spPr>
          <a:xfrm>
            <a:off x="275208" y="951358"/>
            <a:ext cx="43694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En </a:t>
            </a:r>
            <a:r>
              <a:rPr lang="es-CR" dirty="0" err="1"/>
              <a:t>Elbow</a:t>
            </a:r>
            <a:r>
              <a:rPr lang="es-CR" dirty="0"/>
              <a:t> Curve encontramos el K optimo del </a:t>
            </a:r>
            <a:r>
              <a:rPr lang="es-CR" dirty="0" err="1"/>
              <a:t>clustering</a:t>
            </a:r>
            <a:r>
              <a:rPr lang="es-CR" dirty="0"/>
              <a:t> </a:t>
            </a:r>
            <a:r>
              <a:rPr lang="es-CR" dirty="0" err="1"/>
              <a:t>Kmeans</a:t>
            </a:r>
            <a:r>
              <a:rPr lang="es-CR" dirty="0"/>
              <a:t>, el cual observamos que agrupa las 3 etiquetas que también están georreferenciadas en zonas geográficas específicas en México.</a:t>
            </a:r>
          </a:p>
        </p:txBody>
      </p:sp>
    </p:spTree>
    <p:extLst>
      <p:ext uri="{BB962C8B-B14F-4D97-AF65-F5344CB8AC3E}">
        <p14:creationId xmlns:p14="http://schemas.microsoft.com/office/powerpoint/2010/main" val="91849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9" name="Rectangle 2078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1" name="Rectangle 2080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41C752-0923-0723-8F7D-7AD49AE80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Features Importance</a:t>
            </a:r>
          </a:p>
        </p:txBody>
      </p:sp>
      <p:grpSp>
        <p:nvGrpSpPr>
          <p:cNvPr id="2083" name="Group 2082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2084" name="Freeform: Shape 2083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5" name="Freeform: Shape 2084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6" name="Freeform: Shape 2085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87" name="Freeform: Shape 2086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025C19D4-B5BE-5CDE-12B8-54F4859E0BDB}"/>
              </a:ext>
            </a:extLst>
          </p:cNvPr>
          <p:cNvSpPr txBox="1"/>
          <p:nvPr/>
        </p:nvSpPr>
        <p:spPr>
          <a:xfrm>
            <a:off x="6355640" y="338328"/>
            <a:ext cx="5188659" cy="2162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el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análisis</a:t>
            </a:r>
            <a:r>
              <a:rPr lang="en-US" dirty="0">
                <a:solidFill>
                  <a:schemeClr val="tx2"/>
                </a:solidFill>
              </a:rPr>
              <a:t> de Features Importance, se </a:t>
            </a:r>
            <a:r>
              <a:rPr lang="en-US" dirty="0" err="1">
                <a:solidFill>
                  <a:schemeClr val="tx2"/>
                </a:solidFill>
              </a:rPr>
              <a:t>puede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ver</a:t>
            </a:r>
            <a:r>
              <a:rPr lang="en-US" dirty="0">
                <a:solidFill>
                  <a:schemeClr val="tx2"/>
                </a:solidFill>
              </a:rPr>
              <a:t> que la </a:t>
            </a:r>
            <a:r>
              <a:rPr lang="en-US" dirty="0" err="1">
                <a:solidFill>
                  <a:schemeClr val="tx2"/>
                </a:solidFill>
              </a:rPr>
              <a:t>moda</a:t>
            </a:r>
            <a:r>
              <a:rPr lang="en-US" dirty="0">
                <a:solidFill>
                  <a:schemeClr val="tx2"/>
                </a:solidFill>
              </a:rPr>
              <a:t> con la </a:t>
            </a:r>
            <a:r>
              <a:rPr lang="en-US" dirty="0" err="1">
                <a:solidFill>
                  <a:schemeClr val="tx2"/>
                </a:solidFill>
              </a:rPr>
              <a:t>importancia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relativa</a:t>
            </a:r>
            <a:r>
              <a:rPr lang="en-US" dirty="0">
                <a:solidFill>
                  <a:schemeClr val="tx2"/>
                </a:solidFill>
              </a:rPr>
              <a:t> mas </a:t>
            </a:r>
            <a:r>
              <a:rPr lang="en-US" dirty="0" err="1">
                <a:solidFill>
                  <a:schemeClr val="tx2"/>
                </a:solidFill>
              </a:rPr>
              <a:t>alta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fue</a:t>
            </a:r>
            <a:r>
              <a:rPr lang="en-US" dirty="0">
                <a:solidFill>
                  <a:schemeClr val="tx2"/>
                </a:solidFill>
              </a:rPr>
              <a:t> la variable “</a:t>
            </a:r>
            <a:r>
              <a:rPr lang="en-US" dirty="0" err="1">
                <a:solidFill>
                  <a:schemeClr val="tx2"/>
                </a:solidFill>
              </a:rPr>
              <a:t>Fluoruros</a:t>
            </a:r>
            <a:r>
              <a:rPr lang="en-US" dirty="0">
                <a:solidFill>
                  <a:schemeClr val="tx2"/>
                </a:solidFill>
              </a:rPr>
              <a:t>”. </a:t>
            </a:r>
            <a:r>
              <a:rPr lang="en-US" dirty="0" err="1">
                <a:solidFill>
                  <a:schemeClr val="tx2"/>
                </a:solidFill>
              </a:rPr>
              <a:t>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el</a:t>
            </a:r>
            <a:r>
              <a:rPr lang="en-US" dirty="0">
                <a:solidFill>
                  <a:schemeClr val="tx2"/>
                </a:solidFill>
              </a:rPr>
              <a:t> árbol de </a:t>
            </a:r>
            <a:r>
              <a:rPr lang="en-US" dirty="0" err="1">
                <a:solidFill>
                  <a:schemeClr val="tx2"/>
                </a:solidFill>
              </a:rPr>
              <a:t>decisión</a:t>
            </a:r>
            <a:r>
              <a:rPr lang="en-US" dirty="0">
                <a:solidFill>
                  <a:schemeClr val="tx2"/>
                </a:solidFill>
              </a:rPr>
              <a:t> “Dur” y “MN_TOT” </a:t>
            </a:r>
            <a:r>
              <a:rPr lang="en-US" dirty="0" err="1">
                <a:solidFill>
                  <a:schemeClr val="tx2"/>
                </a:solidFill>
              </a:rPr>
              <a:t>fueron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el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segundo</a:t>
            </a:r>
            <a:r>
              <a:rPr lang="en-US" dirty="0">
                <a:solidFill>
                  <a:schemeClr val="tx2"/>
                </a:solidFill>
              </a:rPr>
              <a:t> y </a:t>
            </a:r>
            <a:r>
              <a:rPr lang="en-US" dirty="0" err="1">
                <a:solidFill>
                  <a:schemeClr val="tx2"/>
                </a:solidFill>
              </a:rPr>
              <a:t>tercero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respectivamente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mientras</a:t>
            </a:r>
            <a:r>
              <a:rPr lang="en-US" dirty="0">
                <a:solidFill>
                  <a:schemeClr val="tx2"/>
                </a:solidFill>
              </a:rPr>
              <a:t> que </a:t>
            </a:r>
            <a:r>
              <a:rPr lang="en-US" dirty="0" err="1">
                <a:solidFill>
                  <a:schemeClr val="tx2"/>
                </a:solidFill>
              </a:rPr>
              <a:t>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el</a:t>
            </a:r>
            <a:r>
              <a:rPr lang="en-US" dirty="0">
                <a:solidFill>
                  <a:schemeClr val="tx2"/>
                </a:solidFill>
              </a:rPr>
              <a:t> Random Forest </a:t>
            </a:r>
            <a:r>
              <a:rPr lang="en-US" dirty="0" err="1">
                <a:solidFill>
                  <a:schemeClr val="tx2"/>
                </a:solidFill>
              </a:rPr>
              <a:t>fueron</a:t>
            </a:r>
            <a:r>
              <a:rPr lang="en-US" dirty="0">
                <a:solidFill>
                  <a:schemeClr val="tx2"/>
                </a:solidFill>
              </a:rPr>
              <a:t> “Conduct” y “FE_TOT”.</a:t>
            </a:r>
          </a:p>
        </p:txBody>
      </p:sp>
      <p:pic>
        <p:nvPicPr>
          <p:cNvPr id="2054" name="Picture 6" descr="imagen">
            <a:extLst>
              <a:ext uri="{FF2B5EF4-FFF2-40B4-BE49-F238E27FC236}">
                <a16:creationId xmlns:a16="http://schemas.microsoft.com/office/drawing/2014/main" id="{5CA92EE4-B85B-5F47-1485-C8915401E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963" y="2968419"/>
            <a:ext cx="5248461" cy="30912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n">
            <a:extLst>
              <a:ext uri="{FF2B5EF4-FFF2-40B4-BE49-F238E27FC236}">
                <a16:creationId xmlns:a16="http://schemas.microsoft.com/office/drawing/2014/main" id="{16C44D1C-E380-1B8D-2D60-BD7B741F3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6063" y="2968419"/>
            <a:ext cx="5270700" cy="309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49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imagen">
            <a:extLst>
              <a:ext uri="{FF2B5EF4-FFF2-40B4-BE49-F238E27FC236}">
                <a16:creationId xmlns:a16="http://schemas.microsoft.com/office/drawing/2014/main" id="{ABE230B6-3C20-BCB4-7CFB-63D4FC00A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1700212"/>
            <a:ext cx="5027613" cy="34575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F0F743D-B32C-DBB2-1F9A-6BD3DFDB6211}"/>
              </a:ext>
            </a:extLst>
          </p:cNvPr>
          <p:cNvSpPr txBox="1"/>
          <p:nvPr/>
        </p:nvSpPr>
        <p:spPr>
          <a:xfrm>
            <a:off x="1033462" y="5157787"/>
            <a:ext cx="5027613" cy="69215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CR" sz="1300">
                <a:solidFill>
                  <a:srgbClr val="FFFFFF"/>
                </a:solidFill>
              </a:rPr>
              <a:t>Árbol de decisión</a:t>
            </a:r>
          </a:p>
        </p:txBody>
      </p:sp>
      <p:pic>
        <p:nvPicPr>
          <p:cNvPr id="3076" name="Picture 4" descr="imagen">
            <a:extLst>
              <a:ext uri="{FF2B5EF4-FFF2-40B4-BE49-F238E27FC236}">
                <a16:creationId xmlns:a16="http://schemas.microsoft.com/office/drawing/2014/main" id="{3793D4DC-BDCD-36FC-8C2F-A91F2B72A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338" y="1700211"/>
            <a:ext cx="5027613" cy="34575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1D0E1B0-732B-4815-99AA-1A88AE058D60}"/>
              </a:ext>
            </a:extLst>
          </p:cNvPr>
          <p:cNvSpPr txBox="1"/>
          <p:nvPr/>
        </p:nvSpPr>
        <p:spPr>
          <a:xfrm>
            <a:off x="6129338" y="5157786"/>
            <a:ext cx="5027613" cy="69215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CR" sz="1300" err="1">
                <a:solidFill>
                  <a:srgbClr val="FFFFFF"/>
                </a:solidFill>
              </a:rPr>
              <a:t>Random</a:t>
            </a:r>
            <a:r>
              <a:rPr lang="es-CR" sz="1300">
                <a:solidFill>
                  <a:srgbClr val="FFFFFF"/>
                </a:solidFill>
              </a:rPr>
              <a:t> Forest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068E8B-BC6E-3395-6AFC-0101B759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s-CR" sz="3200">
                <a:solidFill>
                  <a:schemeClr val="bg1"/>
                </a:solidFill>
              </a:rPr>
              <a:t>Resultados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E977472-66DE-F849-54D8-49A383A34A17}"/>
              </a:ext>
            </a:extLst>
          </p:cNvPr>
          <p:cNvSpPr txBox="1"/>
          <p:nvPr/>
        </p:nvSpPr>
        <p:spPr>
          <a:xfrm>
            <a:off x="2790105" y="5978802"/>
            <a:ext cx="151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/>
              <a:t>Eficiencia 90%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A0750D5-EFE8-8D33-4CE3-860AAB9C1515}"/>
              </a:ext>
            </a:extLst>
          </p:cNvPr>
          <p:cNvSpPr txBox="1"/>
          <p:nvPr/>
        </p:nvSpPr>
        <p:spPr>
          <a:xfrm>
            <a:off x="7885981" y="5978802"/>
            <a:ext cx="151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/>
              <a:t>Eficiencia 95%</a:t>
            </a:r>
          </a:p>
        </p:txBody>
      </p:sp>
    </p:spTree>
    <p:extLst>
      <p:ext uri="{BB962C8B-B14F-4D97-AF65-F5344CB8AC3E}">
        <p14:creationId xmlns:p14="http://schemas.microsoft.com/office/powerpoint/2010/main" val="87799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68E8B-BC6E-3395-6AFC-0101B759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B92A22-7170-CAA6-C2FA-AC50F876A634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Se ha </a:t>
            </a:r>
            <a:r>
              <a:rPr lang="en-US" sz="1700" dirty="0" err="1"/>
              <a:t>utilizado</a:t>
            </a:r>
            <a:r>
              <a:rPr lang="en-US" sz="1700" dirty="0"/>
              <a:t> </a:t>
            </a:r>
            <a:r>
              <a:rPr lang="en-US" sz="1700" dirty="0" err="1"/>
              <a:t>el</a:t>
            </a:r>
            <a:r>
              <a:rPr lang="en-US" sz="1700" dirty="0"/>
              <a:t> </a:t>
            </a:r>
            <a:r>
              <a:rPr lang="en-US" sz="1700" dirty="0" err="1"/>
              <a:t>clasificador</a:t>
            </a:r>
            <a:r>
              <a:rPr lang="en-US" sz="1700" dirty="0"/>
              <a:t> de </a:t>
            </a:r>
            <a:r>
              <a:rPr lang="en-US" sz="1700" dirty="0" err="1"/>
              <a:t>votos</a:t>
            </a:r>
            <a:r>
              <a:rPr lang="en-US" sz="1700" dirty="0"/>
              <a:t>, </a:t>
            </a:r>
            <a:r>
              <a:rPr lang="en-US" sz="1700" dirty="0" err="1"/>
              <a:t>debido</a:t>
            </a:r>
            <a:r>
              <a:rPr lang="en-US" sz="1700" dirty="0"/>
              <a:t> ha que temenos un conjunto de </a:t>
            </a:r>
            <a:r>
              <a:rPr lang="en-US" sz="1700" dirty="0" err="1"/>
              <a:t>modelos</a:t>
            </a:r>
            <a:r>
              <a:rPr lang="en-US" sz="1700" dirty="0"/>
              <a:t> con </a:t>
            </a:r>
            <a:r>
              <a:rPr lang="en-US" sz="1700" dirty="0" err="1"/>
              <a:t>buen</a:t>
            </a:r>
            <a:r>
              <a:rPr lang="en-US" sz="1700" dirty="0"/>
              <a:t> </a:t>
            </a:r>
            <a:r>
              <a:rPr lang="en-US" sz="1700" dirty="0" err="1"/>
              <a:t>rendimiento</a:t>
            </a:r>
            <a:r>
              <a:rPr lang="en-US" sz="1700" dirty="0"/>
              <a:t> y </a:t>
            </a:r>
            <a:r>
              <a:rPr lang="en-US" sz="1700" dirty="0" err="1"/>
              <a:t>esto</a:t>
            </a:r>
            <a:r>
              <a:rPr lang="en-US" sz="1700" dirty="0"/>
              <a:t> </a:t>
            </a:r>
            <a:r>
              <a:rPr lang="en-US" sz="1700" dirty="0" err="1"/>
              <a:t>nos</a:t>
            </a:r>
            <a:r>
              <a:rPr lang="en-US" sz="1700" dirty="0"/>
              <a:t> </a:t>
            </a:r>
            <a:r>
              <a:rPr lang="en-US" sz="1700" dirty="0" err="1"/>
              <a:t>permitiría</a:t>
            </a:r>
            <a:r>
              <a:rPr lang="en-US" sz="1700" dirty="0"/>
              <a:t> </a:t>
            </a:r>
            <a:r>
              <a:rPr lang="en-US" sz="1700" dirty="0" err="1"/>
              <a:t>equilibrar</a:t>
            </a:r>
            <a:r>
              <a:rPr lang="en-US" sz="1700" dirty="0"/>
              <a:t> sus </a:t>
            </a:r>
            <a:r>
              <a:rPr lang="en-US" sz="1700" dirty="0" err="1"/>
              <a:t>debilidades</a:t>
            </a:r>
            <a:r>
              <a:rPr lang="en-US" sz="1700" dirty="0"/>
              <a:t> </a:t>
            </a:r>
            <a:r>
              <a:rPr lang="en-US" sz="1700" dirty="0" err="1"/>
              <a:t>indiciduales</a:t>
            </a:r>
            <a:r>
              <a:rPr lang="en-US" sz="1700" dirty="0"/>
              <a:t>. Tanto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el</a:t>
            </a:r>
            <a:r>
              <a:rPr lang="en-US" sz="1700" dirty="0"/>
              <a:t> “</a:t>
            </a:r>
            <a:r>
              <a:rPr lang="en-US" sz="1700" dirty="0" err="1"/>
              <a:t>Voto</a:t>
            </a:r>
            <a:r>
              <a:rPr lang="en-US" sz="1700" dirty="0"/>
              <a:t> Soft”, </a:t>
            </a:r>
            <a:r>
              <a:rPr lang="en-US" sz="1700" dirty="0" err="1"/>
              <a:t>como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el</a:t>
            </a:r>
            <a:r>
              <a:rPr lang="en-US" sz="1700" dirty="0"/>
              <a:t> “</a:t>
            </a:r>
            <a:r>
              <a:rPr lang="en-US" sz="1700" dirty="0" err="1"/>
              <a:t>Voto</a:t>
            </a:r>
            <a:r>
              <a:rPr lang="en-US" sz="1700" dirty="0"/>
              <a:t> Hard”, </a:t>
            </a:r>
            <a:r>
              <a:rPr lang="en-US" sz="1700" dirty="0" err="1"/>
              <a:t>su</a:t>
            </a:r>
            <a:r>
              <a:rPr lang="en-US" sz="1700" dirty="0"/>
              <a:t> “f1-score” </a:t>
            </a:r>
            <a:r>
              <a:rPr lang="en-US" sz="1700" dirty="0" err="1"/>
              <a:t>está</a:t>
            </a:r>
            <a:r>
              <a:rPr lang="en-US" sz="1700" dirty="0"/>
              <a:t> </a:t>
            </a:r>
            <a:r>
              <a:rPr lang="en-US" sz="1700" dirty="0" err="1"/>
              <a:t>por</a:t>
            </a:r>
            <a:r>
              <a:rPr lang="en-US" sz="1700" dirty="0"/>
              <a:t> </a:t>
            </a:r>
            <a:r>
              <a:rPr lang="en-US" sz="1700" dirty="0" err="1"/>
              <a:t>encima</a:t>
            </a:r>
            <a:r>
              <a:rPr lang="en-US" sz="1700" dirty="0"/>
              <a:t> del 87% y </a:t>
            </a:r>
            <a:r>
              <a:rPr lang="en-US" sz="1700" dirty="0" err="1"/>
              <a:t>además</a:t>
            </a:r>
            <a:r>
              <a:rPr lang="en-US" sz="1700" dirty="0"/>
              <a:t> </a:t>
            </a:r>
            <a:r>
              <a:rPr lang="en-US" sz="1700" dirty="0" err="1"/>
              <a:t>su</a:t>
            </a:r>
            <a:r>
              <a:rPr lang="en-US" sz="1700" dirty="0"/>
              <a:t> accuracy es de 87% y 93% </a:t>
            </a:r>
            <a:r>
              <a:rPr lang="en-US" sz="1700" dirty="0" err="1"/>
              <a:t>respectivamente</a:t>
            </a:r>
            <a:r>
              <a:rPr lang="en-US" sz="1700" dirty="0"/>
              <a:t>, lo </a:t>
            </a:r>
            <a:r>
              <a:rPr lang="en-US" sz="1700" dirty="0" err="1"/>
              <a:t>cual</a:t>
            </a:r>
            <a:r>
              <a:rPr lang="en-US" sz="1700" dirty="0"/>
              <a:t> </a:t>
            </a:r>
            <a:r>
              <a:rPr lang="en-US" sz="1700" dirty="0" err="1"/>
              <a:t>nos</a:t>
            </a:r>
            <a:r>
              <a:rPr lang="en-US" sz="1700" dirty="0"/>
              <a:t> indica que la </a:t>
            </a:r>
            <a:r>
              <a:rPr lang="en-US" sz="1700" dirty="0" err="1"/>
              <a:t>combinacion</a:t>
            </a:r>
            <a:r>
              <a:rPr lang="en-US" sz="1700" dirty="0"/>
              <a:t> de </a:t>
            </a:r>
            <a:r>
              <a:rPr lang="en-US" sz="1700" dirty="0" err="1"/>
              <a:t>clasificadores</a:t>
            </a:r>
            <a:r>
              <a:rPr lang="en-US" sz="1700" dirty="0"/>
              <a:t> </a:t>
            </a:r>
            <a:r>
              <a:rPr lang="en-US" sz="1700" dirty="0" err="1"/>
              <a:t>utilizando</a:t>
            </a:r>
            <a:r>
              <a:rPr lang="en-US" sz="1700" dirty="0"/>
              <a:t> </a:t>
            </a:r>
            <a:r>
              <a:rPr lang="en-US" sz="1700" dirty="0" err="1"/>
              <a:t>el</a:t>
            </a:r>
            <a:r>
              <a:rPr lang="en-US" sz="1700" dirty="0"/>
              <a:t> </a:t>
            </a:r>
            <a:r>
              <a:rPr lang="en-US" sz="1700" dirty="0" err="1"/>
              <a:t>voto</a:t>
            </a:r>
            <a:r>
              <a:rPr lang="en-US" sz="1700" dirty="0"/>
              <a:t> hard ha </a:t>
            </a:r>
            <a:r>
              <a:rPr lang="en-US" sz="1700" dirty="0" err="1"/>
              <a:t>aumentado</a:t>
            </a:r>
            <a:r>
              <a:rPr lang="en-US" sz="1700" dirty="0"/>
              <a:t> </a:t>
            </a:r>
            <a:r>
              <a:rPr lang="en-US" sz="1700" dirty="0" err="1"/>
              <a:t>el</a:t>
            </a:r>
            <a:r>
              <a:rPr lang="en-US" sz="1700" dirty="0"/>
              <a:t> </a:t>
            </a:r>
            <a:r>
              <a:rPr lang="en-US" sz="1700" dirty="0" err="1"/>
              <a:t>rendimiento</a:t>
            </a:r>
            <a:r>
              <a:rPr lang="en-US" sz="1700" dirty="0"/>
              <a:t>.</a:t>
            </a:r>
          </a:p>
        </p:txBody>
      </p:sp>
      <p:sp>
        <p:nvSpPr>
          <p:cNvPr id="3101" name="Rectangle 309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n">
            <a:extLst>
              <a:ext uri="{FF2B5EF4-FFF2-40B4-BE49-F238E27FC236}">
                <a16:creationId xmlns:a16="http://schemas.microsoft.com/office/drawing/2014/main" id="{C9AC073D-A620-3D53-AA20-6F5951C98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1459" y="807593"/>
            <a:ext cx="4388137" cy="52395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198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B6EA1-A6C2-EC11-BB81-122301B3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694262-8CB3-F3C1-9864-4EB5CDC0C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8497"/>
            <a:ext cx="10515600" cy="4234649"/>
          </a:xfrm>
        </p:spPr>
        <p:txBody>
          <a:bodyPr>
            <a:normAutofit/>
          </a:bodyPr>
          <a:lstStyle/>
          <a:p>
            <a:r>
              <a:rPr lang="es-CR" dirty="0"/>
              <a:t>Un proceso de ciencia de datos es una mezcla de programación, matemática y entendimiento del caso que va mas allá de una receta secuencial.</a:t>
            </a:r>
          </a:p>
          <a:p>
            <a:r>
              <a:rPr lang="es-CR" dirty="0"/>
              <a:t>Se debe realizar siempre un análisis exploratorio de datos que permita entender la forma, comportamiento, y estructura en que se encuentra la información en estudio.</a:t>
            </a:r>
          </a:p>
          <a:p>
            <a:r>
              <a:rPr lang="es-CR" dirty="0"/>
              <a:t>Luego se debe pre procesar la información, esto con el fin de que los datos se encuentren tanto en forma y estructura listos para modelarlos y trabajar con ellos.</a:t>
            </a:r>
          </a:p>
        </p:txBody>
      </p:sp>
    </p:spTree>
    <p:extLst>
      <p:ext uri="{BB962C8B-B14F-4D97-AF65-F5344CB8AC3E}">
        <p14:creationId xmlns:p14="http://schemas.microsoft.com/office/powerpoint/2010/main" val="16619833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552</Words>
  <Application>Microsoft Office PowerPoint</Application>
  <PresentationFormat>Panorámica</PresentationFormat>
  <Paragraphs>39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Tema de Office</vt:lpstr>
      <vt:lpstr> Tecnológico de Monterrey</vt:lpstr>
      <vt:lpstr>Estado de la cuestión </vt:lpstr>
      <vt:lpstr>EDA (Análisis exploratorio de datos)</vt:lpstr>
      <vt:lpstr>Preprocesamiento </vt:lpstr>
      <vt:lpstr>K means</vt:lpstr>
      <vt:lpstr>Features Importance</vt:lpstr>
      <vt:lpstr>Resultados</vt:lpstr>
      <vt:lpstr>Resultados</vt:lpstr>
      <vt:lpstr>Conclusiones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Tecnológico de Monterrey</dc:title>
  <dc:creator>Bryan Rodolfo Alvarado Cruz</dc:creator>
  <cp:lastModifiedBy>BERMUDEZ TELLERIA JORGE ARIEL</cp:lastModifiedBy>
  <cp:revision>9</cp:revision>
  <dcterms:created xsi:type="dcterms:W3CDTF">2022-11-19T01:59:40Z</dcterms:created>
  <dcterms:modified xsi:type="dcterms:W3CDTF">2022-11-19T04:36:06Z</dcterms:modified>
</cp:coreProperties>
</file>