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87" r:id="rId3"/>
    <p:sldId id="288" r:id="rId4"/>
    <p:sldId id="286" r:id="rId5"/>
    <p:sldId id="276" r:id="rId6"/>
    <p:sldId id="289" r:id="rId7"/>
    <p:sldId id="279" r:id="rId8"/>
    <p:sldId id="285" r:id="rId9"/>
    <p:sldId id="284" r:id="rId10"/>
    <p:sldId id="283" r:id="rId11"/>
    <p:sldId id="291" r:id="rId12"/>
  </p:sldIdLst>
  <p:sldSz cx="12192000" cy="6858000"/>
  <p:notesSz cx="6858000" cy="9144000"/>
  <p:embeddedFontLst>
    <p:embeddedFont>
      <p:font typeface="Corbel" panose="020B0503020204020204" pitchFamily="34" charset="0"/>
      <p:regular r:id="rId14"/>
      <p:bold r:id="rId15"/>
      <p:italic r:id="rId16"/>
      <p:boldItalic r:id="rId17"/>
    </p:embeddedFont>
    <p:embeddedFont>
      <p:font typeface="Montserrat" panose="000005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jhFh7H7P+axt+BIpKlHtttHw0rx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fredo Emmanuel García Falcon"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5A29D5-59A5-41A3-884B-8CE877D19B78}">
  <a:tblStyle styleId="{C25A29D5-59A5-41A3-884B-8CE877D19B78}" styleName="Table_0">
    <a:wholeTbl>
      <a:tcTxStyle b="off" i="off">
        <a:font>
          <a:latin typeface="Corbel"/>
          <a:ea typeface="Corbel"/>
          <a:cs typeface="Corbe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5618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85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778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767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588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828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2"/>
        <p:cNvGrpSpPr/>
        <p:nvPr/>
      </p:nvGrpSpPr>
      <p:grpSpPr>
        <a:xfrm>
          <a:off x="0" y="0"/>
          <a:ext cx="0" cy="0"/>
          <a:chOff x="0" y="0"/>
          <a:chExt cx="0" cy="0"/>
        </a:xfrm>
      </p:grpSpPr>
      <p:sp>
        <p:nvSpPr>
          <p:cNvPr id="13" name="Google Shape;13;p21"/>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1"/>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1"/>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22"/>
        <p:cNvGrpSpPr/>
        <p:nvPr/>
      </p:nvGrpSpPr>
      <p:grpSpPr>
        <a:xfrm>
          <a:off x="0" y="0"/>
          <a:ext cx="0" cy="0"/>
          <a:chOff x="0" y="0"/>
          <a:chExt cx="0" cy="0"/>
        </a:xfrm>
      </p:grpSpPr>
      <p:sp>
        <p:nvSpPr>
          <p:cNvPr id="23" name="Google Shape;23;p23"/>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3"/>
          <p:cNvSpPr txBox="1">
            <a:spLocks noGrp="1"/>
          </p:cNvSpPr>
          <p:nvPr>
            <p:ph type="body" idx="1"/>
          </p:nvPr>
        </p:nvSpPr>
        <p:spPr>
          <a:xfrm>
            <a:off x="1143000" y="2001511"/>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25" name="Google Shape;25;p23"/>
          <p:cNvSpPr txBox="1">
            <a:spLocks noGrp="1"/>
          </p:cNvSpPr>
          <p:nvPr>
            <p:ph type="body" idx="2"/>
          </p:nvPr>
        </p:nvSpPr>
        <p:spPr>
          <a:xfrm>
            <a:off x="1143000" y="2721483"/>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26" name="Google Shape;26;p23"/>
          <p:cNvSpPr txBox="1">
            <a:spLocks noGrp="1"/>
          </p:cNvSpPr>
          <p:nvPr>
            <p:ph type="body" idx="3"/>
          </p:nvPr>
        </p:nvSpPr>
        <p:spPr>
          <a:xfrm>
            <a:off x="6269173" y="1999032"/>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27" name="Google Shape;27;p23"/>
          <p:cNvSpPr txBox="1">
            <a:spLocks noGrp="1"/>
          </p:cNvSpPr>
          <p:nvPr>
            <p:ph type="body" idx="4"/>
          </p:nvPr>
        </p:nvSpPr>
        <p:spPr>
          <a:xfrm>
            <a:off x="6269173" y="2719322"/>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28" name="Google Shape;28;p23"/>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3"/>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3"/>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6"/>
        <p:cNvGrpSpPr/>
        <p:nvPr/>
      </p:nvGrpSpPr>
      <p:grpSpPr>
        <a:xfrm>
          <a:off x="0" y="0"/>
          <a:ext cx="0" cy="0"/>
          <a:chOff x="0" y="0"/>
          <a:chExt cx="0" cy="0"/>
        </a:xfrm>
      </p:grpSpPr>
      <p:sp>
        <p:nvSpPr>
          <p:cNvPr id="47" name="Google Shape;47;p26"/>
          <p:cNvSpPr txBox="1">
            <a:spLocks noGrp="1"/>
          </p:cNvSpPr>
          <p:nvPr>
            <p:ph type="title"/>
          </p:nvPr>
        </p:nvSpPr>
        <p:spPr>
          <a:xfrm>
            <a:off x="1106424" y="1173575"/>
            <a:ext cx="9966960" cy="2926080"/>
          </a:xfrm>
          <a:prstGeom prst="rect">
            <a:avLst/>
          </a:prstGeom>
          <a:noFill/>
          <a:ln>
            <a:noFill/>
          </a:ln>
        </p:spPr>
        <p:txBody>
          <a:bodyPr spcFirstLastPara="1" wrap="square" lIns="91425" tIns="45700" rIns="91425" bIns="45700" anchor="b" anchorCtr="0">
            <a:noAutofit/>
          </a:bodyPr>
          <a:lstStyle>
            <a:lvl1pPr lvl="0" algn="ctr">
              <a:lnSpc>
                <a:spcPct val="85000"/>
              </a:lnSpc>
              <a:spcBef>
                <a:spcPts val="0"/>
              </a:spcBef>
              <a:spcAft>
                <a:spcPts val="0"/>
              </a:spcAft>
              <a:buClr>
                <a:srgbClr val="DF5327"/>
              </a:buClr>
              <a:buSzPts val="7200"/>
              <a:buFont typeface="Corbel"/>
              <a:buNone/>
              <a:defRPr sz="7200" b="1" i="0" u="none" strike="noStrike" cap="none">
                <a:solidFill>
                  <a:srgbClr val="DF5327"/>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6"/>
          <p:cNvSpPr txBox="1">
            <a:spLocks noGrp="1"/>
          </p:cNvSpPr>
          <p:nvPr>
            <p:ph type="body" idx="1"/>
          </p:nvPr>
        </p:nvSpPr>
        <p:spPr>
          <a:xfrm>
            <a:off x="1709928" y="4154520"/>
            <a:ext cx="8769096" cy="1363806"/>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400"/>
              </a:spcBef>
              <a:spcAft>
                <a:spcPts val="0"/>
              </a:spcAft>
              <a:buSzPts val="1760"/>
              <a:buNone/>
              <a:defRPr sz="2200">
                <a:solidFill>
                  <a:schemeClr val="accent1"/>
                </a:solidFill>
              </a:defRPr>
            </a:lvl1pPr>
            <a:lvl2pPr marL="914400" lvl="1" indent="-228600" algn="l">
              <a:lnSpc>
                <a:spcPct val="90000"/>
              </a:lnSpc>
              <a:spcBef>
                <a:spcPts val="200"/>
              </a:spcBef>
              <a:spcAft>
                <a:spcPts val="0"/>
              </a:spcAft>
              <a:buSzPts val="1440"/>
              <a:buNone/>
              <a:defRPr sz="1800">
                <a:solidFill>
                  <a:srgbClr val="888888"/>
                </a:solidFill>
              </a:defRPr>
            </a:lvl2pPr>
            <a:lvl3pPr marL="1371600" lvl="2" indent="-228600" algn="l">
              <a:lnSpc>
                <a:spcPct val="90000"/>
              </a:lnSpc>
              <a:spcBef>
                <a:spcPts val="400"/>
              </a:spcBef>
              <a:spcAft>
                <a:spcPts val="0"/>
              </a:spcAft>
              <a:buSzPts val="1280"/>
              <a:buNone/>
              <a:defRPr sz="1600">
                <a:solidFill>
                  <a:srgbClr val="888888"/>
                </a:solidFill>
              </a:defRPr>
            </a:lvl3pPr>
            <a:lvl4pPr marL="1828800" lvl="3" indent="-228600" algn="l">
              <a:lnSpc>
                <a:spcPct val="90000"/>
              </a:lnSpc>
              <a:spcBef>
                <a:spcPts val="400"/>
              </a:spcBef>
              <a:spcAft>
                <a:spcPts val="0"/>
              </a:spcAft>
              <a:buSzPts val="1120"/>
              <a:buNone/>
              <a:defRPr sz="1400">
                <a:solidFill>
                  <a:srgbClr val="888888"/>
                </a:solidFill>
              </a:defRPr>
            </a:lvl4pPr>
            <a:lvl5pPr marL="2286000" lvl="4" indent="-228600" algn="l">
              <a:lnSpc>
                <a:spcPct val="90000"/>
              </a:lnSpc>
              <a:spcBef>
                <a:spcPts val="400"/>
              </a:spcBef>
              <a:spcAft>
                <a:spcPts val="0"/>
              </a:spcAft>
              <a:buSzPts val="1120"/>
              <a:buNone/>
              <a:defRPr sz="1400">
                <a:solidFill>
                  <a:srgbClr val="888888"/>
                </a:solidFill>
              </a:defRPr>
            </a:lvl5pPr>
            <a:lvl6pPr marL="2743200" lvl="5" indent="-228600" algn="l">
              <a:lnSpc>
                <a:spcPct val="90000"/>
              </a:lnSpc>
              <a:spcBef>
                <a:spcPts val="400"/>
              </a:spcBef>
              <a:spcAft>
                <a:spcPts val="0"/>
              </a:spcAft>
              <a:buSzPts val="1120"/>
              <a:buNone/>
              <a:defRPr sz="1400">
                <a:solidFill>
                  <a:srgbClr val="888888"/>
                </a:solidFill>
              </a:defRPr>
            </a:lvl6pPr>
            <a:lvl7pPr marL="3200400" lvl="6" indent="-228600" algn="l">
              <a:lnSpc>
                <a:spcPct val="90000"/>
              </a:lnSpc>
              <a:spcBef>
                <a:spcPts val="400"/>
              </a:spcBef>
              <a:spcAft>
                <a:spcPts val="0"/>
              </a:spcAft>
              <a:buSzPts val="1120"/>
              <a:buNone/>
              <a:defRPr sz="1400">
                <a:solidFill>
                  <a:srgbClr val="888888"/>
                </a:solidFill>
              </a:defRPr>
            </a:lvl7pPr>
            <a:lvl8pPr marL="3657600" lvl="7" indent="-228600" algn="l">
              <a:lnSpc>
                <a:spcPct val="90000"/>
              </a:lnSpc>
              <a:spcBef>
                <a:spcPts val="400"/>
              </a:spcBef>
              <a:spcAft>
                <a:spcPts val="0"/>
              </a:spcAft>
              <a:buSzPts val="1120"/>
              <a:buNone/>
              <a:defRPr sz="1400">
                <a:solidFill>
                  <a:srgbClr val="888888"/>
                </a:solidFill>
              </a:defRPr>
            </a:lvl8pPr>
            <a:lvl9pPr marL="4114800" lvl="8" indent="-228600" algn="l">
              <a:lnSpc>
                <a:spcPct val="90000"/>
              </a:lnSpc>
              <a:spcBef>
                <a:spcPts val="400"/>
              </a:spcBef>
              <a:spcAft>
                <a:spcPts val="400"/>
              </a:spcAft>
              <a:buSzPts val="1120"/>
              <a:buNone/>
              <a:defRPr sz="1400">
                <a:solidFill>
                  <a:srgbClr val="888888"/>
                </a:solidFill>
              </a:defRPr>
            </a:lvl9pPr>
          </a:lstStyle>
          <a:p>
            <a:endParaRPr/>
          </a:p>
        </p:txBody>
      </p:sp>
      <p:sp>
        <p:nvSpPr>
          <p:cNvPr id="49" name="Google Shape;49;p26"/>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6"/>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6"/>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cxnSp>
        <p:nvCxnSpPr>
          <p:cNvPr id="52" name="Google Shape;52;p26"/>
          <p:cNvCxnSpPr/>
          <p:nvPr/>
        </p:nvCxnSpPr>
        <p:spPr>
          <a:xfrm>
            <a:off x="1981200" y="4020408"/>
            <a:ext cx="8229601" cy="0"/>
          </a:xfrm>
          <a:prstGeom prst="straightConnector1">
            <a:avLst/>
          </a:prstGeom>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27"/>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7"/>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5852159" y="1097280"/>
            <a:ext cx="5212080" cy="4663440"/>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400"/>
              </a:spcBef>
              <a:spcAft>
                <a:spcPts val="0"/>
              </a:spcAft>
              <a:buSzPts val="2560"/>
              <a:buChar char="•"/>
              <a:defRPr sz="3200"/>
            </a:lvl1pPr>
            <a:lvl2pPr marL="914400" lvl="1" indent="-370840" algn="l">
              <a:lnSpc>
                <a:spcPct val="90000"/>
              </a:lnSpc>
              <a:spcBef>
                <a:spcPts val="200"/>
              </a:spcBef>
              <a:spcAft>
                <a:spcPts val="0"/>
              </a:spcAft>
              <a:buSzPts val="2240"/>
              <a:buChar char="•"/>
              <a:defRPr sz="2800"/>
            </a:lvl2pPr>
            <a:lvl3pPr marL="1371600" lvl="2" indent="-350519" algn="l">
              <a:lnSpc>
                <a:spcPct val="90000"/>
              </a:lnSpc>
              <a:spcBef>
                <a:spcPts val="400"/>
              </a:spcBef>
              <a:spcAft>
                <a:spcPts val="0"/>
              </a:spcAft>
              <a:buSzPts val="1920"/>
              <a:buChar char="•"/>
              <a:defRPr sz="2400"/>
            </a:lvl3pPr>
            <a:lvl4pPr marL="1828800" lvl="3" indent="-330200" algn="l">
              <a:lnSpc>
                <a:spcPct val="90000"/>
              </a:lnSpc>
              <a:spcBef>
                <a:spcPts val="400"/>
              </a:spcBef>
              <a:spcAft>
                <a:spcPts val="0"/>
              </a:spcAft>
              <a:buSzPts val="1600"/>
              <a:buChar char="•"/>
              <a:defRPr sz="2000"/>
            </a:lvl4pPr>
            <a:lvl5pPr marL="2286000" lvl="4" indent="-330200" algn="l">
              <a:lnSpc>
                <a:spcPct val="90000"/>
              </a:lnSpc>
              <a:spcBef>
                <a:spcPts val="400"/>
              </a:spcBef>
              <a:spcAft>
                <a:spcPts val="0"/>
              </a:spcAft>
              <a:buSzPts val="1600"/>
              <a:buChar char="•"/>
              <a:defRPr sz="2000"/>
            </a:lvl5pPr>
            <a:lvl6pPr marL="2743200" lvl="5" indent="-330200" algn="l">
              <a:lnSpc>
                <a:spcPct val="90000"/>
              </a:lnSpc>
              <a:spcBef>
                <a:spcPts val="400"/>
              </a:spcBef>
              <a:spcAft>
                <a:spcPts val="0"/>
              </a:spcAft>
              <a:buSzPts val="1600"/>
              <a:buChar char="•"/>
              <a:defRPr sz="2000"/>
            </a:lvl6pPr>
            <a:lvl7pPr marL="3200400" lvl="6" indent="-330200" algn="l">
              <a:lnSpc>
                <a:spcPct val="90000"/>
              </a:lnSpc>
              <a:spcBef>
                <a:spcPts val="400"/>
              </a:spcBef>
              <a:spcAft>
                <a:spcPts val="0"/>
              </a:spcAft>
              <a:buSzPts val="1600"/>
              <a:buChar char="•"/>
              <a:defRPr sz="2000"/>
            </a:lvl7pPr>
            <a:lvl8pPr marL="3657600" lvl="7" indent="-330200" algn="l">
              <a:lnSpc>
                <a:spcPct val="90000"/>
              </a:lnSpc>
              <a:spcBef>
                <a:spcPts val="400"/>
              </a:spcBef>
              <a:spcAft>
                <a:spcPts val="0"/>
              </a:spcAft>
              <a:buSzPts val="1600"/>
              <a:buChar char="•"/>
              <a:defRPr sz="2000"/>
            </a:lvl8pPr>
            <a:lvl9pPr marL="4114800" lvl="8" indent="-330200" algn="l">
              <a:lnSpc>
                <a:spcPct val="90000"/>
              </a:lnSpc>
              <a:spcBef>
                <a:spcPts val="400"/>
              </a:spcBef>
              <a:spcAft>
                <a:spcPts val="400"/>
              </a:spcAft>
              <a:buSzPts val="1600"/>
              <a:buChar char="•"/>
              <a:defRPr sz="2000"/>
            </a:lvl9pPr>
          </a:lstStyle>
          <a:p>
            <a:endParaRPr/>
          </a:p>
        </p:txBody>
      </p:sp>
      <p:sp>
        <p:nvSpPr>
          <p:cNvPr id="61" name="Google Shape;61;p28"/>
          <p:cNvSpPr txBox="1">
            <a:spLocks noGrp="1"/>
          </p:cNvSpPr>
          <p:nvPr>
            <p:ph type="body" idx="2"/>
          </p:nvPr>
        </p:nvSpPr>
        <p:spPr>
          <a:xfrm>
            <a:off x="1143000" y="2834640"/>
            <a:ext cx="3931920" cy="301752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2" name="Google Shape;62;p28"/>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a:spLocks noGrp="1"/>
          </p:cNvSpPr>
          <p:nvPr>
            <p:ph type="pic" idx="2"/>
          </p:nvPr>
        </p:nvSpPr>
        <p:spPr>
          <a:xfrm>
            <a:off x="5413248" y="1069847"/>
            <a:ext cx="6099048" cy="4800600"/>
          </a:xfrm>
          <a:prstGeom prst="rect">
            <a:avLst/>
          </a:prstGeom>
          <a:noFill/>
          <a:ln>
            <a:noFill/>
          </a:ln>
        </p:spPr>
      </p:sp>
      <p:sp>
        <p:nvSpPr>
          <p:cNvPr id="68" name="Google Shape;68;p29"/>
          <p:cNvSpPr txBox="1">
            <a:spLocks noGrp="1"/>
          </p:cNvSpPr>
          <p:nvPr>
            <p:ph type="body" idx="1"/>
          </p:nvPr>
        </p:nvSpPr>
        <p:spPr>
          <a:xfrm>
            <a:off x="1143000" y="2834640"/>
            <a:ext cx="3931920" cy="288036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9" name="Google Shape;69;p29"/>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txBox="1">
            <a:spLocks noGrp="1"/>
          </p:cNvSpPr>
          <p:nvPr>
            <p:ph type="body" idx="1"/>
          </p:nvPr>
        </p:nvSpPr>
        <p:spPr>
          <a:xfrm rot="5400000">
            <a:off x="4060136" y="-859736"/>
            <a:ext cx="4038600" cy="9872871"/>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75" name="Google Shape;75;p30"/>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rot="5400000">
            <a:off x="7181850" y="2305050"/>
            <a:ext cx="5410200" cy="2324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1"/>
          <p:cNvSpPr txBox="1">
            <a:spLocks noGrp="1"/>
          </p:cNvSpPr>
          <p:nvPr>
            <p:ph type="body" idx="1"/>
          </p:nvPr>
        </p:nvSpPr>
        <p:spPr>
          <a:xfrm rot="5400000">
            <a:off x="2152650" y="-247650"/>
            <a:ext cx="5410200" cy="74295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81" name="Google Shape;81;p31"/>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20"/>
          <p:cNvSpPr/>
          <p:nvPr/>
        </p:nvSpPr>
        <p:spPr>
          <a:xfrm>
            <a:off x="231140" y="243840"/>
            <a:ext cx="11724640" cy="637793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20"/>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4400"/>
              <a:buFont typeface="Corbel"/>
              <a:buNone/>
              <a:defRPr sz="4400" b="0" i="0" u="none" strike="noStrike" cap="non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0"/>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marR="0" lvl="0" indent="-340360" algn="l" rtl="0">
              <a:lnSpc>
                <a:spcPct val="90000"/>
              </a:lnSpc>
              <a:spcBef>
                <a:spcPts val="1400"/>
              </a:spcBef>
              <a:spcAft>
                <a:spcPts val="0"/>
              </a:spcAft>
              <a:buClr>
                <a:schemeClr val="accent1"/>
              </a:buClr>
              <a:buSzPts val="1760"/>
              <a:buFont typeface="Corbel"/>
              <a:buChar char="•"/>
              <a:defRPr sz="2200" b="0" i="0" u="none" strike="noStrike" cap="none">
                <a:solidFill>
                  <a:schemeClr val="accent1"/>
                </a:solidFill>
                <a:latin typeface="Corbel"/>
                <a:ea typeface="Corbel"/>
                <a:cs typeface="Corbel"/>
                <a:sym typeface="Corbel"/>
              </a:defRPr>
            </a:lvl1pPr>
            <a:lvl2pPr marL="914400" marR="0" lvl="1" indent="-330200" algn="l" rtl="0">
              <a:lnSpc>
                <a:spcPct val="90000"/>
              </a:lnSpc>
              <a:spcBef>
                <a:spcPts val="2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2pPr>
            <a:lvl3pPr marL="1371600" marR="0" lvl="2" indent="-320039" algn="l" rtl="0">
              <a:lnSpc>
                <a:spcPct val="90000"/>
              </a:lnSpc>
              <a:spcBef>
                <a:spcPts val="400"/>
              </a:spcBef>
              <a:spcAft>
                <a:spcPts val="0"/>
              </a:spcAft>
              <a:buClr>
                <a:schemeClr val="accent1"/>
              </a:buClr>
              <a:buSzPts val="1440"/>
              <a:buFont typeface="Corbel"/>
              <a:buChar char="•"/>
              <a:defRPr sz="1800" b="0" i="0" u="none" strike="noStrike" cap="none">
                <a:solidFill>
                  <a:schemeClr val="accent1"/>
                </a:solidFill>
                <a:latin typeface="Corbel"/>
                <a:ea typeface="Corbel"/>
                <a:cs typeface="Corbel"/>
                <a:sym typeface="Corbel"/>
              </a:defRPr>
            </a:lvl3pPr>
            <a:lvl4pPr marL="1828800" marR="0" lvl="3" indent="-309880"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4pPr>
            <a:lvl5pPr marL="2286000" marR="0" lvl="4"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5pPr>
            <a:lvl6pPr marL="2743200" marR="0" lvl="5"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6pPr>
            <a:lvl7pPr marL="3200400" marR="0" lvl="6"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7pPr>
            <a:lvl8pPr marL="3657600" marR="0" lvl="7"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9pPr>
          </a:lstStyle>
          <a:p>
            <a:endParaRPr/>
          </a:p>
        </p:txBody>
      </p:sp>
      <p:sp>
        <p:nvSpPr>
          <p:cNvPr id="9" name="Google Shape;9;p20"/>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0" name="Google Shape;10;p20"/>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1" name="Google Shape;11;p20"/>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accent1"/>
                </a:solidFill>
                <a:latin typeface="Corbel"/>
                <a:ea typeface="Corbel"/>
                <a:cs typeface="Corbel"/>
                <a:sym typeface="Corbel"/>
              </a:defRPr>
            </a:lvl1pPr>
            <a:lvl2pPr marL="0" marR="0" lvl="1" indent="0" algn="r" rtl="0">
              <a:spcBef>
                <a:spcPts val="0"/>
              </a:spcBef>
              <a:buNone/>
              <a:defRPr sz="1200" b="0" i="0" u="none" strike="noStrike" cap="none">
                <a:solidFill>
                  <a:schemeClr val="accent1"/>
                </a:solidFill>
                <a:latin typeface="Corbel"/>
                <a:ea typeface="Corbel"/>
                <a:cs typeface="Corbel"/>
                <a:sym typeface="Corbel"/>
              </a:defRPr>
            </a:lvl2pPr>
            <a:lvl3pPr marL="0" marR="0" lvl="2" indent="0" algn="r" rtl="0">
              <a:spcBef>
                <a:spcPts val="0"/>
              </a:spcBef>
              <a:buNone/>
              <a:defRPr sz="1200" b="0" i="0" u="none" strike="noStrike" cap="none">
                <a:solidFill>
                  <a:schemeClr val="accent1"/>
                </a:solidFill>
                <a:latin typeface="Corbel"/>
                <a:ea typeface="Corbel"/>
                <a:cs typeface="Corbel"/>
                <a:sym typeface="Corbel"/>
              </a:defRPr>
            </a:lvl3pPr>
            <a:lvl4pPr marL="0" marR="0" lvl="3" indent="0" algn="r" rtl="0">
              <a:spcBef>
                <a:spcPts val="0"/>
              </a:spcBef>
              <a:buNone/>
              <a:defRPr sz="1200" b="0" i="0" u="none" strike="noStrike" cap="none">
                <a:solidFill>
                  <a:schemeClr val="accent1"/>
                </a:solidFill>
                <a:latin typeface="Corbel"/>
                <a:ea typeface="Corbel"/>
                <a:cs typeface="Corbel"/>
                <a:sym typeface="Corbel"/>
              </a:defRPr>
            </a:lvl4pPr>
            <a:lvl5pPr marL="0" marR="0" lvl="4" indent="0" algn="r" rtl="0">
              <a:spcBef>
                <a:spcPts val="0"/>
              </a:spcBef>
              <a:buNone/>
              <a:defRPr sz="1200" b="0" i="0" u="none" strike="noStrike" cap="none">
                <a:solidFill>
                  <a:schemeClr val="accent1"/>
                </a:solidFill>
                <a:latin typeface="Corbel"/>
                <a:ea typeface="Corbel"/>
                <a:cs typeface="Corbel"/>
                <a:sym typeface="Corbel"/>
              </a:defRPr>
            </a:lvl5pPr>
            <a:lvl6pPr marL="0" marR="0" lvl="5" indent="0" algn="r" rtl="0">
              <a:spcBef>
                <a:spcPts val="0"/>
              </a:spcBef>
              <a:buNone/>
              <a:defRPr sz="1200" b="0" i="0" u="none" strike="noStrike" cap="none">
                <a:solidFill>
                  <a:schemeClr val="accent1"/>
                </a:solidFill>
                <a:latin typeface="Corbel"/>
                <a:ea typeface="Corbel"/>
                <a:cs typeface="Corbel"/>
                <a:sym typeface="Corbel"/>
              </a:defRPr>
            </a:lvl6pPr>
            <a:lvl7pPr marL="0" marR="0" lvl="6" indent="0" algn="r" rtl="0">
              <a:spcBef>
                <a:spcPts val="0"/>
              </a:spcBef>
              <a:buNone/>
              <a:defRPr sz="1200" b="0" i="0" u="none" strike="noStrike" cap="none">
                <a:solidFill>
                  <a:schemeClr val="accent1"/>
                </a:solidFill>
                <a:latin typeface="Corbel"/>
                <a:ea typeface="Corbel"/>
                <a:cs typeface="Corbel"/>
                <a:sym typeface="Corbel"/>
              </a:defRPr>
            </a:lvl7pPr>
            <a:lvl8pPr marL="0" marR="0" lvl="7" indent="0" algn="r" rtl="0">
              <a:spcBef>
                <a:spcPts val="0"/>
              </a:spcBef>
              <a:buNone/>
              <a:defRPr sz="1200" b="0" i="0" u="none" strike="noStrike" cap="none">
                <a:solidFill>
                  <a:schemeClr val="accent1"/>
                </a:solidFill>
                <a:latin typeface="Corbel"/>
                <a:ea typeface="Corbel"/>
                <a:cs typeface="Corbel"/>
                <a:sym typeface="Corbel"/>
              </a:defRPr>
            </a:lvl8pPr>
            <a:lvl9pPr marL="0" marR="0" lvl="8" indent="0" algn="r" rtl="0">
              <a:spcBef>
                <a:spcPts val="0"/>
              </a:spcBef>
              <a:buNone/>
              <a:defRPr sz="1200" b="0"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56" r:id="rId5"/>
    <p:sldLayoutId id="2147483657" r:id="rId6"/>
    <p:sldLayoutId id="2147483658"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7"/>
        <p:cNvGrpSpPr/>
        <p:nvPr/>
      </p:nvGrpSpPr>
      <p:grpSpPr>
        <a:xfrm>
          <a:off x="0" y="0"/>
          <a:ext cx="0" cy="0"/>
          <a:chOff x="0" y="0"/>
          <a:chExt cx="0" cy="0"/>
        </a:xfrm>
      </p:grpSpPr>
      <p:sp>
        <p:nvSpPr>
          <p:cNvPr id="88" name="Google Shape;88;p1"/>
          <p:cNvSpPr txBox="1">
            <a:spLocks noGrp="1"/>
          </p:cNvSpPr>
          <p:nvPr>
            <p:ph type="ctrTitle" idx="4294967295"/>
          </p:nvPr>
        </p:nvSpPr>
        <p:spPr>
          <a:xfrm>
            <a:off x="7156704" y="1544637"/>
            <a:ext cx="4559807" cy="1543050"/>
          </a:xfrm>
          <a:prstGeom prst="rect">
            <a:avLst/>
          </a:prstGeom>
          <a:noFill/>
          <a:ln>
            <a:noFill/>
          </a:ln>
        </p:spPr>
        <p:txBody>
          <a:bodyPr spcFirstLastPara="1" wrap="square" lIns="91425" tIns="45700" rIns="91425" bIns="45700" anchor="b" anchorCtr="0">
            <a:normAutofit/>
          </a:bodyPr>
          <a:lstStyle/>
          <a:p>
            <a:pPr marL="0" marR="0" lvl="0" indent="0" algn="ctr" rtl="0">
              <a:lnSpc>
                <a:spcPct val="85000"/>
              </a:lnSpc>
              <a:spcBef>
                <a:spcPts val="0"/>
              </a:spcBef>
              <a:spcAft>
                <a:spcPts val="0"/>
              </a:spcAft>
              <a:buClr>
                <a:schemeClr val="dk1"/>
              </a:buClr>
              <a:buSzPct val="100000"/>
              <a:buFont typeface="Corbel"/>
              <a:buNone/>
            </a:pPr>
            <a:br>
              <a:rPr lang="es-ES" sz="2600" b="1">
                <a:solidFill>
                  <a:schemeClr val="dk1"/>
                </a:solidFill>
              </a:rPr>
            </a:br>
            <a:r>
              <a:rPr lang="es-ES" sz="2600" b="1">
                <a:solidFill>
                  <a:schemeClr val="dk1"/>
                </a:solidFill>
              </a:rPr>
              <a:t>CALIDAD </a:t>
            </a:r>
            <a:r>
              <a:rPr lang="es-ES" sz="2600" b="1" dirty="0">
                <a:solidFill>
                  <a:schemeClr val="dk1"/>
                </a:solidFill>
              </a:rPr>
              <a:t>DE</a:t>
            </a:r>
            <a:br>
              <a:rPr lang="es-ES" sz="2600" b="1" dirty="0">
                <a:solidFill>
                  <a:schemeClr val="dk1"/>
                </a:solidFill>
              </a:rPr>
            </a:br>
            <a:r>
              <a:rPr lang="es-ES" sz="2600" b="1">
                <a:solidFill>
                  <a:schemeClr val="dk1"/>
                </a:solidFill>
              </a:rPr>
              <a:t>AGUAS SUBTERRÁNEAS EN SITIOS DE MONITOREO</a:t>
            </a:r>
            <a:endParaRPr sz="2600" b="1" i="0" u="none" strike="noStrike" cap="none" dirty="0">
              <a:solidFill>
                <a:schemeClr val="dk1"/>
              </a:solidFill>
              <a:latin typeface="Corbel"/>
              <a:ea typeface="Corbel"/>
              <a:cs typeface="Corbel"/>
              <a:sym typeface="Corbel"/>
            </a:endParaRPr>
          </a:p>
        </p:txBody>
      </p:sp>
      <p:sp>
        <p:nvSpPr>
          <p:cNvPr id="89" name="Google Shape;89;p1"/>
          <p:cNvSpPr txBox="1">
            <a:spLocks noGrp="1"/>
          </p:cNvSpPr>
          <p:nvPr>
            <p:ph type="subTitle" idx="4294967295"/>
          </p:nvPr>
        </p:nvSpPr>
        <p:spPr>
          <a:xfrm>
            <a:off x="6392173" y="4554663"/>
            <a:ext cx="5426091" cy="1690862"/>
          </a:xfrm>
          <a:prstGeom prst="rect">
            <a:avLst/>
          </a:prstGeom>
          <a:noFill/>
          <a:ln>
            <a:noFill/>
          </a:ln>
        </p:spPr>
        <p:txBody>
          <a:bodyPr spcFirstLastPara="1" wrap="square" lIns="91425" tIns="45700" rIns="91425" bIns="45700" anchor="t" anchorCtr="0">
            <a:normAutofit fontScale="92500"/>
          </a:bodyPr>
          <a:lstStyle/>
          <a:p>
            <a:pPr marL="116840" indent="0">
              <a:buNone/>
            </a:pPr>
            <a:r>
              <a:rPr lang="es-ES" b="1" dirty="0">
                <a:solidFill>
                  <a:schemeClr val="accent2">
                    <a:lumMod val="75000"/>
                  </a:schemeClr>
                </a:solidFill>
              </a:rPr>
              <a:t>Profesora: </a:t>
            </a:r>
            <a:r>
              <a:rPr lang="es-ES" b="1" dirty="0" err="1">
                <a:solidFill>
                  <a:schemeClr val="accent2">
                    <a:lumMod val="75000"/>
                  </a:schemeClr>
                </a:solidFill>
              </a:rPr>
              <a:t>Maria</a:t>
            </a:r>
            <a:r>
              <a:rPr lang="es-ES" b="1" dirty="0">
                <a:solidFill>
                  <a:schemeClr val="accent2">
                    <a:lumMod val="75000"/>
                  </a:schemeClr>
                </a:solidFill>
              </a:rPr>
              <a:t> de la Paz Rico</a:t>
            </a:r>
          </a:p>
          <a:p>
            <a:pPr marL="116840" indent="0">
              <a:buNone/>
            </a:pPr>
            <a:r>
              <a:rPr lang="it-IT" b="1" dirty="0">
                <a:solidFill>
                  <a:schemeClr val="accent2">
                    <a:lumMod val="75000"/>
                  </a:schemeClr>
                </a:solidFill>
              </a:rPr>
              <a:t>Estefania Abigail Castro Belmont A01332636</a:t>
            </a:r>
          </a:p>
          <a:p>
            <a:pPr marL="116840" indent="0">
              <a:buNone/>
            </a:pPr>
            <a:r>
              <a:rPr lang="es-MX" sz="2000" b="1" i="0" u="none" strike="noStrike" cap="none" dirty="0">
                <a:solidFill>
                  <a:schemeClr val="accent2">
                    <a:lumMod val="75000"/>
                  </a:schemeClr>
                </a:solidFill>
                <a:latin typeface="Montserrat"/>
                <a:ea typeface="Montserrat"/>
                <a:cs typeface="Montserrat"/>
                <a:sym typeface="Montserrat"/>
              </a:rPr>
              <a:t>Vladimir Salazar Altamirano </a:t>
            </a:r>
            <a:r>
              <a:rPr lang="es-MX" b="1" dirty="0">
                <a:solidFill>
                  <a:schemeClr val="accent2">
                    <a:lumMod val="75000"/>
                  </a:schemeClr>
                </a:solidFill>
              </a:rPr>
              <a:t>A01793118</a:t>
            </a:r>
          </a:p>
        </p:txBody>
      </p:sp>
      <p:pic>
        <p:nvPicPr>
          <p:cNvPr id="1026" name="Picture 2" descr="Las aguas subterráneas y la hidrogeología - Biología">
            <a:extLst>
              <a:ext uri="{FF2B5EF4-FFF2-40B4-BE49-F238E27FC236}">
                <a16:creationId xmlns:a16="http://schemas.microsoft.com/office/drawing/2014/main" id="{BD88E0FC-F0B7-CECA-C621-6871663F3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89" y="828455"/>
            <a:ext cx="5718277" cy="5227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fade">
                                      <p:cBhvr>
                                        <p:cTn id="7" dur="700"/>
                                        <p:tgtEl>
                                          <p:spTgt spid="89">
                                            <p:txEl>
                                              <p:pRg st="0" end="0"/>
                                            </p:txEl>
                                          </p:spTgt>
                                        </p:tgtEl>
                                      </p:cBhvr>
                                    </p:animEffect>
                                  </p:childTnLst>
                                </p:cTn>
                              </p:par>
                              <p:par>
                                <p:cTn id="8" presetID="10" presetClass="entr" presetSubtype="0" fill="hold" nodeType="withEffect">
                                  <p:stCondLst>
                                    <p:cond delay="1500"/>
                                  </p:stCondLst>
                                  <p:childTnLst>
                                    <p:set>
                                      <p:cBhvr>
                                        <p:cTn id="9" dur="1" fill="hold">
                                          <p:stCondLst>
                                            <p:cond delay="0"/>
                                          </p:stCondLst>
                                        </p:cTn>
                                        <p:tgtEl>
                                          <p:spTgt spid="89">
                                            <p:txEl>
                                              <p:pRg st="1" end="1"/>
                                            </p:txEl>
                                          </p:spTgt>
                                        </p:tgtEl>
                                        <p:attrNameLst>
                                          <p:attrName>style.visibility</p:attrName>
                                        </p:attrNameLst>
                                      </p:cBhvr>
                                      <p:to>
                                        <p:strVal val="visible"/>
                                      </p:to>
                                    </p:set>
                                    <p:animEffect transition="in" filter="fade">
                                      <p:cBhvr>
                                        <p:cTn id="10" dur="700"/>
                                        <p:tgtEl>
                                          <p:spTgt spid="89">
                                            <p:txEl>
                                              <p:pRg st="1" end="1"/>
                                            </p:txEl>
                                          </p:spTgt>
                                        </p:tgtEl>
                                      </p:cBhvr>
                                    </p:animEffect>
                                  </p:childTnLst>
                                </p:cTn>
                              </p:par>
                              <p:par>
                                <p:cTn id="11" presetID="10" presetClass="entr" presetSubtype="0" fill="hold" nodeType="withEffect">
                                  <p:stCondLst>
                                    <p:cond delay="1500"/>
                                  </p:stCondLst>
                                  <p:childTnLst>
                                    <p:set>
                                      <p:cBhvr>
                                        <p:cTn id="12" dur="1" fill="hold">
                                          <p:stCondLst>
                                            <p:cond delay="0"/>
                                          </p:stCondLst>
                                        </p:cTn>
                                        <p:tgtEl>
                                          <p:spTgt spid="89">
                                            <p:txEl>
                                              <p:pRg st="2" end="2"/>
                                            </p:txEl>
                                          </p:spTgt>
                                        </p:tgtEl>
                                        <p:attrNameLst>
                                          <p:attrName>style.visibility</p:attrName>
                                        </p:attrNameLst>
                                      </p:cBhvr>
                                      <p:to>
                                        <p:strVal val="visible"/>
                                      </p:to>
                                    </p:set>
                                    <p:animEffect transition="in" filter="fade">
                                      <p:cBhvr>
                                        <p:cTn id="13" dur="700"/>
                                        <p:tgtEl>
                                          <p:spTgt spid="89">
                                            <p:txEl>
                                              <p:pRg st="2" end="2"/>
                                            </p:txEl>
                                          </p:spTgt>
                                        </p:tgtEl>
                                      </p:cBhvr>
                                    </p:animEffect>
                                  </p:childTnLst>
                                </p:cTn>
                              </p:par>
                              <p:par>
                                <p:cTn id="14" presetID="10" presetClass="entr" presetSubtype="0" fill="hold" nodeType="withEffect">
                                  <p:stCondLst>
                                    <p:cond delay="1000"/>
                                  </p:stCondLst>
                                  <p:childTnLst>
                                    <p:set>
                                      <p:cBhvr>
                                        <p:cTn id="15" dur="1" fill="hold">
                                          <p:stCondLst>
                                            <p:cond delay="0"/>
                                          </p:stCondLst>
                                        </p:cTn>
                                        <p:tgtEl>
                                          <p:spTgt spid="88"/>
                                        </p:tgtEl>
                                        <p:attrNameLst>
                                          <p:attrName>style.visibility</p:attrName>
                                        </p:attrNameLst>
                                      </p:cBhvr>
                                      <p:to>
                                        <p:strVal val="visible"/>
                                      </p:to>
                                    </p:set>
                                    <p:animEffect transition="in" filter="fade">
                                      <p:cBhvr>
                                        <p:cTn id="16" dur="7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32423"/>
              </a:buClr>
              <a:buSzPts val="4400"/>
              <a:buFont typeface="Corbel"/>
              <a:buNone/>
            </a:pPr>
            <a:r>
              <a:rPr lang="es-MX" b="1" dirty="0">
                <a:solidFill>
                  <a:srgbClr val="632423"/>
                </a:solidFill>
              </a:rPr>
              <a:t>Matriz de Confusión</a:t>
            </a:r>
            <a:endParaRPr b="1" dirty="0">
              <a:solidFill>
                <a:srgbClr val="632423"/>
              </a:solidFill>
            </a:endParaRPr>
          </a:p>
        </p:txBody>
      </p:sp>
      <p:sp>
        <p:nvSpPr>
          <p:cNvPr id="7" name="Marcador de texto 6">
            <a:extLst>
              <a:ext uri="{FF2B5EF4-FFF2-40B4-BE49-F238E27FC236}">
                <a16:creationId xmlns:a16="http://schemas.microsoft.com/office/drawing/2014/main" id="{82C1D5D1-5F75-5321-A418-6E9A1DDC8467}"/>
              </a:ext>
            </a:extLst>
          </p:cNvPr>
          <p:cNvSpPr>
            <a:spLocks noGrp="1"/>
          </p:cNvSpPr>
          <p:nvPr>
            <p:ph type="body" idx="4"/>
          </p:nvPr>
        </p:nvSpPr>
        <p:spPr>
          <a:xfrm>
            <a:off x="302125" y="1777042"/>
            <a:ext cx="4754880" cy="4684143"/>
          </a:xfrm>
        </p:spPr>
        <p:txBody>
          <a:bodyPr>
            <a:normAutofit fontScale="70000" lnSpcReduction="20000"/>
          </a:bodyPr>
          <a:lstStyle/>
          <a:p>
            <a:r>
              <a:rPr lang="es-ES" b="0" dirty="0">
                <a:solidFill>
                  <a:srgbClr val="000000"/>
                </a:solidFill>
                <a:effectLst/>
                <a:latin typeface="Courier New" panose="02070309020205020404" pitchFamily="49" charset="0"/>
              </a:rPr>
              <a:t>Hubo cinco que etiquetó con etiqueta cero, pero que realmente eran etiqueta 1 (2.8%).</a:t>
            </a:r>
          </a:p>
          <a:p>
            <a:r>
              <a:rPr lang="es-ES" b="0" dirty="0">
                <a:solidFill>
                  <a:srgbClr val="000000"/>
                </a:solidFill>
                <a:effectLst/>
                <a:latin typeface="Courier New" panose="02070309020205020404" pitchFamily="49" charset="0"/>
              </a:rPr>
              <a:t>Hubo cuatro que etiquetó como etiqueta 2, pero realmente eran etiqueta cero (1.9%).</a:t>
            </a:r>
          </a:p>
          <a:p>
            <a:r>
              <a:rPr lang="es-ES" b="0" dirty="0">
                <a:solidFill>
                  <a:srgbClr val="000000"/>
                </a:solidFill>
                <a:effectLst/>
                <a:latin typeface="Courier New" panose="02070309020205020404" pitchFamily="49" charset="0"/>
              </a:rPr>
              <a:t>Por lo anterior, se considera que el algoritmo si es bueno para predecir la calidad del agua.</a:t>
            </a:r>
          </a:p>
          <a:p>
            <a:r>
              <a:rPr lang="es-ES" b="0" dirty="0">
                <a:solidFill>
                  <a:srgbClr val="000000"/>
                </a:solidFill>
                <a:effectLst/>
                <a:latin typeface="Courier New" panose="02070309020205020404" pitchFamily="49" charset="0"/>
              </a:rPr>
              <a:t>De la clase 0, tenemos 45 de 49 datos que predijo bien para la clase cero, y que representan el 21% del total de datos.</a:t>
            </a:r>
          </a:p>
          <a:p>
            <a:r>
              <a:rPr lang="es-ES" b="0" dirty="0">
                <a:solidFill>
                  <a:srgbClr val="000000"/>
                </a:solidFill>
                <a:effectLst/>
                <a:latin typeface="Courier New" panose="02070309020205020404" pitchFamily="49" charset="0"/>
              </a:rPr>
              <a:t>De la clase 1, tenemos 72 de 78 datos que predijo bien para la clase 1, y que representan el 33.6% del total de datos.</a:t>
            </a:r>
          </a:p>
          <a:p>
            <a:r>
              <a:rPr lang="es-ES" b="0" dirty="0">
                <a:solidFill>
                  <a:srgbClr val="000000"/>
                </a:solidFill>
                <a:effectLst/>
                <a:latin typeface="Courier New" panose="02070309020205020404" pitchFamily="49" charset="0"/>
              </a:rPr>
              <a:t>De la clase 2, tenemos 87 de 87 datos que predijo bien para la clase 2, y que representan el 40.7% del total de datos.</a:t>
            </a:r>
          </a:p>
        </p:txBody>
      </p:sp>
      <p:graphicFrame>
        <p:nvGraphicFramePr>
          <p:cNvPr id="2" name="Objeto 1">
            <a:extLst>
              <a:ext uri="{FF2B5EF4-FFF2-40B4-BE49-F238E27FC236}">
                <a16:creationId xmlns:a16="http://schemas.microsoft.com/office/drawing/2014/main" id="{F24233A4-D5FA-1437-3DF0-8D6CBEAE9B10}"/>
              </a:ext>
            </a:extLst>
          </p:cNvPr>
          <p:cNvGraphicFramePr>
            <a:graphicFrameLocks noChangeAspect="1"/>
          </p:cNvGraphicFramePr>
          <p:nvPr>
            <p:extLst>
              <p:ext uri="{D42A27DB-BD31-4B8C-83A1-F6EECF244321}">
                <p14:modId xmlns:p14="http://schemas.microsoft.com/office/powerpoint/2010/main" val="2830348640"/>
              </p:ext>
            </p:extLst>
          </p:nvPr>
        </p:nvGraphicFramePr>
        <p:xfrm>
          <a:off x="5277404" y="1873929"/>
          <a:ext cx="6486525" cy="4267200"/>
        </p:xfrm>
        <a:graphic>
          <a:graphicData uri="http://schemas.openxmlformats.org/presentationml/2006/ole">
            <mc:AlternateContent xmlns:mc="http://schemas.openxmlformats.org/markup-compatibility/2006">
              <mc:Choice xmlns:v="urn:schemas-microsoft-com:vml" Requires="v">
                <p:oleObj name="Bitmap Image" r:id="rId3" imgW="6486480" imgH="4267080" progId="PBrush">
                  <p:embed/>
                </p:oleObj>
              </mc:Choice>
              <mc:Fallback>
                <p:oleObj name="Bitmap Image" r:id="rId3" imgW="6486480" imgH="4267080" progId="PBrush">
                  <p:embed/>
                  <p:pic>
                    <p:nvPicPr>
                      <p:cNvPr id="3" name="Objeto 2">
                        <a:extLst>
                          <a:ext uri="{FF2B5EF4-FFF2-40B4-BE49-F238E27FC236}">
                            <a16:creationId xmlns:a16="http://schemas.microsoft.com/office/drawing/2014/main" id="{F37AC7B1-6A70-E9E6-A130-EC9C49AEB11A}"/>
                          </a:ext>
                        </a:extLst>
                      </p:cNvPr>
                      <p:cNvPicPr/>
                      <p:nvPr/>
                    </p:nvPicPr>
                    <p:blipFill>
                      <a:blip r:embed="rId4"/>
                      <a:stretch>
                        <a:fillRect/>
                      </a:stretch>
                    </p:blipFill>
                    <p:spPr>
                      <a:xfrm>
                        <a:off x="5277404" y="1873929"/>
                        <a:ext cx="6486525" cy="4267200"/>
                      </a:xfrm>
                      <a:prstGeom prst="rect">
                        <a:avLst/>
                      </a:prstGeom>
                    </p:spPr>
                  </p:pic>
                </p:oleObj>
              </mc:Fallback>
            </mc:AlternateContent>
          </a:graphicData>
        </a:graphic>
      </p:graphicFrame>
      <p:sp>
        <p:nvSpPr>
          <p:cNvPr id="3" name="Marcador de texto 3">
            <a:extLst>
              <a:ext uri="{FF2B5EF4-FFF2-40B4-BE49-F238E27FC236}">
                <a16:creationId xmlns:a16="http://schemas.microsoft.com/office/drawing/2014/main" id="{0B842091-8AD1-09A2-E01C-FED905CF7A6A}"/>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2</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12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5;p3">
            <a:extLst>
              <a:ext uri="{FF2B5EF4-FFF2-40B4-BE49-F238E27FC236}">
                <a16:creationId xmlns:a16="http://schemas.microsoft.com/office/drawing/2014/main" id="{24C8B8FB-6F4A-DAD3-E7EE-C949DDE21194}"/>
              </a:ext>
            </a:extLst>
          </p:cNvPr>
          <p:cNvSpPr txBox="1">
            <a:spLocks noGrp="1"/>
          </p:cNvSpPr>
          <p:nvPr>
            <p:ph type="title"/>
          </p:nvPr>
        </p:nvSpPr>
        <p:spPr>
          <a:xfrm>
            <a:off x="1143000" y="609600"/>
            <a:ext cx="9875520" cy="1356360"/>
          </a:xfrm>
        </p:spPr>
        <p:txBody>
          <a:bodyPr/>
          <a:lstStyle/>
          <a:p>
            <a:pPr lvl="0"/>
            <a:r>
              <a:rPr lang="es-MX" b="1" dirty="0">
                <a:solidFill>
                  <a:schemeClr val="accent2">
                    <a:lumMod val="75000"/>
                  </a:schemeClr>
                </a:solidFill>
              </a:rPr>
              <a:t>Conclusiones</a:t>
            </a:r>
          </a:p>
        </p:txBody>
      </p:sp>
      <p:sp>
        <p:nvSpPr>
          <p:cNvPr id="6" name="Text Placeholder 2">
            <a:extLst>
              <a:ext uri="{FF2B5EF4-FFF2-40B4-BE49-F238E27FC236}">
                <a16:creationId xmlns:a16="http://schemas.microsoft.com/office/drawing/2014/main" id="{69EA97B6-3035-2FFD-83A8-9D4FBDBD6B0B}"/>
              </a:ext>
            </a:extLst>
          </p:cNvPr>
          <p:cNvSpPr>
            <a:spLocks noGrp="1"/>
          </p:cNvSpPr>
          <p:nvPr>
            <p:ph type="body" idx="1"/>
          </p:nvPr>
        </p:nvSpPr>
        <p:spPr>
          <a:xfrm>
            <a:off x="851428" y="2294626"/>
            <a:ext cx="10167092" cy="3845656"/>
          </a:xfrm>
        </p:spPr>
        <p:txBody>
          <a:bodyPr>
            <a:normAutofit/>
          </a:bodyPr>
          <a:lstStyle/>
          <a:p>
            <a:r>
              <a:rPr lang="es-ES" b="0" dirty="0">
                <a:solidFill>
                  <a:srgbClr val="000000"/>
                </a:solidFill>
                <a:effectLst/>
                <a:latin typeface="Corbel" panose="020B0503020204020204" pitchFamily="34" charset="0"/>
              </a:rPr>
              <a:t>El mejor modelo fue </a:t>
            </a:r>
            <a:r>
              <a:rPr lang="es-ES" b="0" dirty="0" err="1">
                <a:solidFill>
                  <a:srgbClr val="000000"/>
                </a:solidFill>
                <a:effectLst/>
                <a:latin typeface="Corbel" panose="020B0503020204020204" pitchFamily="34" charset="0"/>
              </a:rPr>
              <a:t>Rando</a:t>
            </a:r>
            <a:r>
              <a:rPr lang="es-ES" dirty="0" err="1">
                <a:solidFill>
                  <a:srgbClr val="000000"/>
                </a:solidFill>
                <a:latin typeface="Corbel" panose="020B0503020204020204" pitchFamily="34" charset="0"/>
              </a:rPr>
              <a:t>m</a:t>
            </a:r>
            <a:r>
              <a:rPr lang="es-ES" dirty="0">
                <a:solidFill>
                  <a:srgbClr val="000000"/>
                </a:solidFill>
                <a:latin typeface="Corbel" panose="020B0503020204020204" pitchFamily="34" charset="0"/>
              </a:rPr>
              <a:t> Forest</a:t>
            </a:r>
            <a:r>
              <a:rPr lang="es-ES" b="0" dirty="0">
                <a:solidFill>
                  <a:srgbClr val="000000"/>
                </a:solidFill>
                <a:effectLst/>
                <a:latin typeface="Corbel" panose="020B0503020204020204" pitchFamily="34" charset="0"/>
              </a:rPr>
              <a:t>.</a:t>
            </a:r>
          </a:p>
          <a:p>
            <a:r>
              <a:rPr lang="es-ES" b="0" dirty="0" err="1">
                <a:solidFill>
                  <a:srgbClr val="000000"/>
                </a:solidFill>
                <a:effectLst/>
                <a:latin typeface="Corbel" panose="020B0503020204020204" pitchFamily="34" charset="0"/>
              </a:rPr>
              <a:t>Accuracy</a:t>
            </a:r>
            <a:r>
              <a:rPr lang="es-ES" b="0" dirty="0">
                <a:solidFill>
                  <a:srgbClr val="000000"/>
                </a:solidFill>
                <a:effectLst/>
                <a:latin typeface="Corbel" panose="020B0503020204020204" pitchFamily="34" charset="0"/>
              </a:rPr>
              <a:t> de .95</a:t>
            </a:r>
          </a:p>
          <a:p>
            <a:r>
              <a:rPr lang="es-ES" dirty="0">
                <a:solidFill>
                  <a:srgbClr val="000000"/>
                </a:solidFill>
                <a:latin typeface="Corbel" panose="020B0503020204020204" pitchFamily="34" charset="0"/>
              </a:rPr>
              <a:t>La clase que clasifica mejor el modelo es la clase 2</a:t>
            </a:r>
            <a:r>
              <a:rPr lang="es-ES" b="0" dirty="0">
                <a:solidFill>
                  <a:srgbClr val="000000"/>
                </a:solidFill>
                <a:effectLst/>
                <a:latin typeface="Corbel" panose="020B0503020204020204" pitchFamily="34" charset="0"/>
              </a:rPr>
              <a:t>. </a:t>
            </a:r>
          </a:p>
        </p:txBody>
      </p:sp>
      <p:sp>
        <p:nvSpPr>
          <p:cNvPr id="2" name="Marcador de texto 3">
            <a:extLst>
              <a:ext uri="{FF2B5EF4-FFF2-40B4-BE49-F238E27FC236}">
                <a16:creationId xmlns:a16="http://schemas.microsoft.com/office/drawing/2014/main" id="{799A52D5-C2B7-43B0-A0FD-6A22E6463A92}"/>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2</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861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89DD6685-3986-1496-322C-0C84C6D795C7}"/>
              </a:ext>
            </a:extLst>
          </p:cNvPr>
          <p:cNvSpPr>
            <a:spLocks noGrp="1"/>
          </p:cNvSpPr>
          <p:nvPr>
            <p:ph type="body" idx="1"/>
          </p:nvPr>
        </p:nvSpPr>
        <p:spPr>
          <a:xfrm>
            <a:off x="897147" y="1915064"/>
            <a:ext cx="10167092" cy="3845656"/>
          </a:xfrm>
        </p:spPr>
        <p:txBody>
          <a:bodyPr>
            <a:normAutofit lnSpcReduction="10000"/>
          </a:bodyPr>
          <a:lstStyle/>
          <a:p>
            <a:r>
              <a:rPr lang="es-ES" b="0" dirty="0">
                <a:solidFill>
                  <a:srgbClr val="000000"/>
                </a:solidFill>
                <a:effectLst/>
                <a:latin typeface="Corbel" panose="020B0503020204020204" pitchFamily="34" charset="0"/>
              </a:rPr>
              <a:t>Respecto a la limpieza de base de datos, se identificó que había datos nulos, y se eliminaron las dos columnas con el mayor número de datos nulos (</a:t>
            </a:r>
            <a:r>
              <a:rPr lang="es-ES" b="0" dirty="0" err="1">
                <a:solidFill>
                  <a:srgbClr val="000000"/>
                </a:solidFill>
                <a:effectLst/>
                <a:latin typeface="Corbel" panose="020B0503020204020204" pitchFamily="34" charset="0"/>
              </a:rPr>
              <a:t>SDT_mg</a:t>
            </a:r>
            <a:r>
              <a:rPr lang="es-ES" b="0" dirty="0">
                <a:solidFill>
                  <a:srgbClr val="000000"/>
                </a:solidFill>
                <a:effectLst/>
                <a:latin typeface="Corbel" panose="020B0503020204020204" pitchFamily="34" charset="0"/>
              </a:rPr>
              <a:t>/L y CONTAMINANTES), una de las columnas tenía 100% de datos nulos (</a:t>
            </a:r>
            <a:r>
              <a:rPr lang="es-ES" b="0" dirty="0" err="1">
                <a:solidFill>
                  <a:srgbClr val="000000"/>
                </a:solidFill>
                <a:effectLst/>
                <a:latin typeface="Corbel" panose="020B0503020204020204" pitchFamily="34" charset="0"/>
              </a:rPr>
              <a:t>SDT_mg</a:t>
            </a:r>
            <a:r>
              <a:rPr lang="es-ES" b="0" dirty="0">
                <a:solidFill>
                  <a:srgbClr val="000000"/>
                </a:solidFill>
                <a:effectLst/>
                <a:latin typeface="Corbel" panose="020B0503020204020204" pitchFamily="34" charset="0"/>
              </a:rPr>
              <a:t>/L).</a:t>
            </a:r>
          </a:p>
          <a:p>
            <a:r>
              <a:rPr lang="es-ES" b="0" dirty="0">
                <a:solidFill>
                  <a:srgbClr val="000000"/>
                </a:solidFill>
                <a:effectLst/>
                <a:latin typeface="Corbel" panose="020B0503020204020204" pitchFamily="34" charset="0"/>
              </a:rPr>
              <a:t>Las variables cuantitativas se completaron con la media, y las variables cualitativas o categóricas se completaron con la moda. </a:t>
            </a:r>
          </a:p>
        </p:txBody>
      </p:sp>
      <p:sp>
        <p:nvSpPr>
          <p:cNvPr id="11" name="Google Shape;95;p3">
            <a:extLst>
              <a:ext uri="{FF2B5EF4-FFF2-40B4-BE49-F238E27FC236}">
                <a16:creationId xmlns:a16="http://schemas.microsoft.com/office/drawing/2014/main" id="{24C8B8FB-6F4A-DAD3-E7EE-C949DDE21194}"/>
              </a:ext>
            </a:extLst>
          </p:cNvPr>
          <p:cNvSpPr txBox="1">
            <a:spLocks noGrp="1"/>
          </p:cNvSpPr>
          <p:nvPr>
            <p:ph type="title"/>
          </p:nvPr>
        </p:nvSpPr>
        <p:spPr>
          <a:xfrm>
            <a:off x="1143000" y="609600"/>
            <a:ext cx="9875520" cy="1356360"/>
          </a:xfrm>
        </p:spPr>
        <p:txBody>
          <a:bodyPr/>
          <a:lstStyle/>
          <a:p>
            <a:pPr lvl="0"/>
            <a:r>
              <a:rPr lang="es-MX" b="1" dirty="0">
                <a:solidFill>
                  <a:schemeClr val="accent2">
                    <a:lumMod val="75000"/>
                  </a:schemeClr>
                </a:solidFill>
              </a:rPr>
              <a:t>Limpieza de Datos</a:t>
            </a:r>
          </a:p>
        </p:txBody>
      </p:sp>
      <p:sp>
        <p:nvSpPr>
          <p:cNvPr id="12" name="Marcador de texto 3">
            <a:extLst>
              <a:ext uri="{FF2B5EF4-FFF2-40B4-BE49-F238E27FC236}">
                <a16:creationId xmlns:a16="http://schemas.microsoft.com/office/drawing/2014/main" id="{FB48CD92-FF39-9F56-5AF6-71DA48D48BD3}"/>
              </a:ext>
            </a:extLst>
          </p:cNvPr>
          <p:cNvSpPr txBox="1">
            <a:spLocks/>
          </p:cNvSpPr>
          <p:nvPr/>
        </p:nvSpPr>
        <p:spPr>
          <a:xfrm>
            <a:off x="219973" y="254479"/>
            <a:ext cx="4754880" cy="77724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1</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575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5;p3">
            <a:extLst>
              <a:ext uri="{FF2B5EF4-FFF2-40B4-BE49-F238E27FC236}">
                <a16:creationId xmlns:a16="http://schemas.microsoft.com/office/drawing/2014/main" id="{24C8B8FB-6F4A-DAD3-E7EE-C949DDE21194}"/>
              </a:ext>
            </a:extLst>
          </p:cNvPr>
          <p:cNvSpPr txBox="1">
            <a:spLocks noGrp="1"/>
          </p:cNvSpPr>
          <p:nvPr>
            <p:ph type="title"/>
          </p:nvPr>
        </p:nvSpPr>
        <p:spPr>
          <a:xfrm>
            <a:off x="1143000" y="609600"/>
            <a:ext cx="9875520" cy="1356360"/>
          </a:xfrm>
        </p:spPr>
        <p:txBody>
          <a:bodyPr/>
          <a:lstStyle/>
          <a:p>
            <a:pPr lvl="0"/>
            <a:r>
              <a:rPr lang="es-MX" b="1" dirty="0">
                <a:solidFill>
                  <a:schemeClr val="accent2">
                    <a:lumMod val="75000"/>
                  </a:schemeClr>
                </a:solidFill>
              </a:rPr>
              <a:t>Exploración y preparación de datos</a:t>
            </a:r>
          </a:p>
        </p:txBody>
      </p:sp>
      <p:sp>
        <p:nvSpPr>
          <p:cNvPr id="6" name="Text Placeholder 2">
            <a:extLst>
              <a:ext uri="{FF2B5EF4-FFF2-40B4-BE49-F238E27FC236}">
                <a16:creationId xmlns:a16="http://schemas.microsoft.com/office/drawing/2014/main" id="{69EA97B6-3035-2FFD-83A8-9D4FBDBD6B0B}"/>
              </a:ext>
            </a:extLst>
          </p:cNvPr>
          <p:cNvSpPr>
            <a:spLocks noGrp="1"/>
          </p:cNvSpPr>
          <p:nvPr>
            <p:ph type="body" idx="1"/>
          </p:nvPr>
        </p:nvSpPr>
        <p:spPr>
          <a:xfrm>
            <a:off x="897147" y="1915064"/>
            <a:ext cx="10167092" cy="3845656"/>
          </a:xfrm>
        </p:spPr>
        <p:txBody>
          <a:bodyPr>
            <a:normAutofit fontScale="85000" lnSpcReduction="10000"/>
          </a:bodyPr>
          <a:lstStyle/>
          <a:p>
            <a:r>
              <a:rPr lang="es-ES" b="0" dirty="0">
                <a:solidFill>
                  <a:srgbClr val="000000"/>
                </a:solidFill>
                <a:effectLst/>
                <a:latin typeface="Corbel" panose="020B0503020204020204" pitchFamily="34" charset="0"/>
              </a:rPr>
              <a:t>Se exploraron  los datos (empleando diversos comandos como describe(), mean(), </a:t>
            </a:r>
            <a:r>
              <a:rPr lang="es-ES" b="0" dirty="0" err="1">
                <a:solidFill>
                  <a:srgbClr val="000000"/>
                </a:solidFill>
                <a:effectLst/>
                <a:latin typeface="Corbel" panose="020B0503020204020204" pitchFamily="34" charset="0"/>
              </a:rPr>
              <a:t>plot</a:t>
            </a:r>
            <a:r>
              <a:rPr lang="es-ES" b="0" dirty="0">
                <a:solidFill>
                  <a:srgbClr val="000000"/>
                </a:solidFill>
                <a:effectLst/>
                <a:latin typeface="Corbel" panose="020B0503020204020204" pitchFamily="34" charset="0"/>
              </a:rPr>
              <a:t>, </a:t>
            </a:r>
            <a:r>
              <a:rPr lang="es-ES" b="0" dirty="0" err="1">
                <a:solidFill>
                  <a:srgbClr val="000000"/>
                </a:solidFill>
                <a:effectLst/>
                <a:latin typeface="Corbel" panose="020B0503020204020204" pitchFamily="34" charset="0"/>
              </a:rPr>
              <a:t>boxplot</a:t>
            </a:r>
            <a:r>
              <a:rPr lang="es-ES" b="0" dirty="0">
                <a:solidFill>
                  <a:srgbClr val="000000"/>
                </a:solidFill>
                <a:effectLst/>
                <a:latin typeface="Corbel" panose="020B0503020204020204" pitchFamily="34" charset="0"/>
              </a:rPr>
              <a:t> de pandas, entre otros). Se identificaron las tendencias centrales como promedio, media y mediana de los </a:t>
            </a:r>
            <a:r>
              <a:rPr lang="es-ES" b="0" dirty="0" err="1">
                <a:solidFill>
                  <a:srgbClr val="000000"/>
                </a:solidFill>
                <a:effectLst/>
                <a:latin typeface="Corbel" panose="020B0503020204020204" pitchFamily="34" charset="0"/>
              </a:rPr>
              <a:t>datos.También</a:t>
            </a:r>
            <a:r>
              <a:rPr lang="es-ES" b="0" dirty="0">
                <a:solidFill>
                  <a:srgbClr val="000000"/>
                </a:solidFill>
                <a:effectLst/>
                <a:latin typeface="Corbel" panose="020B0503020204020204" pitchFamily="34" charset="0"/>
              </a:rPr>
              <a:t> medidas de dispersión, así como el máximo y mínimo, y se identificaron las medidas de posición no centrales, los cuartiles y </a:t>
            </a:r>
            <a:r>
              <a:rPr lang="es-ES" b="0" dirty="0" err="1">
                <a:solidFill>
                  <a:srgbClr val="000000"/>
                </a:solidFill>
                <a:effectLst/>
                <a:latin typeface="Corbel" panose="020B0503020204020204" pitchFamily="34" charset="0"/>
              </a:rPr>
              <a:t>outliers</a:t>
            </a:r>
            <a:r>
              <a:rPr lang="es-ES" b="0" dirty="0">
                <a:solidFill>
                  <a:srgbClr val="000000"/>
                </a:solidFill>
                <a:effectLst/>
                <a:latin typeface="Corbel" panose="020B0503020204020204" pitchFamily="34" charset="0"/>
              </a:rPr>
              <a:t>. Par ello fueron útiles los diagramas de caja y bigote. </a:t>
            </a:r>
          </a:p>
          <a:p>
            <a:r>
              <a:rPr lang="es-ES" b="0" dirty="0">
                <a:solidFill>
                  <a:srgbClr val="000000"/>
                </a:solidFill>
                <a:effectLst/>
                <a:latin typeface="Corbel" panose="020B0503020204020204" pitchFamily="34" charset="0"/>
              </a:rPr>
              <a:t>También se identificaron correlaciones, para lo cual se ejecutaron matrices de correlación con las diversas variables cuantitativas, y se prepararon los datos para ejecutar modelos de K-</a:t>
            </a:r>
            <a:r>
              <a:rPr lang="es-ES" b="0" dirty="0" err="1">
                <a:solidFill>
                  <a:srgbClr val="000000"/>
                </a:solidFill>
                <a:effectLst/>
                <a:latin typeface="Corbel" panose="020B0503020204020204" pitchFamily="34" charset="0"/>
              </a:rPr>
              <a:t>means</a:t>
            </a:r>
            <a:r>
              <a:rPr lang="es-ES" b="0" dirty="0">
                <a:solidFill>
                  <a:srgbClr val="000000"/>
                </a:solidFill>
                <a:effectLst/>
                <a:latin typeface="Corbel" panose="020B0503020204020204" pitchFamily="34" charset="0"/>
              </a:rPr>
              <a:t>.  </a:t>
            </a:r>
          </a:p>
        </p:txBody>
      </p:sp>
      <p:sp>
        <p:nvSpPr>
          <p:cNvPr id="7" name="Marcador de texto 3">
            <a:extLst>
              <a:ext uri="{FF2B5EF4-FFF2-40B4-BE49-F238E27FC236}">
                <a16:creationId xmlns:a16="http://schemas.microsoft.com/office/drawing/2014/main" id="{B496C11C-7206-6582-544D-EF032B537A47}"/>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1</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36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32423"/>
              </a:buClr>
              <a:buSzPts val="4400"/>
              <a:buFont typeface="Corbel"/>
              <a:buNone/>
            </a:pPr>
            <a:r>
              <a:rPr lang="es-ES" b="1" dirty="0">
                <a:solidFill>
                  <a:srgbClr val="632423"/>
                </a:solidFill>
              </a:rPr>
              <a:t>C</a:t>
            </a:r>
            <a:r>
              <a:rPr lang="es-MX" b="1" dirty="0" err="1">
                <a:solidFill>
                  <a:srgbClr val="632423"/>
                </a:solidFill>
              </a:rPr>
              <a:t>urva</a:t>
            </a:r>
            <a:r>
              <a:rPr lang="es-MX" b="1" dirty="0">
                <a:solidFill>
                  <a:srgbClr val="632423"/>
                </a:solidFill>
              </a:rPr>
              <a:t> de </a:t>
            </a:r>
            <a:r>
              <a:rPr lang="es-MX" b="1" dirty="0" err="1">
                <a:solidFill>
                  <a:srgbClr val="632423"/>
                </a:solidFill>
              </a:rPr>
              <a:t>Elbow</a:t>
            </a:r>
            <a:r>
              <a:rPr lang="es-MX" b="1" dirty="0">
                <a:solidFill>
                  <a:srgbClr val="632423"/>
                </a:solidFill>
              </a:rPr>
              <a:t> para 5 </a:t>
            </a:r>
            <a:r>
              <a:rPr lang="es-MX" b="1" dirty="0" err="1">
                <a:solidFill>
                  <a:srgbClr val="632423"/>
                </a:solidFill>
              </a:rPr>
              <a:t>clústers</a:t>
            </a:r>
            <a:r>
              <a:rPr lang="es-MX" b="1" dirty="0">
                <a:solidFill>
                  <a:srgbClr val="632423"/>
                </a:solidFill>
              </a:rPr>
              <a:t> y centroides</a:t>
            </a:r>
            <a:endParaRPr b="1" dirty="0">
              <a:solidFill>
                <a:srgbClr val="632423"/>
              </a:solidFill>
            </a:endParaRPr>
          </a:p>
        </p:txBody>
      </p:sp>
      <p:graphicFrame>
        <p:nvGraphicFramePr>
          <p:cNvPr id="8" name="Objeto 7">
            <a:extLst>
              <a:ext uri="{FF2B5EF4-FFF2-40B4-BE49-F238E27FC236}">
                <a16:creationId xmlns:a16="http://schemas.microsoft.com/office/drawing/2014/main" id="{09F20F53-ECB8-6741-D9C3-B8CF8EE3E9B4}"/>
              </a:ext>
            </a:extLst>
          </p:cNvPr>
          <p:cNvGraphicFramePr>
            <a:graphicFrameLocks noChangeAspect="1"/>
          </p:cNvGraphicFramePr>
          <p:nvPr>
            <p:extLst>
              <p:ext uri="{D42A27DB-BD31-4B8C-83A1-F6EECF244321}">
                <p14:modId xmlns:p14="http://schemas.microsoft.com/office/powerpoint/2010/main" val="2331994359"/>
              </p:ext>
            </p:extLst>
          </p:nvPr>
        </p:nvGraphicFramePr>
        <p:xfrm>
          <a:off x="2156604" y="1900352"/>
          <a:ext cx="7165406" cy="4348048"/>
        </p:xfrm>
        <a:graphic>
          <a:graphicData uri="http://schemas.openxmlformats.org/presentationml/2006/ole">
            <mc:AlternateContent xmlns:mc="http://schemas.openxmlformats.org/markup-compatibility/2006">
              <mc:Choice xmlns:v="urn:schemas-microsoft-com:vml" Requires="v">
                <p:oleObj name="Bitmap Image" r:id="rId3" imgW="9229680" imgH="5600880" progId="PBrush">
                  <p:embed/>
                </p:oleObj>
              </mc:Choice>
              <mc:Fallback>
                <p:oleObj name="Bitmap Image" r:id="rId3" imgW="9229680" imgH="5600880" progId="PBrush">
                  <p:embed/>
                  <p:pic>
                    <p:nvPicPr>
                      <p:cNvPr id="8" name="Objeto 7">
                        <a:extLst>
                          <a:ext uri="{FF2B5EF4-FFF2-40B4-BE49-F238E27FC236}">
                            <a16:creationId xmlns:a16="http://schemas.microsoft.com/office/drawing/2014/main" id="{09F20F53-ECB8-6741-D9C3-B8CF8EE3E9B4}"/>
                          </a:ext>
                        </a:extLst>
                      </p:cNvPr>
                      <p:cNvPicPr/>
                      <p:nvPr/>
                    </p:nvPicPr>
                    <p:blipFill>
                      <a:blip r:embed="rId4"/>
                      <a:stretch>
                        <a:fillRect/>
                      </a:stretch>
                    </p:blipFill>
                    <p:spPr>
                      <a:xfrm>
                        <a:off x="2156604" y="1900352"/>
                        <a:ext cx="7165406" cy="4348048"/>
                      </a:xfrm>
                      <a:prstGeom prst="rect">
                        <a:avLst/>
                      </a:prstGeom>
                    </p:spPr>
                  </p:pic>
                </p:oleObj>
              </mc:Fallback>
            </mc:AlternateContent>
          </a:graphicData>
        </a:graphic>
      </p:graphicFrame>
      <p:sp>
        <p:nvSpPr>
          <p:cNvPr id="3" name="Marcador de texto 3">
            <a:extLst>
              <a:ext uri="{FF2B5EF4-FFF2-40B4-BE49-F238E27FC236}">
                <a16:creationId xmlns:a16="http://schemas.microsoft.com/office/drawing/2014/main" id="{D24E12D2-3667-0DFB-36AC-FEC8D5DBE089}"/>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1</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057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32423"/>
              </a:buClr>
              <a:buSzPts val="4400"/>
              <a:buFont typeface="Corbel"/>
              <a:buNone/>
            </a:pPr>
            <a:r>
              <a:rPr lang="es-MX" b="1" dirty="0">
                <a:solidFill>
                  <a:srgbClr val="632423"/>
                </a:solidFill>
              </a:rPr>
              <a:t>Semáforo de la calidad del agua</a:t>
            </a:r>
            <a:br>
              <a:rPr lang="es-MX" b="1" dirty="0">
                <a:solidFill>
                  <a:srgbClr val="632423"/>
                </a:solidFill>
              </a:rPr>
            </a:br>
            <a:r>
              <a:rPr lang="es-MX" b="1" dirty="0">
                <a:solidFill>
                  <a:srgbClr val="632423"/>
                </a:solidFill>
              </a:rPr>
              <a:t>(todas las clases)</a:t>
            </a:r>
            <a:endParaRPr b="1" dirty="0">
              <a:solidFill>
                <a:srgbClr val="632423"/>
              </a:solidFill>
            </a:endParaRPr>
          </a:p>
        </p:txBody>
      </p:sp>
      <p:graphicFrame>
        <p:nvGraphicFramePr>
          <p:cNvPr id="2" name="Objeto 1">
            <a:extLst>
              <a:ext uri="{FF2B5EF4-FFF2-40B4-BE49-F238E27FC236}">
                <a16:creationId xmlns:a16="http://schemas.microsoft.com/office/drawing/2014/main" id="{2046F0BE-B1C2-66CE-B82B-FB543ED2D1C7}"/>
              </a:ext>
            </a:extLst>
          </p:cNvPr>
          <p:cNvGraphicFramePr>
            <a:graphicFrameLocks noChangeAspect="1"/>
          </p:cNvGraphicFramePr>
          <p:nvPr>
            <p:extLst>
              <p:ext uri="{D42A27DB-BD31-4B8C-83A1-F6EECF244321}">
                <p14:modId xmlns:p14="http://schemas.microsoft.com/office/powerpoint/2010/main" val="3173112798"/>
              </p:ext>
            </p:extLst>
          </p:nvPr>
        </p:nvGraphicFramePr>
        <p:xfrm>
          <a:off x="2161786" y="1759789"/>
          <a:ext cx="7778793" cy="4735811"/>
        </p:xfrm>
        <a:graphic>
          <a:graphicData uri="http://schemas.openxmlformats.org/presentationml/2006/ole">
            <mc:AlternateContent xmlns:mc="http://schemas.openxmlformats.org/markup-compatibility/2006">
              <mc:Choice xmlns:v="urn:schemas-microsoft-com:vml" Requires="v">
                <p:oleObj name="Bitmap Image" r:id="rId3" imgW="10810800" imgH="6581880" progId="PBrush">
                  <p:embed/>
                </p:oleObj>
              </mc:Choice>
              <mc:Fallback>
                <p:oleObj name="Bitmap Image" r:id="rId3" imgW="10810800" imgH="6581880" progId="PBrush">
                  <p:embed/>
                  <p:pic>
                    <p:nvPicPr>
                      <p:cNvPr id="0" name=""/>
                      <p:cNvPicPr/>
                      <p:nvPr/>
                    </p:nvPicPr>
                    <p:blipFill>
                      <a:blip r:embed="rId4"/>
                      <a:stretch>
                        <a:fillRect/>
                      </a:stretch>
                    </p:blipFill>
                    <p:spPr>
                      <a:xfrm>
                        <a:off x="2161786" y="1759789"/>
                        <a:ext cx="7778793" cy="4735811"/>
                      </a:xfrm>
                      <a:prstGeom prst="rect">
                        <a:avLst/>
                      </a:prstGeom>
                    </p:spPr>
                  </p:pic>
                </p:oleObj>
              </mc:Fallback>
            </mc:AlternateContent>
          </a:graphicData>
        </a:graphic>
      </p:graphicFrame>
      <p:sp>
        <p:nvSpPr>
          <p:cNvPr id="3" name="Marcador de texto 3">
            <a:extLst>
              <a:ext uri="{FF2B5EF4-FFF2-40B4-BE49-F238E27FC236}">
                <a16:creationId xmlns:a16="http://schemas.microsoft.com/office/drawing/2014/main" id="{FDEA5DED-C68C-F5EB-D701-5709598B6626}"/>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1</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444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5;p3">
            <a:extLst>
              <a:ext uri="{FF2B5EF4-FFF2-40B4-BE49-F238E27FC236}">
                <a16:creationId xmlns:a16="http://schemas.microsoft.com/office/drawing/2014/main" id="{24C8B8FB-6F4A-DAD3-E7EE-C949DDE21194}"/>
              </a:ext>
            </a:extLst>
          </p:cNvPr>
          <p:cNvSpPr txBox="1">
            <a:spLocks noGrp="1"/>
          </p:cNvSpPr>
          <p:nvPr>
            <p:ph type="title"/>
          </p:nvPr>
        </p:nvSpPr>
        <p:spPr>
          <a:xfrm>
            <a:off x="1143000" y="609600"/>
            <a:ext cx="9875520" cy="1356360"/>
          </a:xfrm>
        </p:spPr>
        <p:txBody>
          <a:bodyPr/>
          <a:lstStyle/>
          <a:p>
            <a:pPr lvl="0"/>
            <a:r>
              <a:rPr lang="es-MX" b="1" dirty="0">
                <a:solidFill>
                  <a:schemeClr val="accent2">
                    <a:lumMod val="75000"/>
                  </a:schemeClr>
                </a:solidFill>
              </a:rPr>
              <a:t>Conclusiones</a:t>
            </a:r>
          </a:p>
        </p:txBody>
      </p:sp>
      <p:sp>
        <p:nvSpPr>
          <p:cNvPr id="6" name="Text Placeholder 2">
            <a:extLst>
              <a:ext uri="{FF2B5EF4-FFF2-40B4-BE49-F238E27FC236}">
                <a16:creationId xmlns:a16="http://schemas.microsoft.com/office/drawing/2014/main" id="{69EA97B6-3035-2FFD-83A8-9D4FBDBD6B0B}"/>
              </a:ext>
            </a:extLst>
          </p:cNvPr>
          <p:cNvSpPr>
            <a:spLocks noGrp="1"/>
          </p:cNvSpPr>
          <p:nvPr>
            <p:ph type="body" idx="1"/>
          </p:nvPr>
        </p:nvSpPr>
        <p:spPr>
          <a:xfrm>
            <a:off x="851428" y="2294626"/>
            <a:ext cx="10167092" cy="3845656"/>
          </a:xfrm>
        </p:spPr>
        <p:txBody>
          <a:bodyPr>
            <a:normAutofit fontScale="70000" lnSpcReduction="20000"/>
          </a:bodyPr>
          <a:lstStyle/>
          <a:p>
            <a:r>
              <a:rPr lang="es-ES" b="0" dirty="0">
                <a:solidFill>
                  <a:srgbClr val="000000"/>
                </a:solidFill>
                <a:effectLst/>
                <a:latin typeface="Corbel" panose="020B0503020204020204" pitchFamily="34" charset="0"/>
              </a:rPr>
              <a:t>En general, no se identifica que exista una relación significativa entre la calidad del agua y su ubicación geográfica, una vez </a:t>
            </a:r>
            <a:r>
              <a:rPr lang="es-ES" b="0" dirty="0" err="1">
                <a:solidFill>
                  <a:srgbClr val="000000"/>
                </a:solidFill>
                <a:effectLst/>
                <a:latin typeface="Corbel" panose="020B0503020204020204" pitchFamily="34" charset="0"/>
              </a:rPr>
              <a:t>emplados</a:t>
            </a:r>
            <a:r>
              <a:rPr lang="es-ES" b="0" dirty="0">
                <a:solidFill>
                  <a:srgbClr val="000000"/>
                </a:solidFill>
                <a:effectLst/>
                <a:latin typeface="Corbel" panose="020B0503020204020204" pitchFamily="34" charset="0"/>
              </a:rPr>
              <a:t> los modelos de K- </a:t>
            </a:r>
            <a:r>
              <a:rPr lang="es-ES" b="0" dirty="0" err="1">
                <a:solidFill>
                  <a:srgbClr val="000000"/>
                </a:solidFill>
                <a:effectLst/>
                <a:latin typeface="Corbel" panose="020B0503020204020204" pitchFamily="34" charset="0"/>
              </a:rPr>
              <a:t>means</a:t>
            </a:r>
            <a:r>
              <a:rPr lang="es-ES" b="0" dirty="0">
                <a:solidFill>
                  <a:srgbClr val="000000"/>
                </a:solidFill>
                <a:effectLst/>
                <a:latin typeface="Corbel" panose="020B0503020204020204" pitchFamily="34" charset="0"/>
              </a:rPr>
              <a:t>. Solamente se observan mayores concentraciones en ciertas regiones, pero en todas las regiones hay pozos de calidad baja, media y alta.</a:t>
            </a:r>
          </a:p>
          <a:p>
            <a:r>
              <a:rPr lang="es-ES" b="0" dirty="0">
                <a:solidFill>
                  <a:srgbClr val="000000"/>
                </a:solidFill>
                <a:effectLst/>
                <a:latin typeface="Corbel" panose="020B0503020204020204" pitchFamily="34" charset="0"/>
              </a:rPr>
              <a:t>Los pozos de buena calidad podrían estar relacionados con la presencia de cordilleras que permiten un flujo continuo de agua hacia los mantos acuíferos subterráneos. Es probable que por ello exista mayor presencia de pozos de agua con calidad buena en locaciones cercanas a la Sierra Madre Oriental y Occidental.</a:t>
            </a:r>
            <a:br>
              <a:rPr lang="es-ES" b="0" dirty="0">
                <a:solidFill>
                  <a:srgbClr val="000000"/>
                </a:solidFill>
                <a:effectLst/>
                <a:latin typeface="Corbel" panose="020B0503020204020204" pitchFamily="34" charset="0"/>
              </a:rPr>
            </a:br>
            <a:endParaRPr lang="es-ES" b="0" dirty="0">
              <a:solidFill>
                <a:srgbClr val="000000"/>
              </a:solidFill>
              <a:effectLst/>
              <a:latin typeface="Corbel" panose="020B0503020204020204" pitchFamily="34" charset="0"/>
            </a:endParaRPr>
          </a:p>
          <a:p>
            <a:r>
              <a:rPr lang="es-ES" dirty="0">
                <a:solidFill>
                  <a:srgbClr val="000000"/>
                </a:solidFill>
                <a:latin typeface="Corbel" panose="020B0503020204020204" pitchFamily="34" charset="0"/>
              </a:rPr>
              <a:t>L</a:t>
            </a:r>
            <a:r>
              <a:rPr lang="es-ES" b="0" dirty="0">
                <a:solidFill>
                  <a:srgbClr val="000000"/>
                </a:solidFill>
                <a:effectLst/>
                <a:latin typeface="Corbel" panose="020B0503020204020204" pitchFamily="34" charset="0"/>
              </a:rPr>
              <a:t>a presencia de pozos de mala calidad de agua podrían estar relacionados con la presencia de ciudades con alta densidad demográfica, lo cual se puede observar por las ubicaciones de las ciudades de las principales entidades federativas del centro del país, tales como: Ciudad de México, Querétaro, Hidalgo, Puebla, etc. </a:t>
            </a:r>
          </a:p>
        </p:txBody>
      </p:sp>
      <p:sp>
        <p:nvSpPr>
          <p:cNvPr id="2" name="Marcador de texto 3">
            <a:extLst>
              <a:ext uri="{FF2B5EF4-FFF2-40B4-BE49-F238E27FC236}">
                <a16:creationId xmlns:a16="http://schemas.microsoft.com/office/drawing/2014/main" id="{799A52D5-C2B7-43B0-A0FD-6A22E6463A92}"/>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1</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069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xfrm>
            <a:off x="592849" y="1002817"/>
            <a:ext cx="9875520" cy="1356360"/>
          </a:xfrm>
          <a:prstGeom prst="rect">
            <a:avLst/>
          </a:prstGeom>
          <a:noFill/>
          <a:ln>
            <a:noFill/>
          </a:ln>
        </p:spPr>
        <p:txBody>
          <a:bodyPr spcFirstLastPara="1" wrap="square" lIns="91425" tIns="45700" rIns="91425" bIns="45700" anchor="ctr" anchorCtr="0">
            <a:normAutofit/>
          </a:bodyPr>
          <a:lstStyle/>
          <a:p>
            <a:r>
              <a:rPr lang="es-ES" b="1" dirty="0" err="1">
                <a:solidFill>
                  <a:schemeClr val="accent2">
                    <a:lumMod val="75000"/>
                  </a:schemeClr>
                </a:solidFill>
                <a:latin typeface="Arial" panose="020B0604020202020204" pitchFamily="34" charset="0"/>
                <a:cs typeface="Arial" panose="020B0604020202020204" pitchFamily="34" charset="0"/>
              </a:rPr>
              <a:t>Features</a:t>
            </a:r>
            <a:r>
              <a:rPr lang="es-ES" b="1" dirty="0">
                <a:solidFill>
                  <a:schemeClr val="accent2">
                    <a:lumMod val="75000"/>
                  </a:schemeClr>
                </a:solidFill>
                <a:latin typeface="Arial" panose="020B0604020202020204" pitchFamily="34" charset="0"/>
                <a:cs typeface="Arial" panose="020B0604020202020204" pitchFamily="34" charset="0"/>
              </a:rPr>
              <a:t> </a:t>
            </a:r>
            <a:r>
              <a:rPr lang="es-ES" b="1" dirty="0" err="1">
                <a:solidFill>
                  <a:schemeClr val="accent2">
                    <a:lumMod val="75000"/>
                  </a:schemeClr>
                </a:solidFill>
                <a:latin typeface="Arial" panose="020B0604020202020204" pitchFamily="34" charset="0"/>
                <a:cs typeface="Arial" panose="020B0604020202020204" pitchFamily="34" charset="0"/>
              </a:rPr>
              <a:t>Importance</a:t>
            </a:r>
            <a:endParaRPr lang="es-MX" b="1" dirty="0">
              <a:solidFill>
                <a:schemeClr val="accent2">
                  <a:lumMod val="75000"/>
                </a:schemeClr>
              </a:solidFill>
              <a:latin typeface="Arial" panose="020B0604020202020204" pitchFamily="34" charset="0"/>
              <a:cs typeface="Arial" panose="020B0604020202020204" pitchFamily="34" charset="0"/>
            </a:endParaRPr>
          </a:p>
        </p:txBody>
      </p:sp>
      <p:sp>
        <p:nvSpPr>
          <p:cNvPr id="4" name="Marcador de texto 3">
            <a:extLst>
              <a:ext uri="{FF2B5EF4-FFF2-40B4-BE49-F238E27FC236}">
                <a16:creationId xmlns:a16="http://schemas.microsoft.com/office/drawing/2014/main" id="{41AA3BEF-981D-D78D-8BF0-3715B0247F06}"/>
              </a:ext>
            </a:extLst>
          </p:cNvPr>
          <p:cNvSpPr>
            <a:spLocks noGrp="1"/>
          </p:cNvSpPr>
          <p:nvPr>
            <p:ph type="body" idx="1"/>
          </p:nvPr>
        </p:nvSpPr>
        <p:spPr>
          <a:xfrm>
            <a:off x="219973" y="254479"/>
            <a:ext cx="4754880" cy="777240"/>
          </a:xfrm>
        </p:spPr>
        <p:txBody>
          <a:bodyPr>
            <a:normAutofit/>
          </a:bodyPr>
          <a:lstStyle/>
          <a:p>
            <a:r>
              <a:rPr lang="es-ES" sz="3200" dirty="0">
                <a:solidFill>
                  <a:schemeClr val="accent6">
                    <a:lumMod val="75000"/>
                  </a:schemeClr>
                </a:solidFill>
                <a:latin typeface="Arial" panose="020B0604020202020204" pitchFamily="34" charset="0"/>
                <a:cs typeface="Arial" panose="020B0604020202020204" pitchFamily="34" charset="0"/>
              </a:rPr>
              <a:t>Reto 2</a:t>
            </a:r>
            <a:endParaRPr lang="es-MX" sz="3200" dirty="0">
              <a:solidFill>
                <a:schemeClr val="accent6">
                  <a:lumMod val="75000"/>
                </a:schemeClr>
              </a:solidFill>
              <a:latin typeface="Arial" panose="020B0604020202020204" pitchFamily="34" charset="0"/>
              <a:cs typeface="Arial" panose="020B0604020202020204" pitchFamily="34" charset="0"/>
            </a:endParaRPr>
          </a:p>
        </p:txBody>
      </p:sp>
      <p:sp>
        <p:nvSpPr>
          <p:cNvPr id="5" name="Marcador de texto 4">
            <a:extLst>
              <a:ext uri="{FF2B5EF4-FFF2-40B4-BE49-F238E27FC236}">
                <a16:creationId xmlns:a16="http://schemas.microsoft.com/office/drawing/2014/main" id="{29D3AF1B-E9B0-E1F0-9E41-550D43ABA6B7}"/>
              </a:ext>
            </a:extLst>
          </p:cNvPr>
          <p:cNvSpPr>
            <a:spLocks noGrp="1"/>
          </p:cNvSpPr>
          <p:nvPr>
            <p:ph type="body" idx="2"/>
          </p:nvPr>
        </p:nvSpPr>
        <p:spPr/>
        <p:txBody>
          <a:bodyPr>
            <a:normAutofit/>
          </a:bodyPr>
          <a:lstStyle/>
          <a:p>
            <a:r>
              <a:rPr lang="es-ES" b="0" dirty="0">
                <a:solidFill>
                  <a:schemeClr val="tx1"/>
                </a:solidFill>
                <a:effectLst/>
                <a:latin typeface="Corbel" panose="020B0503020204020204" pitchFamily="34" charset="0"/>
                <a:cs typeface="Arial" panose="020B0604020202020204" pitchFamily="34" charset="0"/>
              </a:rPr>
              <a:t>Identificamos las variables independientes de mayor relevancia.</a:t>
            </a:r>
          </a:p>
          <a:p>
            <a:r>
              <a:rPr lang="es-ES" b="0" dirty="0">
                <a:solidFill>
                  <a:schemeClr val="tx1"/>
                </a:solidFill>
                <a:effectLst/>
                <a:latin typeface="Corbel" panose="020B0503020204020204" pitchFamily="34" charset="0"/>
                <a:cs typeface="Arial" panose="020B0604020202020204" pitchFamily="34" charset="0"/>
              </a:rPr>
              <a:t>Se observa que variables como </a:t>
            </a:r>
            <a:r>
              <a:rPr lang="es-ES" b="0" dirty="0" err="1">
                <a:solidFill>
                  <a:schemeClr val="tx1"/>
                </a:solidFill>
                <a:effectLst/>
                <a:latin typeface="Corbel" panose="020B0503020204020204" pitchFamily="34" charset="0"/>
                <a:cs typeface="Arial" panose="020B0604020202020204" pitchFamily="34" charset="0"/>
              </a:rPr>
              <a:t>FLUORUROS_mg</a:t>
            </a:r>
            <a:r>
              <a:rPr lang="es-ES" b="0" dirty="0">
                <a:solidFill>
                  <a:schemeClr val="tx1"/>
                </a:solidFill>
                <a:effectLst/>
                <a:latin typeface="Corbel" panose="020B0503020204020204" pitchFamily="34" charset="0"/>
                <a:cs typeface="Arial" panose="020B0604020202020204" pitchFamily="34" charset="0"/>
              </a:rPr>
              <a:t>/L y CALIDAD_FLUO, alcanzaron un valor superior a .07.</a:t>
            </a:r>
          </a:p>
          <a:p>
            <a:endParaRPr lang="es-MX" dirty="0">
              <a:latin typeface="Corbel" panose="020B0503020204020204" pitchFamily="34" charset="0"/>
              <a:cs typeface="Arial" panose="020B0604020202020204" pitchFamily="34" charset="0"/>
            </a:endParaRPr>
          </a:p>
        </p:txBody>
      </p:sp>
      <p:sp>
        <p:nvSpPr>
          <p:cNvPr id="6" name="Marcador de texto 5">
            <a:extLst>
              <a:ext uri="{FF2B5EF4-FFF2-40B4-BE49-F238E27FC236}">
                <a16:creationId xmlns:a16="http://schemas.microsoft.com/office/drawing/2014/main" id="{20CC8420-94E8-39A9-2872-A213ED5A2588}"/>
              </a:ext>
            </a:extLst>
          </p:cNvPr>
          <p:cNvSpPr>
            <a:spLocks noGrp="1"/>
          </p:cNvSpPr>
          <p:nvPr>
            <p:ph type="body" idx="3"/>
          </p:nvPr>
        </p:nvSpPr>
        <p:spPr/>
        <p:txBody>
          <a:bodyPr/>
          <a:lstStyle/>
          <a:p>
            <a:endParaRPr lang="es-MX"/>
          </a:p>
        </p:txBody>
      </p:sp>
      <p:sp>
        <p:nvSpPr>
          <p:cNvPr id="7" name="Marcador de texto 6">
            <a:extLst>
              <a:ext uri="{FF2B5EF4-FFF2-40B4-BE49-F238E27FC236}">
                <a16:creationId xmlns:a16="http://schemas.microsoft.com/office/drawing/2014/main" id="{82C1D5D1-5F75-5321-A418-6E9A1DDC8467}"/>
              </a:ext>
            </a:extLst>
          </p:cNvPr>
          <p:cNvSpPr>
            <a:spLocks noGrp="1"/>
          </p:cNvSpPr>
          <p:nvPr>
            <p:ph type="body" idx="4"/>
          </p:nvPr>
        </p:nvSpPr>
        <p:spPr/>
        <p:txBody>
          <a:bodyPr/>
          <a:lstStyle/>
          <a:p>
            <a:endParaRPr lang="es-MX"/>
          </a:p>
        </p:txBody>
      </p:sp>
      <p:graphicFrame>
        <p:nvGraphicFramePr>
          <p:cNvPr id="2" name="Objeto 1">
            <a:extLst>
              <a:ext uri="{FF2B5EF4-FFF2-40B4-BE49-F238E27FC236}">
                <a16:creationId xmlns:a16="http://schemas.microsoft.com/office/drawing/2014/main" id="{ADB3A6CA-C1DE-5C02-C412-C4DD16D6456A}"/>
              </a:ext>
            </a:extLst>
          </p:cNvPr>
          <p:cNvGraphicFramePr>
            <a:graphicFrameLocks noChangeAspect="1"/>
          </p:cNvGraphicFramePr>
          <p:nvPr>
            <p:extLst>
              <p:ext uri="{D42A27DB-BD31-4B8C-83A1-F6EECF244321}">
                <p14:modId xmlns:p14="http://schemas.microsoft.com/office/powerpoint/2010/main" val="4006455907"/>
              </p:ext>
            </p:extLst>
          </p:nvPr>
        </p:nvGraphicFramePr>
        <p:xfrm>
          <a:off x="6451982" y="254479"/>
          <a:ext cx="5240331" cy="6349042"/>
        </p:xfrm>
        <a:graphic>
          <a:graphicData uri="http://schemas.openxmlformats.org/presentationml/2006/ole">
            <mc:AlternateContent xmlns:mc="http://schemas.openxmlformats.org/markup-compatibility/2006">
              <mc:Choice xmlns:v="urn:schemas-microsoft-com:vml" Requires="v">
                <p:oleObj name="Bitmap Image" r:id="rId3" imgW="6477120" imgH="7848720" progId="PBrush">
                  <p:embed/>
                </p:oleObj>
              </mc:Choice>
              <mc:Fallback>
                <p:oleObj name="Bitmap Image" r:id="rId3" imgW="6477120" imgH="7848720" progId="PBrush">
                  <p:embed/>
                  <p:pic>
                    <p:nvPicPr>
                      <p:cNvPr id="6" name="Objeto 5">
                        <a:extLst>
                          <a:ext uri="{FF2B5EF4-FFF2-40B4-BE49-F238E27FC236}">
                            <a16:creationId xmlns:a16="http://schemas.microsoft.com/office/drawing/2014/main" id="{32F8069D-2489-6A31-1BF8-D48C64D00582}"/>
                          </a:ext>
                        </a:extLst>
                      </p:cNvPr>
                      <p:cNvPicPr/>
                      <p:nvPr/>
                    </p:nvPicPr>
                    <p:blipFill>
                      <a:blip r:embed="rId4"/>
                      <a:stretch>
                        <a:fillRect/>
                      </a:stretch>
                    </p:blipFill>
                    <p:spPr>
                      <a:xfrm>
                        <a:off x="6451982" y="254479"/>
                        <a:ext cx="5240331" cy="6349042"/>
                      </a:xfrm>
                      <a:prstGeom prst="rect">
                        <a:avLst/>
                      </a:prstGeom>
                    </p:spPr>
                  </p:pic>
                </p:oleObj>
              </mc:Fallback>
            </mc:AlternateContent>
          </a:graphicData>
        </a:graphic>
      </p:graphicFrame>
    </p:spTree>
    <p:extLst>
      <p:ext uri="{BB962C8B-B14F-4D97-AF65-F5344CB8AC3E}">
        <p14:creationId xmlns:p14="http://schemas.microsoft.com/office/powerpoint/2010/main" val="213691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32423"/>
              </a:buClr>
              <a:buSzPts val="4400"/>
              <a:buFont typeface="Corbel"/>
              <a:buNone/>
            </a:pPr>
            <a:r>
              <a:rPr lang="es-ES" b="1" dirty="0">
                <a:solidFill>
                  <a:schemeClr val="accent2">
                    <a:lumMod val="75000"/>
                  </a:schemeClr>
                </a:solidFill>
              </a:rPr>
              <a:t>Reporte de Clasificación</a:t>
            </a:r>
            <a:endParaRPr b="1" dirty="0">
              <a:solidFill>
                <a:schemeClr val="accent2">
                  <a:lumMod val="75000"/>
                </a:schemeClr>
              </a:solidFill>
            </a:endParaRPr>
          </a:p>
        </p:txBody>
      </p:sp>
      <p:sp>
        <p:nvSpPr>
          <p:cNvPr id="5" name="Marcador de texto 4">
            <a:extLst>
              <a:ext uri="{FF2B5EF4-FFF2-40B4-BE49-F238E27FC236}">
                <a16:creationId xmlns:a16="http://schemas.microsoft.com/office/drawing/2014/main" id="{29D3AF1B-E9B0-E1F0-9E41-550D43ABA6B7}"/>
              </a:ext>
            </a:extLst>
          </p:cNvPr>
          <p:cNvSpPr>
            <a:spLocks noGrp="1"/>
          </p:cNvSpPr>
          <p:nvPr>
            <p:ph type="body" idx="2"/>
          </p:nvPr>
        </p:nvSpPr>
        <p:spPr>
          <a:xfrm>
            <a:off x="457200" y="1889186"/>
            <a:ext cx="4002374" cy="4215578"/>
          </a:xfrm>
        </p:spPr>
        <p:txBody>
          <a:bodyPr>
            <a:noAutofit/>
          </a:bodyPr>
          <a:lstStyle/>
          <a:p>
            <a:pPr marL="116840" indent="0">
              <a:buNone/>
            </a:pPr>
            <a:r>
              <a:rPr lang="es-ES" sz="1800" dirty="0">
                <a:solidFill>
                  <a:schemeClr val="tx1"/>
                </a:solidFill>
              </a:rPr>
              <a:t>- La exactitud alcanzó 0.96, lo cual se considera un buen desempeño. Es decir, cuántos predijo bien del total.</a:t>
            </a:r>
          </a:p>
          <a:p>
            <a:pPr marL="116840" indent="0">
              <a:buNone/>
            </a:pPr>
            <a:r>
              <a:rPr lang="es-ES" sz="1800" dirty="0">
                <a:solidFill>
                  <a:schemeClr val="tx1"/>
                </a:solidFill>
              </a:rPr>
              <a:t>- La clase 2 es la que clasifica mejor, conforme a las métricas obtenidas.</a:t>
            </a:r>
          </a:p>
          <a:p>
            <a:pPr marL="116840" indent="0">
              <a:buNone/>
            </a:pPr>
            <a:r>
              <a:rPr lang="es-ES" sz="1800" dirty="0">
                <a:solidFill>
                  <a:schemeClr val="tx1"/>
                </a:solidFill>
              </a:rPr>
              <a:t>- Con relación a la métrica </a:t>
            </a:r>
            <a:r>
              <a:rPr lang="es-ES" sz="1800" dirty="0" err="1">
                <a:solidFill>
                  <a:schemeClr val="tx1"/>
                </a:solidFill>
              </a:rPr>
              <a:t>precision</a:t>
            </a:r>
            <a:r>
              <a:rPr lang="es-ES" sz="1800" dirty="0">
                <a:solidFill>
                  <a:schemeClr val="tx1"/>
                </a:solidFill>
              </a:rPr>
              <a:t>, la clase que mejor predijo el modelo es la 1.</a:t>
            </a:r>
          </a:p>
          <a:p>
            <a:pPr marL="116840" indent="0">
              <a:buNone/>
            </a:pPr>
            <a:r>
              <a:rPr lang="es-ES" sz="1800" dirty="0">
                <a:solidFill>
                  <a:schemeClr val="tx1"/>
                </a:solidFill>
              </a:rPr>
              <a:t>- Con relación a la métrica </a:t>
            </a:r>
            <a:r>
              <a:rPr lang="es-ES" sz="1800" dirty="0" err="1">
                <a:solidFill>
                  <a:schemeClr val="tx1"/>
                </a:solidFill>
              </a:rPr>
              <a:t>recall</a:t>
            </a:r>
            <a:r>
              <a:rPr lang="es-ES" sz="1800" dirty="0">
                <a:solidFill>
                  <a:schemeClr val="tx1"/>
                </a:solidFill>
              </a:rPr>
              <a:t>, la clase que mejor predijo el modelo es la 2.</a:t>
            </a:r>
          </a:p>
          <a:p>
            <a:pPr marL="116840" indent="0">
              <a:buNone/>
            </a:pPr>
            <a:r>
              <a:rPr lang="es-ES" sz="1800" dirty="0">
                <a:solidFill>
                  <a:schemeClr val="tx1"/>
                </a:solidFill>
              </a:rPr>
              <a:t>- Con relación a la métrica f1-score, la clase que mejor predijo el modelo es la 2.</a:t>
            </a:r>
            <a:endParaRPr lang="es-MX" sz="1800" dirty="0">
              <a:solidFill>
                <a:schemeClr val="tx1"/>
              </a:solidFill>
            </a:endParaRPr>
          </a:p>
        </p:txBody>
      </p:sp>
      <p:sp>
        <p:nvSpPr>
          <p:cNvPr id="7" name="Marcador de texto 6">
            <a:extLst>
              <a:ext uri="{FF2B5EF4-FFF2-40B4-BE49-F238E27FC236}">
                <a16:creationId xmlns:a16="http://schemas.microsoft.com/office/drawing/2014/main" id="{82C1D5D1-5F75-5321-A418-6E9A1DDC8467}"/>
              </a:ext>
            </a:extLst>
          </p:cNvPr>
          <p:cNvSpPr>
            <a:spLocks noGrp="1"/>
          </p:cNvSpPr>
          <p:nvPr>
            <p:ph type="body" idx="4"/>
          </p:nvPr>
        </p:nvSpPr>
        <p:spPr/>
        <p:txBody>
          <a:bodyPr/>
          <a:lstStyle/>
          <a:p>
            <a:endParaRPr lang="es-MX"/>
          </a:p>
        </p:txBody>
      </p:sp>
      <p:graphicFrame>
        <p:nvGraphicFramePr>
          <p:cNvPr id="2" name="Objeto 1">
            <a:extLst>
              <a:ext uri="{FF2B5EF4-FFF2-40B4-BE49-F238E27FC236}">
                <a16:creationId xmlns:a16="http://schemas.microsoft.com/office/drawing/2014/main" id="{1A179252-7BF9-41B8-44FC-3CBC0DB01930}"/>
              </a:ext>
            </a:extLst>
          </p:cNvPr>
          <p:cNvGraphicFramePr>
            <a:graphicFrameLocks noChangeAspect="1"/>
          </p:cNvGraphicFramePr>
          <p:nvPr>
            <p:extLst>
              <p:ext uri="{D42A27DB-BD31-4B8C-83A1-F6EECF244321}">
                <p14:modId xmlns:p14="http://schemas.microsoft.com/office/powerpoint/2010/main" val="849362872"/>
              </p:ext>
            </p:extLst>
          </p:nvPr>
        </p:nvGraphicFramePr>
        <p:xfrm>
          <a:off x="4459574" y="2719322"/>
          <a:ext cx="7181850" cy="2676525"/>
        </p:xfrm>
        <a:graphic>
          <a:graphicData uri="http://schemas.openxmlformats.org/presentationml/2006/ole">
            <mc:AlternateContent xmlns:mc="http://schemas.openxmlformats.org/markup-compatibility/2006">
              <mc:Choice xmlns:v="urn:schemas-microsoft-com:vml" Requires="v">
                <p:oleObj name="Bitmap Image" r:id="rId3" imgW="7182000" imgH="2676600" progId="PBrush">
                  <p:embed/>
                </p:oleObj>
              </mc:Choice>
              <mc:Fallback>
                <p:oleObj name="Bitmap Image" r:id="rId3" imgW="7182000" imgH="2676600" progId="PBrush">
                  <p:embed/>
                  <p:pic>
                    <p:nvPicPr>
                      <p:cNvPr id="3" name="Objeto 2">
                        <a:extLst>
                          <a:ext uri="{FF2B5EF4-FFF2-40B4-BE49-F238E27FC236}">
                            <a16:creationId xmlns:a16="http://schemas.microsoft.com/office/drawing/2014/main" id="{AEE73EDA-548D-FCA5-9569-0E1A2EBA4899}"/>
                          </a:ext>
                        </a:extLst>
                      </p:cNvPr>
                      <p:cNvPicPr/>
                      <p:nvPr/>
                    </p:nvPicPr>
                    <p:blipFill>
                      <a:blip r:embed="rId4"/>
                      <a:stretch>
                        <a:fillRect/>
                      </a:stretch>
                    </p:blipFill>
                    <p:spPr>
                      <a:xfrm>
                        <a:off x="4459574" y="2719322"/>
                        <a:ext cx="7181850" cy="2676525"/>
                      </a:xfrm>
                      <a:prstGeom prst="rect">
                        <a:avLst/>
                      </a:prstGeom>
                    </p:spPr>
                  </p:pic>
                </p:oleObj>
              </mc:Fallback>
            </mc:AlternateContent>
          </a:graphicData>
        </a:graphic>
      </p:graphicFrame>
      <p:sp>
        <p:nvSpPr>
          <p:cNvPr id="3" name="Marcador de texto 3">
            <a:extLst>
              <a:ext uri="{FF2B5EF4-FFF2-40B4-BE49-F238E27FC236}">
                <a16:creationId xmlns:a16="http://schemas.microsoft.com/office/drawing/2014/main" id="{0CCAC19B-C376-825E-87B3-871F550383F2}"/>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2</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754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32423"/>
              </a:buClr>
              <a:buSzPts val="4400"/>
              <a:buFont typeface="Corbel"/>
              <a:buNone/>
            </a:pPr>
            <a:r>
              <a:rPr lang="es-MX" b="1" dirty="0">
                <a:solidFill>
                  <a:srgbClr val="632423"/>
                </a:solidFill>
              </a:rPr>
              <a:t>CURVA PRECISION RECALL</a:t>
            </a:r>
            <a:endParaRPr b="1" dirty="0">
              <a:solidFill>
                <a:srgbClr val="632423"/>
              </a:solidFill>
            </a:endParaRPr>
          </a:p>
        </p:txBody>
      </p:sp>
      <p:sp>
        <p:nvSpPr>
          <p:cNvPr id="10" name="Marcador de texto 9">
            <a:extLst>
              <a:ext uri="{FF2B5EF4-FFF2-40B4-BE49-F238E27FC236}">
                <a16:creationId xmlns:a16="http://schemas.microsoft.com/office/drawing/2014/main" id="{7AB2D8BA-F3C7-1425-5662-5401F82897D7}"/>
              </a:ext>
            </a:extLst>
          </p:cNvPr>
          <p:cNvSpPr>
            <a:spLocks noGrp="1"/>
          </p:cNvSpPr>
          <p:nvPr>
            <p:ph type="body" idx="2"/>
          </p:nvPr>
        </p:nvSpPr>
        <p:spPr>
          <a:xfrm>
            <a:off x="1143000" y="1999032"/>
            <a:ext cx="4754880" cy="4105731"/>
          </a:xfrm>
        </p:spPr>
        <p:txBody>
          <a:bodyPr>
            <a:normAutofit/>
          </a:bodyPr>
          <a:lstStyle/>
          <a:p>
            <a:r>
              <a:rPr lang="es-ES" b="0" dirty="0">
                <a:solidFill>
                  <a:srgbClr val="000000"/>
                </a:solidFill>
                <a:effectLst/>
                <a:latin typeface="Corbel" panose="020B0503020204020204" pitchFamily="34" charset="0"/>
                <a:cs typeface="Arial" panose="020B0604020202020204" pitchFamily="34" charset="0"/>
              </a:rPr>
              <a:t>Para la clase 0, parece que la clasifica muy bien.</a:t>
            </a:r>
          </a:p>
          <a:p>
            <a:r>
              <a:rPr lang="es-ES" b="0" dirty="0">
                <a:solidFill>
                  <a:srgbClr val="000000"/>
                </a:solidFill>
                <a:effectLst/>
                <a:latin typeface="Corbel" panose="020B0503020204020204" pitchFamily="34" charset="0"/>
                <a:cs typeface="Arial" panose="020B0604020202020204" pitchFamily="34" charset="0"/>
              </a:rPr>
              <a:t>Para la clase 1, parece que la clasifica muy bien </a:t>
            </a:r>
            <a:r>
              <a:rPr lang="es-ES" b="0" dirty="0" err="1">
                <a:solidFill>
                  <a:srgbClr val="000000"/>
                </a:solidFill>
                <a:effectLst/>
                <a:latin typeface="Corbel" panose="020B0503020204020204" pitchFamily="34" charset="0"/>
                <a:cs typeface="Arial" panose="020B0604020202020204" pitchFamily="34" charset="0"/>
              </a:rPr>
              <a:t>precision</a:t>
            </a:r>
            <a:r>
              <a:rPr lang="es-ES" b="0" dirty="0">
                <a:solidFill>
                  <a:srgbClr val="000000"/>
                </a:solidFill>
                <a:effectLst/>
                <a:latin typeface="Corbel" panose="020B0503020204020204" pitchFamily="34" charset="0"/>
                <a:cs typeface="Arial" panose="020B0604020202020204" pitchFamily="34" charset="0"/>
              </a:rPr>
              <a:t> hasta tener alrededor de .95 de </a:t>
            </a:r>
            <a:r>
              <a:rPr lang="es-ES" b="0" dirty="0" err="1">
                <a:solidFill>
                  <a:srgbClr val="000000"/>
                </a:solidFill>
                <a:effectLst/>
                <a:latin typeface="Corbel" panose="020B0503020204020204" pitchFamily="34" charset="0"/>
                <a:cs typeface="Arial" panose="020B0604020202020204" pitchFamily="34" charset="0"/>
              </a:rPr>
              <a:t>recall</a:t>
            </a:r>
            <a:r>
              <a:rPr lang="es-ES" b="0" dirty="0">
                <a:solidFill>
                  <a:srgbClr val="000000"/>
                </a:solidFill>
                <a:effectLst/>
                <a:latin typeface="Corbel" panose="020B0503020204020204" pitchFamily="34" charset="0"/>
                <a:cs typeface="Arial" panose="020B0604020202020204" pitchFamily="34" charset="0"/>
              </a:rPr>
              <a:t>, ya que pasando ese valor desciende el </a:t>
            </a:r>
            <a:r>
              <a:rPr lang="es-ES" b="0" dirty="0" err="1">
                <a:solidFill>
                  <a:srgbClr val="000000"/>
                </a:solidFill>
                <a:effectLst/>
                <a:latin typeface="Corbel" panose="020B0503020204020204" pitchFamily="34" charset="0"/>
                <a:cs typeface="Arial" panose="020B0604020202020204" pitchFamily="34" charset="0"/>
              </a:rPr>
              <a:t>recall</a:t>
            </a:r>
            <a:r>
              <a:rPr lang="es-ES" b="0" dirty="0">
                <a:solidFill>
                  <a:srgbClr val="000000"/>
                </a:solidFill>
                <a:effectLst/>
                <a:latin typeface="Corbel" panose="020B0503020204020204" pitchFamily="34" charset="0"/>
                <a:cs typeface="Arial" panose="020B0604020202020204" pitchFamily="34" charset="0"/>
              </a:rPr>
              <a:t>.</a:t>
            </a:r>
          </a:p>
          <a:p>
            <a:r>
              <a:rPr lang="es-ES" b="0" dirty="0">
                <a:solidFill>
                  <a:srgbClr val="000000"/>
                </a:solidFill>
                <a:effectLst/>
                <a:latin typeface="Corbel" panose="020B0503020204020204" pitchFamily="34" charset="0"/>
                <a:cs typeface="Arial" panose="020B0604020202020204" pitchFamily="34" charset="0"/>
              </a:rPr>
              <a:t>Para la clase 2 se tiene un comportamiento con mayor variabilidad entre </a:t>
            </a:r>
            <a:r>
              <a:rPr lang="es-ES" b="0" dirty="0" err="1">
                <a:solidFill>
                  <a:srgbClr val="000000"/>
                </a:solidFill>
                <a:effectLst/>
                <a:latin typeface="Corbel" panose="020B0503020204020204" pitchFamily="34" charset="0"/>
                <a:cs typeface="Arial" panose="020B0604020202020204" pitchFamily="34" charset="0"/>
              </a:rPr>
              <a:t>precision</a:t>
            </a:r>
            <a:r>
              <a:rPr lang="es-ES" b="0" dirty="0">
                <a:solidFill>
                  <a:srgbClr val="000000"/>
                </a:solidFill>
                <a:effectLst/>
                <a:latin typeface="Corbel" panose="020B0503020204020204" pitchFamily="34" charset="0"/>
                <a:cs typeface="Arial" panose="020B0604020202020204" pitchFamily="34" charset="0"/>
              </a:rPr>
              <a:t> y </a:t>
            </a:r>
            <a:r>
              <a:rPr lang="es-ES" b="0" dirty="0" err="1">
                <a:solidFill>
                  <a:srgbClr val="000000"/>
                </a:solidFill>
                <a:effectLst/>
                <a:latin typeface="Corbel" panose="020B0503020204020204" pitchFamily="34" charset="0"/>
                <a:cs typeface="Arial" panose="020B0604020202020204" pitchFamily="34" charset="0"/>
              </a:rPr>
              <a:t>recall</a:t>
            </a:r>
            <a:r>
              <a:rPr lang="es-ES" b="0" dirty="0">
                <a:solidFill>
                  <a:srgbClr val="000000"/>
                </a:solidFill>
                <a:effectLst/>
                <a:latin typeface="Corbel" panose="020B0503020204020204" pitchFamily="34" charset="0"/>
                <a:cs typeface="Arial" panose="020B0604020202020204" pitchFamily="34" charset="0"/>
              </a:rPr>
              <a:t>. A partir de .85 de </a:t>
            </a:r>
            <a:r>
              <a:rPr lang="es-ES" b="0" dirty="0" err="1">
                <a:solidFill>
                  <a:srgbClr val="000000"/>
                </a:solidFill>
                <a:effectLst/>
                <a:latin typeface="Corbel" panose="020B0503020204020204" pitchFamily="34" charset="0"/>
                <a:cs typeface="Arial" panose="020B0604020202020204" pitchFamily="34" charset="0"/>
              </a:rPr>
              <a:t>recall</a:t>
            </a:r>
            <a:r>
              <a:rPr lang="es-ES" b="0" dirty="0">
                <a:solidFill>
                  <a:srgbClr val="000000"/>
                </a:solidFill>
                <a:effectLst/>
                <a:latin typeface="Corbel" panose="020B0503020204020204" pitchFamily="34" charset="0"/>
                <a:cs typeface="Arial" panose="020B0604020202020204" pitchFamily="34" charset="0"/>
              </a:rPr>
              <a:t> desciende la </a:t>
            </a:r>
            <a:r>
              <a:rPr lang="es-ES" b="0" dirty="0" err="1">
                <a:solidFill>
                  <a:srgbClr val="000000"/>
                </a:solidFill>
                <a:effectLst/>
                <a:latin typeface="Corbel" panose="020B0503020204020204" pitchFamily="34" charset="0"/>
                <a:cs typeface="Arial" panose="020B0604020202020204" pitchFamily="34" charset="0"/>
              </a:rPr>
              <a:t>precision</a:t>
            </a:r>
            <a:r>
              <a:rPr lang="es-ES" b="0" dirty="0">
                <a:solidFill>
                  <a:srgbClr val="000000"/>
                </a:solidFill>
                <a:effectLst/>
                <a:latin typeface="Corbel" panose="020B0503020204020204" pitchFamily="34" charset="0"/>
                <a:cs typeface="Arial" panose="020B0604020202020204" pitchFamily="34" charset="0"/>
              </a:rPr>
              <a:t>.</a:t>
            </a:r>
          </a:p>
        </p:txBody>
      </p:sp>
      <p:sp>
        <p:nvSpPr>
          <p:cNvPr id="11" name="Marcador de texto 10">
            <a:extLst>
              <a:ext uri="{FF2B5EF4-FFF2-40B4-BE49-F238E27FC236}">
                <a16:creationId xmlns:a16="http://schemas.microsoft.com/office/drawing/2014/main" id="{5B0B1C7E-CE0B-6221-54FB-AAEB8FB75C20}"/>
              </a:ext>
            </a:extLst>
          </p:cNvPr>
          <p:cNvSpPr>
            <a:spLocks noGrp="1"/>
          </p:cNvSpPr>
          <p:nvPr>
            <p:ph type="body" idx="3"/>
          </p:nvPr>
        </p:nvSpPr>
        <p:spPr/>
        <p:txBody>
          <a:bodyPr/>
          <a:lstStyle/>
          <a:p>
            <a:endParaRPr lang="es-MX"/>
          </a:p>
        </p:txBody>
      </p:sp>
      <p:sp>
        <p:nvSpPr>
          <p:cNvPr id="12" name="Marcador de texto 11">
            <a:extLst>
              <a:ext uri="{FF2B5EF4-FFF2-40B4-BE49-F238E27FC236}">
                <a16:creationId xmlns:a16="http://schemas.microsoft.com/office/drawing/2014/main" id="{13704252-9D0B-7110-5BE0-03B3FD2C284B}"/>
              </a:ext>
            </a:extLst>
          </p:cNvPr>
          <p:cNvSpPr>
            <a:spLocks noGrp="1"/>
          </p:cNvSpPr>
          <p:nvPr>
            <p:ph type="body" idx="4"/>
          </p:nvPr>
        </p:nvSpPr>
        <p:spPr/>
        <p:txBody>
          <a:bodyPr/>
          <a:lstStyle/>
          <a:p>
            <a:endParaRPr lang="es-MX"/>
          </a:p>
        </p:txBody>
      </p:sp>
      <p:graphicFrame>
        <p:nvGraphicFramePr>
          <p:cNvPr id="2" name="Objeto 1">
            <a:extLst>
              <a:ext uri="{FF2B5EF4-FFF2-40B4-BE49-F238E27FC236}">
                <a16:creationId xmlns:a16="http://schemas.microsoft.com/office/drawing/2014/main" id="{3B6B529E-0DDC-75D8-B02F-7B22517C5511}"/>
              </a:ext>
            </a:extLst>
          </p:cNvPr>
          <p:cNvGraphicFramePr>
            <a:graphicFrameLocks noChangeAspect="1"/>
          </p:cNvGraphicFramePr>
          <p:nvPr>
            <p:extLst>
              <p:ext uri="{D42A27DB-BD31-4B8C-83A1-F6EECF244321}">
                <p14:modId xmlns:p14="http://schemas.microsoft.com/office/powerpoint/2010/main" val="1714196739"/>
              </p:ext>
            </p:extLst>
          </p:nvPr>
        </p:nvGraphicFramePr>
        <p:xfrm>
          <a:off x="5258230" y="1762125"/>
          <a:ext cx="6381750" cy="4486275"/>
        </p:xfrm>
        <a:graphic>
          <a:graphicData uri="http://schemas.openxmlformats.org/presentationml/2006/ole">
            <mc:AlternateContent xmlns:mc="http://schemas.openxmlformats.org/markup-compatibility/2006">
              <mc:Choice xmlns:v="urn:schemas-microsoft-com:vml" Requires="v">
                <p:oleObj name="Bitmap Image" r:id="rId3" imgW="6381720" imgH="4486320" progId="PBrush">
                  <p:embed/>
                </p:oleObj>
              </mc:Choice>
              <mc:Fallback>
                <p:oleObj name="Bitmap Image" r:id="rId3" imgW="6381720" imgH="4486320" progId="PBrush">
                  <p:embed/>
                  <p:pic>
                    <p:nvPicPr>
                      <p:cNvPr id="4" name="Objeto 3">
                        <a:extLst>
                          <a:ext uri="{FF2B5EF4-FFF2-40B4-BE49-F238E27FC236}">
                            <a16:creationId xmlns:a16="http://schemas.microsoft.com/office/drawing/2014/main" id="{DDCAEE00-2D15-571F-136F-17BCA3EC9763}"/>
                          </a:ext>
                        </a:extLst>
                      </p:cNvPr>
                      <p:cNvPicPr/>
                      <p:nvPr/>
                    </p:nvPicPr>
                    <p:blipFill>
                      <a:blip r:embed="rId4"/>
                      <a:stretch>
                        <a:fillRect/>
                      </a:stretch>
                    </p:blipFill>
                    <p:spPr>
                      <a:xfrm>
                        <a:off x="5258230" y="1762125"/>
                        <a:ext cx="6381750" cy="4486275"/>
                      </a:xfrm>
                      <a:prstGeom prst="rect">
                        <a:avLst/>
                      </a:prstGeom>
                    </p:spPr>
                  </p:pic>
                </p:oleObj>
              </mc:Fallback>
            </mc:AlternateContent>
          </a:graphicData>
        </a:graphic>
      </p:graphicFrame>
      <p:sp>
        <p:nvSpPr>
          <p:cNvPr id="13" name="Marcador de texto 3">
            <a:extLst>
              <a:ext uri="{FF2B5EF4-FFF2-40B4-BE49-F238E27FC236}">
                <a16:creationId xmlns:a16="http://schemas.microsoft.com/office/drawing/2014/main" id="{E702C3C0-DD24-37FB-C013-8D524BE2B3A0}"/>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2</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7055083"/>
      </p:ext>
    </p:extLst>
  </p:cSld>
  <p:clrMapOvr>
    <a:masterClrMapping/>
  </p:clrMapOvr>
</p:sld>
</file>

<file path=ppt/theme/theme1.xml><?xml version="1.0" encoding="utf-8"?>
<a:theme xmlns:a="http://schemas.openxmlformats.org/drawingml/2006/main" name="Bas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792</Words>
  <Application>Microsoft Office PowerPoint</Application>
  <PresentationFormat>Panorámica</PresentationFormat>
  <Paragraphs>50</Paragraphs>
  <Slides>11</Slides>
  <Notes>7</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11</vt:i4>
      </vt:variant>
    </vt:vector>
  </HeadingPairs>
  <TitlesOfParts>
    <vt:vector size="17" baseType="lpstr">
      <vt:lpstr>Montserrat</vt:lpstr>
      <vt:lpstr>Courier New</vt:lpstr>
      <vt:lpstr>Corbel</vt:lpstr>
      <vt:lpstr>Arial</vt:lpstr>
      <vt:lpstr>Base</vt:lpstr>
      <vt:lpstr>Bitmap Image</vt:lpstr>
      <vt:lpstr> CALIDAD DE AGUAS SUBTERRÁNEAS EN SITIOS DE MONITOREO</vt:lpstr>
      <vt:lpstr>Limpieza de Datos</vt:lpstr>
      <vt:lpstr>Exploración y preparación de datos</vt:lpstr>
      <vt:lpstr>Curva de Elbow para 5 clústers y centroides</vt:lpstr>
      <vt:lpstr>Semáforo de la calidad del agua (todas las clases)</vt:lpstr>
      <vt:lpstr>Conclusiones</vt:lpstr>
      <vt:lpstr>Features Importance</vt:lpstr>
      <vt:lpstr>Reporte de Clasificación</vt:lpstr>
      <vt:lpstr>CURVA PRECISION RECALL</vt:lpstr>
      <vt:lpstr>Matriz de Confusión</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EN EL DESARROLLO DE UN ÍNDICE DE TRANSFORMACIÓN DIGITAL EN LOS HOGARES MEXICANOS</dc:title>
  <dc:creator>vladair2@outlook.es</dc:creator>
  <cp:lastModifiedBy>vladair2@outlook.es</cp:lastModifiedBy>
  <cp:revision>4</cp:revision>
  <dcterms:created xsi:type="dcterms:W3CDTF">2022-06-07T02:33:57Z</dcterms:created>
  <dcterms:modified xsi:type="dcterms:W3CDTF">2022-11-19T04:16:58Z</dcterms:modified>
</cp:coreProperties>
</file>