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431036" y="6649211"/>
            <a:ext cx="10761345" cy="208915"/>
          </a:xfrm>
          <a:custGeom>
            <a:avLst/>
            <a:gdLst/>
            <a:ahLst/>
            <a:cxnLst/>
            <a:rect l="l" t="t" r="r" b="b"/>
            <a:pathLst>
              <a:path w="10761345" h="208915">
                <a:moveTo>
                  <a:pt x="10760964" y="0"/>
                </a:moveTo>
                <a:lnTo>
                  <a:pt x="0" y="0"/>
                </a:lnTo>
                <a:lnTo>
                  <a:pt x="0" y="208786"/>
                </a:lnTo>
                <a:lnTo>
                  <a:pt x="10760964" y="208786"/>
                </a:lnTo>
                <a:lnTo>
                  <a:pt x="10760964" y="0"/>
                </a:lnTo>
                <a:close/>
              </a:path>
            </a:pathLst>
          </a:custGeom>
          <a:solidFill>
            <a:srgbClr val="564B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93179"/>
            <a:ext cx="579120" cy="464820"/>
          </a:xfrm>
          <a:custGeom>
            <a:avLst/>
            <a:gdLst/>
            <a:ahLst/>
            <a:cxnLst/>
            <a:rect l="l" t="t" r="r" b="b"/>
            <a:pathLst>
              <a:path w="579120" h="464820">
                <a:moveTo>
                  <a:pt x="0" y="0"/>
                </a:moveTo>
                <a:lnTo>
                  <a:pt x="0" y="464818"/>
                </a:lnTo>
                <a:lnTo>
                  <a:pt x="578774" y="464818"/>
                </a:lnTo>
                <a:lnTo>
                  <a:pt x="0" y="0"/>
                </a:lnTo>
                <a:close/>
              </a:path>
            </a:pathLst>
          </a:custGeom>
          <a:solidFill>
            <a:srgbClr val="002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152640"/>
            <a:ext cx="2180844" cy="170535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5205983"/>
            <a:ext cx="2084705" cy="1652270"/>
          </a:xfrm>
          <a:custGeom>
            <a:avLst/>
            <a:gdLst/>
            <a:ahLst/>
            <a:cxnLst/>
            <a:rect l="l" t="t" r="r" b="b"/>
            <a:pathLst>
              <a:path w="2084705" h="1652270">
                <a:moveTo>
                  <a:pt x="0" y="0"/>
                </a:moveTo>
                <a:lnTo>
                  <a:pt x="0" y="829818"/>
                </a:lnTo>
                <a:lnTo>
                  <a:pt x="1037374" y="1652016"/>
                </a:lnTo>
                <a:lnTo>
                  <a:pt x="2084362" y="1652016"/>
                </a:lnTo>
                <a:lnTo>
                  <a:pt x="0" y="0"/>
                </a:lnTo>
                <a:close/>
              </a:path>
            </a:pathLst>
          </a:custGeom>
          <a:solidFill>
            <a:srgbClr val="D4BB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9810" y="145161"/>
            <a:ext cx="3532378" cy="467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431036" y="6649211"/>
            <a:ext cx="10761345" cy="208915"/>
          </a:xfrm>
          <a:custGeom>
            <a:avLst/>
            <a:gdLst/>
            <a:ahLst/>
            <a:cxnLst/>
            <a:rect l="l" t="t" r="r" b="b"/>
            <a:pathLst>
              <a:path w="10761345" h="208915">
                <a:moveTo>
                  <a:pt x="10760964" y="0"/>
                </a:moveTo>
                <a:lnTo>
                  <a:pt x="0" y="0"/>
                </a:lnTo>
                <a:lnTo>
                  <a:pt x="0" y="208786"/>
                </a:lnTo>
                <a:lnTo>
                  <a:pt x="10760964" y="208786"/>
                </a:lnTo>
                <a:lnTo>
                  <a:pt x="10760964" y="0"/>
                </a:lnTo>
                <a:close/>
              </a:path>
            </a:pathLst>
          </a:custGeom>
          <a:solidFill>
            <a:srgbClr val="564B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93179"/>
            <a:ext cx="579120" cy="464820"/>
          </a:xfrm>
          <a:custGeom>
            <a:avLst/>
            <a:gdLst/>
            <a:ahLst/>
            <a:cxnLst/>
            <a:rect l="l" t="t" r="r" b="b"/>
            <a:pathLst>
              <a:path w="579120" h="464820">
                <a:moveTo>
                  <a:pt x="0" y="0"/>
                </a:moveTo>
                <a:lnTo>
                  <a:pt x="0" y="464818"/>
                </a:lnTo>
                <a:lnTo>
                  <a:pt x="578774" y="464818"/>
                </a:lnTo>
                <a:lnTo>
                  <a:pt x="0" y="0"/>
                </a:lnTo>
                <a:close/>
              </a:path>
            </a:pathLst>
          </a:custGeom>
          <a:solidFill>
            <a:srgbClr val="002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152640"/>
            <a:ext cx="2180844" cy="170535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5205983"/>
            <a:ext cx="2084705" cy="1652270"/>
          </a:xfrm>
          <a:custGeom>
            <a:avLst/>
            <a:gdLst/>
            <a:ahLst/>
            <a:cxnLst/>
            <a:rect l="l" t="t" r="r" b="b"/>
            <a:pathLst>
              <a:path w="2084705" h="1652270">
                <a:moveTo>
                  <a:pt x="0" y="0"/>
                </a:moveTo>
                <a:lnTo>
                  <a:pt x="0" y="829818"/>
                </a:lnTo>
                <a:lnTo>
                  <a:pt x="1037374" y="1652016"/>
                </a:lnTo>
                <a:lnTo>
                  <a:pt x="2084362" y="1652016"/>
                </a:lnTo>
                <a:lnTo>
                  <a:pt x="0" y="0"/>
                </a:lnTo>
                <a:close/>
              </a:path>
            </a:pathLst>
          </a:custGeom>
          <a:solidFill>
            <a:srgbClr val="D4BB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431036" y="6649211"/>
            <a:ext cx="10761345" cy="208915"/>
          </a:xfrm>
          <a:custGeom>
            <a:avLst/>
            <a:gdLst/>
            <a:ahLst/>
            <a:cxnLst/>
            <a:rect l="l" t="t" r="r" b="b"/>
            <a:pathLst>
              <a:path w="10761345" h="208915">
                <a:moveTo>
                  <a:pt x="10760964" y="0"/>
                </a:moveTo>
                <a:lnTo>
                  <a:pt x="0" y="0"/>
                </a:lnTo>
                <a:lnTo>
                  <a:pt x="0" y="208786"/>
                </a:lnTo>
                <a:lnTo>
                  <a:pt x="10760964" y="208786"/>
                </a:lnTo>
                <a:lnTo>
                  <a:pt x="10760964" y="0"/>
                </a:lnTo>
                <a:close/>
              </a:path>
            </a:pathLst>
          </a:custGeom>
          <a:solidFill>
            <a:srgbClr val="564B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93179"/>
            <a:ext cx="579120" cy="464820"/>
          </a:xfrm>
          <a:custGeom>
            <a:avLst/>
            <a:gdLst/>
            <a:ahLst/>
            <a:cxnLst/>
            <a:rect l="l" t="t" r="r" b="b"/>
            <a:pathLst>
              <a:path w="579120" h="464820">
                <a:moveTo>
                  <a:pt x="0" y="0"/>
                </a:moveTo>
                <a:lnTo>
                  <a:pt x="0" y="464818"/>
                </a:lnTo>
                <a:lnTo>
                  <a:pt x="578774" y="464818"/>
                </a:lnTo>
                <a:lnTo>
                  <a:pt x="0" y="0"/>
                </a:lnTo>
                <a:close/>
              </a:path>
            </a:pathLst>
          </a:custGeom>
          <a:solidFill>
            <a:srgbClr val="002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152640"/>
            <a:ext cx="2180844" cy="170535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5205983"/>
            <a:ext cx="2084705" cy="1652270"/>
          </a:xfrm>
          <a:custGeom>
            <a:avLst/>
            <a:gdLst/>
            <a:ahLst/>
            <a:cxnLst/>
            <a:rect l="l" t="t" r="r" b="b"/>
            <a:pathLst>
              <a:path w="2084705" h="1652270">
                <a:moveTo>
                  <a:pt x="0" y="0"/>
                </a:moveTo>
                <a:lnTo>
                  <a:pt x="0" y="829818"/>
                </a:lnTo>
                <a:lnTo>
                  <a:pt x="1037374" y="1652016"/>
                </a:lnTo>
                <a:lnTo>
                  <a:pt x="2084362" y="1652016"/>
                </a:lnTo>
                <a:lnTo>
                  <a:pt x="0" y="0"/>
                </a:lnTo>
                <a:close/>
              </a:path>
            </a:pathLst>
          </a:custGeom>
          <a:solidFill>
            <a:srgbClr val="D4BB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5993891"/>
            <a:ext cx="12192000" cy="864235"/>
          </a:xfrm>
          <a:custGeom>
            <a:avLst/>
            <a:gdLst/>
            <a:ahLst/>
            <a:cxnLst/>
            <a:rect l="l" t="t" r="r" b="b"/>
            <a:pathLst>
              <a:path w="12192000" h="864234">
                <a:moveTo>
                  <a:pt x="1086167" y="864108"/>
                </a:moveTo>
                <a:lnTo>
                  <a:pt x="0" y="0"/>
                </a:lnTo>
                <a:lnTo>
                  <a:pt x="0" y="435864"/>
                </a:lnTo>
                <a:lnTo>
                  <a:pt x="538289" y="864108"/>
                </a:lnTo>
                <a:lnTo>
                  <a:pt x="1086167" y="864108"/>
                </a:lnTo>
                <a:close/>
              </a:path>
              <a:path w="12192000" h="864234">
                <a:moveTo>
                  <a:pt x="12192000" y="655320"/>
                </a:moveTo>
                <a:lnTo>
                  <a:pt x="1431036" y="655320"/>
                </a:lnTo>
                <a:lnTo>
                  <a:pt x="1431036" y="864108"/>
                </a:lnTo>
                <a:lnTo>
                  <a:pt x="12192000" y="864108"/>
                </a:lnTo>
                <a:lnTo>
                  <a:pt x="12192000" y="655320"/>
                </a:lnTo>
                <a:close/>
              </a:path>
            </a:pathLst>
          </a:custGeom>
          <a:solidFill>
            <a:srgbClr val="564B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6393179"/>
            <a:ext cx="579120" cy="464820"/>
          </a:xfrm>
          <a:custGeom>
            <a:avLst/>
            <a:gdLst/>
            <a:ahLst/>
            <a:cxnLst/>
            <a:rect l="l" t="t" r="r" b="b"/>
            <a:pathLst>
              <a:path w="579120" h="464820">
                <a:moveTo>
                  <a:pt x="0" y="0"/>
                </a:moveTo>
                <a:lnTo>
                  <a:pt x="0" y="464818"/>
                </a:lnTo>
                <a:lnTo>
                  <a:pt x="578774" y="464818"/>
                </a:lnTo>
                <a:lnTo>
                  <a:pt x="0" y="0"/>
                </a:lnTo>
                <a:close/>
              </a:path>
            </a:pathLst>
          </a:custGeom>
          <a:solidFill>
            <a:srgbClr val="002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1228832" y="0"/>
            <a:ext cx="963294" cy="3048000"/>
          </a:xfrm>
          <a:custGeom>
            <a:avLst/>
            <a:gdLst/>
            <a:ahLst/>
            <a:cxnLst/>
            <a:rect l="l" t="t" r="r" b="b"/>
            <a:pathLst>
              <a:path w="963295" h="3048000">
                <a:moveTo>
                  <a:pt x="0" y="0"/>
                </a:moveTo>
                <a:lnTo>
                  <a:pt x="0" y="3048000"/>
                </a:lnTo>
                <a:lnTo>
                  <a:pt x="963168" y="2024252"/>
                </a:lnTo>
                <a:lnTo>
                  <a:pt x="963168" y="889"/>
                </a:lnTo>
                <a:lnTo>
                  <a:pt x="0" y="0"/>
                </a:lnTo>
                <a:close/>
              </a:path>
            </a:pathLst>
          </a:custGeom>
          <a:solidFill>
            <a:srgbClr val="002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062716" y="0"/>
            <a:ext cx="166370" cy="2504440"/>
          </a:xfrm>
          <a:custGeom>
            <a:avLst/>
            <a:gdLst/>
            <a:ahLst/>
            <a:cxnLst/>
            <a:rect l="l" t="t" r="r" b="b"/>
            <a:pathLst>
              <a:path w="166370" h="2504440">
                <a:moveTo>
                  <a:pt x="8254" y="0"/>
                </a:moveTo>
                <a:lnTo>
                  <a:pt x="0" y="2503932"/>
                </a:lnTo>
                <a:lnTo>
                  <a:pt x="166115" y="2344166"/>
                </a:lnTo>
                <a:lnTo>
                  <a:pt x="166115" y="889"/>
                </a:lnTo>
                <a:lnTo>
                  <a:pt x="8254" y="0"/>
                </a:lnTo>
                <a:close/>
              </a:path>
            </a:pathLst>
          </a:custGeom>
          <a:solidFill>
            <a:srgbClr val="564B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928604" y="0"/>
            <a:ext cx="173990" cy="2659380"/>
          </a:xfrm>
          <a:custGeom>
            <a:avLst/>
            <a:gdLst/>
            <a:ahLst/>
            <a:cxnLst/>
            <a:rect l="l" t="t" r="r" b="b"/>
            <a:pathLst>
              <a:path w="173990" h="2659380">
                <a:moveTo>
                  <a:pt x="8636" y="0"/>
                </a:moveTo>
                <a:lnTo>
                  <a:pt x="0" y="2659379"/>
                </a:lnTo>
                <a:lnTo>
                  <a:pt x="173736" y="2489580"/>
                </a:lnTo>
                <a:lnTo>
                  <a:pt x="173736" y="1016"/>
                </a:lnTo>
                <a:lnTo>
                  <a:pt x="8636" y="0"/>
                </a:lnTo>
                <a:close/>
              </a:path>
            </a:pathLst>
          </a:custGeom>
          <a:solidFill>
            <a:srgbClr val="D4BB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1228832" y="0"/>
            <a:ext cx="963294" cy="3048000"/>
          </a:xfrm>
          <a:custGeom>
            <a:avLst/>
            <a:gdLst/>
            <a:ahLst/>
            <a:cxnLst/>
            <a:rect l="l" t="t" r="r" b="b"/>
            <a:pathLst>
              <a:path w="963295" h="3048000">
                <a:moveTo>
                  <a:pt x="0" y="0"/>
                </a:moveTo>
                <a:lnTo>
                  <a:pt x="0" y="3048000"/>
                </a:lnTo>
                <a:lnTo>
                  <a:pt x="963168" y="2024252"/>
                </a:lnTo>
                <a:lnTo>
                  <a:pt x="963168" y="889"/>
                </a:lnTo>
                <a:lnTo>
                  <a:pt x="0" y="0"/>
                </a:lnTo>
                <a:close/>
              </a:path>
            </a:pathLst>
          </a:custGeom>
          <a:solidFill>
            <a:srgbClr val="002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1062716" y="0"/>
            <a:ext cx="166370" cy="2504440"/>
          </a:xfrm>
          <a:custGeom>
            <a:avLst/>
            <a:gdLst/>
            <a:ahLst/>
            <a:cxnLst/>
            <a:rect l="l" t="t" r="r" b="b"/>
            <a:pathLst>
              <a:path w="166370" h="2504440">
                <a:moveTo>
                  <a:pt x="8254" y="0"/>
                </a:moveTo>
                <a:lnTo>
                  <a:pt x="0" y="2503932"/>
                </a:lnTo>
                <a:lnTo>
                  <a:pt x="166115" y="2344166"/>
                </a:lnTo>
                <a:lnTo>
                  <a:pt x="166115" y="889"/>
                </a:lnTo>
                <a:lnTo>
                  <a:pt x="8254" y="0"/>
                </a:lnTo>
                <a:close/>
              </a:path>
            </a:pathLst>
          </a:custGeom>
          <a:solidFill>
            <a:srgbClr val="564B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928604" y="0"/>
            <a:ext cx="173990" cy="2659380"/>
          </a:xfrm>
          <a:custGeom>
            <a:avLst/>
            <a:gdLst/>
            <a:ahLst/>
            <a:cxnLst/>
            <a:rect l="l" t="t" r="r" b="b"/>
            <a:pathLst>
              <a:path w="173990" h="2659380">
                <a:moveTo>
                  <a:pt x="8636" y="0"/>
                </a:moveTo>
                <a:lnTo>
                  <a:pt x="0" y="2659379"/>
                </a:lnTo>
                <a:lnTo>
                  <a:pt x="173736" y="2489580"/>
                </a:lnTo>
                <a:lnTo>
                  <a:pt x="173736" y="1016"/>
                </a:lnTo>
                <a:lnTo>
                  <a:pt x="8636" y="0"/>
                </a:lnTo>
                <a:close/>
              </a:path>
            </a:pathLst>
          </a:custGeom>
          <a:solidFill>
            <a:srgbClr val="D4BBB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152640"/>
            <a:ext cx="2180844" cy="1705356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0" y="5205983"/>
            <a:ext cx="2084705" cy="1652270"/>
          </a:xfrm>
          <a:custGeom>
            <a:avLst/>
            <a:gdLst/>
            <a:ahLst/>
            <a:cxnLst/>
            <a:rect l="l" t="t" r="r" b="b"/>
            <a:pathLst>
              <a:path w="2084705" h="1652270">
                <a:moveTo>
                  <a:pt x="0" y="0"/>
                </a:moveTo>
                <a:lnTo>
                  <a:pt x="0" y="829818"/>
                </a:lnTo>
                <a:lnTo>
                  <a:pt x="1037374" y="1652016"/>
                </a:lnTo>
                <a:lnTo>
                  <a:pt x="2084362" y="1652016"/>
                </a:lnTo>
                <a:lnTo>
                  <a:pt x="0" y="0"/>
                </a:lnTo>
                <a:close/>
              </a:path>
            </a:pathLst>
          </a:custGeom>
          <a:solidFill>
            <a:srgbClr val="D4BB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0" y="5993891"/>
            <a:ext cx="1086485" cy="864235"/>
          </a:xfrm>
          <a:custGeom>
            <a:avLst/>
            <a:gdLst/>
            <a:ahLst/>
            <a:cxnLst/>
            <a:rect l="l" t="t" r="r" b="b"/>
            <a:pathLst>
              <a:path w="1086485" h="864234">
                <a:moveTo>
                  <a:pt x="0" y="0"/>
                </a:moveTo>
                <a:lnTo>
                  <a:pt x="0" y="435864"/>
                </a:lnTo>
                <a:lnTo>
                  <a:pt x="538300" y="864108"/>
                </a:lnTo>
                <a:lnTo>
                  <a:pt x="1086178" y="864108"/>
                </a:lnTo>
                <a:lnTo>
                  <a:pt x="0" y="0"/>
                </a:lnTo>
                <a:close/>
              </a:path>
            </a:pathLst>
          </a:custGeom>
          <a:solidFill>
            <a:srgbClr val="564B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89884" y="182371"/>
            <a:ext cx="6412230" cy="467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1345" y="1625600"/>
            <a:ext cx="11389309" cy="3010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93891"/>
            <a:ext cx="1086485" cy="864235"/>
          </a:xfrm>
          <a:custGeom>
            <a:avLst/>
            <a:gdLst/>
            <a:ahLst/>
            <a:cxnLst/>
            <a:rect l="l" t="t" r="r" b="b"/>
            <a:pathLst>
              <a:path w="1086485" h="864234">
                <a:moveTo>
                  <a:pt x="0" y="0"/>
                </a:moveTo>
                <a:lnTo>
                  <a:pt x="0" y="435864"/>
                </a:lnTo>
                <a:lnTo>
                  <a:pt x="538300" y="864108"/>
                </a:lnTo>
                <a:lnTo>
                  <a:pt x="1086178" y="864108"/>
                </a:lnTo>
                <a:lnTo>
                  <a:pt x="0" y="0"/>
                </a:lnTo>
                <a:close/>
              </a:path>
            </a:pathLst>
          </a:custGeom>
          <a:solidFill>
            <a:srgbClr val="564B6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928604" y="0"/>
            <a:ext cx="1263650" cy="3048000"/>
            <a:chOff x="10928604" y="0"/>
            <a:chExt cx="1263650" cy="3048000"/>
          </a:xfrm>
        </p:grpSpPr>
        <p:sp>
          <p:nvSpPr>
            <p:cNvPr id="4" name="object 4"/>
            <p:cNvSpPr/>
            <p:nvPr/>
          </p:nvSpPr>
          <p:spPr>
            <a:xfrm>
              <a:off x="11228832" y="0"/>
              <a:ext cx="963294" cy="3048000"/>
            </a:xfrm>
            <a:custGeom>
              <a:avLst/>
              <a:gdLst/>
              <a:ahLst/>
              <a:cxnLst/>
              <a:rect l="l" t="t" r="r" b="b"/>
              <a:pathLst>
                <a:path w="963295" h="3048000">
                  <a:moveTo>
                    <a:pt x="0" y="0"/>
                  </a:moveTo>
                  <a:lnTo>
                    <a:pt x="0" y="3048000"/>
                  </a:lnTo>
                  <a:lnTo>
                    <a:pt x="963168" y="2024252"/>
                  </a:lnTo>
                  <a:lnTo>
                    <a:pt x="963168" y="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8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062716" y="0"/>
              <a:ext cx="166370" cy="2504440"/>
            </a:xfrm>
            <a:custGeom>
              <a:avLst/>
              <a:gdLst/>
              <a:ahLst/>
              <a:cxnLst/>
              <a:rect l="l" t="t" r="r" b="b"/>
              <a:pathLst>
                <a:path w="166370" h="2504440">
                  <a:moveTo>
                    <a:pt x="8254" y="0"/>
                  </a:moveTo>
                  <a:lnTo>
                    <a:pt x="0" y="2503932"/>
                  </a:lnTo>
                  <a:lnTo>
                    <a:pt x="166115" y="2344166"/>
                  </a:lnTo>
                  <a:lnTo>
                    <a:pt x="166115" y="889"/>
                  </a:lnTo>
                  <a:lnTo>
                    <a:pt x="8254" y="0"/>
                  </a:lnTo>
                  <a:close/>
                </a:path>
              </a:pathLst>
            </a:custGeom>
            <a:solidFill>
              <a:srgbClr val="564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928604" y="0"/>
              <a:ext cx="173990" cy="2659380"/>
            </a:xfrm>
            <a:custGeom>
              <a:avLst/>
              <a:gdLst/>
              <a:ahLst/>
              <a:cxnLst/>
              <a:rect l="l" t="t" r="r" b="b"/>
              <a:pathLst>
                <a:path w="173990" h="2659380">
                  <a:moveTo>
                    <a:pt x="8636" y="0"/>
                  </a:moveTo>
                  <a:lnTo>
                    <a:pt x="0" y="2659379"/>
                  </a:lnTo>
                  <a:lnTo>
                    <a:pt x="173736" y="2489580"/>
                  </a:lnTo>
                  <a:lnTo>
                    <a:pt x="173736" y="1016"/>
                  </a:lnTo>
                  <a:lnTo>
                    <a:pt x="8636" y="0"/>
                  </a:lnTo>
                  <a:close/>
                </a:path>
              </a:pathLst>
            </a:custGeom>
            <a:solidFill>
              <a:srgbClr val="D4BB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858508"/>
            <a:chOff x="0" y="0"/>
            <a:chExt cx="12192000" cy="6858508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8076" y="3339082"/>
              <a:ext cx="7773924" cy="351891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3340608"/>
              <a:ext cx="6694805" cy="3517900"/>
            </a:xfrm>
            <a:custGeom>
              <a:avLst/>
              <a:gdLst/>
              <a:ahLst/>
              <a:cxnLst/>
              <a:rect l="l" t="t" r="r" b="b"/>
              <a:pathLst>
                <a:path w="6694805" h="3517900">
                  <a:moveTo>
                    <a:pt x="3045587" y="0"/>
                  </a:moveTo>
                  <a:lnTo>
                    <a:pt x="161" y="253"/>
                  </a:lnTo>
                  <a:lnTo>
                    <a:pt x="270" y="51519"/>
                  </a:lnTo>
                  <a:lnTo>
                    <a:pt x="431" y="153997"/>
                  </a:lnTo>
                  <a:lnTo>
                    <a:pt x="502" y="461039"/>
                  </a:lnTo>
                  <a:lnTo>
                    <a:pt x="404" y="563271"/>
                  </a:lnTo>
                  <a:lnTo>
                    <a:pt x="252" y="665452"/>
                  </a:lnTo>
                  <a:lnTo>
                    <a:pt x="0" y="789955"/>
                  </a:lnTo>
                  <a:lnTo>
                    <a:pt x="0" y="3517388"/>
                  </a:lnTo>
                  <a:lnTo>
                    <a:pt x="6694700" y="3517388"/>
                  </a:lnTo>
                  <a:lnTo>
                    <a:pt x="3045587" y="0"/>
                  </a:lnTo>
                  <a:close/>
                </a:path>
              </a:pathLst>
            </a:custGeom>
            <a:solidFill>
              <a:srgbClr val="D4BB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33700" y="3339084"/>
              <a:ext cx="5466080" cy="3519170"/>
            </a:xfrm>
            <a:custGeom>
              <a:avLst/>
              <a:gdLst/>
              <a:ahLst/>
              <a:cxnLst/>
              <a:rect l="l" t="t" r="r" b="b"/>
              <a:pathLst>
                <a:path w="5466080" h="3519170">
                  <a:moveTo>
                    <a:pt x="1576197" y="0"/>
                  </a:moveTo>
                  <a:lnTo>
                    <a:pt x="0" y="0"/>
                  </a:lnTo>
                  <a:lnTo>
                    <a:pt x="3690041" y="3518915"/>
                  </a:lnTo>
                  <a:lnTo>
                    <a:pt x="5465864" y="3518915"/>
                  </a:lnTo>
                  <a:lnTo>
                    <a:pt x="1576197" y="0"/>
                  </a:lnTo>
                  <a:close/>
                </a:path>
              </a:pathLst>
            </a:custGeom>
            <a:solidFill>
              <a:srgbClr val="564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5888723" y="6858000"/>
                  </a:moveTo>
                  <a:lnTo>
                    <a:pt x="2262759" y="3384804"/>
                  </a:lnTo>
                  <a:lnTo>
                    <a:pt x="0" y="4116260"/>
                  </a:lnTo>
                  <a:lnTo>
                    <a:pt x="0" y="6858000"/>
                  </a:lnTo>
                  <a:lnTo>
                    <a:pt x="5888723" y="6858000"/>
                  </a:lnTo>
                  <a:close/>
                </a:path>
                <a:path w="12192000" h="6858000">
                  <a:moveTo>
                    <a:pt x="12192000" y="3339084"/>
                  </a:moveTo>
                  <a:lnTo>
                    <a:pt x="12189587" y="0"/>
                  </a:lnTo>
                  <a:lnTo>
                    <a:pt x="11858117" y="0"/>
                  </a:lnTo>
                  <a:lnTo>
                    <a:pt x="7778496" y="3339084"/>
                  </a:lnTo>
                  <a:lnTo>
                    <a:pt x="12192000" y="3339084"/>
                  </a:lnTo>
                  <a:close/>
                </a:path>
              </a:pathLst>
            </a:custGeom>
            <a:solidFill>
              <a:srgbClr val="0028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60564" y="0"/>
              <a:ext cx="4364990" cy="3339465"/>
            </a:xfrm>
            <a:custGeom>
              <a:avLst/>
              <a:gdLst/>
              <a:ahLst/>
              <a:cxnLst/>
              <a:rect l="l" t="t" r="r" b="b"/>
              <a:pathLst>
                <a:path w="4364990" h="3339465">
                  <a:moveTo>
                    <a:pt x="4364566" y="0"/>
                  </a:moveTo>
                  <a:lnTo>
                    <a:pt x="4122250" y="0"/>
                  </a:lnTo>
                  <a:lnTo>
                    <a:pt x="0" y="3339084"/>
                  </a:lnTo>
                  <a:lnTo>
                    <a:pt x="242315" y="3339084"/>
                  </a:lnTo>
                  <a:lnTo>
                    <a:pt x="4364566" y="0"/>
                  </a:lnTo>
                  <a:close/>
                </a:path>
              </a:pathLst>
            </a:custGeom>
            <a:solidFill>
              <a:srgbClr val="564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96911" y="790955"/>
              <a:ext cx="3416935" cy="2548255"/>
            </a:xfrm>
            <a:custGeom>
              <a:avLst/>
              <a:gdLst/>
              <a:ahLst/>
              <a:cxnLst/>
              <a:rect l="l" t="t" r="r" b="b"/>
              <a:pathLst>
                <a:path w="3416934" h="2548254">
                  <a:moveTo>
                    <a:pt x="3416808" y="0"/>
                  </a:moveTo>
                  <a:lnTo>
                    <a:pt x="3145790" y="0"/>
                  </a:lnTo>
                  <a:lnTo>
                    <a:pt x="0" y="2548128"/>
                  </a:lnTo>
                  <a:lnTo>
                    <a:pt x="271018" y="2548128"/>
                  </a:lnTo>
                  <a:lnTo>
                    <a:pt x="3416808" y="0"/>
                  </a:lnTo>
                  <a:close/>
                </a:path>
              </a:pathLst>
            </a:custGeom>
            <a:solidFill>
              <a:srgbClr val="D4BB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159" y="5053584"/>
              <a:ext cx="3316224" cy="885443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-16933" y="1615836"/>
            <a:ext cx="524825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2000" b="1" spc="-15" dirty="0">
                <a:solidFill>
                  <a:srgbClr val="001F5F"/>
                </a:solidFill>
                <a:latin typeface="Calibri Light"/>
                <a:cs typeface="Calibri Light"/>
              </a:rPr>
              <a:t>Francisco Javier Ramírez Arias: A01316379</a:t>
            </a:r>
            <a:endParaRPr sz="2000" b="1" dirty="0">
              <a:latin typeface="Calibri Light"/>
              <a:cs typeface="Calibri Light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E196E8F1-5C7C-B2AD-A802-7F6A52BEAAF1}"/>
              </a:ext>
            </a:extLst>
          </p:cNvPr>
          <p:cNvSpPr txBox="1"/>
          <p:nvPr/>
        </p:nvSpPr>
        <p:spPr>
          <a:xfrm>
            <a:off x="-126" y="0"/>
            <a:ext cx="494322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2800" b="1" spc="-15" dirty="0">
                <a:solidFill>
                  <a:srgbClr val="001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Ciencia y analítica de datos</a:t>
            </a:r>
            <a:endParaRPr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A927F0CB-1A7A-D4E3-7161-3D022C10AF13}"/>
              </a:ext>
            </a:extLst>
          </p:cNvPr>
          <p:cNvSpPr txBox="1"/>
          <p:nvPr/>
        </p:nvSpPr>
        <p:spPr>
          <a:xfrm>
            <a:off x="-16933" y="2362200"/>
            <a:ext cx="524825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2000" b="1" spc="-15" dirty="0">
                <a:solidFill>
                  <a:srgbClr val="001F5F"/>
                </a:solidFill>
                <a:latin typeface="Calibri Light"/>
                <a:cs typeface="Calibri Light"/>
              </a:rPr>
              <a:t>Jesús Ángel Rincón Ruiz: A01793960</a:t>
            </a:r>
            <a:endParaRPr sz="2000" b="1" dirty="0">
              <a:latin typeface="Calibri Light"/>
              <a:cs typeface="Calibri Light"/>
            </a:endParaRPr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975B3328-C05F-B69F-814F-417A4EDE8E83}"/>
              </a:ext>
            </a:extLst>
          </p:cNvPr>
          <p:cNvSpPr txBox="1"/>
          <p:nvPr/>
        </p:nvSpPr>
        <p:spPr>
          <a:xfrm>
            <a:off x="0" y="869473"/>
            <a:ext cx="524825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2000" b="1" spc="-15" dirty="0">
                <a:solidFill>
                  <a:srgbClr val="001F5F"/>
                </a:solidFill>
                <a:latin typeface="Calibri Light"/>
                <a:cs typeface="Calibri Light"/>
              </a:rPr>
              <a:t>Profesora: Dra. María de la Paz Rico Fernández</a:t>
            </a:r>
            <a:endParaRPr sz="2000" b="1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152640"/>
            <a:ext cx="12192000" cy="1705610"/>
            <a:chOff x="0" y="5152640"/>
            <a:chExt cx="12192000" cy="1705610"/>
          </a:xfrm>
        </p:grpSpPr>
        <p:sp>
          <p:nvSpPr>
            <p:cNvPr id="3" name="object 3"/>
            <p:cNvSpPr/>
            <p:nvPr/>
          </p:nvSpPr>
          <p:spPr>
            <a:xfrm>
              <a:off x="0" y="5993891"/>
              <a:ext cx="12192000" cy="864235"/>
            </a:xfrm>
            <a:custGeom>
              <a:avLst/>
              <a:gdLst/>
              <a:ahLst/>
              <a:cxnLst/>
              <a:rect l="l" t="t" r="r" b="b"/>
              <a:pathLst>
                <a:path w="12192000" h="864234">
                  <a:moveTo>
                    <a:pt x="1086167" y="864108"/>
                  </a:moveTo>
                  <a:lnTo>
                    <a:pt x="0" y="0"/>
                  </a:lnTo>
                  <a:lnTo>
                    <a:pt x="0" y="435864"/>
                  </a:lnTo>
                  <a:lnTo>
                    <a:pt x="538289" y="864108"/>
                  </a:lnTo>
                  <a:lnTo>
                    <a:pt x="1086167" y="864108"/>
                  </a:lnTo>
                  <a:close/>
                </a:path>
                <a:path w="12192000" h="864234">
                  <a:moveTo>
                    <a:pt x="12192000" y="655320"/>
                  </a:moveTo>
                  <a:lnTo>
                    <a:pt x="1431036" y="655320"/>
                  </a:lnTo>
                  <a:lnTo>
                    <a:pt x="1431036" y="864108"/>
                  </a:lnTo>
                  <a:lnTo>
                    <a:pt x="12192000" y="864108"/>
                  </a:lnTo>
                  <a:lnTo>
                    <a:pt x="12192000" y="655320"/>
                  </a:lnTo>
                  <a:close/>
                </a:path>
              </a:pathLst>
            </a:custGeom>
            <a:solidFill>
              <a:srgbClr val="564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93179"/>
              <a:ext cx="579120" cy="464820"/>
            </a:xfrm>
            <a:custGeom>
              <a:avLst/>
              <a:gdLst/>
              <a:ahLst/>
              <a:cxnLst/>
              <a:rect l="l" t="t" r="r" b="b"/>
              <a:pathLst>
                <a:path w="579120" h="464820">
                  <a:moveTo>
                    <a:pt x="0" y="0"/>
                  </a:moveTo>
                  <a:lnTo>
                    <a:pt x="0" y="464818"/>
                  </a:lnTo>
                  <a:lnTo>
                    <a:pt x="578774" y="464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8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0928604" y="0"/>
            <a:ext cx="1263650" cy="3048000"/>
            <a:chOff x="10928604" y="0"/>
            <a:chExt cx="1263650" cy="3048000"/>
          </a:xfrm>
        </p:grpSpPr>
        <p:sp>
          <p:nvSpPr>
            <p:cNvPr id="6" name="object 6"/>
            <p:cNvSpPr/>
            <p:nvPr/>
          </p:nvSpPr>
          <p:spPr>
            <a:xfrm>
              <a:off x="11228832" y="0"/>
              <a:ext cx="963294" cy="3048000"/>
            </a:xfrm>
            <a:custGeom>
              <a:avLst/>
              <a:gdLst/>
              <a:ahLst/>
              <a:cxnLst/>
              <a:rect l="l" t="t" r="r" b="b"/>
              <a:pathLst>
                <a:path w="963295" h="3048000">
                  <a:moveTo>
                    <a:pt x="0" y="0"/>
                  </a:moveTo>
                  <a:lnTo>
                    <a:pt x="0" y="3048000"/>
                  </a:lnTo>
                  <a:lnTo>
                    <a:pt x="963168" y="2024252"/>
                  </a:lnTo>
                  <a:lnTo>
                    <a:pt x="963168" y="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8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62716" y="0"/>
              <a:ext cx="166370" cy="2504440"/>
            </a:xfrm>
            <a:custGeom>
              <a:avLst/>
              <a:gdLst/>
              <a:ahLst/>
              <a:cxnLst/>
              <a:rect l="l" t="t" r="r" b="b"/>
              <a:pathLst>
                <a:path w="166370" h="2504440">
                  <a:moveTo>
                    <a:pt x="8254" y="0"/>
                  </a:moveTo>
                  <a:lnTo>
                    <a:pt x="0" y="2503932"/>
                  </a:lnTo>
                  <a:lnTo>
                    <a:pt x="166115" y="2344166"/>
                  </a:lnTo>
                  <a:lnTo>
                    <a:pt x="166115" y="889"/>
                  </a:lnTo>
                  <a:lnTo>
                    <a:pt x="8254" y="0"/>
                  </a:lnTo>
                  <a:close/>
                </a:path>
              </a:pathLst>
            </a:custGeom>
            <a:solidFill>
              <a:srgbClr val="564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928604" y="0"/>
              <a:ext cx="173990" cy="2659380"/>
            </a:xfrm>
            <a:custGeom>
              <a:avLst/>
              <a:gdLst/>
              <a:ahLst/>
              <a:cxnLst/>
              <a:rect l="l" t="t" r="r" b="b"/>
              <a:pathLst>
                <a:path w="173990" h="2659380">
                  <a:moveTo>
                    <a:pt x="8636" y="0"/>
                  </a:moveTo>
                  <a:lnTo>
                    <a:pt x="0" y="2659379"/>
                  </a:lnTo>
                  <a:lnTo>
                    <a:pt x="173736" y="2489580"/>
                  </a:lnTo>
                  <a:lnTo>
                    <a:pt x="173736" y="1016"/>
                  </a:lnTo>
                  <a:lnTo>
                    <a:pt x="8636" y="0"/>
                  </a:lnTo>
                  <a:close/>
                </a:path>
              </a:pathLst>
            </a:custGeom>
            <a:solidFill>
              <a:srgbClr val="D4BB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0928350" y="-210816"/>
            <a:ext cx="1263650" cy="3048000"/>
            <a:chOff x="10928604" y="0"/>
            <a:chExt cx="1263650" cy="3048000"/>
          </a:xfrm>
        </p:grpSpPr>
        <p:sp>
          <p:nvSpPr>
            <p:cNvPr id="10" name="object 10"/>
            <p:cNvSpPr/>
            <p:nvPr/>
          </p:nvSpPr>
          <p:spPr>
            <a:xfrm>
              <a:off x="11228832" y="0"/>
              <a:ext cx="963294" cy="3048000"/>
            </a:xfrm>
            <a:custGeom>
              <a:avLst/>
              <a:gdLst/>
              <a:ahLst/>
              <a:cxnLst/>
              <a:rect l="l" t="t" r="r" b="b"/>
              <a:pathLst>
                <a:path w="963295" h="3048000">
                  <a:moveTo>
                    <a:pt x="0" y="0"/>
                  </a:moveTo>
                  <a:lnTo>
                    <a:pt x="0" y="3048000"/>
                  </a:lnTo>
                  <a:lnTo>
                    <a:pt x="963168" y="2024252"/>
                  </a:lnTo>
                  <a:lnTo>
                    <a:pt x="963168" y="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8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062716" y="0"/>
              <a:ext cx="166370" cy="2504440"/>
            </a:xfrm>
            <a:custGeom>
              <a:avLst/>
              <a:gdLst/>
              <a:ahLst/>
              <a:cxnLst/>
              <a:rect l="l" t="t" r="r" b="b"/>
              <a:pathLst>
                <a:path w="166370" h="2504440">
                  <a:moveTo>
                    <a:pt x="8254" y="0"/>
                  </a:moveTo>
                  <a:lnTo>
                    <a:pt x="0" y="2503932"/>
                  </a:lnTo>
                  <a:lnTo>
                    <a:pt x="166115" y="2344166"/>
                  </a:lnTo>
                  <a:lnTo>
                    <a:pt x="166115" y="889"/>
                  </a:lnTo>
                  <a:lnTo>
                    <a:pt x="8254" y="0"/>
                  </a:lnTo>
                  <a:close/>
                </a:path>
              </a:pathLst>
            </a:custGeom>
            <a:solidFill>
              <a:srgbClr val="564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28604" y="0"/>
              <a:ext cx="173990" cy="2659380"/>
            </a:xfrm>
            <a:custGeom>
              <a:avLst/>
              <a:gdLst/>
              <a:ahLst/>
              <a:cxnLst/>
              <a:rect l="l" t="t" r="r" b="b"/>
              <a:pathLst>
                <a:path w="173990" h="2659380">
                  <a:moveTo>
                    <a:pt x="8636" y="0"/>
                  </a:moveTo>
                  <a:lnTo>
                    <a:pt x="0" y="2659379"/>
                  </a:lnTo>
                  <a:lnTo>
                    <a:pt x="173736" y="2489580"/>
                  </a:lnTo>
                  <a:lnTo>
                    <a:pt x="173736" y="1016"/>
                  </a:lnTo>
                  <a:lnTo>
                    <a:pt x="8636" y="0"/>
                  </a:lnTo>
                  <a:close/>
                </a:path>
              </a:pathLst>
            </a:custGeom>
            <a:solidFill>
              <a:srgbClr val="D4BB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0" y="5152640"/>
            <a:ext cx="2181225" cy="1705610"/>
            <a:chOff x="0" y="5152640"/>
            <a:chExt cx="2181225" cy="170561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52640"/>
              <a:ext cx="2180844" cy="170535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0" y="5205983"/>
              <a:ext cx="2084705" cy="1652270"/>
            </a:xfrm>
            <a:custGeom>
              <a:avLst/>
              <a:gdLst/>
              <a:ahLst/>
              <a:cxnLst/>
              <a:rect l="l" t="t" r="r" b="b"/>
              <a:pathLst>
                <a:path w="2084705" h="1652270">
                  <a:moveTo>
                    <a:pt x="0" y="0"/>
                  </a:moveTo>
                  <a:lnTo>
                    <a:pt x="0" y="829818"/>
                  </a:lnTo>
                  <a:lnTo>
                    <a:pt x="1037374" y="1652016"/>
                  </a:lnTo>
                  <a:lnTo>
                    <a:pt x="2084362" y="1652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BB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5993891"/>
              <a:ext cx="1086485" cy="864235"/>
            </a:xfrm>
            <a:custGeom>
              <a:avLst/>
              <a:gdLst/>
              <a:ahLst/>
              <a:cxnLst/>
              <a:rect l="l" t="t" r="r" b="b"/>
              <a:pathLst>
                <a:path w="1086485" h="864234">
                  <a:moveTo>
                    <a:pt x="0" y="0"/>
                  </a:moveTo>
                  <a:lnTo>
                    <a:pt x="0" y="435864"/>
                  </a:lnTo>
                  <a:lnTo>
                    <a:pt x="538300" y="864108"/>
                  </a:lnTo>
                  <a:lnTo>
                    <a:pt x="1086178" y="864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4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2">
            <a:extLst>
              <a:ext uri="{FF2B5EF4-FFF2-40B4-BE49-F238E27FC236}">
                <a16:creationId xmlns:a16="http://schemas.microsoft.com/office/drawing/2014/main" id="{F86FCAC8-98E7-FD5D-01AF-090B296B8883}"/>
              </a:ext>
            </a:extLst>
          </p:cNvPr>
          <p:cNvSpPr txBox="1"/>
          <p:nvPr/>
        </p:nvSpPr>
        <p:spPr>
          <a:xfrm>
            <a:off x="0" y="242730"/>
            <a:ext cx="677926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173044"/>
              </a:buClr>
              <a:buFont typeface="Wingdings"/>
              <a:buChar char=""/>
              <a:tabLst>
                <a:tab pos="241300" algn="l"/>
              </a:tabLst>
            </a:pPr>
            <a:r>
              <a:rPr lang="es-MX" sz="2800" b="1" spc="-10" dirty="0">
                <a:solidFill>
                  <a:srgbClr val="001F5F"/>
                </a:solidFill>
                <a:latin typeface="Calibri Light"/>
                <a:cs typeface="Calibri Light"/>
              </a:rPr>
              <a:t>Conclusiones</a:t>
            </a:r>
            <a:endParaRPr sz="2800" b="1" dirty="0">
              <a:latin typeface="Calibri Light"/>
              <a:cs typeface="Calibri Light"/>
            </a:endParaRPr>
          </a:p>
        </p:txBody>
      </p:sp>
      <p:sp>
        <p:nvSpPr>
          <p:cNvPr id="31" name="object 16">
            <a:extLst>
              <a:ext uri="{FF2B5EF4-FFF2-40B4-BE49-F238E27FC236}">
                <a16:creationId xmlns:a16="http://schemas.microsoft.com/office/drawing/2014/main" id="{9A32B750-D0FC-BFB6-6B68-EAF7740CCD52}"/>
              </a:ext>
            </a:extLst>
          </p:cNvPr>
          <p:cNvSpPr txBox="1"/>
          <p:nvPr/>
        </p:nvSpPr>
        <p:spPr>
          <a:xfrm>
            <a:off x="0" y="1217741"/>
            <a:ext cx="10802112" cy="4878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MX" sz="2400" b="1" spc="-15" dirty="0">
                <a:solidFill>
                  <a:srgbClr val="001F5F"/>
                </a:solidFill>
                <a:latin typeface="Calibri Light"/>
                <a:cs typeface="Calibri Light"/>
              </a:rPr>
              <a:t>Aproximadamente 40% de las aguas subterráneas son adecuadas para consumo, mientras que el 60% no son adecuadas, debido a que encuentra presente algún contaminante.</a:t>
            </a:r>
          </a:p>
          <a:p>
            <a:pPr marL="355600" indent="-342900" algn="just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MX" sz="2400" b="1" spc="-15" dirty="0" err="1">
                <a:solidFill>
                  <a:srgbClr val="001F5F"/>
                </a:solidFill>
                <a:latin typeface="Calibri Light"/>
                <a:cs typeface="Calibri Light"/>
              </a:rPr>
              <a:t>HG_TOT_mg</a:t>
            </a:r>
            <a:r>
              <a:rPr lang="es-MX" sz="2400" b="1" spc="-15" dirty="0">
                <a:solidFill>
                  <a:srgbClr val="001F5F"/>
                </a:solidFill>
                <a:latin typeface="Calibri Light"/>
                <a:cs typeface="Calibri Light"/>
              </a:rPr>
              <a:t>/L, </a:t>
            </a:r>
            <a:r>
              <a:rPr lang="es-MX" sz="2400" b="1" spc="-15" dirty="0" err="1">
                <a:solidFill>
                  <a:srgbClr val="001F5F"/>
                </a:solidFill>
                <a:latin typeface="Calibri Light"/>
                <a:cs typeface="Calibri Light"/>
              </a:rPr>
              <a:t>MN_TOT_mg</a:t>
            </a:r>
            <a:r>
              <a:rPr lang="es-MX" sz="2400" b="1" spc="-15" dirty="0">
                <a:solidFill>
                  <a:srgbClr val="001F5F"/>
                </a:solidFill>
                <a:latin typeface="Calibri Light"/>
                <a:cs typeface="Calibri Light"/>
              </a:rPr>
              <a:t>/L y </a:t>
            </a:r>
            <a:r>
              <a:rPr lang="es-MX" sz="2400" b="1" spc="-15" dirty="0" err="1">
                <a:solidFill>
                  <a:srgbClr val="001F5F"/>
                </a:solidFill>
                <a:latin typeface="Calibri Light"/>
                <a:cs typeface="Calibri Light"/>
              </a:rPr>
              <a:t>FE_TOT_mg</a:t>
            </a:r>
            <a:r>
              <a:rPr lang="es-MX" sz="2400" b="1" spc="-15" dirty="0">
                <a:solidFill>
                  <a:srgbClr val="001F5F"/>
                </a:solidFill>
                <a:latin typeface="Calibri Light"/>
                <a:cs typeface="Calibri Light"/>
              </a:rPr>
              <a:t>/L son las variables que presentan las correlaciones con mayor índice, en la grafica de correlación.</a:t>
            </a:r>
          </a:p>
          <a:p>
            <a:pPr marL="355600" indent="-342900" algn="just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MX" sz="2400" b="1" spc="-15" dirty="0">
                <a:solidFill>
                  <a:srgbClr val="001F5F"/>
                </a:solidFill>
                <a:latin typeface="Calibri Light"/>
                <a:cs typeface="Calibri Light"/>
              </a:rPr>
              <a:t>Existe una correlación entre la calidad de agua y su ubicación geográfica como lo muestra K-MMEANS.</a:t>
            </a:r>
          </a:p>
          <a:p>
            <a:pPr marL="355600" indent="-342900" algn="just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MX" sz="2400" b="1" spc="-15" dirty="0">
                <a:solidFill>
                  <a:srgbClr val="001F5F"/>
                </a:solidFill>
                <a:latin typeface="Calibri Light"/>
                <a:cs typeface="Calibri Light"/>
              </a:rPr>
              <a:t>Las variables </a:t>
            </a:r>
            <a:r>
              <a:rPr lang="es-MX" sz="2400" b="1" spc="-10" dirty="0" err="1">
                <a:solidFill>
                  <a:srgbClr val="FF0000"/>
                </a:solidFill>
                <a:latin typeface="Calibri Light"/>
                <a:cs typeface="Calibri Light"/>
              </a:rPr>
              <a:t>SDT_M_mg</a:t>
            </a:r>
            <a:r>
              <a:rPr lang="es-MX" sz="2400" b="1" spc="-10" dirty="0">
                <a:solidFill>
                  <a:srgbClr val="FF0000"/>
                </a:solidFill>
                <a:latin typeface="Calibri Light"/>
                <a:cs typeface="Calibri Light"/>
              </a:rPr>
              <a:t>/L, </a:t>
            </a:r>
            <a:r>
              <a:rPr lang="es-MX" sz="2400" b="1" spc="-10" dirty="0" err="1">
                <a:solidFill>
                  <a:srgbClr val="FF0000"/>
                </a:solidFill>
                <a:latin typeface="Calibri Light"/>
                <a:cs typeface="Calibri Light"/>
              </a:rPr>
              <a:t>FLUORUROS_mg</a:t>
            </a:r>
            <a:r>
              <a:rPr lang="es-MX" sz="2400" b="1" spc="-10" dirty="0">
                <a:solidFill>
                  <a:srgbClr val="FF0000"/>
                </a:solidFill>
                <a:latin typeface="Calibri Light"/>
                <a:cs typeface="Calibri Light"/>
              </a:rPr>
              <a:t>/L</a:t>
            </a:r>
            <a:r>
              <a:rPr lang="es-MX" sz="2400" b="1" spc="-15" dirty="0">
                <a:solidFill>
                  <a:srgbClr val="001F5F"/>
                </a:solidFill>
                <a:latin typeface="Calibri Light"/>
                <a:cs typeface="Calibri Light"/>
              </a:rPr>
              <a:t>, del análisis de importancia se encuentran presentes en la grafica de correlaciones.</a:t>
            </a:r>
          </a:p>
          <a:p>
            <a:pPr marL="355600" indent="-342900" algn="just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MX" sz="2400" b="1" spc="-15" dirty="0">
                <a:solidFill>
                  <a:srgbClr val="001F5F"/>
                </a:solidFill>
                <a:latin typeface="Calibri Light"/>
                <a:cs typeface="Calibri Light"/>
              </a:rPr>
              <a:t>El modelo de Árbol de Decisión presenta una exactitud del 99%, mientras que el modelo de Bosque Aleatorio presenta una exactitud de 97%.</a:t>
            </a:r>
          </a:p>
          <a:p>
            <a:pPr marL="355600" indent="-342900" algn="just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MX" sz="2400" b="1" spc="-15" dirty="0">
                <a:solidFill>
                  <a:srgbClr val="001F5F"/>
                </a:solidFill>
                <a:latin typeface="Calibri Light"/>
                <a:cs typeface="Calibri Light"/>
              </a:rPr>
              <a:t>El modelo de Árbol de Decisión se confunde menos con las diferentes clases en comparación con el Bosque Aleatorio, como se aprecia en las matrices de confusión.</a:t>
            </a:r>
            <a:endParaRPr sz="2400" b="1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93891"/>
            <a:ext cx="12192000" cy="864235"/>
          </a:xfrm>
          <a:custGeom>
            <a:avLst/>
            <a:gdLst/>
            <a:ahLst/>
            <a:cxnLst/>
            <a:rect l="l" t="t" r="r" b="b"/>
            <a:pathLst>
              <a:path w="12192000" h="864234">
                <a:moveTo>
                  <a:pt x="1086167" y="864108"/>
                </a:moveTo>
                <a:lnTo>
                  <a:pt x="0" y="0"/>
                </a:lnTo>
                <a:lnTo>
                  <a:pt x="0" y="435864"/>
                </a:lnTo>
                <a:lnTo>
                  <a:pt x="538289" y="864108"/>
                </a:lnTo>
                <a:lnTo>
                  <a:pt x="1086167" y="864108"/>
                </a:lnTo>
                <a:close/>
              </a:path>
              <a:path w="12192000" h="864234">
                <a:moveTo>
                  <a:pt x="12192000" y="655320"/>
                </a:moveTo>
                <a:lnTo>
                  <a:pt x="1431036" y="655320"/>
                </a:lnTo>
                <a:lnTo>
                  <a:pt x="1431036" y="864108"/>
                </a:lnTo>
                <a:lnTo>
                  <a:pt x="12192000" y="864108"/>
                </a:lnTo>
                <a:lnTo>
                  <a:pt x="12192000" y="655320"/>
                </a:lnTo>
                <a:close/>
              </a:path>
            </a:pathLst>
          </a:custGeom>
          <a:solidFill>
            <a:srgbClr val="564B6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928604" y="0"/>
            <a:ext cx="1263650" cy="3048000"/>
            <a:chOff x="10928604" y="0"/>
            <a:chExt cx="1263650" cy="3048000"/>
          </a:xfrm>
        </p:grpSpPr>
        <p:sp>
          <p:nvSpPr>
            <p:cNvPr id="4" name="object 4"/>
            <p:cNvSpPr/>
            <p:nvPr/>
          </p:nvSpPr>
          <p:spPr>
            <a:xfrm>
              <a:off x="11228832" y="0"/>
              <a:ext cx="963294" cy="3048000"/>
            </a:xfrm>
            <a:custGeom>
              <a:avLst/>
              <a:gdLst/>
              <a:ahLst/>
              <a:cxnLst/>
              <a:rect l="l" t="t" r="r" b="b"/>
              <a:pathLst>
                <a:path w="963295" h="3048000">
                  <a:moveTo>
                    <a:pt x="0" y="0"/>
                  </a:moveTo>
                  <a:lnTo>
                    <a:pt x="0" y="3048000"/>
                  </a:lnTo>
                  <a:lnTo>
                    <a:pt x="963168" y="2024252"/>
                  </a:lnTo>
                  <a:lnTo>
                    <a:pt x="963168" y="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8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062716" y="0"/>
              <a:ext cx="166370" cy="2504440"/>
            </a:xfrm>
            <a:custGeom>
              <a:avLst/>
              <a:gdLst/>
              <a:ahLst/>
              <a:cxnLst/>
              <a:rect l="l" t="t" r="r" b="b"/>
              <a:pathLst>
                <a:path w="166370" h="2504440">
                  <a:moveTo>
                    <a:pt x="8254" y="0"/>
                  </a:moveTo>
                  <a:lnTo>
                    <a:pt x="0" y="2503932"/>
                  </a:lnTo>
                  <a:lnTo>
                    <a:pt x="166115" y="2344166"/>
                  </a:lnTo>
                  <a:lnTo>
                    <a:pt x="166115" y="889"/>
                  </a:lnTo>
                  <a:lnTo>
                    <a:pt x="8254" y="0"/>
                  </a:lnTo>
                  <a:close/>
                </a:path>
              </a:pathLst>
            </a:custGeom>
            <a:solidFill>
              <a:srgbClr val="564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928604" y="0"/>
              <a:ext cx="173990" cy="2659380"/>
            </a:xfrm>
            <a:custGeom>
              <a:avLst/>
              <a:gdLst/>
              <a:ahLst/>
              <a:cxnLst/>
              <a:rect l="l" t="t" r="r" b="b"/>
              <a:pathLst>
                <a:path w="173990" h="2659380">
                  <a:moveTo>
                    <a:pt x="8636" y="0"/>
                  </a:moveTo>
                  <a:lnTo>
                    <a:pt x="0" y="2659379"/>
                  </a:lnTo>
                  <a:lnTo>
                    <a:pt x="173736" y="2489580"/>
                  </a:lnTo>
                  <a:lnTo>
                    <a:pt x="173736" y="1016"/>
                  </a:lnTo>
                  <a:lnTo>
                    <a:pt x="8636" y="0"/>
                  </a:lnTo>
                  <a:close/>
                </a:path>
              </a:pathLst>
            </a:custGeom>
            <a:solidFill>
              <a:srgbClr val="D4BB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464552" y="0"/>
            <a:ext cx="4729480" cy="1127760"/>
            <a:chOff x="7464552" y="0"/>
            <a:chExt cx="4729480" cy="1127760"/>
          </a:xfrm>
        </p:grpSpPr>
        <p:sp>
          <p:nvSpPr>
            <p:cNvPr id="8" name="object 8"/>
            <p:cNvSpPr/>
            <p:nvPr/>
          </p:nvSpPr>
          <p:spPr>
            <a:xfrm>
              <a:off x="7982712" y="0"/>
              <a:ext cx="4211320" cy="1127760"/>
            </a:xfrm>
            <a:custGeom>
              <a:avLst/>
              <a:gdLst/>
              <a:ahLst/>
              <a:cxnLst/>
              <a:rect l="l" t="t" r="r" b="b"/>
              <a:pathLst>
                <a:path w="4211320" h="1127760">
                  <a:moveTo>
                    <a:pt x="4209542" y="0"/>
                  </a:moveTo>
                  <a:lnTo>
                    <a:pt x="1414272" y="0"/>
                  </a:lnTo>
                  <a:lnTo>
                    <a:pt x="0" y="1127760"/>
                  </a:lnTo>
                  <a:lnTo>
                    <a:pt x="4210812" y="1127760"/>
                  </a:lnTo>
                  <a:lnTo>
                    <a:pt x="4209542" y="0"/>
                  </a:lnTo>
                  <a:close/>
                </a:path>
              </a:pathLst>
            </a:custGeom>
            <a:solidFill>
              <a:srgbClr val="0028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40396" y="0"/>
              <a:ext cx="1679575" cy="1127760"/>
            </a:xfrm>
            <a:custGeom>
              <a:avLst/>
              <a:gdLst/>
              <a:ahLst/>
              <a:cxnLst/>
              <a:rect l="l" t="t" r="r" b="b"/>
              <a:pathLst>
                <a:path w="1679575" h="1127760">
                  <a:moveTo>
                    <a:pt x="1679448" y="0"/>
                  </a:moveTo>
                  <a:lnTo>
                    <a:pt x="1399031" y="0"/>
                  </a:lnTo>
                  <a:lnTo>
                    <a:pt x="0" y="1127760"/>
                  </a:lnTo>
                  <a:lnTo>
                    <a:pt x="280415" y="1127760"/>
                  </a:lnTo>
                  <a:lnTo>
                    <a:pt x="1679448" y="0"/>
                  </a:lnTo>
                  <a:close/>
                </a:path>
              </a:pathLst>
            </a:custGeom>
            <a:solidFill>
              <a:srgbClr val="564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64552" y="0"/>
              <a:ext cx="1679575" cy="1127760"/>
            </a:xfrm>
            <a:custGeom>
              <a:avLst/>
              <a:gdLst/>
              <a:ahLst/>
              <a:cxnLst/>
              <a:rect l="l" t="t" r="r" b="b"/>
              <a:pathLst>
                <a:path w="1679575" h="1127760">
                  <a:moveTo>
                    <a:pt x="1679448" y="0"/>
                  </a:moveTo>
                  <a:lnTo>
                    <a:pt x="1399031" y="0"/>
                  </a:lnTo>
                  <a:lnTo>
                    <a:pt x="0" y="1127760"/>
                  </a:lnTo>
                  <a:lnTo>
                    <a:pt x="280416" y="1127760"/>
                  </a:lnTo>
                  <a:lnTo>
                    <a:pt x="1679448" y="0"/>
                  </a:lnTo>
                  <a:close/>
                </a:path>
              </a:pathLst>
            </a:custGeom>
            <a:solidFill>
              <a:srgbClr val="D4BB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0" y="5152640"/>
            <a:ext cx="2181225" cy="1705610"/>
            <a:chOff x="0" y="5152640"/>
            <a:chExt cx="2181225" cy="170561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52640"/>
              <a:ext cx="2180844" cy="170535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0" y="5205983"/>
              <a:ext cx="2084705" cy="1652270"/>
            </a:xfrm>
            <a:custGeom>
              <a:avLst/>
              <a:gdLst/>
              <a:ahLst/>
              <a:cxnLst/>
              <a:rect l="l" t="t" r="r" b="b"/>
              <a:pathLst>
                <a:path w="2084705" h="1652270">
                  <a:moveTo>
                    <a:pt x="0" y="0"/>
                  </a:moveTo>
                  <a:lnTo>
                    <a:pt x="0" y="829818"/>
                  </a:lnTo>
                  <a:lnTo>
                    <a:pt x="1037374" y="1652016"/>
                  </a:lnTo>
                  <a:lnTo>
                    <a:pt x="2084362" y="1652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BB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5993891"/>
              <a:ext cx="1086485" cy="864235"/>
            </a:xfrm>
            <a:custGeom>
              <a:avLst/>
              <a:gdLst/>
              <a:ahLst/>
              <a:cxnLst/>
              <a:rect l="l" t="t" r="r" b="b"/>
              <a:pathLst>
                <a:path w="1086485" h="864234">
                  <a:moveTo>
                    <a:pt x="0" y="0"/>
                  </a:moveTo>
                  <a:lnTo>
                    <a:pt x="0" y="435864"/>
                  </a:lnTo>
                  <a:lnTo>
                    <a:pt x="538300" y="864108"/>
                  </a:lnTo>
                  <a:lnTo>
                    <a:pt x="1086178" y="864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4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6393179"/>
              <a:ext cx="579120" cy="464820"/>
            </a:xfrm>
            <a:custGeom>
              <a:avLst/>
              <a:gdLst/>
              <a:ahLst/>
              <a:cxnLst/>
              <a:rect l="l" t="t" r="r" b="b"/>
              <a:pathLst>
                <a:path w="579120" h="464820">
                  <a:moveTo>
                    <a:pt x="0" y="0"/>
                  </a:moveTo>
                  <a:lnTo>
                    <a:pt x="0" y="464818"/>
                  </a:lnTo>
                  <a:lnTo>
                    <a:pt x="578774" y="464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8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E35811EB-0127-4D8B-9A74-43C9B4334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93" y="856178"/>
            <a:ext cx="11495163" cy="410785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BFCB82E-B2F3-C5C9-A751-CA262B4FD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546" y="1127761"/>
            <a:ext cx="1718320" cy="3749040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A4BF7F-18EC-17A2-EF90-E61689A8F4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2020" y="1524000"/>
            <a:ext cx="1774606" cy="28348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7" name="object 12">
            <a:extLst>
              <a:ext uri="{FF2B5EF4-FFF2-40B4-BE49-F238E27FC236}">
                <a16:creationId xmlns:a16="http://schemas.microsoft.com/office/drawing/2014/main" id="{AB2FC6C8-A7D4-70DC-2610-AD5D889C81E2}"/>
              </a:ext>
            </a:extLst>
          </p:cNvPr>
          <p:cNvSpPr txBox="1"/>
          <p:nvPr/>
        </p:nvSpPr>
        <p:spPr>
          <a:xfrm>
            <a:off x="2267410" y="6288902"/>
            <a:ext cx="762012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MX" sz="2000" b="1" dirty="0">
                <a:latin typeface="Arial"/>
                <a:cs typeface="Arial"/>
              </a:rPr>
              <a:t>Tamaño de los datos: 1054 muestras, 15 variables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0" name="object 2">
            <a:extLst>
              <a:ext uri="{FF2B5EF4-FFF2-40B4-BE49-F238E27FC236}">
                <a16:creationId xmlns:a16="http://schemas.microsoft.com/office/drawing/2014/main" id="{0373F4BC-14C0-99A3-1534-7918D68B89E0}"/>
              </a:ext>
            </a:extLst>
          </p:cNvPr>
          <p:cNvSpPr txBox="1"/>
          <p:nvPr/>
        </p:nvSpPr>
        <p:spPr>
          <a:xfrm>
            <a:off x="0" y="242730"/>
            <a:ext cx="677926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173044"/>
              </a:buClr>
              <a:buFont typeface="Wingdings"/>
              <a:buChar char=""/>
              <a:tabLst>
                <a:tab pos="241300" algn="l"/>
              </a:tabLst>
            </a:pPr>
            <a:r>
              <a:rPr lang="es-MX" sz="2800" b="1" spc="-10" dirty="0">
                <a:solidFill>
                  <a:srgbClr val="001F5F"/>
                </a:solidFill>
                <a:latin typeface="Calibri Light"/>
                <a:cs typeface="Calibri Light"/>
              </a:rPr>
              <a:t>Datos</a:t>
            </a:r>
            <a:endParaRPr sz="2800" b="1" dirty="0">
              <a:latin typeface="Calibri Light"/>
              <a:cs typeface="Calibri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616594-5503-454D-E20A-A8869E693436}"/>
              </a:ext>
            </a:extLst>
          </p:cNvPr>
          <p:cNvSpPr/>
          <p:nvPr/>
        </p:nvSpPr>
        <p:spPr>
          <a:xfrm>
            <a:off x="1085017" y="5353322"/>
            <a:ext cx="1075002" cy="788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Verificamos</a:t>
            </a:r>
          </a:p>
          <a:p>
            <a:pPr algn="ctr"/>
            <a:r>
              <a:rPr lang="es-MX" sz="1100" dirty="0"/>
              <a:t>Valores nulos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E81316-5CDD-0E81-5656-C0409AA71CF9}"/>
              </a:ext>
            </a:extLst>
          </p:cNvPr>
          <p:cNvSpPr/>
          <p:nvPr/>
        </p:nvSpPr>
        <p:spPr>
          <a:xfrm>
            <a:off x="2849815" y="5353322"/>
            <a:ext cx="1075003" cy="788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Rellenamos “Ok”, la columna contaminantes</a:t>
            </a:r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57E4AB7C-EF2D-6778-5311-746E82528F57}"/>
              </a:ext>
            </a:extLst>
          </p:cNvPr>
          <p:cNvSpPr/>
          <p:nvPr/>
        </p:nvSpPr>
        <p:spPr>
          <a:xfrm rot="10800000">
            <a:off x="549619" y="5633040"/>
            <a:ext cx="381000" cy="2286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0188B7-3701-22EB-EF34-BCC5BF004250}"/>
              </a:ext>
            </a:extLst>
          </p:cNvPr>
          <p:cNvSpPr/>
          <p:nvPr/>
        </p:nvSpPr>
        <p:spPr>
          <a:xfrm>
            <a:off x="4614614" y="5353322"/>
            <a:ext cx="1075003" cy="788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Eliminamos la columna “</a:t>
            </a:r>
            <a:r>
              <a:rPr lang="es-MX" sz="1100" dirty="0" err="1"/>
              <a:t>SDT_mg</a:t>
            </a:r>
            <a:r>
              <a:rPr lang="es-MX" sz="1100" dirty="0"/>
              <a:t>/L”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EC3DB6-C1F2-D193-84EB-9518F8C0A903}"/>
              </a:ext>
            </a:extLst>
          </p:cNvPr>
          <p:cNvSpPr/>
          <p:nvPr/>
        </p:nvSpPr>
        <p:spPr>
          <a:xfrm>
            <a:off x="6379413" y="5353322"/>
            <a:ext cx="1075003" cy="788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Eliminamos los renglones con “</a:t>
            </a:r>
            <a:r>
              <a:rPr lang="es-MX" sz="1100" dirty="0" err="1"/>
              <a:t>NaN</a:t>
            </a:r>
            <a:r>
              <a:rPr lang="es-MX" sz="1100" dirty="0"/>
              <a:t>”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B1EF6B4-E845-8BC5-3E07-4B7A7081512C}"/>
              </a:ext>
            </a:extLst>
          </p:cNvPr>
          <p:cNvSpPr/>
          <p:nvPr/>
        </p:nvSpPr>
        <p:spPr>
          <a:xfrm>
            <a:off x="8144212" y="5353322"/>
            <a:ext cx="1075003" cy="788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Cambiamos las columnas objeto a numéricas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DBC887-FEC7-AF1A-A634-F621D2C9182B}"/>
              </a:ext>
            </a:extLst>
          </p:cNvPr>
          <p:cNvSpPr/>
          <p:nvPr/>
        </p:nvSpPr>
        <p:spPr>
          <a:xfrm>
            <a:off x="9909011" y="5353322"/>
            <a:ext cx="1075003" cy="788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Seleccionamos nuestras variables a utilizar </a:t>
            </a:r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556F8DC1-FB93-C943-1032-4BE327CAF034}"/>
              </a:ext>
            </a:extLst>
          </p:cNvPr>
          <p:cNvSpPr/>
          <p:nvPr/>
        </p:nvSpPr>
        <p:spPr>
          <a:xfrm rot="10800000">
            <a:off x="2314417" y="5633040"/>
            <a:ext cx="381000" cy="2286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Arrow: Left 33">
            <a:extLst>
              <a:ext uri="{FF2B5EF4-FFF2-40B4-BE49-F238E27FC236}">
                <a16:creationId xmlns:a16="http://schemas.microsoft.com/office/drawing/2014/main" id="{782E9E84-2F35-747E-54D8-02629E25EB51}"/>
              </a:ext>
            </a:extLst>
          </p:cNvPr>
          <p:cNvSpPr/>
          <p:nvPr/>
        </p:nvSpPr>
        <p:spPr>
          <a:xfrm rot="10800000">
            <a:off x="4079216" y="5633040"/>
            <a:ext cx="381000" cy="2286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Arrow: Left 34">
            <a:extLst>
              <a:ext uri="{FF2B5EF4-FFF2-40B4-BE49-F238E27FC236}">
                <a16:creationId xmlns:a16="http://schemas.microsoft.com/office/drawing/2014/main" id="{873CB891-21B5-BFFC-2A82-51F2618754CB}"/>
              </a:ext>
            </a:extLst>
          </p:cNvPr>
          <p:cNvSpPr/>
          <p:nvPr/>
        </p:nvSpPr>
        <p:spPr>
          <a:xfrm rot="10800000">
            <a:off x="5844015" y="5633040"/>
            <a:ext cx="381000" cy="2286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Arrow: Left 35">
            <a:extLst>
              <a:ext uri="{FF2B5EF4-FFF2-40B4-BE49-F238E27FC236}">
                <a16:creationId xmlns:a16="http://schemas.microsoft.com/office/drawing/2014/main" id="{0E18C30A-DA88-A9CD-A70E-20A8340BE9F5}"/>
              </a:ext>
            </a:extLst>
          </p:cNvPr>
          <p:cNvSpPr/>
          <p:nvPr/>
        </p:nvSpPr>
        <p:spPr>
          <a:xfrm rot="10800000">
            <a:off x="7608814" y="5633040"/>
            <a:ext cx="381000" cy="2286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Arrow: Left 36">
            <a:extLst>
              <a:ext uri="{FF2B5EF4-FFF2-40B4-BE49-F238E27FC236}">
                <a16:creationId xmlns:a16="http://schemas.microsoft.com/office/drawing/2014/main" id="{90E2E048-1044-E4EF-118E-D9EA8CB5681E}"/>
              </a:ext>
            </a:extLst>
          </p:cNvPr>
          <p:cNvSpPr/>
          <p:nvPr/>
        </p:nvSpPr>
        <p:spPr>
          <a:xfrm rot="10800000">
            <a:off x="9373613" y="5633040"/>
            <a:ext cx="381000" cy="2286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Arrow: Left 37">
            <a:extLst>
              <a:ext uri="{FF2B5EF4-FFF2-40B4-BE49-F238E27FC236}">
                <a16:creationId xmlns:a16="http://schemas.microsoft.com/office/drawing/2014/main" id="{C17D274B-1E6D-559E-7C85-B8978577FF29}"/>
              </a:ext>
            </a:extLst>
          </p:cNvPr>
          <p:cNvSpPr/>
          <p:nvPr/>
        </p:nvSpPr>
        <p:spPr>
          <a:xfrm rot="10800000">
            <a:off x="11138417" y="5633040"/>
            <a:ext cx="381000" cy="2286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object 12">
            <a:extLst>
              <a:ext uri="{FF2B5EF4-FFF2-40B4-BE49-F238E27FC236}">
                <a16:creationId xmlns:a16="http://schemas.microsoft.com/office/drawing/2014/main" id="{B8F458E6-9E63-7308-28A5-9B037203B950}"/>
              </a:ext>
            </a:extLst>
          </p:cNvPr>
          <p:cNvSpPr txBox="1"/>
          <p:nvPr/>
        </p:nvSpPr>
        <p:spPr>
          <a:xfrm>
            <a:off x="1641753" y="490616"/>
            <a:ext cx="762012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MX" sz="2000" b="1" dirty="0">
                <a:latin typeface="Arial"/>
                <a:cs typeface="Arial"/>
              </a:rPr>
              <a:t>Tamaño de los datos: 1068 muestras, 57 variables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0" name="object 12">
            <a:extLst>
              <a:ext uri="{FF2B5EF4-FFF2-40B4-BE49-F238E27FC236}">
                <a16:creationId xmlns:a16="http://schemas.microsoft.com/office/drawing/2014/main" id="{B0872204-02A0-1E73-201B-1A44DE4114E9}"/>
              </a:ext>
            </a:extLst>
          </p:cNvPr>
          <p:cNvSpPr txBox="1"/>
          <p:nvPr/>
        </p:nvSpPr>
        <p:spPr>
          <a:xfrm>
            <a:off x="2294483" y="4984005"/>
            <a:ext cx="762012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MX" sz="2000" b="1" dirty="0">
                <a:latin typeface="Arial"/>
                <a:cs typeface="Arial"/>
              </a:rPr>
              <a:t>Pipeline Propuesto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1" name="object 2">
            <a:extLst>
              <a:ext uri="{FF2B5EF4-FFF2-40B4-BE49-F238E27FC236}">
                <a16:creationId xmlns:a16="http://schemas.microsoft.com/office/drawing/2014/main" id="{221467DA-EF58-F574-AD88-36F07ADCB4C0}"/>
              </a:ext>
            </a:extLst>
          </p:cNvPr>
          <p:cNvSpPr txBox="1"/>
          <p:nvPr/>
        </p:nvSpPr>
        <p:spPr>
          <a:xfrm>
            <a:off x="-35000" y="5117372"/>
            <a:ext cx="1042818" cy="4558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rgbClr val="173044"/>
              </a:buClr>
              <a:tabLst>
                <a:tab pos="241300" algn="l"/>
              </a:tabLst>
            </a:pPr>
            <a:r>
              <a:rPr lang="es-MX" sz="1400" b="1" spc="-10" dirty="0">
                <a:solidFill>
                  <a:srgbClr val="001F5F"/>
                </a:solidFill>
                <a:latin typeface="Calibri Light"/>
                <a:cs typeface="Calibri Light"/>
              </a:rPr>
              <a:t>Datos 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rgbClr val="173044"/>
              </a:buClr>
              <a:tabLst>
                <a:tab pos="241300" algn="l"/>
              </a:tabLst>
            </a:pPr>
            <a:r>
              <a:rPr lang="es-MX" sz="1400" b="1" spc="-10" dirty="0">
                <a:solidFill>
                  <a:srgbClr val="001F5F"/>
                </a:solidFill>
                <a:latin typeface="Calibri Light"/>
                <a:cs typeface="Calibri Light"/>
              </a:rPr>
              <a:t>de Entrada</a:t>
            </a:r>
            <a:endParaRPr sz="1400" b="1" dirty="0">
              <a:latin typeface="Calibri Light"/>
              <a:cs typeface="Calibri Light"/>
            </a:endParaRPr>
          </a:p>
        </p:txBody>
      </p:sp>
      <p:sp>
        <p:nvSpPr>
          <p:cNvPr id="42" name="object 2">
            <a:extLst>
              <a:ext uri="{FF2B5EF4-FFF2-40B4-BE49-F238E27FC236}">
                <a16:creationId xmlns:a16="http://schemas.microsoft.com/office/drawing/2014/main" id="{9CE08E2B-714D-75F4-32A9-799CE734E11B}"/>
              </a:ext>
            </a:extLst>
          </p:cNvPr>
          <p:cNvSpPr txBox="1"/>
          <p:nvPr/>
        </p:nvSpPr>
        <p:spPr>
          <a:xfrm>
            <a:off x="11073127" y="5105400"/>
            <a:ext cx="1042818" cy="4558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rgbClr val="173044"/>
              </a:buClr>
              <a:tabLst>
                <a:tab pos="241300" algn="l"/>
              </a:tabLst>
            </a:pPr>
            <a:r>
              <a:rPr lang="es-MX" sz="1400" b="1" spc="-10" dirty="0">
                <a:solidFill>
                  <a:srgbClr val="001F5F"/>
                </a:solidFill>
                <a:latin typeface="Calibri Light"/>
                <a:cs typeface="Calibri Light"/>
              </a:rPr>
              <a:t>Datos 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rgbClr val="173044"/>
              </a:buClr>
              <a:tabLst>
                <a:tab pos="241300" algn="l"/>
              </a:tabLst>
            </a:pPr>
            <a:r>
              <a:rPr lang="es-MX" sz="1400" b="1" spc="-10" dirty="0">
                <a:solidFill>
                  <a:srgbClr val="001F5F"/>
                </a:solidFill>
                <a:latin typeface="Calibri Light"/>
                <a:cs typeface="Calibri Light"/>
              </a:rPr>
              <a:t>de Salida</a:t>
            </a:r>
            <a:endParaRPr sz="1400" b="1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3867" y="242730"/>
            <a:ext cx="677926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173044"/>
              </a:buClr>
              <a:buFont typeface="Wingdings"/>
              <a:buChar char=""/>
              <a:tabLst>
                <a:tab pos="241300" algn="l"/>
              </a:tabLst>
            </a:pPr>
            <a:r>
              <a:rPr lang="es-MX" sz="2800" b="1" spc="-10" dirty="0">
                <a:solidFill>
                  <a:srgbClr val="001F5F"/>
                </a:solidFill>
                <a:latin typeface="Calibri Light"/>
                <a:cs typeface="Calibri Light"/>
              </a:rPr>
              <a:t>Proporción de Aguas Subterráneas</a:t>
            </a:r>
            <a:endParaRPr sz="2800" b="1" dirty="0">
              <a:latin typeface="Calibri Light"/>
              <a:cs typeface="Calibri Light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E8F905A-A9E7-5E86-FB83-96A9CEEE6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375410"/>
            <a:ext cx="4570273" cy="482925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E352424-8022-D81A-DBE3-D62133CC3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319525"/>
            <a:ext cx="2733333" cy="4980952"/>
          </a:xfrm>
          <a:prstGeom prst="rect">
            <a:avLst/>
          </a:prstGeom>
        </p:spPr>
      </p:pic>
      <p:sp>
        <p:nvSpPr>
          <p:cNvPr id="22" name="Arrow: Left 21">
            <a:extLst>
              <a:ext uri="{FF2B5EF4-FFF2-40B4-BE49-F238E27FC236}">
                <a16:creationId xmlns:a16="http://schemas.microsoft.com/office/drawing/2014/main" id="{0EDE2595-6EA0-ED34-07CE-8EC52785FA07}"/>
              </a:ext>
            </a:extLst>
          </p:cNvPr>
          <p:cNvSpPr/>
          <p:nvPr/>
        </p:nvSpPr>
        <p:spPr>
          <a:xfrm rot="19175316">
            <a:off x="2892148" y="2317265"/>
            <a:ext cx="1219200" cy="3810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F4C4BBB6-D27A-DF60-8F8B-40390F4E6CE1}"/>
              </a:ext>
            </a:extLst>
          </p:cNvPr>
          <p:cNvSpPr/>
          <p:nvPr/>
        </p:nvSpPr>
        <p:spPr>
          <a:xfrm rot="19175316">
            <a:off x="2821124" y="4679465"/>
            <a:ext cx="1219200" cy="3810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6224EFEC-D4C8-A2DE-4F38-1F1145877E58}"/>
              </a:ext>
            </a:extLst>
          </p:cNvPr>
          <p:cNvSpPr/>
          <p:nvPr/>
        </p:nvSpPr>
        <p:spPr>
          <a:xfrm rot="19175316">
            <a:off x="2892148" y="5441465"/>
            <a:ext cx="1219200" cy="3810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DBC262E-8A78-9728-87AE-B2FFE8457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979" y="2590904"/>
            <a:ext cx="2442621" cy="236209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702903B-9A3C-F1B9-435B-64CB0EFE642A}"/>
              </a:ext>
            </a:extLst>
          </p:cNvPr>
          <p:cNvSpPr/>
          <p:nvPr/>
        </p:nvSpPr>
        <p:spPr>
          <a:xfrm>
            <a:off x="4379390" y="3886200"/>
            <a:ext cx="2173810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object 2">
            <a:extLst>
              <a:ext uri="{FF2B5EF4-FFF2-40B4-BE49-F238E27FC236}">
                <a16:creationId xmlns:a16="http://schemas.microsoft.com/office/drawing/2014/main" id="{E148A5ED-357F-DADF-F491-F33143049B57}"/>
              </a:ext>
            </a:extLst>
          </p:cNvPr>
          <p:cNvSpPr txBox="1"/>
          <p:nvPr/>
        </p:nvSpPr>
        <p:spPr>
          <a:xfrm>
            <a:off x="3751795" y="4782053"/>
            <a:ext cx="5602810" cy="16998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rgbClr val="173044"/>
              </a:buClr>
              <a:tabLst>
                <a:tab pos="241300" algn="l"/>
              </a:tabLst>
            </a:pPr>
            <a:r>
              <a:rPr lang="es-MX" sz="3600" b="1" spc="-10" dirty="0">
                <a:solidFill>
                  <a:srgbClr val="FF0000"/>
                </a:solidFill>
                <a:latin typeface="Calibri Light"/>
                <a:cs typeface="Calibri Light"/>
              </a:rPr>
              <a:t>Manantiales: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rgbClr val="173044"/>
              </a:buClr>
              <a:tabLst>
                <a:tab pos="241300" algn="l"/>
              </a:tabLst>
            </a:pPr>
            <a:r>
              <a:rPr lang="es-MX" sz="3600" b="1" spc="-10" dirty="0">
                <a:solidFill>
                  <a:srgbClr val="FF0000"/>
                </a:solidFill>
                <a:latin typeface="Calibri Light"/>
                <a:cs typeface="Calibri Light"/>
              </a:rPr>
              <a:t>50% COLIMA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rgbClr val="173044"/>
              </a:buClr>
              <a:tabLst>
                <a:tab pos="241300" algn="l"/>
              </a:tabLst>
            </a:pPr>
            <a:r>
              <a:rPr lang="es-MX" sz="3600" b="1" spc="-10" dirty="0">
                <a:solidFill>
                  <a:srgbClr val="FF0000"/>
                </a:solidFill>
                <a:latin typeface="Calibri Light"/>
                <a:cs typeface="Calibri Light"/>
              </a:rPr>
              <a:t> 41.66% HIDALGO</a:t>
            </a:r>
            <a:endParaRPr sz="3600" b="1" dirty="0">
              <a:solidFill>
                <a:srgbClr val="FF0000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3867" y="242730"/>
            <a:ext cx="743448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173044"/>
              </a:buClr>
              <a:buFont typeface="Wingdings"/>
              <a:buChar char=""/>
              <a:tabLst>
                <a:tab pos="241300" algn="l"/>
              </a:tabLst>
            </a:pPr>
            <a:r>
              <a:rPr lang="es-MX" sz="2800" b="1" spc="-10" dirty="0">
                <a:solidFill>
                  <a:srgbClr val="001F5F"/>
                </a:solidFill>
                <a:latin typeface="Calibri Light"/>
                <a:cs typeface="Calibri Light"/>
              </a:rPr>
              <a:t>Descripción de nuestro datos (variables utilizadas)</a:t>
            </a:r>
            <a:endParaRPr sz="2800" b="1" dirty="0">
              <a:latin typeface="Calibri Light"/>
              <a:cs typeface="Calibri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4C271-CB0B-C212-A6B1-40D3DC8AF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5539"/>
            <a:ext cx="12192000" cy="1923861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E3C46BDB-BB22-1FF8-428A-4274AECB3D1B}"/>
              </a:ext>
            </a:extLst>
          </p:cNvPr>
          <p:cNvSpPr/>
          <p:nvPr/>
        </p:nvSpPr>
        <p:spPr>
          <a:xfrm rot="5400000">
            <a:off x="2209800" y="2914839"/>
            <a:ext cx="381000" cy="2286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46B0C9C9-10A2-29FD-60A6-6C439B2A9D97}"/>
              </a:ext>
            </a:extLst>
          </p:cNvPr>
          <p:cNvSpPr/>
          <p:nvPr/>
        </p:nvSpPr>
        <p:spPr>
          <a:xfrm rot="5400000">
            <a:off x="2980407" y="2912017"/>
            <a:ext cx="381000" cy="2286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7F8F714A-7B13-2F63-6F7D-F02F968FCEE2}"/>
              </a:ext>
            </a:extLst>
          </p:cNvPr>
          <p:cNvSpPr/>
          <p:nvPr/>
        </p:nvSpPr>
        <p:spPr>
          <a:xfrm rot="5400000">
            <a:off x="3717288" y="2912017"/>
            <a:ext cx="381000" cy="2286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B931DEF2-6A97-B14B-6134-24DE8649557D}"/>
              </a:ext>
            </a:extLst>
          </p:cNvPr>
          <p:cNvSpPr/>
          <p:nvPr/>
        </p:nvSpPr>
        <p:spPr>
          <a:xfrm rot="5400000">
            <a:off x="5181600" y="2912017"/>
            <a:ext cx="381000" cy="2286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A12E0B11-8B1E-8FB9-7A44-323AF3F1BF9E}"/>
              </a:ext>
            </a:extLst>
          </p:cNvPr>
          <p:cNvSpPr/>
          <p:nvPr/>
        </p:nvSpPr>
        <p:spPr>
          <a:xfrm rot="5400000">
            <a:off x="6336313" y="2912017"/>
            <a:ext cx="381000" cy="2286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07BB7CB3-2257-44DC-A687-E6F60EAA454B}"/>
              </a:ext>
            </a:extLst>
          </p:cNvPr>
          <p:cNvSpPr/>
          <p:nvPr/>
        </p:nvSpPr>
        <p:spPr>
          <a:xfrm rot="5400000">
            <a:off x="7010400" y="2895600"/>
            <a:ext cx="381000" cy="2286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4C21DFCA-47C6-1FAA-0D19-342902FB79E1}"/>
              </a:ext>
            </a:extLst>
          </p:cNvPr>
          <p:cNvSpPr/>
          <p:nvPr/>
        </p:nvSpPr>
        <p:spPr>
          <a:xfrm rot="5400000">
            <a:off x="11696700" y="2895600"/>
            <a:ext cx="381000" cy="2286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699E8C-C7CD-CC39-DAE7-1E1CDEF02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4370031"/>
            <a:ext cx="2342857" cy="2104762"/>
          </a:xfrm>
          <a:prstGeom prst="rect">
            <a:avLst/>
          </a:prstGeom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4CAA1DB4-437C-D3B8-CE8D-DE4EB66C712A}"/>
              </a:ext>
            </a:extLst>
          </p:cNvPr>
          <p:cNvSpPr txBox="1"/>
          <p:nvPr/>
        </p:nvSpPr>
        <p:spPr>
          <a:xfrm>
            <a:off x="513231" y="3878621"/>
            <a:ext cx="1659879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rgbClr val="173044"/>
              </a:buClr>
              <a:tabLst>
                <a:tab pos="241300" algn="l"/>
              </a:tabLst>
            </a:pPr>
            <a:r>
              <a:rPr lang="es-MX" sz="2000" b="1" spc="-10" dirty="0">
                <a:solidFill>
                  <a:srgbClr val="001F5F"/>
                </a:solidFill>
                <a:latin typeface="Calibri Light"/>
                <a:cs typeface="Calibri Light"/>
              </a:rPr>
              <a:t>Promedio</a:t>
            </a:r>
            <a:endParaRPr sz="2000" b="1" dirty="0">
              <a:latin typeface="Calibri Light"/>
              <a:cs typeface="Calibri Ligh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9E6C6E-9837-A00F-C7F9-80610517E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835" y="4322412"/>
            <a:ext cx="2371429" cy="2152381"/>
          </a:xfrm>
          <a:prstGeom prst="rect">
            <a:avLst/>
          </a:prstGeom>
        </p:spPr>
      </p:pic>
      <p:sp>
        <p:nvSpPr>
          <p:cNvPr id="18" name="object 2">
            <a:extLst>
              <a:ext uri="{FF2B5EF4-FFF2-40B4-BE49-F238E27FC236}">
                <a16:creationId xmlns:a16="http://schemas.microsoft.com/office/drawing/2014/main" id="{13C2E95C-D6DA-1AE0-2AD2-743AC06255B2}"/>
              </a:ext>
            </a:extLst>
          </p:cNvPr>
          <p:cNvSpPr txBox="1"/>
          <p:nvPr/>
        </p:nvSpPr>
        <p:spPr>
          <a:xfrm>
            <a:off x="2963547" y="3878620"/>
            <a:ext cx="1659879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rgbClr val="173044"/>
              </a:buClr>
              <a:tabLst>
                <a:tab pos="241300" algn="l"/>
              </a:tabLst>
            </a:pPr>
            <a:r>
              <a:rPr lang="es-MX" sz="2000" b="1" spc="-10" dirty="0">
                <a:solidFill>
                  <a:srgbClr val="001F5F"/>
                </a:solidFill>
                <a:latin typeface="Calibri Light"/>
                <a:cs typeface="Calibri Light"/>
              </a:rPr>
              <a:t>Mediana</a:t>
            </a:r>
            <a:endParaRPr sz="2000" b="1" dirty="0">
              <a:latin typeface="Calibri Light"/>
              <a:cs typeface="Calibri Light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BAFE0BD-CC69-D768-8C1F-3DE42EBBA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2043" y="4350983"/>
            <a:ext cx="2428571" cy="2123810"/>
          </a:xfrm>
          <a:prstGeom prst="rect">
            <a:avLst/>
          </a:prstGeom>
        </p:spPr>
      </p:pic>
      <p:sp>
        <p:nvSpPr>
          <p:cNvPr id="28" name="object 2">
            <a:extLst>
              <a:ext uri="{FF2B5EF4-FFF2-40B4-BE49-F238E27FC236}">
                <a16:creationId xmlns:a16="http://schemas.microsoft.com/office/drawing/2014/main" id="{9C8D6645-42A1-9B5B-60E9-4F98BCD166D9}"/>
              </a:ext>
            </a:extLst>
          </p:cNvPr>
          <p:cNvSpPr txBox="1"/>
          <p:nvPr/>
        </p:nvSpPr>
        <p:spPr>
          <a:xfrm>
            <a:off x="5446448" y="3898375"/>
            <a:ext cx="1659879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rgbClr val="173044"/>
              </a:buClr>
              <a:tabLst>
                <a:tab pos="241300" algn="l"/>
              </a:tabLst>
            </a:pPr>
            <a:r>
              <a:rPr lang="es-MX" sz="2000" b="1" spc="-10" dirty="0">
                <a:solidFill>
                  <a:srgbClr val="001F5F"/>
                </a:solidFill>
                <a:latin typeface="Calibri Light"/>
                <a:cs typeface="Calibri Light"/>
              </a:rPr>
              <a:t>Máximo</a:t>
            </a:r>
            <a:endParaRPr sz="2000" b="1" dirty="0">
              <a:latin typeface="Calibri Light"/>
              <a:cs typeface="Calibri Light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2F4E558-5ECD-B01E-8B02-13CA0D847D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1393" y="4350983"/>
            <a:ext cx="2171429" cy="212381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DC0FA4E-36EC-EF23-13B3-42879BC655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3600" y="4331936"/>
            <a:ext cx="2342857" cy="2142857"/>
          </a:xfrm>
          <a:prstGeom prst="rect">
            <a:avLst/>
          </a:prstGeom>
        </p:spPr>
      </p:pic>
      <p:sp>
        <p:nvSpPr>
          <p:cNvPr id="33" name="object 2">
            <a:extLst>
              <a:ext uri="{FF2B5EF4-FFF2-40B4-BE49-F238E27FC236}">
                <a16:creationId xmlns:a16="http://schemas.microsoft.com/office/drawing/2014/main" id="{07E5C88A-6E37-1364-3986-ED6DB2FC3727}"/>
              </a:ext>
            </a:extLst>
          </p:cNvPr>
          <p:cNvSpPr txBox="1"/>
          <p:nvPr/>
        </p:nvSpPr>
        <p:spPr>
          <a:xfrm>
            <a:off x="7747167" y="3898375"/>
            <a:ext cx="1659879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rgbClr val="173044"/>
              </a:buClr>
              <a:tabLst>
                <a:tab pos="241300" algn="l"/>
              </a:tabLst>
            </a:pPr>
            <a:r>
              <a:rPr lang="es-MX" sz="2000" b="1" spc="-10" dirty="0">
                <a:solidFill>
                  <a:srgbClr val="001F5F"/>
                </a:solidFill>
                <a:latin typeface="Calibri Light"/>
                <a:cs typeface="Calibri Light"/>
              </a:rPr>
              <a:t>Mínimo</a:t>
            </a:r>
            <a:endParaRPr sz="2000" b="1" dirty="0">
              <a:latin typeface="Calibri Light"/>
              <a:cs typeface="Calibri Light"/>
            </a:endParaRPr>
          </a:p>
        </p:txBody>
      </p:sp>
      <p:sp>
        <p:nvSpPr>
          <p:cNvPr id="34" name="object 2">
            <a:extLst>
              <a:ext uri="{FF2B5EF4-FFF2-40B4-BE49-F238E27FC236}">
                <a16:creationId xmlns:a16="http://schemas.microsoft.com/office/drawing/2014/main" id="{644E1A33-8061-0D52-BE59-0BE30A0CCD70}"/>
              </a:ext>
            </a:extLst>
          </p:cNvPr>
          <p:cNvSpPr txBox="1"/>
          <p:nvPr/>
        </p:nvSpPr>
        <p:spPr>
          <a:xfrm>
            <a:off x="9795425" y="3898375"/>
            <a:ext cx="225920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rgbClr val="173044"/>
              </a:buClr>
              <a:tabLst>
                <a:tab pos="241300" algn="l"/>
              </a:tabLst>
            </a:pPr>
            <a:r>
              <a:rPr lang="es-MX" sz="2000" b="1" spc="-10" dirty="0">
                <a:solidFill>
                  <a:srgbClr val="001F5F"/>
                </a:solidFill>
                <a:latin typeface="Calibri Light"/>
                <a:cs typeface="Calibri Light"/>
              </a:rPr>
              <a:t>Desviación estándar</a:t>
            </a:r>
            <a:endParaRPr sz="2000" b="1" dirty="0">
              <a:latin typeface="Calibri Light"/>
              <a:cs typeface="Calibri Light"/>
            </a:endParaRPr>
          </a:p>
        </p:txBody>
      </p:sp>
      <p:sp>
        <p:nvSpPr>
          <p:cNvPr id="35" name="object 2">
            <a:extLst>
              <a:ext uri="{FF2B5EF4-FFF2-40B4-BE49-F238E27FC236}">
                <a16:creationId xmlns:a16="http://schemas.microsoft.com/office/drawing/2014/main" id="{7FA38D70-FC12-80CB-2420-6EBEDB60F930}"/>
              </a:ext>
            </a:extLst>
          </p:cNvPr>
          <p:cNvSpPr txBox="1"/>
          <p:nvPr/>
        </p:nvSpPr>
        <p:spPr>
          <a:xfrm>
            <a:off x="4028621" y="2057400"/>
            <a:ext cx="4315413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rgbClr val="173044"/>
              </a:buClr>
              <a:tabLst>
                <a:tab pos="241300" algn="l"/>
              </a:tabLst>
            </a:pPr>
            <a:r>
              <a:rPr lang="es-MX" sz="3600" b="1" spc="-10" dirty="0">
                <a:solidFill>
                  <a:srgbClr val="FF0000"/>
                </a:solidFill>
                <a:latin typeface="Calibri Light"/>
                <a:cs typeface="Calibri Light"/>
              </a:rPr>
              <a:t>Posibles </a:t>
            </a:r>
            <a:r>
              <a:rPr lang="es-MX" sz="3600" b="1" spc="-10" dirty="0" err="1">
                <a:solidFill>
                  <a:srgbClr val="FF0000"/>
                </a:solidFill>
                <a:latin typeface="Calibri Light"/>
                <a:cs typeface="Calibri Light"/>
              </a:rPr>
              <a:t>Outliers</a:t>
            </a:r>
            <a:endParaRPr sz="3600" b="1" dirty="0">
              <a:solidFill>
                <a:srgbClr val="FF0000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8042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7D9E80BA-E0FC-4E93-FEFA-0C023555D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38" y="4390914"/>
            <a:ext cx="6177862" cy="216228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3C101F9-3C56-E468-301B-5014AA5AB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472" y="2133600"/>
            <a:ext cx="5792528" cy="4495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F3A0861-BC81-03A3-9119-FFDD7BA9D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495" y="685800"/>
            <a:ext cx="3361905" cy="218095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E0E2B6D-571B-7CE9-BF39-8E2E9DC75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467" y="2819400"/>
            <a:ext cx="3133333" cy="220952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DBF0643-30F9-2C4E-4697-62F8204FD5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9876" y="2819400"/>
            <a:ext cx="3209524" cy="220952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328BDCB-8068-4DA7-AEF5-9B2C934459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714945"/>
            <a:ext cx="3323809" cy="2180952"/>
          </a:xfrm>
          <a:prstGeom prst="rect">
            <a:avLst/>
          </a:prstGeom>
        </p:spPr>
      </p:pic>
      <p:sp>
        <p:nvSpPr>
          <p:cNvPr id="35" name="object 2">
            <a:extLst>
              <a:ext uri="{FF2B5EF4-FFF2-40B4-BE49-F238E27FC236}">
                <a16:creationId xmlns:a16="http://schemas.microsoft.com/office/drawing/2014/main" id="{3A2693CF-4297-48E4-6BB5-42969AF0711E}"/>
              </a:ext>
            </a:extLst>
          </p:cNvPr>
          <p:cNvSpPr txBox="1"/>
          <p:nvPr/>
        </p:nvSpPr>
        <p:spPr>
          <a:xfrm>
            <a:off x="1166102" y="119619"/>
            <a:ext cx="4315413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rgbClr val="173044"/>
              </a:buClr>
              <a:tabLst>
                <a:tab pos="241300" algn="l"/>
              </a:tabLst>
            </a:pPr>
            <a:r>
              <a:rPr lang="es-MX" sz="3600" b="1" spc="-10" dirty="0" err="1">
                <a:solidFill>
                  <a:srgbClr val="FF0000"/>
                </a:solidFill>
                <a:latin typeface="Calibri Light"/>
                <a:cs typeface="Calibri Light"/>
              </a:rPr>
              <a:t>Outliers</a:t>
            </a:r>
            <a:endParaRPr sz="3600" b="1" dirty="0">
              <a:solidFill>
                <a:srgbClr val="FF0000"/>
              </a:solidFill>
              <a:latin typeface="Calibri Light"/>
              <a:cs typeface="Calibri Light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18DF7A-D71A-D692-EA43-C153520A56A4}"/>
              </a:ext>
            </a:extLst>
          </p:cNvPr>
          <p:cNvCxnSpPr/>
          <p:nvPr/>
        </p:nvCxnSpPr>
        <p:spPr>
          <a:xfrm flipV="1">
            <a:off x="671304" y="3049613"/>
            <a:ext cx="700296" cy="39600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43ECC6E-A405-1D49-464F-03FBE6305D8A}"/>
              </a:ext>
            </a:extLst>
          </p:cNvPr>
          <p:cNvCxnSpPr/>
          <p:nvPr/>
        </p:nvCxnSpPr>
        <p:spPr>
          <a:xfrm flipV="1">
            <a:off x="2029469" y="899238"/>
            <a:ext cx="700296" cy="39600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CC8069-B554-4752-D778-9FF20735B8B9}"/>
              </a:ext>
            </a:extLst>
          </p:cNvPr>
          <p:cNvCxnSpPr/>
          <p:nvPr/>
        </p:nvCxnSpPr>
        <p:spPr>
          <a:xfrm flipV="1">
            <a:off x="1977218" y="2057400"/>
            <a:ext cx="700296" cy="39600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94AE370-BEA9-6B3E-CBE5-2C306820AFE5}"/>
              </a:ext>
            </a:extLst>
          </p:cNvPr>
          <p:cNvCxnSpPr/>
          <p:nvPr/>
        </p:nvCxnSpPr>
        <p:spPr>
          <a:xfrm flipV="1">
            <a:off x="5090904" y="3049613"/>
            <a:ext cx="700296" cy="39600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67AC66-742D-117A-BF07-AD5FCC2E7013}"/>
              </a:ext>
            </a:extLst>
          </p:cNvPr>
          <p:cNvCxnSpPr/>
          <p:nvPr/>
        </p:nvCxnSpPr>
        <p:spPr>
          <a:xfrm flipV="1">
            <a:off x="3904389" y="917322"/>
            <a:ext cx="700296" cy="39600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027977F-D45D-9BA2-4623-1CBB1AAD11E4}"/>
              </a:ext>
            </a:extLst>
          </p:cNvPr>
          <p:cNvCxnSpPr/>
          <p:nvPr/>
        </p:nvCxnSpPr>
        <p:spPr>
          <a:xfrm flipV="1">
            <a:off x="3959397" y="1326000"/>
            <a:ext cx="700296" cy="39600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AC0BF8-C37C-295C-27FB-BE761DCB70C4}"/>
              </a:ext>
            </a:extLst>
          </p:cNvPr>
          <p:cNvCxnSpPr/>
          <p:nvPr/>
        </p:nvCxnSpPr>
        <p:spPr>
          <a:xfrm flipV="1">
            <a:off x="3926160" y="1761112"/>
            <a:ext cx="700296" cy="39600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2">
            <a:extLst>
              <a:ext uri="{FF2B5EF4-FFF2-40B4-BE49-F238E27FC236}">
                <a16:creationId xmlns:a16="http://schemas.microsoft.com/office/drawing/2014/main" id="{4AFC643F-CDA8-B586-91E4-C14F9FE01FF4}"/>
              </a:ext>
            </a:extLst>
          </p:cNvPr>
          <p:cNvSpPr txBox="1"/>
          <p:nvPr/>
        </p:nvSpPr>
        <p:spPr>
          <a:xfrm>
            <a:off x="7109491" y="148764"/>
            <a:ext cx="4315413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rgbClr val="173044"/>
              </a:buClr>
              <a:tabLst>
                <a:tab pos="241300" algn="l"/>
              </a:tabLst>
            </a:pPr>
            <a:r>
              <a:rPr lang="es-MX" sz="3600" b="1" spc="-10" dirty="0">
                <a:solidFill>
                  <a:srgbClr val="FF0000"/>
                </a:solidFill>
                <a:latin typeface="Calibri Light"/>
                <a:cs typeface="Calibri Light"/>
              </a:rPr>
              <a:t>Correlaciones</a:t>
            </a:r>
            <a:endParaRPr sz="3600" b="1" dirty="0">
              <a:solidFill>
                <a:srgbClr val="FF0000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129539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2000" dirty="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40AF5DB-0911-5243-77BE-8939958A4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762000"/>
            <a:ext cx="4724400" cy="31212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82887B3-A027-B726-6F4F-070BC00F5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741332"/>
            <a:ext cx="4724400" cy="312521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36" name="object 2">
            <a:extLst>
              <a:ext uri="{FF2B5EF4-FFF2-40B4-BE49-F238E27FC236}">
                <a16:creationId xmlns:a16="http://schemas.microsoft.com/office/drawing/2014/main" id="{3BE5339C-D514-13B3-CA1E-66BA50F23745}"/>
              </a:ext>
            </a:extLst>
          </p:cNvPr>
          <p:cNvSpPr txBox="1"/>
          <p:nvPr/>
        </p:nvSpPr>
        <p:spPr>
          <a:xfrm>
            <a:off x="-33867" y="242730"/>
            <a:ext cx="677926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173044"/>
              </a:buClr>
              <a:buFont typeface="Wingdings"/>
              <a:buChar char=""/>
              <a:tabLst>
                <a:tab pos="241300" algn="l"/>
              </a:tabLst>
            </a:pPr>
            <a:r>
              <a:rPr lang="es-MX" sz="2800" b="1" spc="-10" dirty="0">
                <a:solidFill>
                  <a:srgbClr val="001F5F"/>
                </a:solidFill>
                <a:latin typeface="Calibri Light"/>
                <a:cs typeface="Calibri Light"/>
              </a:rPr>
              <a:t>K-MEANS: Análisis</a:t>
            </a:r>
            <a:endParaRPr sz="2800" b="1" dirty="0">
              <a:latin typeface="Calibri Light"/>
              <a:cs typeface="Calibri Light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83D4DF3-9668-2F91-255B-CFA5085EB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4038600"/>
            <a:ext cx="3323809" cy="24000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EAB2AAC-6565-F80F-F189-260BC4F19A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4038600"/>
            <a:ext cx="3323809" cy="24000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DA08484-5F87-0D62-6E4A-EFE8CD538C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0" y="4038600"/>
            <a:ext cx="3342857" cy="2438095"/>
          </a:xfrm>
          <a:prstGeom prst="rect">
            <a:avLst/>
          </a:prstGeom>
        </p:spPr>
      </p:pic>
      <p:sp>
        <p:nvSpPr>
          <p:cNvPr id="45" name="object 2">
            <a:extLst>
              <a:ext uri="{FF2B5EF4-FFF2-40B4-BE49-F238E27FC236}">
                <a16:creationId xmlns:a16="http://schemas.microsoft.com/office/drawing/2014/main" id="{6D48499A-172C-5930-F91C-FDB11FE22920}"/>
              </a:ext>
            </a:extLst>
          </p:cNvPr>
          <p:cNvSpPr txBox="1"/>
          <p:nvPr/>
        </p:nvSpPr>
        <p:spPr>
          <a:xfrm>
            <a:off x="1440783" y="4038600"/>
            <a:ext cx="191498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rgbClr val="173044"/>
              </a:buClr>
              <a:tabLst>
                <a:tab pos="241300" algn="l"/>
              </a:tabLst>
            </a:pPr>
            <a:r>
              <a:rPr lang="es-MX" sz="3600" b="1" dirty="0" err="1">
                <a:solidFill>
                  <a:srgbClr val="FF0000"/>
                </a:solidFill>
                <a:latin typeface="Calibri Light"/>
                <a:cs typeface="Calibri Light"/>
              </a:rPr>
              <a:t>Cluster</a:t>
            </a:r>
            <a:r>
              <a:rPr lang="es-MX" sz="3600" b="1" dirty="0">
                <a:solidFill>
                  <a:srgbClr val="FF0000"/>
                </a:solidFill>
                <a:latin typeface="Calibri Light"/>
                <a:cs typeface="Calibri Light"/>
              </a:rPr>
              <a:t>: 0</a:t>
            </a:r>
            <a:endParaRPr sz="3600" b="1" dirty="0">
              <a:solidFill>
                <a:srgbClr val="FF0000"/>
              </a:solidFill>
              <a:latin typeface="Calibri Light"/>
              <a:cs typeface="Calibri Light"/>
            </a:endParaRPr>
          </a:p>
        </p:txBody>
      </p:sp>
      <p:sp>
        <p:nvSpPr>
          <p:cNvPr id="46" name="object 2">
            <a:extLst>
              <a:ext uri="{FF2B5EF4-FFF2-40B4-BE49-F238E27FC236}">
                <a16:creationId xmlns:a16="http://schemas.microsoft.com/office/drawing/2014/main" id="{25703B63-32AE-0B85-CE27-00E9626EDF36}"/>
              </a:ext>
            </a:extLst>
          </p:cNvPr>
          <p:cNvSpPr txBox="1"/>
          <p:nvPr/>
        </p:nvSpPr>
        <p:spPr>
          <a:xfrm>
            <a:off x="5138510" y="4055282"/>
            <a:ext cx="191498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rgbClr val="173044"/>
              </a:buClr>
              <a:tabLst>
                <a:tab pos="241300" algn="l"/>
              </a:tabLst>
            </a:pPr>
            <a:r>
              <a:rPr lang="es-MX" sz="3600" b="1" dirty="0" err="1">
                <a:solidFill>
                  <a:srgbClr val="FF0000"/>
                </a:solidFill>
                <a:latin typeface="Calibri Light"/>
                <a:cs typeface="Calibri Light"/>
              </a:rPr>
              <a:t>Cluster</a:t>
            </a:r>
            <a:r>
              <a:rPr lang="es-MX" sz="3600" b="1" dirty="0">
                <a:solidFill>
                  <a:srgbClr val="FF0000"/>
                </a:solidFill>
                <a:latin typeface="Calibri Light"/>
                <a:cs typeface="Calibri Light"/>
              </a:rPr>
              <a:t>: 1</a:t>
            </a:r>
            <a:endParaRPr sz="3600" b="1" dirty="0">
              <a:solidFill>
                <a:srgbClr val="FF0000"/>
              </a:solidFill>
              <a:latin typeface="Calibri Light"/>
              <a:cs typeface="Calibri Light"/>
            </a:endParaRPr>
          </a:p>
        </p:txBody>
      </p:sp>
      <p:sp>
        <p:nvSpPr>
          <p:cNvPr id="47" name="object 2">
            <a:extLst>
              <a:ext uri="{FF2B5EF4-FFF2-40B4-BE49-F238E27FC236}">
                <a16:creationId xmlns:a16="http://schemas.microsoft.com/office/drawing/2014/main" id="{D01A1DF5-E23D-D291-0DF3-0759D391005E}"/>
              </a:ext>
            </a:extLst>
          </p:cNvPr>
          <p:cNvSpPr txBox="1"/>
          <p:nvPr/>
        </p:nvSpPr>
        <p:spPr>
          <a:xfrm>
            <a:off x="8486268" y="4038599"/>
            <a:ext cx="191498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rgbClr val="173044"/>
              </a:buClr>
              <a:tabLst>
                <a:tab pos="241300" algn="l"/>
              </a:tabLst>
            </a:pPr>
            <a:r>
              <a:rPr lang="es-MX" sz="3600" b="1" dirty="0" err="1">
                <a:solidFill>
                  <a:srgbClr val="FF0000"/>
                </a:solidFill>
                <a:latin typeface="Calibri Light"/>
                <a:cs typeface="Calibri Light"/>
              </a:rPr>
              <a:t>Cluster</a:t>
            </a:r>
            <a:r>
              <a:rPr lang="es-MX" sz="3600" b="1" dirty="0">
                <a:solidFill>
                  <a:srgbClr val="FF0000"/>
                </a:solidFill>
                <a:latin typeface="Calibri Light"/>
                <a:cs typeface="Calibri Light"/>
              </a:rPr>
              <a:t>: 2</a:t>
            </a:r>
            <a:endParaRPr sz="3600" b="1" dirty="0">
              <a:solidFill>
                <a:srgbClr val="FF0000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152640"/>
            <a:ext cx="12192000" cy="1705610"/>
            <a:chOff x="0" y="5152640"/>
            <a:chExt cx="12192000" cy="1705610"/>
          </a:xfrm>
        </p:grpSpPr>
        <p:sp>
          <p:nvSpPr>
            <p:cNvPr id="3" name="object 3"/>
            <p:cNvSpPr/>
            <p:nvPr/>
          </p:nvSpPr>
          <p:spPr>
            <a:xfrm>
              <a:off x="0" y="5993891"/>
              <a:ext cx="12192000" cy="864235"/>
            </a:xfrm>
            <a:custGeom>
              <a:avLst/>
              <a:gdLst/>
              <a:ahLst/>
              <a:cxnLst/>
              <a:rect l="l" t="t" r="r" b="b"/>
              <a:pathLst>
                <a:path w="12192000" h="864234">
                  <a:moveTo>
                    <a:pt x="1086167" y="864108"/>
                  </a:moveTo>
                  <a:lnTo>
                    <a:pt x="0" y="0"/>
                  </a:lnTo>
                  <a:lnTo>
                    <a:pt x="0" y="435864"/>
                  </a:lnTo>
                  <a:lnTo>
                    <a:pt x="538289" y="864108"/>
                  </a:lnTo>
                  <a:lnTo>
                    <a:pt x="1086167" y="864108"/>
                  </a:lnTo>
                  <a:close/>
                </a:path>
                <a:path w="12192000" h="864234">
                  <a:moveTo>
                    <a:pt x="12192000" y="655320"/>
                  </a:moveTo>
                  <a:lnTo>
                    <a:pt x="1431036" y="655320"/>
                  </a:lnTo>
                  <a:lnTo>
                    <a:pt x="1431036" y="864108"/>
                  </a:lnTo>
                  <a:lnTo>
                    <a:pt x="12192000" y="864108"/>
                  </a:lnTo>
                  <a:lnTo>
                    <a:pt x="12192000" y="655320"/>
                  </a:lnTo>
                  <a:close/>
                </a:path>
              </a:pathLst>
            </a:custGeom>
            <a:solidFill>
              <a:srgbClr val="564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93179"/>
              <a:ext cx="579120" cy="464820"/>
            </a:xfrm>
            <a:custGeom>
              <a:avLst/>
              <a:gdLst/>
              <a:ahLst/>
              <a:cxnLst/>
              <a:rect l="l" t="t" r="r" b="b"/>
              <a:pathLst>
                <a:path w="579120" h="464820">
                  <a:moveTo>
                    <a:pt x="0" y="0"/>
                  </a:moveTo>
                  <a:lnTo>
                    <a:pt x="0" y="464818"/>
                  </a:lnTo>
                  <a:lnTo>
                    <a:pt x="578774" y="464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8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0928604" y="0"/>
            <a:ext cx="1263650" cy="3048000"/>
            <a:chOff x="10928604" y="0"/>
            <a:chExt cx="1263650" cy="3048000"/>
          </a:xfrm>
        </p:grpSpPr>
        <p:sp>
          <p:nvSpPr>
            <p:cNvPr id="6" name="object 6"/>
            <p:cNvSpPr/>
            <p:nvPr/>
          </p:nvSpPr>
          <p:spPr>
            <a:xfrm>
              <a:off x="11228832" y="0"/>
              <a:ext cx="963294" cy="3048000"/>
            </a:xfrm>
            <a:custGeom>
              <a:avLst/>
              <a:gdLst/>
              <a:ahLst/>
              <a:cxnLst/>
              <a:rect l="l" t="t" r="r" b="b"/>
              <a:pathLst>
                <a:path w="963295" h="3048000">
                  <a:moveTo>
                    <a:pt x="0" y="0"/>
                  </a:moveTo>
                  <a:lnTo>
                    <a:pt x="0" y="3048000"/>
                  </a:lnTo>
                  <a:lnTo>
                    <a:pt x="963168" y="2024252"/>
                  </a:lnTo>
                  <a:lnTo>
                    <a:pt x="963168" y="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8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62716" y="0"/>
              <a:ext cx="166370" cy="2504440"/>
            </a:xfrm>
            <a:custGeom>
              <a:avLst/>
              <a:gdLst/>
              <a:ahLst/>
              <a:cxnLst/>
              <a:rect l="l" t="t" r="r" b="b"/>
              <a:pathLst>
                <a:path w="166370" h="2504440">
                  <a:moveTo>
                    <a:pt x="8254" y="0"/>
                  </a:moveTo>
                  <a:lnTo>
                    <a:pt x="0" y="2503932"/>
                  </a:lnTo>
                  <a:lnTo>
                    <a:pt x="166115" y="2344166"/>
                  </a:lnTo>
                  <a:lnTo>
                    <a:pt x="166115" y="889"/>
                  </a:lnTo>
                  <a:lnTo>
                    <a:pt x="8254" y="0"/>
                  </a:lnTo>
                  <a:close/>
                </a:path>
              </a:pathLst>
            </a:custGeom>
            <a:solidFill>
              <a:srgbClr val="564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928604" y="0"/>
              <a:ext cx="173990" cy="2659380"/>
            </a:xfrm>
            <a:custGeom>
              <a:avLst/>
              <a:gdLst/>
              <a:ahLst/>
              <a:cxnLst/>
              <a:rect l="l" t="t" r="r" b="b"/>
              <a:pathLst>
                <a:path w="173990" h="2659380">
                  <a:moveTo>
                    <a:pt x="8636" y="0"/>
                  </a:moveTo>
                  <a:lnTo>
                    <a:pt x="0" y="2659379"/>
                  </a:lnTo>
                  <a:lnTo>
                    <a:pt x="173736" y="2489580"/>
                  </a:lnTo>
                  <a:lnTo>
                    <a:pt x="173736" y="1016"/>
                  </a:lnTo>
                  <a:lnTo>
                    <a:pt x="8636" y="0"/>
                  </a:lnTo>
                  <a:close/>
                </a:path>
              </a:pathLst>
            </a:custGeom>
            <a:solidFill>
              <a:srgbClr val="D4BB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0928604" y="0"/>
            <a:ext cx="1263650" cy="3048000"/>
            <a:chOff x="10928604" y="0"/>
            <a:chExt cx="1263650" cy="3048000"/>
          </a:xfrm>
        </p:grpSpPr>
        <p:sp>
          <p:nvSpPr>
            <p:cNvPr id="10" name="object 10"/>
            <p:cNvSpPr/>
            <p:nvPr/>
          </p:nvSpPr>
          <p:spPr>
            <a:xfrm>
              <a:off x="11228832" y="0"/>
              <a:ext cx="963294" cy="3048000"/>
            </a:xfrm>
            <a:custGeom>
              <a:avLst/>
              <a:gdLst/>
              <a:ahLst/>
              <a:cxnLst/>
              <a:rect l="l" t="t" r="r" b="b"/>
              <a:pathLst>
                <a:path w="963295" h="3048000">
                  <a:moveTo>
                    <a:pt x="0" y="0"/>
                  </a:moveTo>
                  <a:lnTo>
                    <a:pt x="0" y="3048000"/>
                  </a:lnTo>
                  <a:lnTo>
                    <a:pt x="963168" y="2024252"/>
                  </a:lnTo>
                  <a:lnTo>
                    <a:pt x="963168" y="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8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062716" y="0"/>
              <a:ext cx="166370" cy="2504440"/>
            </a:xfrm>
            <a:custGeom>
              <a:avLst/>
              <a:gdLst/>
              <a:ahLst/>
              <a:cxnLst/>
              <a:rect l="l" t="t" r="r" b="b"/>
              <a:pathLst>
                <a:path w="166370" h="2504440">
                  <a:moveTo>
                    <a:pt x="8254" y="0"/>
                  </a:moveTo>
                  <a:lnTo>
                    <a:pt x="0" y="2503932"/>
                  </a:lnTo>
                  <a:lnTo>
                    <a:pt x="166115" y="2344166"/>
                  </a:lnTo>
                  <a:lnTo>
                    <a:pt x="166115" y="889"/>
                  </a:lnTo>
                  <a:lnTo>
                    <a:pt x="8254" y="0"/>
                  </a:lnTo>
                  <a:close/>
                </a:path>
              </a:pathLst>
            </a:custGeom>
            <a:solidFill>
              <a:srgbClr val="564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28604" y="0"/>
              <a:ext cx="173990" cy="2659380"/>
            </a:xfrm>
            <a:custGeom>
              <a:avLst/>
              <a:gdLst/>
              <a:ahLst/>
              <a:cxnLst/>
              <a:rect l="l" t="t" r="r" b="b"/>
              <a:pathLst>
                <a:path w="173990" h="2659380">
                  <a:moveTo>
                    <a:pt x="8636" y="0"/>
                  </a:moveTo>
                  <a:lnTo>
                    <a:pt x="0" y="2659379"/>
                  </a:lnTo>
                  <a:lnTo>
                    <a:pt x="173736" y="2489580"/>
                  </a:lnTo>
                  <a:lnTo>
                    <a:pt x="173736" y="1016"/>
                  </a:lnTo>
                  <a:lnTo>
                    <a:pt x="8636" y="0"/>
                  </a:lnTo>
                  <a:close/>
                </a:path>
              </a:pathLst>
            </a:custGeom>
            <a:solidFill>
              <a:srgbClr val="D4BB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0" y="5152640"/>
            <a:ext cx="2181225" cy="1705610"/>
            <a:chOff x="0" y="5152640"/>
            <a:chExt cx="2181225" cy="170561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52640"/>
              <a:ext cx="2180844" cy="170535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0" y="5205983"/>
              <a:ext cx="2084705" cy="1652270"/>
            </a:xfrm>
            <a:custGeom>
              <a:avLst/>
              <a:gdLst/>
              <a:ahLst/>
              <a:cxnLst/>
              <a:rect l="l" t="t" r="r" b="b"/>
              <a:pathLst>
                <a:path w="2084705" h="1652270">
                  <a:moveTo>
                    <a:pt x="0" y="0"/>
                  </a:moveTo>
                  <a:lnTo>
                    <a:pt x="0" y="829818"/>
                  </a:lnTo>
                  <a:lnTo>
                    <a:pt x="1037374" y="1652016"/>
                  </a:lnTo>
                  <a:lnTo>
                    <a:pt x="2084362" y="1652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BB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5993891"/>
              <a:ext cx="1086485" cy="864235"/>
            </a:xfrm>
            <a:custGeom>
              <a:avLst/>
              <a:gdLst/>
              <a:ahLst/>
              <a:cxnLst/>
              <a:rect l="l" t="t" r="r" b="b"/>
              <a:pathLst>
                <a:path w="1086485" h="864234">
                  <a:moveTo>
                    <a:pt x="0" y="0"/>
                  </a:moveTo>
                  <a:lnTo>
                    <a:pt x="0" y="435864"/>
                  </a:lnTo>
                  <a:lnTo>
                    <a:pt x="538300" y="864108"/>
                  </a:lnTo>
                  <a:lnTo>
                    <a:pt x="1086178" y="864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4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">
            <a:extLst>
              <a:ext uri="{FF2B5EF4-FFF2-40B4-BE49-F238E27FC236}">
                <a16:creationId xmlns:a16="http://schemas.microsoft.com/office/drawing/2014/main" id="{4CACF0ED-51F6-D66A-CF65-7A83B8DC92F0}"/>
              </a:ext>
            </a:extLst>
          </p:cNvPr>
          <p:cNvSpPr txBox="1"/>
          <p:nvPr/>
        </p:nvSpPr>
        <p:spPr>
          <a:xfrm>
            <a:off x="0" y="242730"/>
            <a:ext cx="677926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173044"/>
              </a:buClr>
              <a:buFont typeface="Wingdings"/>
              <a:buChar char=""/>
              <a:tabLst>
                <a:tab pos="241300" algn="l"/>
              </a:tabLst>
            </a:pPr>
            <a:r>
              <a:rPr lang="es-MX" sz="2800" b="1" spc="-10" dirty="0">
                <a:solidFill>
                  <a:srgbClr val="001F5F"/>
                </a:solidFill>
                <a:latin typeface="Calibri Light"/>
                <a:cs typeface="Calibri Light"/>
              </a:rPr>
              <a:t>Análisis de Características de Importancia</a:t>
            </a:r>
            <a:endParaRPr sz="2800" b="1" dirty="0">
              <a:latin typeface="Calibri Light"/>
              <a:cs typeface="Calibri Ligh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D6CB1F0-0EF6-485A-E601-3D3BD1968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4084"/>
            <a:ext cx="2385893" cy="280887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9943715-5371-F3E9-9A2E-672ADFF6F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995035"/>
            <a:ext cx="374332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DBBA32-BE00-C16C-C907-5E3C03D13E68}"/>
              </a:ext>
            </a:extLst>
          </p:cNvPr>
          <p:cNvCxnSpPr>
            <a:cxnSpLocks/>
          </p:cNvCxnSpPr>
          <p:nvPr/>
        </p:nvCxnSpPr>
        <p:spPr>
          <a:xfrm>
            <a:off x="4114800" y="1510817"/>
            <a:ext cx="0" cy="49149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EA359D-C2F3-AE4B-DA99-3A0FE73E939D}"/>
              </a:ext>
            </a:extLst>
          </p:cNvPr>
          <p:cNvCxnSpPr>
            <a:cxnSpLocks/>
          </p:cNvCxnSpPr>
          <p:nvPr/>
        </p:nvCxnSpPr>
        <p:spPr>
          <a:xfrm>
            <a:off x="4343400" y="2459930"/>
            <a:ext cx="0" cy="49149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D86652-C722-84E9-1263-F8175960C506}"/>
              </a:ext>
            </a:extLst>
          </p:cNvPr>
          <p:cNvCxnSpPr>
            <a:cxnSpLocks/>
          </p:cNvCxnSpPr>
          <p:nvPr/>
        </p:nvCxnSpPr>
        <p:spPr>
          <a:xfrm>
            <a:off x="6019800" y="2438400"/>
            <a:ext cx="0" cy="49149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7E2B513-3D34-FA9A-5E95-AFD4201706A6}"/>
              </a:ext>
            </a:extLst>
          </p:cNvPr>
          <p:cNvCxnSpPr>
            <a:cxnSpLocks/>
          </p:cNvCxnSpPr>
          <p:nvPr/>
        </p:nvCxnSpPr>
        <p:spPr>
          <a:xfrm flipH="1">
            <a:off x="2362200" y="2286000"/>
            <a:ext cx="685800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18DB11-17FB-3534-726F-4AA5544F3227}"/>
              </a:ext>
            </a:extLst>
          </p:cNvPr>
          <p:cNvCxnSpPr>
            <a:cxnSpLocks/>
          </p:cNvCxnSpPr>
          <p:nvPr/>
        </p:nvCxnSpPr>
        <p:spPr>
          <a:xfrm flipH="1">
            <a:off x="2362200" y="2504440"/>
            <a:ext cx="685800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2F0FB7B-4BF6-8B96-8EC9-7DEC18ABF550}"/>
              </a:ext>
            </a:extLst>
          </p:cNvPr>
          <p:cNvCxnSpPr>
            <a:cxnSpLocks/>
          </p:cNvCxnSpPr>
          <p:nvPr/>
        </p:nvCxnSpPr>
        <p:spPr>
          <a:xfrm flipH="1">
            <a:off x="2362200" y="4114800"/>
            <a:ext cx="685800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2">
            <a:extLst>
              <a:ext uri="{FF2B5EF4-FFF2-40B4-BE49-F238E27FC236}">
                <a16:creationId xmlns:a16="http://schemas.microsoft.com/office/drawing/2014/main" id="{4D712912-FFD3-B59C-E13B-4B13873F5B98}"/>
              </a:ext>
            </a:extLst>
          </p:cNvPr>
          <p:cNvSpPr txBox="1"/>
          <p:nvPr/>
        </p:nvSpPr>
        <p:spPr>
          <a:xfrm>
            <a:off x="611688" y="4757949"/>
            <a:ext cx="5484312" cy="15279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rgbClr val="173044"/>
              </a:buClr>
              <a:tabLst>
                <a:tab pos="241300" algn="l"/>
              </a:tabLst>
            </a:pPr>
            <a:r>
              <a:rPr lang="es-MX" sz="2400" b="1" spc="-10" dirty="0">
                <a:solidFill>
                  <a:srgbClr val="FF0000"/>
                </a:solidFill>
                <a:latin typeface="Calibri Light"/>
                <a:cs typeface="Calibri Light"/>
              </a:rPr>
              <a:t>Variables de Importancia: </a:t>
            </a:r>
          </a:p>
          <a:p>
            <a:pPr marL="584200" indent="-571500">
              <a:lnSpc>
                <a:spcPct val="100000"/>
              </a:lnSpc>
              <a:spcBef>
                <a:spcPts val="95"/>
              </a:spcBef>
              <a:buClr>
                <a:srgbClr val="173044"/>
              </a:buClr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s-MX" sz="2400" b="1" spc="-10" dirty="0" err="1">
                <a:solidFill>
                  <a:srgbClr val="FF0000"/>
                </a:solidFill>
                <a:latin typeface="Calibri Light"/>
                <a:cs typeface="Calibri Light"/>
              </a:rPr>
              <a:t>SDT_M_mg</a:t>
            </a:r>
            <a:r>
              <a:rPr lang="es-MX" sz="2400" b="1" spc="-10" dirty="0">
                <a:solidFill>
                  <a:srgbClr val="FF0000"/>
                </a:solidFill>
                <a:latin typeface="Calibri Light"/>
                <a:cs typeface="Calibri Light"/>
              </a:rPr>
              <a:t>/L</a:t>
            </a:r>
          </a:p>
          <a:p>
            <a:pPr marL="584200" indent="-571500">
              <a:lnSpc>
                <a:spcPct val="100000"/>
              </a:lnSpc>
              <a:spcBef>
                <a:spcPts val="95"/>
              </a:spcBef>
              <a:buClr>
                <a:srgbClr val="173044"/>
              </a:buClr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s-MX" sz="2400" b="1" spc="-10" dirty="0" err="1">
                <a:solidFill>
                  <a:srgbClr val="FF0000"/>
                </a:solidFill>
                <a:latin typeface="Calibri Light"/>
                <a:cs typeface="Calibri Light"/>
              </a:rPr>
              <a:t>FLUORUROS_mg</a:t>
            </a:r>
            <a:r>
              <a:rPr lang="es-MX" sz="2400" b="1" spc="-10" dirty="0">
                <a:solidFill>
                  <a:srgbClr val="FF0000"/>
                </a:solidFill>
                <a:latin typeface="Calibri Light"/>
                <a:cs typeface="Calibri Light"/>
              </a:rPr>
              <a:t>/L</a:t>
            </a:r>
          </a:p>
          <a:p>
            <a:pPr marL="584200" indent="-571500">
              <a:lnSpc>
                <a:spcPct val="100000"/>
              </a:lnSpc>
              <a:spcBef>
                <a:spcPts val="95"/>
              </a:spcBef>
              <a:buClr>
                <a:srgbClr val="173044"/>
              </a:buClr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s-MX" sz="2400" b="1" spc="-10" dirty="0" err="1">
                <a:solidFill>
                  <a:srgbClr val="FF0000"/>
                </a:solidFill>
                <a:latin typeface="Calibri Light"/>
                <a:cs typeface="Calibri Light"/>
              </a:rPr>
              <a:t>PB_TOT_mg</a:t>
            </a:r>
            <a:r>
              <a:rPr lang="es-MX" sz="2400" b="1" spc="-10" dirty="0">
                <a:solidFill>
                  <a:srgbClr val="FF0000"/>
                </a:solidFill>
                <a:latin typeface="Calibri Light"/>
                <a:cs typeface="Calibri Light"/>
              </a:rPr>
              <a:t>/L</a:t>
            </a:r>
            <a:endParaRPr sz="2400" b="1" dirty="0">
              <a:solidFill>
                <a:srgbClr val="FF0000"/>
              </a:solidFill>
              <a:latin typeface="Calibri Light"/>
              <a:cs typeface="Calibri Light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A672795-4EB2-31B5-0242-383BE20E4D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9055" y="871749"/>
            <a:ext cx="5552945" cy="4309851"/>
          </a:xfrm>
          <a:prstGeom prst="rect">
            <a:avLst/>
          </a:prstGeom>
        </p:spPr>
      </p:pic>
      <p:sp>
        <p:nvSpPr>
          <p:cNvPr id="31" name="object 2">
            <a:extLst>
              <a:ext uri="{FF2B5EF4-FFF2-40B4-BE49-F238E27FC236}">
                <a16:creationId xmlns:a16="http://schemas.microsoft.com/office/drawing/2014/main" id="{62DDEB84-7900-F113-68F2-D34218A969A6}"/>
              </a:ext>
            </a:extLst>
          </p:cNvPr>
          <p:cNvSpPr txBox="1"/>
          <p:nvPr/>
        </p:nvSpPr>
        <p:spPr>
          <a:xfrm>
            <a:off x="6629400" y="5009319"/>
            <a:ext cx="5484312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rgbClr val="173044"/>
              </a:buClr>
              <a:tabLst>
                <a:tab pos="241300" algn="l"/>
              </a:tabLst>
            </a:pPr>
            <a:r>
              <a:rPr lang="es-MX" sz="2400" b="1" spc="-10" dirty="0">
                <a:solidFill>
                  <a:srgbClr val="FF0000"/>
                </a:solidFill>
                <a:latin typeface="Calibri Light"/>
                <a:cs typeface="Calibri Light"/>
              </a:rPr>
              <a:t>2 de las 3 variables de importancia seleccionadas se encuentran en la grafica de correlación: </a:t>
            </a:r>
            <a:r>
              <a:rPr lang="es-MX" sz="2400" b="1" spc="-10" dirty="0" err="1">
                <a:solidFill>
                  <a:srgbClr val="FF0000"/>
                </a:solidFill>
                <a:latin typeface="Calibri Light"/>
                <a:cs typeface="Calibri Light"/>
              </a:rPr>
              <a:t>SDT_M_mg</a:t>
            </a:r>
            <a:r>
              <a:rPr lang="es-MX" sz="2400" b="1" spc="-10" dirty="0">
                <a:solidFill>
                  <a:srgbClr val="FF0000"/>
                </a:solidFill>
                <a:latin typeface="Calibri Light"/>
                <a:cs typeface="Calibri Light"/>
              </a:rPr>
              <a:t>/L, </a:t>
            </a:r>
            <a:r>
              <a:rPr lang="es-MX" sz="2400" b="1" spc="-10" dirty="0" err="1">
                <a:solidFill>
                  <a:srgbClr val="FF0000"/>
                </a:solidFill>
                <a:latin typeface="Calibri Light"/>
                <a:cs typeface="Calibri Light"/>
              </a:rPr>
              <a:t>FLUORUROS_mg</a:t>
            </a:r>
            <a:r>
              <a:rPr lang="es-MX" sz="2400" b="1" spc="-10" dirty="0">
                <a:solidFill>
                  <a:srgbClr val="FF0000"/>
                </a:solidFill>
                <a:latin typeface="Calibri Light"/>
                <a:cs typeface="Calibri Light"/>
              </a:rPr>
              <a:t>/L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152640"/>
            <a:ext cx="12192000" cy="1705610"/>
            <a:chOff x="0" y="5152640"/>
            <a:chExt cx="12192000" cy="1705610"/>
          </a:xfrm>
        </p:grpSpPr>
        <p:sp>
          <p:nvSpPr>
            <p:cNvPr id="3" name="object 3"/>
            <p:cNvSpPr/>
            <p:nvPr/>
          </p:nvSpPr>
          <p:spPr>
            <a:xfrm>
              <a:off x="0" y="5993891"/>
              <a:ext cx="12192000" cy="864235"/>
            </a:xfrm>
            <a:custGeom>
              <a:avLst/>
              <a:gdLst/>
              <a:ahLst/>
              <a:cxnLst/>
              <a:rect l="l" t="t" r="r" b="b"/>
              <a:pathLst>
                <a:path w="12192000" h="864234">
                  <a:moveTo>
                    <a:pt x="1086167" y="864108"/>
                  </a:moveTo>
                  <a:lnTo>
                    <a:pt x="0" y="0"/>
                  </a:lnTo>
                  <a:lnTo>
                    <a:pt x="0" y="435864"/>
                  </a:lnTo>
                  <a:lnTo>
                    <a:pt x="538289" y="864108"/>
                  </a:lnTo>
                  <a:lnTo>
                    <a:pt x="1086167" y="864108"/>
                  </a:lnTo>
                  <a:close/>
                </a:path>
                <a:path w="12192000" h="864234">
                  <a:moveTo>
                    <a:pt x="12192000" y="655320"/>
                  </a:moveTo>
                  <a:lnTo>
                    <a:pt x="1431036" y="655320"/>
                  </a:lnTo>
                  <a:lnTo>
                    <a:pt x="1431036" y="864108"/>
                  </a:lnTo>
                  <a:lnTo>
                    <a:pt x="12192000" y="864108"/>
                  </a:lnTo>
                  <a:lnTo>
                    <a:pt x="12192000" y="655320"/>
                  </a:lnTo>
                  <a:close/>
                </a:path>
              </a:pathLst>
            </a:custGeom>
            <a:solidFill>
              <a:srgbClr val="564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93179"/>
              <a:ext cx="579120" cy="464820"/>
            </a:xfrm>
            <a:custGeom>
              <a:avLst/>
              <a:gdLst/>
              <a:ahLst/>
              <a:cxnLst/>
              <a:rect l="l" t="t" r="r" b="b"/>
              <a:pathLst>
                <a:path w="579120" h="464820">
                  <a:moveTo>
                    <a:pt x="0" y="0"/>
                  </a:moveTo>
                  <a:lnTo>
                    <a:pt x="0" y="464818"/>
                  </a:lnTo>
                  <a:lnTo>
                    <a:pt x="578774" y="464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8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0928604" y="0"/>
            <a:ext cx="1263650" cy="3048000"/>
            <a:chOff x="10928604" y="0"/>
            <a:chExt cx="1263650" cy="3048000"/>
          </a:xfrm>
        </p:grpSpPr>
        <p:sp>
          <p:nvSpPr>
            <p:cNvPr id="6" name="object 6"/>
            <p:cNvSpPr/>
            <p:nvPr/>
          </p:nvSpPr>
          <p:spPr>
            <a:xfrm>
              <a:off x="11228832" y="0"/>
              <a:ext cx="963294" cy="3048000"/>
            </a:xfrm>
            <a:custGeom>
              <a:avLst/>
              <a:gdLst/>
              <a:ahLst/>
              <a:cxnLst/>
              <a:rect l="l" t="t" r="r" b="b"/>
              <a:pathLst>
                <a:path w="963295" h="3048000">
                  <a:moveTo>
                    <a:pt x="0" y="0"/>
                  </a:moveTo>
                  <a:lnTo>
                    <a:pt x="0" y="3048000"/>
                  </a:lnTo>
                  <a:lnTo>
                    <a:pt x="963168" y="2024252"/>
                  </a:lnTo>
                  <a:lnTo>
                    <a:pt x="963168" y="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8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62716" y="0"/>
              <a:ext cx="166370" cy="2504440"/>
            </a:xfrm>
            <a:custGeom>
              <a:avLst/>
              <a:gdLst/>
              <a:ahLst/>
              <a:cxnLst/>
              <a:rect l="l" t="t" r="r" b="b"/>
              <a:pathLst>
                <a:path w="166370" h="2504440">
                  <a:moveTo>
                    <a:pt x="8254" y="0"/>
                  </a:moveTo>
                  <a:lnTo>
                    <a:pt x="0" y="2503932"/>
                  </a:lnTo>
                  <a:lnTo>
                    <a:pt x="166115" y="2344166"/>
                  </a:lnTo>
                  <a:lnTo>
                    <a:pt x="166115" y="889"/>
                  </a:lnTo>
                  <a:lnTo>
                    <a:pt x="8254" y="0"/>
                  </a:lnTo>
                  <a:close/>
                </a:path>
              </a:pathLst>
            </a:custGeom>
            <a:solidFill>
              <a:srgbClr val="564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928604" y="0"/>
              <a:ext cx="173990" cy="2659380"/>
            </a:xfrm>
            <a:custGeom>
              <a:avLst/>
              <a:gdLst/>
              <a:ahLst/>
              <a:cxnLst/>
              <a:rect l="l" t="t" r="r" b="b"/>
              <a:pathLst>
                <a:path w="173990" h="2659380">
                  <a:moveTo>
                    <a:pt x="8636" y="0"/>
                  </a:moveTo>
                  <a:lnTo>
                    <a:pt x="0" y="2659379"/>
                  </a:lnTo>
                  <a:lnTo>
                    <a:pt x="173736" y="2489580"/>
                  </a:lnTo>
                  <a:lnTo>
                    <a:pt x="173736" y="1016"/>
                  </a:lnTo>
                  <a:lnTo>
                    <a:pt x="8636" y="0"/>
                  </a:lnTo>
                  <a:close/>
                </a:path>
              </a:pathLst>
            </a:custGeom>
            <a:solidFill>
              <a:srgbClr val="D4BB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0928604" y="0"/>
            <a:ext cx="1263650" cy="3048000"/>
            <a:chOff x="10928604" y="0"/>
            <a:chExt cx="1263650" cy="3048000"/>
          </a:xfrm>
        </p:grpSpPr>
        <p:sp>
          <p:nvSpPr>
            <p:cNvPr id="10" name="object 10"/>
            <p:cNvSpPr/>
            <p:nvPr/>
          </p:nvSpPr>
          <p:spPr>
            <a:xfrm>
              <a:off x="11228832" y="0"/>
              <a:ext cx="963294" cy="3048000"/>
            </a:xfrm>
            <a:custGeom>
              <a:avLst/>
              <a:gdLst/>
              <a:ahLst/>
              <a:cxnLst/>
              <a:rect l="l" t="t" r="r" b="b"/>
              <a:pathLst>
                <a:path w="963295" h="3048000">
                  <a:moveTo>
                    <a:pt x="0" y="0"/>
                  </a:moveTo>
                  <a:lnTo>
                    <a:pt x="0" y="3048000"/>
                  </a:lnTo>
                  <a:lnTo>
                    <a:pt x="963168" y="2024252"/>
                  </a:lnTo>
                  <a:lnTo>
                    <a:pt x="963168" y="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8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062716" y="0"/>
              <a:ext cx="166370" cy="2504440"/>
            </a:xfrm>
            <a:custGeom>
              <a:avLst/>
              <a:gdLst/>
              <a:ahLst/>
              <a:cxnLst/>
              <a:rect l="l" t="t" r="r" b="b"/>
              <a:pathLst>
                <a:path w="166370" h="2504440">
                  <a:moveTo>
                    <a:pt x="8254" y="0"/>
                  </a:moveTo>
                  <a:lnTo>
                    <a:pt x="0" y="2503932"/>
                  </a:lnTo>
                  <a:lnTo>
                    <a:pt x="166115" y="2344166"/>
                  </a:lnTo>
                  <a:lnTo>
                    <a:pt x="166115" y="889"/>
                  </a:lnTo>
                  <a:lnTo>
                    <a:pt x="8254" y="0"/>
                  </a:lnTo>
                  <a:close/>
                </a:path>
              </a:pathLst>
            </a:custGeom>
            <a:solidFill>
              <a:srgbClr val="564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28604" y="0"/>
              <a:ext cx="173990" cy="2659380"/>
            </a:xfrm>
            <a:custGeom>
              <a:avLst/>
              <a:gdLst/>
              <a:ahLst/>
              <a:cxnLst/>
              <a:rect l="l" t="t" r="r" b="b"/>
              <a:pathLst>
                <a:path w="173990" h="2659380">
                  <a:moveTo>
                    <a:pt x="8636" y="0"/>
                  </a:moveTo>
                  <a:lnTo>
                    <a:pt x="0" y="2659379"/>
                  </a:lnTo>
                  <a:lnTo>
                    <a:pt x="173736" y="2489580"/>
                  </a:lnTo>
                  <a:lnTo>
                    <a:pt x="173736" y="1016"/>
                  </a:lnTo>
                  <a:lnTo>
                    <a:pt x="8636" y="0"/>
                  </a:lnTo>
                  <a:close/>
                </a:path>
              </a:pathLst>
            </a:custGeom>
            <a:solidFill>
              <a:srgbClr val="D4BB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0" y="5152640"/>
            <a:ext cx="2181225" cy="1705610"/>
            <a:chOff x="0" y="5152640"/>
            <a:chExt cx="2181225" cy="170561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52640"/>
              <a:ext cx="2180844" cy="170535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0" y="5205983"/>
              <a:ext cx="2084705" cy="1652270"/>
            </a:xfrm>
            <a:custGeom>
              <a:avLst/>
              <a:gdLst/>
              <a:ahLst/>
              <a:cxnLst/>
              <a:rect l="l" t="t" r="r" b="b"/>
              <a:pathLst>
                <a:path w="2084705" h="1652270">
                  <a:moveTo>
                    <a:pt x="0" y="0"/>
                  </a:moveTo>
                  <a:lnTo>
                    <a:pt x="0" y="829818"/>
                  </a:lnTo>
                  <a:lnTo>
                    <a:pt x="1037374" y="1652016"/>
                  </a:lnTo>
                  <a:lnTo>
                    <a:pt x="2084362" y="1652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BB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5993891"/>
              <a:ext cx="1086485" cy="864235"/>
            </a:xfrm>
            <a:custGeom>
              <a:avLst/>
              <a:gdLst/>
              <a:ahLst/>
              <a:cxnLst/>
              <a:rect l="l" t="t" r="r" b="b"/>
              <a:pathLst>
                <a:path w="1086485" h="864234">
                  <a:moveTo>
                    <a:pt x="0" y="0"/>
                  </a:moveTo>
                  <a:lnTo>
                    <a:pt x="0" y="435864"/>
                  </a:lnTo>
                  <a:lnTo>
                    <a:pt x="538300" y="864108"/>
                  </a:lnTo>
                  <a:lnTo>
                    <a:pt x="1086178" y="864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4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2">
            <a:extLst>
              <a:ext uri="{FF2B5EF4-FFF2-40B4-BE49-F238E27FC236}">
                <a16:creationId xmlns:a16="http://schemas.microsoft.com/office/drawing/2014/main" id="{0E3CB6A2-5C8A-F91B-5C26-7C5E255D22FA}"/>
              </a:ext>
            </a:extLst>
          </p:cNvPr>
          <p:cNvSpPr txBox="1"/>
          <p:nvPr/>
        </p:nvSpPr>
        <p:spPr>
          <a:xfrm>
            <a:off x="0" y="242730"/>
            <a:ext cx="677926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173044"/>
              </a:buClr>
              <a:buFont typeface="Wingdings"/>
              <a:buChar char=""/>
              <a:tabLst>
                <a:tab pos="241300" algn="l"/>
              </a:tabLst>
            </a:pPr>
            <a:r>
              <a:rPr lang="es-MX" sz="2800" b="1" spc="-10" dirty="0">
                <a:solidFill>
                  <a:srgbClr val="001F5F"/>
                </a:solidFill>
                <a:latin typeface="Calibri Light"/>
                <a:cs typeface="Calibri Light"/>
              </a:rPr>
              <a:t>Entrenamiento de los Clasificadores y Métricas</a:t>
            </a:r>
            <a:endParaRPr sz="2800" b="1" dirty="0">
              <a:latin typeface="Calibri Light"/>
              <a:cs typeface="Calibri Ligh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F995AA1-793C-CE4C-604E-A0E7BFA39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9" y="3033342"/>
            <a:ext cx="4551543" cy="2072058"/>
          </a:xfrm>
          <a:prstGeom prst="rect">
            <a:avLst/>
          </a:prstGeom>
        </p:spPr>
      </p:pic>
      <p:sp>
        <p:nvSpPr>
          <p:cNvPr id="19" name="object 2">
            <a:extLst>
              <a:ext uri="{FF2B5EF4-FFF2-40B4-BE49-F238E27FC236}">
                <a16:creationId xmlns:a16="http://schemas.microsoft.com/office/drawing/2014/main" id="{9E3076E1-F246-8F04-CC2C-0168E843C26B}"/>
              </a:ext>
            </a:extLst>
          </p:cNvPr>
          <p:cNvSpPr txBox="1"/>
          <p:nvPr/>
        </p:nvSpPr>
        <p:spPr>
          <a:xfrm>
            <a:off x="829015" y="2666485"/>
            <a:ext cx="5484312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rgbClr val="173044"/>
              </a:buClr>
              <a:tabLst>
                <a:tab pos="241300" algn="l"/>
              </a:tabLst>
            </a:pPr>
            <a:r>
              <a:rPr lang="es-MX" sz="2400" b="1" spc="-10" dirty="0">
                <a:solidFill>
                  <a:srgbClr val="FF0000"/>
                </a:solidFill>
                <a:latin typeface="Calibri Light"/>
                <a:cs typeface="Calibri Light"/>
              </a:rPr>
              <a:t>Métricas del Árbol de Decisión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1C06C41-AAD0-4269-32F6-897827A50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061" y="3022135"/>
            <a:ext cx="4551543" cy="2071976"/>
          </a:xfrm>
          <a:prstGeom prst="rect">
            <a:avLst/>
          </a:prstGeom>
        </p:spPr>
      </p:pic>
      <p:sp>
        <p:nvSpPr>
          <p:cNvPr id="22" name="object 2">
            <a:extLst>
              <a:ext uri="{FF2B5EF4-FFF2-40B4-BE49-F238E27FC236}">
                <a16:creationId xmlns:a16="http://schemas.microsoft.com/office/drawing/2014/main" id="{0401CB1C-82B0-C385-2FF5-39849F499099}"/>
              </a:ext>
            </a:extLst>
          </p:cNvPr>
          <p:cNvSpPr txBox="1"/>
          <p:nvPr/>
        </p:nvSpPr>
        <p:spPr>
          <a:xfrm>
            <a:off x="5901251" y="2647111"/>
            <a:ext cx="5484312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rgbClr val="173044"/>
              </a:buClr>
              <a:tabLst>
                <a:tab pos="241300" algn="l"/>
              </a:tabLst>
            </a:pPr>
            <a:r>
              <a:rPr lang="es-MX" sz="2400" b="1" spc="-10" dirty="0">
                <a:solidFill>
                  <a:srgbClr val="FF0000"/>
                </a:solidFill>
                <a:latin typeface="Calibri Light"/>
                <a:cs typeface="Calibri Light"/>
              </a:rPr>
              <a:t>Métricas del Bosque Aleatorio</a:t>
            </a:r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45F1FEF7-3EE3-0EED-3A52-76A4ABED8764}"/>
              </a:ext>
            </a:extLst>
          </p:cNvPr>
          <p:cNvSpPr/>
          <p:nvPr/>
        </p:nvSpPr>
        <p:spPr>
          <a:xfrm rot="5400000">
            <a:off x="3073508" y="4865479"/>
            <a:ext cx="1013243" cy="3810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object 2">
            <a:extLst>
              <a:ext uri="{FF2B5EF4-FFF2-40B4-BE49-F238E27FC236}">
                <a16:creationId xmlns:a16="http://schemas.microsoft.com/office/drawing/2014/main" id="{F640CB27-501A-4886-E9A4-E1558FB8EEC8}"/>
              </a:ext>
            </a:extLst>
          </p:cNvPr>
          <p:cNvSpPr txBox="1"/>
          <p:nvPr/>
        </p:nvSpPr>
        <p:spPr>
          <a:xfrm>
            <a:off x="1952625" y="5637129"/>
            <a:ext cx="3237089" cy="7636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rgbClr val="173044"/>
              </a:buClr>
              <a:tabLst>
                <a:tab pos="241300" algn="l"/>
              </a:tabLst>
            </a:pPr>
            <a:r>
              <a:rPr lang="es-MX" sz="2400" b="1" spc="-10" dirty="0">
                <a:solidFill>
                  <a:srgbClr val="FF0000"/>
                </a:solidFill>
                <a:latin typeface="Calibri Light"/>
                <a:cs typeface="Calibri Light"/>
              </a:rPr>
              <a:t>Este modelo presenta 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rgbClr val="173044"/>
              </a:buClr>
              <a:tabLst>
                <a:tab pos="241300" algn="l"/>
              </a:tabLst>
            </a:pPr>
            <a:r>
              <a:rPr lang="es-MX" sz="2400" b="1" spc="-10" dirty="0">
                <a:solidFill>
                  <a:srgbClr val="FF0000"/>
                </a:solidFill>
                <a:latin typeface="Calibri Light"/>
                <a:cs typeface="Calibri Light"/>
              </a:rPr>
              <a:t>mejores métricas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2285864-7585-0F2B-0C50-8AD5B740FF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7169" y="870044"/>
            <a:ext cx="3766921" cy="164455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9A7E9CB-4B4C-2589-681C-9FF36FA125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9946" y="845883"/>
            <a:ext cx="3766921" cy="16411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152640"/>
            <a:ext cx="12192000" cy="1705610"/>
            <a:chOff x="0" y="5152640"/>
            <a:chExt cx="12192000" cy="1705610"/>
          </a:xfrm>
        </p:grpSpPr>
        <p:sp>
          <p:nvSpPr>
            <p:cNvPr id="3" name="object 3"/>
            <p:cNvSpPr/>
            <p:nvPr/>
          </p:nvSpPr>
          <p:spPr>
            <a:xfrm>
              <a:off x="0" y="5993891"/>
              <a:ext cx="12192000" cy="864235"/>
            </a:xfrm>
            <a:custGeom>
              <a:avLst/>
              <a:gdLst/>
              <a:ahLst/>
              <a:cxnLst/>
              <a:rect l="l" t="t" r="r" b="b"/>
              <a:pathLst>
                <a:path w="12192000" h="864234">
                  <a:moveTo>
                    <a:pt x="1086167" y="864108"/>
                  </a:moveTo>
                  <a:lnTo>
                    <a:pt x="0" y="0"/>
                  </a:lnTo>
                  <a:lnTo>
                    <a:pt x="0" y="435864"/>
                  </a:lnTo>
                  <a:lnTo>
                    <a:pt x="538289" y="864108"/>
                  </a:lnTo>
                  <a:lnTo>
                    <a:pt x="1086167" y="864108"/>
                  </a:lnTo>
                  <a:close/>
                </a:path>
                <a:path w="12192000" h="864234">
                  <a:moveTo>
                    <a:pt x="12192000" y="655320"/>
                  </a:moveTo>
                  <a:lnTo>
                    <a:pt x="1431036" y="655320"/>
                  </a:lnTo>
                  <a:lnTo>
                    <a:pt x="1431036" y="864108"/>
                  </a:lnTo>
                  <a:lnTo>
                    <a:pt x="12192000" y="864108"/>
                  </a:lnTo>
                  <a:lnTo>
                    <a:pt x="12192000" y="655320"/>
                  </a:lnTo>
                  <a:close/>
                </a:path>
              </a:pathLst>
            </a:custGeom>
            <a:solidFill>
              <a:srgbClr val="564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93179"/>
              <a:ext cx="579120" cy="464820"/>
            </a:xfrm>
            <a:custGeom>
              <a:avLst/>
              <a:gdLst/>
              <a:ahLst/>
              <a:cxnLst/>
              <a:rect l="l" t="t" r="r" b="b"/>
              <a:pathLst>
                <a:path w="579120" h="464820">
                  <a:moveTo>
                    <a:pt x="0" y="0"/>
                  </a:moveTo>
                  <a:lnTo>
                    <a:pt x="0" y="464818"/>
                  </a:lnTo>
                  <a:lnTo>
                    <a:pt x="578774" y="464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8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0928604" y="0"/>
            <a:ext cx="1263650" cy="3048000"/>
            <a:chOff x="10928604" y="0"/>
            <a:chExt cx="1263650" cy="3048000"/>
          </a:xfrm>
        </p:grpSpPr>
        <p:sp>
          <p:nvSpPr>
            <p:cNvPr id="6" name="object 6"/>
            <p:cNvSpPr/>
            <p:nvPr/>
          </p:nvSpPr>
          <p:spPr>
            <a:xfrm>
              <a:off x="11228832" y="0"/>
              <a:ext cx="963294" cy="3048000"/>
            </a:xfrm>
            <a:custGeom>
              <a:avLst/>
              <a:gdLst/>
              <a:ahLst/>
              <a:cxnLst/>
              <a:rect l="l" t="t" r="r" b="b"/>
              <a:pathLst>
                <a:path w="963295" h="3048000">
                  <a:moveTo>
                    <a:pt x="0" y="0"/>
                  </a:moveTo>
                  <a:lnTo>
                    <a:pt x="0" y="3048000"/>
                  </a:lnTo>
                  <a:lnTo>
                    <a:pt x="963168" y="2024252"/>
                  </a:lnTo>
                  <a:lnTo>
                    <a:pt x="963168" y="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8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62716" y="0"/>
              <a:ext cx="166370" cy="2504440"/>
            </a:xfrm>
            <a:custGeom>
              <a:avLst/>
              <a:gdLst/>
              <a:ahLst/>
              <a:cxnLst/>
              <a:rect l="l" t="t" r="r" b="b"/>
              <a:pathLst>
                <a:path w="166370" h="2504440">
                  <a:moveTo>
                    <a:pt x="8254" y="0"/>
                  </a:moveTo>
                  <a:lnTo>
                    <a:pt x="0" y="2503932"/>
                  </a:lnTo>
                  <a:lnTo>
                    <a:pt x="166115" y="2344166"/>
                  </a:lnTo>
                  <a:lnTo>
                    <a:pt x="166115" y="889"/>
                  </a:lnTo>
                  <a:lnTo>
                    <a:pt x="8254" y="0"/>
                  </a:lnTo>
                  <a:close/>
                </a:path>
              </a:pathLst>
            </a:custGeom>
            <a:solidFill>
              <a:srgbClr val="564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928604" y="0"/>
              <a:ext cx="173990" cy="2659380"/>
            </a:xfrm>
            <a:custGeom>
              <a:avLst/>
              <a:gdLst/>
              <a:ahLst/>
              <a:cxnLst/>
              <a:rect l="l" t="t" r="r" b="b"/>
              <a:pathLst>
                <a:path w="173990" h="2659380">
                  <a:moveTo>
                    <a:pt x="8636" y="0"/>
                  </a:moveTo>
                  <a:lnTo>
                    <a:pt x="0" y="2659379"/>
                  </a:lnTo>
                  <a:lnTo>
                    <a:pt x="173736" y="2489580"/>
                  </a:lnTo>
                  <a:lnTo>
                    <a:pt x="173736" y="1016"/>
                  </a:lnTo>
                  <a:lnTo>
                    <a:pt x="8636" y="0"/>
                  </a:lnTo>
                  <a:close/>
                </a:path>
              </a:pathLst>
            </a:custGeom>
            <a:solidFill>
              <a:srgbClr val="D4BB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0928604" y="0"/>
            <a:ext cx="1263650" cy="3048000"/>
            <a:chOff x="10928604" y="0"/>
            <a:chExt cx="1263650" cy="3048000"/>
          </a:xfrm>
        </p:grpSpPr>
        <p:sp>
          <p:nvSpPr>
            <p:cNvPr id="10" name="object 10"/>
            <p:cNvSpPr/>
            <p:nvPr/>
          </p:nvSpPr>
          <p:spPr>
            <a:xfrm>
              <a:off x="11228832" y="0"/>
              <a:ext cx="963294" cy="3048000"/>
            </a:xfrm>
            <a:custGeom>
              <a:avLst/>
              <a:gdLst/>
              <a:ahLst/>
              <a:cxnLst/>
              <a:rect l="l" t="t" r="r" b="b"/>
              <a:pathLst>
                <a:path w="963295" h="3048000">
                  <a:moveTo>
                    <a:pt x="0" y="0"/>
                  </a:moveTo>
                  <a:lnTo>
                    <a:pt x="0" y="3048000"/>
                  </a:lnTo>
                  <a:lnTo>
                    <a:pt x="963168" y="2024252"/>
                  </a:lnTo>
                  <a:lnTo>
                    <a:pt x="963168" y="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8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062716" y="0"/>
              <a:ext cx="166370" cy="2504440"/>
            </a:xfrm>
            <a:custGeom>
              <a:avLst/>
              <a:gdLst/>
              <a:ahLst/>
              <a:cxnLst/>
              <a:rect l="l" t="t" r="r" b="b"/>
              <a:pathLst>
                <a:path w="166370" h="2504440">
                  <a:moveTo>
                    <a:pt x="8254" y="0"/>
                  </a:moveTo>
                  <a:lnTo>
                    <a:pt x="0" y="2503932"/>
                  </a:lnTo>
                  <a:lnTo>
                    <a:pt x="166115" y="2344166"/>
                  </a:lnTo>
                  <a:lnTo>
                    <a:pt x="166115" y="889"/>
                  </a:lnTo>
                  <a:lnTo>
                    <a:pt x="8254" y="0"/>
                  </a:lnTo>
                  <a:close/>
                </a:path>
              </a:pathLst>
            </a:custGeom>
            <a:solidFill>
              <a:srgbClr val="564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28604" y="0"/>
              <a:ext cx="173990" cy="2659380"/>
            </a:xfrm>
            <a:custGeom>
              <a:avLst/>
              <a:gdLst/>
              <a:ahLst/>
              <a:cxnLst/>
              <a:rect l="l" t="t" r="r" b="b"/>
              <a:pathLst>
                <a:path w="173990" h="2659380">
                  <a:moveTo>
                    <a:pt x="8636" y="0"/>
                  </a:moveTo>
                  <a:lnTo>
                    <a:pt x="0" y="2659379"/>
                  </a:lnTo>
                  <a:lnTo>
                    <a:pt x="173736" y="2489580"/>
                  </a:lnTo>
                  <a:lnTo>
                    <a:pt x="173736" y="1016"/>
                  </a:lnTo>
                  <a:lnTo>
                    <a:pt x="8636" y="0"/>
                  </a:lnTo>
                  <a:close/>
                </a:path>
              </a:pathLst>
            </a:custGeom>
            <a:solidFill>
              <a:srgbClr val="D4BB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0" y="5152640"/>
            <a:ext cx="2181225" cy="1705610"/>
            <a:chOff x="0" y="5152640"/>
            <a:chExt cx="2181225" cy="170561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52640"/>
              <a:ext cx="2180844" cy="170535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0" y="5205983"/>
              <a:ext cx="2084705" cy="1652270"/>
            </a:xfrm>
            <a:custGeom>
              <a:avLst/>
              <a:gdLst/>
              <a:ahLst/>
              <a:cxnLst/>
              <a:rect l="l" t="t" r="r" b="b"/>
              <a:pathLst>
                <a:path w="2084705" h="1652270">
                  <a:moveTo>
                    <a:pt x="0" y="0"/>
                  </a:moveTo>
                  <a:lnTo>
                    <a:pt x="0" y="829818"/>
                  </a:lnTo>
                  <a:lnTo>
                    <a:pt x="1037374" y="1652016"/>
                  </a:lnTo>
                  <a:lnTo>
                    <a:pt x="2084362" y="1652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BB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5993891"/>
              <a:ext cx="1086485" cy="864235"/>
            </a:xfrm>
            <a:custGeom>
              <a:avLst/>
              <a:gdLst/>
              <a:ahLst/>
              <a:cxnLst/>
              <a:rect l="l" t="t" r="r" b="b"/>
              <a:pathLst>
                <a:path w="1086485" h="864234">
                  <a:moveTo>
                    <a:pt x="0" y="0"/>
                  </a:moveTo>
                  <a:lnTo>
                    <a:pt x="0" y="435864"/>
                  </a:lnTo>
                  <a:lnTo>
                    <a:pt x="538300" y="864108"/>
                  </a:lnTo>
                  <a:lnTo>
                    <a:pt x="1086178" y="864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4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2">
            <a:extLst>
              <a:ext uri="{FF2B5EF4-FFF2-40B4-BE49-F238E27FC236}">
                <a16:creationId xmlns:a16="http://schemas.microsoft.com/office/drawing/2014/main" id="{FC9AD786-E23F-82C2-D083-704DFBE56F73}"/>
              </a:ext>
            </a:extLst>
          </p:cNvPr>
          <p:cNvSpPr txBox="1"/>
          <p:nvPr/>
        </p:nvSpPr>
        <p:spPr>
          <a:xfrm>
            <a:off x="0" y="242730"/>
            <a:ext cx="677926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173044"/>
              </a:buClr>
              <a:buFont typeface="Wingdings"/>
              <a:buChar char=""/>
              <a:tabLst>
                <a:tab pos="241300" algn="l"/>
              </a:tabLst>
            </a:pPr>
            <a:r>
              <a:rPr lang="es-MX" sz="2800" b="1" spc="-10" dirty="0">
                <a:solidFill>
                  <a:srgbClr val="001F5F"/>
                </a:solidFill>
                <a:latin typeface="Calibri Light"/>
                <a:cs typeface="Calibri Light"/>
              </a:rPr>
              <a:t>Matriz de Confusión</a:t>
            </a:r>
            <a:endParaRPr sz="2800" b="1" dirty="0">
              <a:latin typeface="Calibri Light"/>
              <a:cs typeface="Calibri Ligh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3DB829A-01E2-1965-6F47-8154B4A13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647825"/>
            <a:ext cx="35433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BC5BF3-9815-EB77-AD14-209C2D5AA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261" y="1599491"/>
            <a:ext cx="3543300" cy="2466975"/>
          </a:xfrm>
          <a:prstGeom prst="rect">
            <a:avLst/>
          </a:prstGeom>
        </p:spPr>
      </p:pic>
      <p:sp>
        <p:nvSpPr>
          <p:cNvPr id="18" name="object 2">
            <a:extLst>
              <a:ext uri="{FF2B5EF4-FFF2-40B4-BE49-F238E27FC236}">
                <a16:creationId xmlns:a16="http://schemas.microsoft.com/office/drawing/2014/main" id="{FB58260C-9C97-B21D-4050-BF52D45402C5}"/>
              </a:ext>
            </a:extLst>
          </p:cNvPr>
          <p:cNvSpPr txBox="1"/>
          <p:nvPr/>
        </p:nvSpPr>
        <p:spPr>
          <a:xfrm>
            <a:off x="1376807" y="985130"/>
            <a:ext cx="3304286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rgbClr val="173044"/>
              </a:buClr>
              <a:tabLst>
                <a:tab pos="241300" algn="l"/>
              </a:tabLst>
            </a:pPr>
            <a:r>
              <a:rPr lang="es-MX" sz="2400" b="1" spc="-10" dirty="0">
                <a:solidFill>
                  <a:srgbClr val="FF0000"/>
                </a:solidFill>
                <a:latin typeface="Calibri Light"/>
                <a:cs typeface="Calibri Light"/>
              </a:rPr>
              <a:t>Árbol de Decisión</a:t>
            </a:r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A32208F7-FBB9-2B45-A688-C1163700DC2E}"/>
              </a:ext>
            </a:extLst>
          </p:cNvPr>
          <p:cNvSpPr txBox="1"/>
          <p:nvPr/>
        </p:nvSpPr>
        <p:spPr>
          <a:xfrm>
            <a:off x="6901576" y="914400"/>
            <a:ext cx="3304286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rgbClr val="173044"/>
              </a:buClr>
              <a:tabLst>
                <a:tab pos="241300" algn="l"/>
              </a:tabLst>
            </a:pPr>
            <a:r>
              <a:rPr lang="es-MX" sz="2400" b="1" spc="-10" dirty="0">
                <a:solidFill>
                  <a:srgbClr val="FF0000"/>
                </a:solidFill>
                <a:latin typeface="Calibri Light"/>
                <a:cs typeface="Calibri Light"/>
              </a:rPr>
              <a:t>Bosque Aleatorio</a:t>
            </a: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5472799A-337A-88D8-FA6F-FFB6EA36C7D6}"/>
              </a:ext>
            </a:extLst>
          </p:cNvPr>
          <p:cNvSpPr txBox="1"/>
          <p:nvPr/>
        </p:nvSpPr>
        <p:spPr>
          <a:xfrm>
            <a:off x="1410405" y="4343400"/>
            <a:ext cx="3237089" cy="222817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rgbClr val="173044"/>
              </a:buClr>
              <a:tabLst>
                <a:tab pos="241300" algn="l"/>
              </a:tabLst>
            </a:pPr>
            <a:r>
              <a:rPr lang="es-MX" sz="2400" b="1" spc="-10" dirty="0">
                <a:solidFill>
                  <a:srgbClr val="FF0000"/>
                </a:solidFill>
                <a:latin typeface="Calibri Light"/>
                <a:cs typeface="Calibri Light"/>
              </a:rPr>
              <a:t>El modelo no tiene dificultad con la clase rojo, presenta mayor dificultad en clasificar la clase amarillo, y menos al clasificar la clase verde .</a:t>
            </a:r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A83CFD57-D7B4-17B8-50A4-461DC52F947A}"/>
              </a:ext>
            </a:extLst>
          </p:cNvPr>
          <p:cNvSpPr txBox="1"/>
          <p:nvPr/>
        </p:nvSpPr>
        <p:spPr>
          <a:xfrm>
            <a:off x="6932366" y="4370042"/>
            <a:ext cx="3237089" cy="222817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rgbClr val="173044"/>
              </a:buClr>
              <a:tabLst>
                <a:tab pos="241300" algn="l"/>
              </a:tabLst>
            </a:pPr>
            <a:r>
              <a:rPr lang="es-MX" sz="2400" b="1" spc="-10" dirty="0">
                <a:solidFill>
                  <a:srgbClr val="FF0000"/>
                </a:solidFill>
                <a:latin typeface="Calibri Light"/>
                <a:cs typeface="Calibri Light"/>
              </a:rPr>
              <a:t>El modelo tiene cierta  dificultad al clasificar la clase rojo y verde. Mientras en la clase amarillo presenta una dificultad mayor.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443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MT</vt:lpstr>
      <vt:lpstr>Calibri</vt:lpstr>
      <vt:lpstr>Calibri Light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Bloque: Análisis de Ciencia de Datos</dc:title>
  <dc:creator>María de los Angeles Constantino González</dc:creator>
  <cp:lastModifiedBy>Francisco Arias</cp:lastModifiedBy>
  <cp:revision>3</cp:revision>
  <dcterms:created xsi:type="dcterms:W3CDTF">2022-11-14T17:26:44Z</dcterms:created>
  <dcterms:modified xsi:type="dcterms:W3CDTF">2022-11-19T05:24:52Z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2022-11-14T00:00:00Z</vt:filetime>
  </property>
</Properties>
</file>