
<file path=[Content_Types].xml><?xml version="1.0" encoding="utf-8"?>
<Types xmlns="http://schemas.openxmlformats.org/package/2006/content-types">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spreadsheetml.sheet" PartName="/ppt/embeddings/Microsoft_Excel_Sheet1.xlsx"/>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tcZkw9aeNaFhEPKIpvk4wYyrr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31f2f8123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31f2f812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image" Target="../media/image4.png"/><Relationship Id="rId5" Type="http://schemas.openxmlformats.org/officeDocument/2006/relationships/package" Target="../embeddings/Microsoft_Excel_Sheet1.xlsx"/><Relationship Id="rId6" Type="http://schemas.openxmlformats.org/officeDocument/2006/relationships/package" Target="../embeddings/Microsoft_Excel_Sheet1.xlsx"/><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4133692" y="5492982"/>
            <a:ext cx="3921600" cy="783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12121"/>
              </a:buClr>
              <a:buSzPts val="1600"/>
              <a:buNone/>
            </a:pPr>
            <a:r>
              <a:rPr b="1" i="0" lang="es-MX" sz="1600">
                <a:solidFill>
                  <a:srgbClr val="212121"/>
                </a:solidFill>
                <a:latin typeface="Roboto"/>
                <a:ea typeface="Roboto"/>
                <a:cs typeface="Roboto"/>
                <a:sym typeface="Roboto"/>
              </a:rPr>
              <a:t>Ernesto Enríquez Rubio: A01228409</a:t>
            </a:r>
            <a:endParaRPr b="0" i="0" sz="1600">
              <a:solidFill>
                <a:srgbClr val="212121"/>
              </a:solidFill>
              <a:latin typeface="Roboto"/>
              <a:ea typeface="Roboto"/>
              <a:cs typeface="Roboto"/>
              <a:sym typeface="Roboto"/>
            </a:endParaRPr>
          </a:p>
          <a:p>
            <a:pPr indent="0" lvl="0" marL="0" rtl="0" algn="ctr">
              <a:lnSpc>
                <a:spcPct val="90000"/>
              </a:lnSpc>
              <a:spcBef>
                <a:spcPts val="1000"/>
              </a:spcBef>
              <a:spcAft>
                <a:spcPts val="0"/>
              </a:spcAft>
              <a:buClr>
                <a:srgbClr val="212121"/>
              </a:buClr>
              <a:buSzPts val="1600"/>
              <a:buNone/>
            </a:pPr>
            <a:r>
              <a:rPr b="1" i="0" lang="es-MX" sz="1600">
                <a:solidFill>
                  <a:srgbClr val="212121"/>
                </a:solidFill>
                <a:latin typeface="Roboto"/>
                <a:ea typeface="Roboto"/>
                <a:cs typeface="Roboto"/>
                <a:sym typeface="Roboto"/>
              </a:rPr>
              <a:t>Jonathan Garza Bennet: A01793038</a:t>
            </a:r>
            <a:endParaRPr b="0" i="0" sz="1600">
              <a:solidFill>
                <a:srgbClr val="212121"/>
              </a:solidFill>
              <a:latin typeface="Roboto"/>
              <a:ea typeface="Roboto"/>
              <a:cs typeface="Roboto"/>
              <a:sym typeface="Roboto"/>
            </a:endParaRPr>
          </a:p>
          <a:p>
            <a:pPr indent="0" lvl="0" marL="0" rtl="0" algn="ctr">
              <a:lnSpc>
                <a:spcPct val="90000"/>
              </a:lnSpc>
              <a:spcBef>
                <a:spcPts val="1000"/>
              </a:spcBef>
              <a:spcAft>
                <a:spcPts val="0"/>
              </a:spcAft>
              <a:buClr>
                <a:schemeClr val="dk1"/>
              </a:buClr>
              <a:buSzPts val="2400"/>
              <a:buNone/>
            </a:pPr>
            <a:r>
              <a:t/>
            </a:r>
            <a:endParaRPr/>
          </a:p>
        </p:txBody>
      </p:sp>
      <p:pic>
        <p:nvPicPr>
          <p:cNvPr id="85" name="Google Shape;85;p1"/>
          <p:cNvPicPr preferRelativeResize="0"/>
          <p:nvPr/>
        </p:nvPicPr>
        <p:blipFill rotWithShape="1">
          <a:blip r:embed="rId3">
            <a:alphaModFix/>
          </a:blip>
          <a:srcRect b="0" l="0" r="0" t="0"/>
          <a:stretch/>
        </p:blipFill>
        <p:spPr>
          <a:xfrm>
            <a:off x="1467922" y="1219096"/>
            <a:ext cx="2868026" cy="2868000"/>
          </a:xfrm>
          <a:prstGeom prst="rect">
            <a:avLst/>
          </a:prstGeom>
          <a:noFill/>
          <a:ln>
            <a:noFill/>
          </a:ln>
        </p:spPr>
      </p:pic>
      <p:sp>
        <p:nvSpPr>
          <p:cNvPr id="86" name="Google Shape;86;p1"/>
          <p:cNvSpPr txBox="1"/>
          <p:nvPr/>
        </p:nvSpPr>
        <p:spPr>
          <a:xfrm>
            <a:off x="3164085" y="6352778"/>
            <a:ext cx="6094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1800" u="none" cap="none" strike="noStrike">
                <a:solidFill>
                  <a:srgbClr val="212121"/>
                </a:solidFill>
                <a:latin typeface="Calibri"/>
                <a:ea typeface="Calibri"/>
                <a:cs typeface="Calibri"/>
                <a:sym typeface="Calibri"/>
              </a:rPr>
              <a:t>Ciencia y Analítica de Datos</a:t>
            </a:r>
            <a:endParaRPr b="0" i="0" sz="1800" u="none" cap="none" strike="noStrike">
              <a:solidFill>
                <a:schemeClr val="dk1"/>
              </a:solidFill>
              <a:latin typeface="Calibri"/>
              <a:ea typeface="Calibri"/>
              <a:cs typeface="Calibri"/>
              <a:sym typeface="Calibri"/>
            </a:endParaRPr>
          </a:p>
        </p:txBody>
      </p:sp>
      <p:sp>
        <p:nvSpPr>
          <p:cNvPr id="87" name="Google Shape;87;p1"/>
          <p:cNvSpPr txBox="1"/>
          <p:nvPr/>
        </p:nvSpPr>
        <p:spPr>
          <a:xfrm>
            <a:off x="2735116" y="4786381"/>
            <a:ext cx="7064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2800" u="none" cap="none" strike="noStrike">
                <a:solidFill>
                  <a:srgbClr val="212121"/>
                </a:solidFill>
                <a:latin typeface="Calibri"/>
                <a:ea typeface="Calibri"/>
                <a:cs typeface="Calibri"/>
                <a:sym typeface="Calibri"/>
              </a:rPr>
              <a:t>Clasificador de Calidad en Aguas Subterráneas</a:t>
            </a:r>
            <a:endParaRPr b="0" i="0" sz="2800" u="none" cap="none" strike="noStrike">
              <a:solidFill>
                <a:schemeClr val="dk1"/>
              </a:solidFill>
              <a:latin typeface="Calibri"/>
              <a:ea typeface="Calibri"/>
              <a:cs typeface="Calibri"/>
              <a:sym typeface="Calibri"/>
            </a:endParaRPr>
          </a:p>
        </p:txBody>
      </p:sp>
      <p:pic>
        <p:nvPicPr>
          <p:cNvPr id="88" name="Google Shape;88;p1"/>
          <p:cNvPicPr preferRelativeResize="0"/>
          <p:nvPr/>
        </p:nvPicPr>
        <p:blipFill>
          <a:blip r:embed="rId4">
            <a:alphaModFix/>
          </a:blip>
          <a:stretch>
            <a:fillRect/>
          </a:stretch>
        </p:blipFill>
        <p:spPr>
          <a:xfrm>
            <a:off x="5643200" y="172375"/>
            <a:ext cx="5973149" cy="443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Conclusiones</a:t>
            </a:r>
            <a:endParaRPr/>
          </a:p>
        </p:txBody>
      </p:sp>
      <p:sp>
        <p:nvSpPr>
          <p:cNvPr id="179" name="Google Shape;179;p9"/>
          <p:cNvSpPr txBox="1"/>
          <p:nvPr/>
        </p:nvSpPr>
        <p:spPr>
          <a:xfrm>
            <a:off x="609598" y="1037515"/>
            <a:ext cx="10972800" cy="3417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MX" sz="1800">
                <a:solidFill>
                  <a:srgbClr val="212121"/>
                </a:solidFill>
                <a:latin typeface="Calibri"/>
                <a:ea typeface="Calibri"/>
                <a:cs typeface="Calibri"/>
                <a:sym typeface="Calibri"/>
              </a:rPr>
              <a:t>Los resultados obtenidos con ambos clasificadores tanto numérico como categórico, mostraron resultados ligeramente superiores para el modelo de árboles de decisión, por lo que se determinó como mejor modelo comparado con el de bosques aleatorios.</a:t>
            </a:r>
            <a:endParaRPr/>
          </a:p>
          <a:p>
            <a:pPr indent="0" lvl="0" marL="0" marR="0" rtl="0" algn="just">
              <a:spcBef>
                <a:spcPts val="0"/>
              </a:spcBef>
              <a:spcAft>
                <a:spcPts val="0"/>
              </a:spcAft>
              <a:buNone/>
            </a:pPr>
            <a:r>
              <a:t/>
            </a:r>
            <a:endParaRPr b="0" i="0" sz="1800">
              <a:solidFill>
                <a:srgbClr val="212121"/>
              </a:solidFill>
              <a:latin typeface="Calibri"/>
              <a:ea typeface="Calibri"/>
              <a:cs typeface="Calibri"/>
              <a:sym typeface="Calibri"/>
            </a:endParaRPr>
          </a:p>
          <a:p>
            <a:pPr indent="0" lvl="0" marL="0" marR="0" rtl="0" algn="just">
              <a:spcBef>
                <a:spcPts val="0"/>
              </a:spcBef>
              <a:spcAft>
                <a:spcPts val="0"/>
              </a:spcAft>
              <a:buNone/>
            </a:pPr>
            <a:r>
              <a:rPr b="0" i="0" lang="es-MX" sz="1800">
                <a:solidFill>
                  <a:srgbClr val="212121"/>
                </a:solidFill>
                <a:latin typeface="Calibri"/>
                <a:ea typeface="Calibri"/>
                <a:cs typeface="Calibri"/>
                <a:sym typeface="Calibri"/>
              </a:rPr>
              <a:t>Posteriormente, se estudiaron los resultados de los modelos de clasificación con variables predictoras categóricas y numéricas. Los resultados de precisión y recall para ambos fueron bastante similares, mostrando un desempeño de clasificación bastante elevado, por encima de 95% de recall y 100% de precisión en ambos. Los resultados se ven reflejados en las matrices de confusión correspondientes, los resultados fuera de la diagonal principal son prácticamente nulos.</a:t>
            </a:r>
            <a:endParaRPr sz="1800">
              <a:solidFill>
                <a:srgbClr val="212121"/>
              </a:solidFill>
              <a:latin typeface="Calibri"/>
              <a:ea typeface="Calibri"/>
              <a:cs typeface="Calibri"/>
              <a:sym typeface="Calibri"/>
            </a:endParaRPr>
          </a:p>
          <a:p>
            <a:pPr indent="0" lvl="0" marL="0" marR="0" rtl="0" algn="just">
              <a:spcBef>
                <a:spcPts val="0"/>
              </a:spcBef>
              <a:spcAft>
                <a:spcPts val="0"/>
              </a:spcAft>
              <a:buNone/>
            </a:pPr>
            <a:r>
              <a:t/>
            </a:r>
            <a:endParaRPr b="0" i="0" sz="1800">
              <a:solidFill>
                <a:srgbClr val="212121"/>
              </a:solidFill>
              <a:latin typeface="Calibri"/>
              <a:ea typeface="Calibri"/>
              <a:cs typeface="Calibri"/>
              <a:sym typeface="Calibri"/>
            </a:endParaRPr>
          </a:p>
          <a:p>
            <a:pPr indent="0" lvl="0" marL="0" marR="0" rtl="0" algn="just">
              <a:spcBef>
                <a:spcPts val="0"/>
              </a:spcBef>
              <a:spcAft>
                <a:spcPts val="0"/>
              </a:spcAft>
              <a:buNone/>
            </a:pPr>
            <a:r>
              <a:rPr b="0" i="0" lang="es-MX" sz="1800">
                <a:solidFill>
                  <a:srgbClr val="212121"/>
                </a:solidFill>
                <a:latin typeface="Calibri"/>
                <a:ea typeface="Calibri"/>
                <a:cs typeface="Calibri"/>
                <a:sym typeface="Calibri"/>
              </a:rPr>
              <a:t>Ambas opciones estudiadas en este ejercicio resultan en clasificadores robustos para predecir la calidad del agua de forma bastante precisa.</a:t>
            </a:r>
            <a:endParaRPr sz="1800">
              <a:solidFill>
                <a:srgbClr val="21212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4">
            <a:alphaModFix/>
          </a:blip>
          <a:srcRect b="0" l="0" r="0" t="0"/>
          <a:stretch/>
        </p:blipFill>
        <p:spPr>
          <a:xfrm>
            <a:off x="1836653" y="3779676"/>
            <a:ext cx="4803391" cy="2283281"/>
          </a:xfrm>
          <a:prstGeom prst="rect">
            <a:avLst/>
          </a:prstGeom>
          <a:noFill/>
          <a:ln cap="flat" cmpd="sng" w="19050">
            <a:solidFill>
              <a:schemeClr val="dk1"/>
            </a:solidFill>
            <a:prstDash val="solid"/>
            <a:round/>
            <a:headEnd len="sm" w="sm" type="none"/>
            <a:tailEnd len="sm" w="sm" type="none"/>
          </a:ln>
        </p:spPr>
      </p:pic>
      <p:sp>
        <p:nvSpPr>
          <p:cNvPr id="94" name="Google Shape;94;p2"/>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Pipeline</a:t>
            </a:r>
            <a:endParaRPr/>
          </a:p>
        </p:txBody>
      </p:sp>
      <p:sp>
        <p:nvSpPr>
          <p:cNvPr id="95" name="Google Shape;95;p2"/>
          <p:cNvSpPr txBox="1"/>
          <p:nvPr>
            <p:ph idx="1" type="body"/>
          </p:nvPr>
        </p:nvSpPr>
        <p:spPr>
          <a:xfrm>
            <a:off x="838198" y="1029393"/>
            <a:ext cx="10515600" cy="3151989"/>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lang="es-MX" sz="2000"/>
              <a:t>Se encontraron variables tanto numéricas como categóricas.</a:t>
            </a:r>
            <a:endParaRPr/>
          </a:p>
          <a:p>
            <a:pPr indent="-228600" lvl="0" marL="228600" rtl="0" algn="just">
              <a:lnSpc>
                <a:spcPct val="90000"/>
              </a:lnSpc>
              <a:spcBef>
                <a:spcPts val="1000"/>
              </a:spcBef>
              <a:spcAft>
                <a:spcPts val="0"/>
              </a:spcAft>
              <a:buClr>
                <a:schemeClr val="dk1"/>
              </a:buClr>
              <a:buSzPct val="100000"/>
              <a:buChar char="•"/>
            </a:pPr>
            <a:r>
              <a:rPr lang="es-MX" sz="2000"/>
              <a:t>Aunque los puntos de muestra se encuentran en diferentes ubicaciones, varios pertenecen al mismo acuífero.</a:t>
            </a:r>
            <a:endParaRPr/>
          </a:p>
          <a:p>
            <a:pPr indent="-228600" lvl="0" marL="228600" rtl="0" algn="just">
              <a:lnSpc>
                <a:spcPct val="90000"/>
              </a:lnSpc>
              <a:spcBef>
                <a:spcPts val="1000"/>
              </a:spcBef>
              <a:spcAft>
                <a:spcPts val="0"/>
              </a:spcAft>
              <a:buClr>
                <a:schemeClr val="dk1"/>
              </a:buClr>
              <a:buSzPct val="100000"/>
              <a:buChar char="•"/>
            </a:pPr>
            <a:r>
              <a:rPr lang="es-MX" sz="2000"/>
              <a:t>Para sustituir los valores faltantes se utilizó la media del acuífero correspondiente en los valores numéricos y la moda para los categóricos.</a:t>
            </a:r>
            <a:endParaRPr/>
          </a:p>
          <a:p>
            <a:pPr indent="-228600" lvl="0" marL="228600" rtl="0" algn="just">
              <a:lnSpc>
                <a:spcPct val="90000"/>
              </a:lnSpc>
              <a:spcBef>
                <a:spcPts val="1000"/>
              </a:spcBef>
              <a:spcAft>
                <a:spcPts val="0"/>
              </a:spcAft>
              <a:buClr>
                <a:schemeClr val="dk1"/>
              </a:buClr>
              <a:buSzPct val="100000"/>
              <a:buChar char="•"/>
            </a:pPr>
            <a:r>
              <a:rPr lang="es-MX" sz="2000"/>
              <a:t>Se eliminó la columna SDT_mg/L que no contenía ningún valor.</a:t>
            </a:r>
            <a:endParaRPr/>
          </a:p>
          <a:p>
            <a:pPr indent="-228600" lvl="0" marL="228600" rtl="0" algn="just">
              <a:lnSpc>
                <a:spcPct val="90000"/>
              </a:lnSpc>
              <a:spcBef>
                <a:spcPts val="1000"/>
              </a:spcBef>
              <a:spcAft>
                <a:spcPts val="0"/>
              </a:spcAft>
              <a:buClr>
                <a:schemeClr val="dk1"/>
              </a:buClr>
              <a:buSzPct val="100000"/>
              <a:buChar char="•"/>
            </a:pPr>
            <a:r>
              <a:rPr lang="es-MX" sz="2000"/>
              <a:t>En los parámetros numéricos, se eliminó el carácter (&lt;) en las que contenían un rango para poder realizar operaciones.</a:t>
            </a:r>
            <a:endParaRPr/>
          </a:p>
          <a:p>
            <a:pPr indent="-228600" lvl="0" marL="228600" rtl="0" algn="just">
              <a:lnSpc>
                <a:spcPct val="90000"/>
              </a:lnSpc>
              <a:spcBef>
                <a:spcPts val="1000"/>
              </a:spcBef>
              <a:spcAft>
                <a:spcPts val="0"/>
              </a:spcAft>
              <a:buClr>
                <a:schemeClr val="dk1"/>
              </a:buClr>
              <a:buSzPct val="100000"/>
              <a:buChar char="•"/>
            </a:pPr>
            <a:r>
              <a:rPr lang="es-MX" sz="2000"/>
              <a:t>En la variable categórica de interés, se </a:t>
            </a:r>
            <a:r>
              <a:rPr lang="es-MX" sz="2000"/>
              <a:t>aplicó</a:t>
            </a:r>
            <a:r>
              <a:rPr lang="es-MX" sz="2000"/>
              <a:t> un codificador de etiquetas; transformando la categoría en un entero.</a:t>
            </a:r>
            <a:endParaRPr/>
          </a:p>
          <a:p>
            <a:pPr indent="0" lvl="0" marL="0" rtl="0" algn="l">
              <a:lnSpc>
                <a:spcPct val="90000"/>
              </a:lnSpc>
              <a:spcBef>
                <a:spcPts val="1000"/>
              </a:spcBef>
              <a:spcAft>
                <a:spcPts val="0"/>
              </a:spcAft>
              <a:buClr>
                <a:schemeClr val="dk1"/>
              </a:buClr>
              <a:buSzPct val="100000"/>
              <a:buNone/>
            </a:pPr>
            <a:r>
              <a:t/>
            </a:r>
            <a:endParaRPr sz="2000"/>
          </a:p>
          <a:p>
            <a:pPr indent="0" lvl="0" marL="0" rtl="0" algn="l">
              <a:lnSpc>
                <a:spcPct val="90000"/>
              </a:lnSpc>
              <a:spcBef>
                <a:spcPts val="1000"/>
              </a:spcBef>
              <a:spcAft>
                <a:spcPts val="0"/>
              </a:spcAft>
              <a:buClr>
                <a:schemeClr val="dk1"/>
              </a:buClr>
              <a:buSzPct val="100000"/>
              <a:buNone/>
            </a:pPr>
            <a:r>
              <a:rPr lang="es-MX" sz="2000"/>
              <a:t>Ejemplo:</a:t>
            </a:r>
            <a:endParaRPr/>
          </a:p>
        </p:txBody>
      </p:sp>
      <p:graphicFrame>
        <p:nvGraphicFramePr>
          <p:cNvPr id="96" name="Google Shape;96;p2"/>
          <p:cNvGraphicFramePr/>
          <p:nvPr/>
        </p:nvGraphicFramePr>
        <p:xfrm>
          <a:off x="7166128" y="3579966"/>
          <a:ext cx="3661586" cy="2633957"/>
        </p:xfrm>
        <a:graphic>
          <a:graphicData uri="http://schemas.openxmlformats.org/presentationml/2006/ole">
            <mc:AlternateContent>
              <mc:Choice Requires="v">
                <p:oleObj r:id="rId5" imgH="2633957" imgW="3661586" progId="Excel.Sheet.12" spid="_x0000_s1">
                  <p:embed/>
                </p:oleObj>
              </mc:Choice>
              <mc:Fallback>
                <p:oleObj r:id="rId6" imgH="2633957" imgW="3661586" progId="Excel.Sheet.12">
                  <p:embed/>
                  <p:pic>
                    <p:nvPicPr>
                      <p:cNvPr id="96" name="Google Shape;96;p2"/>
                      <p:cNvPicPr preferRelativeResize="0"/>
                      <p:nvPr/>
                    </p:nvPicPr>
                    <p:blipFill rotWithShape="1">
                      <a:blip r:embed="rId7">
                        <a:alphaModFix/>
                      </a:blip>
                      <a:srcRect b="0" l="0" r="0" t="0"/>
                      <a:stretch/>
                    </p:blipFill>
                    <p:spPr>
                      <a:xfrm>
                        <a:off x="7166128" y="3579966"/>
                        <a:ext cx="3661586" cy="2633957"/>
                      </a:xfrm>
                      <a:prstGeom prst="rect">
                        <a:avLst/>
                      </a:prstGeom>
                      <a:noFill/>
                      <a:ln>
                        <a:noFill/>
                      </a:ln>
                    </p:spPr>
                  </p:pic>
                </p:oleObj>
              </mc:Fallback>
            </mc:AlternateContent>
          </a:graphicData>
        </a:graphic>
      </p:graphicFrame>
      <p:sp>
        <p:nvSpPr>
          <p:cNvPr id="97" name="Google Shape;97;p2"/>
          <p:cNvSpPr txBox="1"/>
          <p:nvPr/>
        </p:nvSpPr>
        <p:spPr>
          <a:xfrm>
            <a:off x="2276752" y="6364889"/>
            <a:ext cx="7638496" cy="255971"/>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chemeClr val="dk1"/>
              </a:buClr>
              <a:buSzPct val="100000"/>
              <a:buFont typeface="Arial"/>
              <a:buNone/>
            </a:pPr>
            <a:r>
              <a:rPr b="1" i="0" lang="es-MX" sz="1400" u="none" cap="none" strike="noStrike">
                <a:solidFill>
                  <a:schemeClr val="dk1"/>
                </a:solidFill>
                <a:latin typeface="Calibri"/>
                <a:ea typeface="Calibri"/>
                <a:cs typeface="Calibri"/>
                <a:sym typeface="Calibri"/>
              </a:rPr>
              <a:t>En total se sustituyeron valores 30 faltantes, por lo que no se perdió ningún renglón del conjunto de 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Análisis Visual de Datos</a:t>
            </a:r>
            <a:endParaRPr/>
          </a:p>
        </p:txBody>
      </p:sp>
      <p:sp>
        <p:nvSpPr>
          <p:cNvPr id="103" name="Google Shape;103;p3"/>
          <p:cNvSpPr txBox="1"/>
          <p:nvPr>
            <p:ph idx="1" type="body"/>
          </p:nvPr>
        </p:nvSpPr>
        <p:spPr>
          <a:xfrm>
            <a:off x="447673" y="1095298"/>
            <a:ext cx="10515600" cy="9491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s-MX" sz="2000"/>
              <a:t>Se realizaron gráficos de caja y bigotes, se encontraron 4 variables con tendencia claramente ascendente con relación al su respectivo color de semáforo:</a:t>
            </a:r>
            <a:endParaRPr/>
          </a:p>
        </p:txBody>
      </p:sp>
      <p:sp>
        <p:nvSpPr>
          <p:cNvPr id="104" name="Google Shape;104;p3"/>
          <p:cNvSpPr txBox="1"/>
          <p:nvPr/>
        </p:nvSpPr>
        <p:spPr>
          <a:xfrm>
            <a:off x="740915" y="6364889"/>
            <a:ext cx="10515600" cy="255971"/>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Clr>
                <a:schemeClr val="dk1"/>
              </a:buClr>
              <a:buSzPct val="100000"/>
              <a:buFont typeface="Arial"/>
              <a:buNone/>
            </a:pPr>
            <a:r>
              <a:rPr b="1" i="0" lang="es-MX" sz="1400" u="none" cap="none" strike="noStrike">
                <a:solidFill>
                  <a:schemeClr val="dk1"/>
                </a:solidFill>
                <a:latin typeface="Calibri"/>
                <a:ea typeface="Calibri"/>
                <a:cs typeface="Calibri"/>
                <a:sym typeface="Calibri"/>
              </a:rPr>
              <a:t>El resultado del análisis visual nos muestra una tendencia inicial de variables de importancia sin embargo, se realizará un análisis importancia de cada variable de forma individual</a:t>
            </a:r>
            <a:endParaRPr/>
          </a:p>
        </p:txBody>
      </p:sp>
      <p:pic>
        <p:nvPicPr>
          <p:cNvPr id="105" name="Google Shape;105;p3"/>
          <p:cNvPicPr preferRelativeResize="0"/>
          <p:nvPr/>
        </p:nvPicPr>
        <p:blipFill rotWithShape="1">
          <a:blip r:embed="rId3">
            <a:alphaModFix/>
          </a:blip>
          <a:srcRect b="0" l="0" r="0" t="0"/>
          <a:stretch/>
        </p:blipFill>
        <p:spPr>
          <a:xfrm>
            <a:off x="1431429" y="2044430"/>
            <a:ext cx="4068331" cy="2067107"/>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5705473" y="2101397"/>
            <a:ext cx="4068331" cy="2010140"/>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1367160" y="4111537"/>
            <a:ext cx="4068331" cy="1998339"/>
          </a:xfrm>
          <a:prstGeom prst="rect">
            <a:avLst/>
          </a:prstGeom>
          <a:noFill/>
          <a:ln>
            <a:noFill/>
          </a:ln>
        </p:spPr>
      </p:pic>
      <p:pic>
        <p:nvPicPr>
          <p:cNvPr id="108" name="Google Shape;108;p3"/>
          <p:cNvPicPr preferRelativeResize="0"/>
          <p:nvPr/>
        </p:nvPicPr>
        <p:blipFill rotWithShape="1">
          <a:blip r:embed="rId6">
            <a:alphaModFix/>
          </a:blip>
          <a:srcRect b="0" l="0" r="0" t="0"/>
          <a:stretch/>
        </p:blipFill>
        <p:spPr>
          <a:xfrm>
            <a:off x="5705472" y="4111536"/>
            <a:ext cx="4068331" cy="19983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Análisis de Agrupación Geográfica (Kmeans)</a:t>
            </a:r>
            <a:endParaRPr/>
          </a:p>
        </p:txBody>
      </p:sp>
      <p:sp>
        <p:nvSpPr>
          <p:cNvPr id="114" name="Google Shape;114;p4"/>
          <p:cNvSpPr txBox="1"/>
          <p:nvPr>
            <p:ph idx="1" type="body"/>
          </p:nvPr>
        </p:nvSpPr>
        <p:spPr>
          <a:xfrm>
            <a:off x="447673" y="1095298"/>
            <a:ext cx="10515600" cy="949131"/>
          </a:xfrm>
          <a:prstGeom prst="rect">
            <a:avLst/>
          </a:prstGeom>
          <a:noFill/>
          <a:ln>
            <a:noFill/>
          </a:ln>
        </p:spPr>
        <p:txBody>
          <a:bodyPr anchorCtr="0" anchor="t" bIns="45700" lIns="91425" spcFirstLastPara="1" rIns="91425" wrap="square" tIns="45700">
            <a:normAutofit fontScale="77500"/>
          </a:bodyPr>
          <a:lstStyle/>
          <a:p>
            <a:pPr indent="0" lvl="0" marL="0" rtl="0" algn="l">
              <a:lnSpc>
                <a:spcPct val="90000"/>
              </a:lnSpc>
              <a:spcBef>
                <a:spcPts val="0"/>
              </a:spcBef>
              <a:spcAft>
                <a:spcPts val="0"/>
              </a:spcAft>
              <a:buClr>
                <a:schemeClr val="dk1"/>
              </a:buClr>
              <a:buSzPct val="100000"/>
              <a:buNone/>
            </a:pPr>
            <a:r>
              <a:rPr lang="es-MX" sz="2000"/>
              <a:t>En base a los valores de la inercia y el puntaje de Silhoette, se </a:t>
            </a:r>
            <a:r>
              <a:rPr lang="es-MX" sz="2000"/>
              <a:t>determinó que el número de agrupamientos para cubrir la mayor parte de las zonas con aguas subterráneas y poder llegar al objetivo de encontrar una relación entre la zona geográfica y la calidad es de 10. A continuación se muestran las diferentes regiones en la que se analizaron la calidad del agua.</a:t>
            </a:r>
            <a:endParaRPr sz="1050">
              <a:solidFill>
                <a:srgbClr val="A31515"/>
              </a:solidFill>
              <a:highlight>
                <a:srgbClr val="FFFFFE"/>
              </a:highlight>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ct val="100000"/>
              <a:buNone/>
            </a:pPr>
            <a:r>
              <a:t/>
            </a:r>
            <a:endParaRPr sz="2000"/>
          </a:p>
        </p:txBody>
      </p:sp>
      <p:pic>
        <p:nvPicPr>
          <p:cNvPr id="115" name="Google Shape;115;p4"/>
          <p:cNvPicPr preferRelativeResize="0"/>
          <p:nvPr/>
        </p:nvPicPr>
        <p:blipFill>
          <a:blip r:embed="rId3">
            <a:alphaModFix/>
          </a:blip>
          <a:stretch>
            <a:fillRect/>
          </a:stretch>
        </p:blipFill>
        <p:spPr>
          <a:xfrm>
            <a:off x="2562625" y="2044429"/>
            <a:ext cx="7521389" cy="45087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931f2f8123_1_2"/>
          <p:cNvSpPr txBox="1"/>
          <p:nvPr>
            <p:ph idx="1" type="body"/>
          </p:nvPr>
        </p:nvSpPr>
        <p:spPr>
          <a:xfrm>
            <a:off x="928113" y="5370000"/>
            <a:ext cx="10515600" cy="1716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Analizando la dominancia de la calidad del agua en cada región se generó un mapa para visualizar las zonas geográficas con mayor tendencia a una calidad mala, buena o regular.</a:t>
            </a:r>
            <a:endParaRPr/>
          </a:p>
        </p:txBody>
      </p:sp>
      <p:pic>
        <p:nvPicPr>
          <p:cNvPr id="121" name="Google Shape;121;g1931f2f8123_1_2"/>
          <p:cNvPicPr preferRelativeResize="0"/>
          <p:nvPr/>
        </p:nvPicPr>
        <p:blipFill>
          <a:blip r:embed="rId3">
            <a:alphaModFix/>
          </a:blip>
          <a:stretch>
            <a:fillRect/>
          </a:stretch>
        </p:blipFill>
        <p:spPr>
          <a:xfrm>
            <a:off x="1229975" y="202100"/>
            <a:ext cx="9926699" cy="5052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Modelos de Clasificación</a:t>
            </a:r>
            <a:endParaRPr/>
          </a:p>
        </p:txBody>
      </p:sp>
      <p:sp>
        <p:nvSpPr>
          <p:cNvPr id="127" name="Google Shape;127;p5"/>
          <p:cNvSpPr txBox="1"/>
          <p:nvPr>
            <p:ph idx="1" type="body"/>
          </p:nvPr>
        </p:nvSpPr>
        <p:spPr>
          <a:xfrm>
            <a:off x="838199" y="1147439"/>
            <a:ext cx="10515600" cy="25684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MX" sz="2000"/>
              <a:t>Las variables contienen tanto datos numéricos como categóricos para determinar la calidad de las aguas subterráneas por medio de un semáforo (verde, amarillo y rojo), clasificando el agua como buena, regular y mala.</a:t>
            </a:r>
            <a:endParaRPr/>
          </a:p>
          <a:p>
            <a:pPr indent="-228600" lvl="0" marL="228600" rtl="0" algn="l">
              <a:lnSpc>
                <a:spcPct val="90000"/>
              </a:lnSpc>
              <a:spcBef>
                <a:spcPts val="1000"/>
              </a:spcBef>
              <a:spcAft>
                <a:spcPts val="0"/>
              </a:spcAft>
              <a:buClr>
                <a:schemeClr val="dk1"/>
              </a:buClr>
              <a:buSzPts val="2000"/>
              <a:buChar char="•"/>
            </a:pPr>
            <a:r>
              <a:rPr lang="es-MX" sz="2000"/>
              <a:t>Los datos categóricos para cada parámetro toman su valor de las variables numéricas.</a:t>
            </a:r>
            <a:endParaRPr/>
          </a:p>
          <a:p>
            <a:pPr indent="-228600" lvl="0" marL="228600" rtl="0" algn="l">
              <a:lnSpc>
                <a:spcPct val="90000"/>
              </a:lnSpc>
              <a:spcBef>
                <a:spcPts val="1000"/>
              </a:spcBef>
              <a:spcAft>
                <a:spcPts val="0"/>
              </a:spcAft>
              <a:buClr>
                <a:schemeClr val="dk1"/>
              </a:buClr>
              <a:buSzPts val="2000"/>
              <a:buChar char="•"/>
            </a:pPr>
            <a:r>
              <a:rPr lang="es-MX" sz="2000"/>
              <a:t>Se estudia el desempeño de dos clasificadores el primero utilizando las variables categóricas resultantes de los parámetros numéricos y el segundo utilizando directamente los valores numéricos de los parámetros.</a:t>
            </a:r>
            <a:endParaRPr/>
          </a:p>
        </p:txBody>
      </p:sp>
      <p:sp>
        <p:nvSpPr>
          <p:cNvPr id="128" name="Google Shape;128;p5"/>
          <p:cNvSpPr txBox="1"/>
          <p:nvPr/>
        </p:nvSpPr>
        <p:spPr>
          <a:xfrm>
            <a:off x="838199" y="3901000"/>
            <a:ext cx="2131200" cy="2568600"/>
          </a:xfrm>
          <a:prstGeom prst="rect">
            <a:avLst/>
          </a:prstGeom>
          <a:noFill/>
          <a:ln>
            <a:noFill/>
          </a:ln>
        </p:spPr>
        <p:txBody>
          <a:bodyPr anchorCtr="0" anchor="t" bIns="45700" lIns="91425" spcFirstLastPara="1" rIns="91425" wrap="square" tIns="45700">
            <a:noAutofit/>
          </a:bodyPr>
          <a:lstStyle/>
          <a:p>
            <a:pPr indent="-206375" lvl="0" marL="228600" marR="0" rtl="0" algn="l">
              <a:lnSpc>
                <a:spcPct val="90000"/>
              </a:lnSpc>
              <a:spcBef>
                <a:spcPts val="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CUMPLE_CON_ALC</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CUMPLE_CON_COND</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CUMPLE_CON_SDT_ra</a:t>
            </a:r>
            <a:endParaRPr b="1" i="0" sz="1200" u="none" cap="none" strike="noStrike">
              <a:solidFill>
                <a:schemeClr val="dk1"/>
              </a:solidFill>
              <a:latin typeface="Calibri"/>
              <a:ea typeface="Calibri"/>
              <a:cs typeface="Calibri"/>
              <a:sym typeface="Calibri"/>
            </a:endParaRPr>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CUMPLE_CON_SDT_salin</a:t>
            </a:r>
            <a:endParaRPr b="1" i="0" sz="1200" u="none" cap="none" strike="noStrike">
              <a:solidFill>
                <a:schemeClr val="dk1"/>
              </a:solidFill>
              <a:latin typeface="Calibri"/>
              <a:ea typeface="Calibri"/>
              <a:cs typeface="Calibri"/>
              <a:sym typeface="Calibri"/>
            </a:endParaRPr>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CUMPLE_CON_FLUO</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CUMPLE_CON_DUR</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CUMPLE_CON_CF</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CUMPLE_CON_NO3</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CUMPLE_CON_AS</a:t>
            </a:r>
            <a:endParaRPr sz="1200"/>
          </a:p>
        </p:txBody>
      </p:sp>
      <p:sp>
        <p:nvSpPr>
          <p:cNvPr id="129" name="Google Shape;129;p5"/>
          <p:cNvSpPr txBox="1"/>
          <p:nvPr/>
        </p:nvSpPr>
        <p:spPr>
          <a:xfrm>
            <a:off x="2189085" y="3567390"/>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i="0" lang="es-MX" sz="1200" u="sng" cap="none" strike="noStrike">
                <a:solidFill>
                  <a:schemeClr val="dk1"/>
                </a:solidFill>
                <a:latin typeface="Calibri"/>
                <a:ea typeface="Calibri"/>
                <a:cs typeface="Calibri"/>
                <a:sym typeface="Calibri"/>
              </a:rPr>
              <a:t>Variables Categóricas</a:t>
            </a:r>
            <a:endParaRPr/>
          </a:p>
        </p:txBody>
      </p:sp>
      <p:sp>
        <p:nvSpPr>
          <p:cNvPr id="130" name="Google Shape;130;p5"/>
          <p:cNvSpPr txBox="1"/>
          <p:nvPr/>
        </p:nvSpPr>
        <p:spPr>
          <a:xfrm>
            <a:off x="7721353" y="3567390"/>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i="0" lang="es-MX" sz="1200" u="sng" cap="none" strike="noStrike">
                <a:solidFill>
                  <a:schemeClr val="dk1"/>
                </a:solidFill>
                <a:latin typeface="Calibri"/>
                <a:ea typeface="Calibri"/>
                <a:cs typeface="Calibri"/>
                <a:sym typeface="Calibri"/>
              </a:rPr>
              <a:t>Variables Numéricas</a:t>
            </a:r>
            <a:endParaRPr/>
          </a:p>
        </p:txBody>
      </p:sp>
      <p:sp>
        <p:nvSpPr>
          <p:cNvPr id="131" name="Google Shape;131;p5"/>
          <p:cNvSpPr txBox="1"/>
          <p:nvPr/>
        </p:nvSpPr>
        <p:spPr>
          <a:xfrm>
            <a:off x="6158879" y="3904700"/>
            <a:ext cx="2314200" cy="2568600"/>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ALC_mg/L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CONDUCT_mS/cm</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SDT_M_mg/L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FLUORUROS_mg/L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DUR_mg/L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COLI_FEC_NMP/100_mL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N_NO3_mg/L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AS_TOT_mg/L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CD_TOT_mg/L</a:t>
            </a:r>
            <a:endParaRPr sz="1200"/>
          </a:p>
        </p:txBody>
      </p:sp>
      <p:sp>
        <p:nvSpPr>
          <p:cNvPr id="132" name="Google Shape;132;p5"/>
          <p:cNvSpPr txBox="1"/>
          <p:nvPr/>
        </p:nvSpPr>
        <p:spPr>
          <a:xfrm>
            <a:off x="3189624" y="3904625"/>
            <a:ext cx="2131200" cy="2568600"/>
          </a:xfrm>
          <a:prstGeom prst="rect">
            <a:avLst/>
          </a:prstGeom>
          <a:noFill/>
          <a:ln>
            <a:noFill/>
          </a:ln>
        </p:spPr>
        <p:txBody>
          <a:bodyPr anchorCtr="0" anchor="t" bIns="45700" lIns="91425" spcFirstLastPara="1" rIns="91425" wrap="square" tIns="45700">
            <a:noAutofit/>
          </a:bodyPr>
          <a:lstStyle/>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CUMPLE_CON_CD</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CUMPLE_CON_CR</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CUMPLE_CON_HG</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CUMPLE_CON_PB</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CUMPLE_CON_MN</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CUMPLE_CON_FE</a:t>
            </a:r>
            <a:endParaRPr sz="1200"/>
          </a:p>
          <a:p>
            <a:pPr indent="-206375"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SEMAFORO</a:t>
            </a:r>
            <a:endParaRPr sz="1200"/>
          </a:p>
        </p:txBody>
      </p:sp>
      <p:sp>
        <p:nvSpPr>
          <p:cNvPr id="133" name="Google Shape;133;p5"/>
          <p:cNvSpPr txBox="1"/>
          <p:nvPr/>
        </p:nvSpPr>
        <p:spPr>
          <a:xfrm>
            <a:off x="9039604" y="4032550"/>
            <a:ext cx="2314200" cy="2568600"/>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CR_TOT_mg/L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HG_TOT_mg/L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PB_TOT_mg/L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MN_TOT_mg/L</a:t>
            </a:r>
            <a:endParaRPr sz="1200"/>
          </a:p>
          <a:p>
            <a:pPr indent="-203200" lvl="0" marL="228600" marR="0" rtl="0" algn="l">
              <a:lnSpc>
                <a:spcPct val="90000"/>
              </a:lnSpc>
              <a:spcBef>
                <a:spcPts val="1000"/>
              </a:spcBef>
              <a:spcAft>
                <a:spcPts val="0"/>
              </a:spcAft>
              <a:buClr>
                <a:schemeClr val="dk1"/>
              </a:buClr>
              <a:buSzPts val="1200"/>
              <a:buFont typeface="Arial"/>
              <a:buChar char="•"/>
            </a:pPr>
            <a:r>
              <a:rPr b="1" i="0" lang="es-MX" sz="1200" u="none" cap="none" strike="noStrike">
                <a:solidFill>
                  <a:schemeClr val="dk1"/>
                </a:solidFill>
                <a:latin typeface="Calibri"/>
                <a:ea typeface="Calibri"/>
                <a:cs typeface="Calibri"/>
                <a:sym typeface="Calibri"/>
              </a:rPr>
              <a:t>FE_TOT_mg/L</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Árbol de decisiones VS Bosques Aleatorios</a:t>
            </a:r>
            <a:endParaRPr/>
          </a:p>
        </p:txBody>
      </p:sp>
      <p:sp>
        <p:nvSpPr>
          <p:cNvPr id="139" name="Google Shape;139;p6"/>
          <p:cNvSpPr txBox="1"/>
          <p:nvPr>
            <p:ph idx="1" type="body"/>
          </p:nvPr>
        </p:nvSpPr>
        <p:spPr>
          <a:xfrm>
            <a:off x="838199" y="1147439"/>
            <a:ext cx="10515600" cy="14981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MX" sz="2000"/>
              <a:t>Los híper parámetros empleados fueron los mismos entre ambos métodos: max_Depth = 15 y random_state=42</a:t>
            </a:r>
            <a:endParaRPr/>
          </a:p>
          <a:p>
            <a:pPr indent="-228600" lvl="0" marL="228600" rtl="0" algn="l">
              <a:lnSpc>
                <a:spcPct val="90000"/>
              </a:lnSpc>
              <a:spcBef>
                <a:spcPts val="1000"/>
              </a:spcBef>
              <a:spcAft>
                <a:spcPts val="0"/>
              </a:spcAft>
              <a:buClr>
                <a:schemeClr val="dk1"/>
              </a:buClr>
              <a:buSzPts val="2000"/>
              <a:buChar char="•"/>
            </a:pPr>
            <a:r>
              <a:rPr lang="es-MX" sz="2000"/>
              <a:t>Para ambos modelos (categórico y numérico), se realizó el entrenamiento y validación cruzada por ambos métodos, obteniendo los siguientes resultados.</a:t>
            </a:r>
            <a:endParaRPr/>
          </a:p>
        </p:txBody>
      </p:sp>
      <p:sp>
        <p:nvSpPr>
          <p:cNvPr id="140" name="Google Shape;140;p6"/>
          <p:cNvSpPr txBox="1"/>
          <p:nvPr/>
        </p:nvSpPr>
        <p:spPr>
          <a:xfrm>
            <a:off x="2315220" y="2698949"/>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i="0" lang="es-MX" sz="1200" u="sng" cap="none" strike="noStrike">
                <a:solidFill>
                  <a:schemeClr val="dk1"/>
                </a:solidFill>
                <a:latin typeface="Calibri"/>
                <a:ea typeface="Calibri"/>
                <a:cs typeface="Calibri"/>
                <a:sym typeface="Calibri"/>
              </a:rPr>
              <a:t>Modelo Categórico</a:t>
            </a:r>
            <a:endParaRPr/>
          </a:p>
        </p:txBody>
      </p:sp>
      <p:sp>
        <p:nvSpPr>
          <p:cNvPr id="141" name="Google Shape;141;p6"/>
          <p:cNvSpPr txBox="1"/>
          <p:nvPr/>
        </p:nvSpPr>
        <p:spPr>
          <a:xfrm>
            <a:off x="7631838" y="2698949"/>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i="0" lang="es-MX" sz="1200" u="sng" cap="none" strike="noStrike">
                <a:solidFill>
                  <a:schemeClr val="dk1"/>
                </a:solidFill>
                <a:latin typeface="Calibri"/>
                <a:ea typeface="Calibri"/>
                <a:cs typeface="Calibri"/>
                <a:sym typeface="Calibri"/>
              </a:rPr>
              <a:t>Modelo Numérico</a:t>
            </a:r>
            <a:endParaRPr/>
          </a:p>
        </p:txBody>
      </p:sp>
      <p:sp>
        <p:nvSpPr>
          <p:cNvPr id="142" name="Google Shape;142;p6"/>
          <p:cNvSpPr txBox="1"/>
          <p:nvPr/>
        </p:nvSpPr>
        <p:spPr>
          <a:xfrm>
            <a:off x="1228815" y="3209141"/>
            <a:ext cx="2172900" cy="247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200" u="none" cap="none" strike="noStrike">
                <a:solidFill>
                  <a:schemeClr val="dk1"/>
                </a:solidFill>
                <a:latin typeface="Calibri"/>
                <a:ea typeface="Calibri"/>
                <a:cs typeface="Calibri"/>
                <a:sym typeface="Calibri"/>
              </a:rPr>
              <a:t>Prueba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DT:</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0.989 (0.0062)</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0.989 (0.0062)</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Prueba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RF:</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0.988 (0.0058)</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0.988 (0.0058)</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143" name="Google Shape;143;p6"/>
          <p:cNvSpPr txBox="1"/>
          <p:nvPr/>
        </p:nvSpPr>
        <p:spPr>
          <a:xfrm>
            <a:off x="3545887" y="3209141"/>
            <a:ext cx="21729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Entrenamiento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DT:</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1.000 (0.0000)</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1.000 (0.0000)</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Entrenamiento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RF:</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1.000 (0.0000)</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1.000 (0.0000)</a:t>
            </a:r>
            <a:endParaRPr/>
          </a:p>
        </p:txBody>
      </p:sp>
      <p:sp>
        <p:nvSpPr>
          <p:cNvPr id="144" name="Google Shape;144;p6"/>
          <p:cNvSpPr txBox="1"/>
          <p:nvPr/>
        </p:nvSpPr>
        <p:spPr>
          <a:xfrm>
            <a:off x="6545433" y="3280715"/>
            <a:ext cx="21729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Prueba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DT:</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0.966 (0.0131)</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0.966 (0.0131)</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Prueba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RF:</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0.958 (0.0153)</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0.958 (0.0153)</a:t>
            </a:r>
            <a:endParaRPr sz="1100">
              <a:solidFill>
                <a:schemeClr val="dk1"/>
              </a:solidFill>
              <a:latin typeface="Calibri"/>
              <a:ea typeface="Calibri"/>
              <a:cs typeface="Calibri"/>
              <a:sym typeface="Calibri"/>
            </a:endParaRPr>
          </a:p>
        </p:txBody>
      </p:sp>
      <p:sp>
        <p:nvSpPr>
          <p:cNvPr id="145" name="Google Shape;145;p6"/>
          <p:cNvSpPr txBox="1"/>
          <p:nvPr/>
        </p:nvSpPr>
        <p:spPr>
          <a:xfrm>
            <a:off x="8790374" y="3300690"/>
            <a:ext cx="21729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Entrenamiento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DT:</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1.000 (0.0000)</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1.000 (0.0000)</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Entrenamiento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RF:</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Precision: 1.000 (0.0000)</a:t>
            </a:r>
            <a:endParaRPr/>
          </a:p>
          <a:p>
            <a:pPr indent="0" lvl="0" marL="0" marR="0" rtl="0" algn="l">
              <a:spcBef>
                <a:spcPts val="0"/>
              </a:spcBef>
              <a:spcAft>
                <a:spcPts val="0"/>
              </a:spcAft>
              <a:buNone/>
            </a:pPr>
            <a:r>
              <a:rPr lang="es-MX" sz="1200">
                <a:solidFill>
                  <a:schemeClr val="dk1"/>
                </a:solidFill>
                <a:latin typeface="Calibri"/>
                <a:ea typeface="Calibri"/>
                <a:cs typeface="Calibri"/>
                <a:sym typeface="Calibri"/>
              </a:rPr>
              <a:t>mean Recall: 1.000 (0.0000)</a:t>
            </a:r>
            <a:endParaRPr sz="1200">
              <a:solidFill>
                <a:schemeClr val="dk1"/>
              </a:solidFill>
              <a:latin typeface="Calibri"/>
              <a:ea typeface="Calibri"/>
              <a:cs typeface="Calibri"/>
              <a:sym typeface="Calibri"/>
            </a:endParaRPr>
          </a:p>
        </p:txBody>
      </p:sp>
      <p:sp>
        <p:nvSpPr>
          <p:cNvPr id="146" name="Google Shape;146;p6"/>
          <p:cNvSpPr/>
          <p:nvPr/>
        </p:nvSpPr>
        <p:spPr>
          <a:xfrm>
            <a:off x="1104565" y="3049341"/>
            <a:ext cx="4489800" cy="25437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a:off x="6423602" y="3158476"/>
            <a:ext cx="4489800" cy="25437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6"/>
          <p:cNvSpPr txBox="1"/>
          <p:nvPr/>
        </p:nvSpPr>
        <p:spPr>
          <a:xfrm>
            <a:off x="2581175" y="6215103"/>
            <a:ext cx="7029600" cy="642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Arial"/>
              <a:buNone/>
            </a:pPr>
            <a:r>
              <a:rPr b="1" lang="es-MX" sz="1200">
                <a:solidFill>
                  <a:schemeClr val="dk1"/>
                </a:solidFill>
                <a:latin typeface="Calibri"/>
                <a:ea typeface="Calibri"/>
                <a:cs typeface="Calibri"/>
                <a:sym typeface="Calibri"/>
              </a:rPr>
              <a:t>Los resultados de ambos </a:t>
            </a:r>
            <a:r>
              <a:rPr b="1" lang="es-MX" sz="1200" u="none">
                <a:solidFill>
                  <a:schemeClr val="dk1"/>
                </a:solidFill>
                <a:latin typeface="Calibri"/>
                <a:ea typeface="Calibri"/>
                <a:cs typeface="Calibri"/>
                <a:sym typeface="Calibri"/>
              </a:rPr>
              <a:t>clasificadores muestran </a:t>
            </a:r>
            <a:r>
              <a:rPr b="1" lang="es-MX" sz="1200">
                <a:solidFill>
                  <a:schemeClr val="dk1"/>
                </a:solidFill>
                <a:latin typeface="Calibri"/>
                <a:ea typeface="Calibri"/>
                <a:cs typeface="Calibri"/>
                <a:sym typeface="Calibri"/>
              </a:rPr>
              <a:t>valores </a:t>
            </a:r>
            <a:r>
              <a:rPr b="1" lang="es-MX" sz="1200" u="none">
                <a:solidFill>
                  <a:schemeClr val="dk1"/>
                </a:solidFill>
                <a:latin typeface="Calibri"/>
                <a:ea typeface="Calibri"/>
                <a:cs typeface="Calibri"/>
                <a:sym typeface="Calibri"/>
              </a:rPr>
              <a:t>muy </a:t>
            </a:r>
            <a:r>
              <a:rPr b="1" lang="es-MX" sz="1200">
                <a:solidFill>
                  <a:schemeClr val="dk1"/>
                </a:solidFill>
                <a:latin typeface="Calibri"/>
                <a:ea typeface="Calibri"/>
                <a:cs typeface="Calibri"/>
                <a:sym typeface="Calibri"/>
              </a:rPr>
              <a:t>cercanos tanto en el conjunto de entrenamiento como en el de prueba </a:t>
            </a:r>
            <a:r>
              <a:rPr b="1" lang="es-MX" sz="1200">
                <a:solidFill>
                  <a:schemeClr val="dk1"/>
                </a:solidFill>
                <a:latin typeface="Calibri"/>
                <a:ea typeface="Calibri"/>
                <a:cs typeface="Calibri"/>
                <a:sym typeface="Calibri"/>
              </a:rPr>
              <a:t> </a:t>
            </a:r>
            <a:r>
              <a:rPr b="1" lang="es-MX" sz="1200" u="none">
                <a:solidFill>
                  <a:schemeClr val="dk1"/>
                </a:solidFill>
                <a:latin typeface="Calibri"/>
                <a:ea typeface="Calibri"/>
                <a:cs typeface="Calibri"/>
                <a:sym typeface="Calibri"/>
              </a:rPr>
              <a:t>en ambas métricas de</a:t>
            </a:r>
            <a:r>
              <a:rPr b="1" lang="es-MX" sz="1200">
                <a:solidFill>
                  <a:schemeClr val="dk1"/>
                </a:solidFill>
                <a:latin typeface="Calibri"/>
                <a:ea typeface="Calibri"/>
                <a:cs typeface="Calibri"/>
                <a:sym typeface="Calibri"/>
              </a:rPr>
              <a:t> </a:t>
            </a:r>
            <a:r>
              <a:rPr b="1" lang="es-MX" sz="1200" u="none">
                <a:solidFill>
                  <a:schemeClr val="dk1"/>
                </a:solidFill>
                <a:latin typeface="Calibri"/>
                <a:ea typeface="Calibri"/>
                <a:cs typeface="Calibri"/>
                <a:sym typeface="Calibri"/>
              </a:rPr>
              <a:t>desempeño. El mejor resultado lo obtiene el modelo de árbol de decisiones </a:t>
            </a:r>
            <a:r>
              <a:rPr b="1" lang="es-MX" sz="1200">
                <a:solidFill>
                  <a:schemeClr val="dk1"/>
                </a:solidFill>
                <a:latin typeface="Calibri"/>
                <a:ea typeface="Calibri"/>
                <a:cs typeface="Calibri"/>
                <a:sym typeface="Calibri"/>
              </a:rPr>
              <a:t>ligeramente.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Feature Importance</a:t>
            </a:r>
            <a:endParaRPr/>
          </a:p>
        </p:txBody>
      </p:sp>
      <p:sp>
        <p:nvSpPr>
          <p:cNvPr id="154" name="Google Shape;154;p7"/>
          <p:cNvSpPr txBox="1"/>
          <p:nvPr>
            <p:ph idx="1" type="body"/>
          </p:nvPr>
        </p:nvSpPr>
        <p:spPr>
          <a:xfrm>
            <a:off x="838199" y="1147440"/>
            <a:ext cx="10515600" cy="8056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MX" sz="2000"/>
              <a:t>Se obtuvo el nivel de importancia de las variables de ambos modelos para conocer qué tanto influyen al resultado final.</a:t>
            </a:r>
            <a:endParaRPr/>
          </a:p>
        </p:txBody>
      </p:sp>
      <p:sp>
        <p:nvSpPr>
          <p:cNvPr id="155" name="Google Shape;155;p7"/>
          <p:cNvSpPr txBox="1"/>
          <p:nvPr/>
        </p:nvSpPr>
        <p:spPr>
          <a:xfrm>
            <a:off x="2627233" y="2131479"/>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lang="es-MX" sz="1200" u="sng">
                <a:solidFill>
                  <a:schemeClr val="dk1"/>
                </a:solidFill>
                <a:latin typeface="Calibri"/>
                <a:ea typeface="Calibri"/>
                <a:cs typeface="Calibri"/>
                <a:sym typeface="Calibri"/>
              </a:rPr>
              <a:t>Modelo Categórico</a:t>
            </a:r>
            <a:endParaRPr/>
          </a:p>
        </p:txBody>
      </p:sp>
      <p:sp>
        <p:nvSpPr>
          <p:cNvPr id="156" name="Google Shape;156;p7"/>
          <p:cNvSpPr txBox="1"/>
          <p:nvPr/>
        </p:nvSpPr>
        <p:spPr>
          <a:xfrm>
            <a:off x="6993383" y="2180887"/>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lang="es-MX" sz="1200" u="sng">
                <a:solidFill>
                  <a:schemeClr val="dk1"/>
                </a:solidFill>
                <a:latin typeface="Calibri"/>
                <a:ea typeface="Calibri"/>
                <a:cs typeface="Calibri"/>
                <a:sym typeface="Calibri"/>
              </a:rPr>
              <a:t>Modelo Numérico</a:t>
            </a:r>
            <a:endParaRPr/>
          </a:p>
        </p:txBody>
      </p:sp>
      <p:sp>
        <p:nvSpPr>
          <p:cNvPr id="157" name="Google Shape;157;p7"/>
          <p:cNvSpPr txBox="1"/>
          <p:nvPr/>
        </p:nvSpPr>
        <p:spPr>
          <a:xfrm>
            <a:off x="2253263" y="2479112"/>
            <a:ext cx="3066126" cy="2862322"/>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21.1701 % - CUMPLE_CON_ALC</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17.0557 % - CUMPLE_CON_COND</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14.4559 % - CUMPLE_CON_SDT_ra</a:t>
            </a:r>
            <a:endParaRPr sz="1200">
              <a:solidFill>
                <a:srgbClr val="212121"/>
              </a:solidFill>
              <a:latin typeface="Calibri"/>
              <a:ea typeface="Calibri"/>
              <a:cs typeface="Calibri"/>
              <a:sym typeface="Calibri"/>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10.9388 % - CUMPLE_CON_SDT_salin</a:t>
            </a:r>
            <a:endParaRPr sz="1200">
              <a:solidFill>
                <a:srgbClr val="212121"/>
              </a:solidFill>
              <a:latin typeface="Calibri"/>
              <a:ea typeface="Calibri"/>
              <a:cs typeface="Calibri"/>
              <a:sym typeface="Calibri"/>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9.6629 % - CUMPLE_CON_FLUO</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8.8955 % - CUMPLE_CON_DUR</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5.1742 % - CUMPLE_CON_CF</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3.4293 % - CUMPLE_CON_NO3</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3.4194 % - CUMPLE_CON_AS</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2.6194 % - CUMPLE_CON_CD</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2.5203 % - CUMPLE_CON_CR</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0.3319 % - CUMPLE_CON_HG</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0.3267 % - CUMPLE_CON_PB</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0.0 % - CUMPLE_CON_MN</a:t>
            </a:r>
            <a:endParaRPr/>
          </a:p>
          <a:p>
            <a:pPr indent="-171450" lvl="0" marL="171450" marR="0" rtl="0" algn="l">
              <a:spcBef>
                <a:spcPts val="0"/>
              </a:spcBef>
              <a:spcAft>
                <a:spcPts val="0"/>
              </a:spcAft>
              <a:buClr>
                <a:srgbClr val="212121"/>
              </a:buClr>
              <a:buSzPts val="1200"/>
              <a:buFont typeface="Arial"/>
              <a:buChar char="•"/>
            </a:pPr>
            <a:r>
              <a:rPr i="0" lang="es-MX" sz="1200">
                <a:solidFill>
                  <a:srgbClr val="212121"/>
                </a:solidFill>
                <a:latin typeface="Calibri"/>
                <a:ea typeface="Calibri"/>
                <a:cs typeface="Calibri"/>
                <a:sym typeface="Calibri"/>
              </a:rPr>
              <a:t>0.0 % - CUMPLE_CON_FE</a:t>
            </a:r>
            <a:endParaRPr sz="1100">
              <a:solidFill>
                <a:schemeClr val="dk1"/>
              </a:solidFill>
              <a:latin typeface="Calibri"/>
              <a:ea typeface="Calibri"/>
              <a:cs typeface="Calibri"/>
              <a:sym typeface="Calibri"/>
            </a:endParaRPr>
          </a:p>
        </p:txBody>
      </p:sp>
      <p:sp>
        <p:nvSpPr>
          <p:cNvPr id="158" name="Google Shape;158;p7"/>
          <p:cNvSpPr txBox="1"/>
          <p:nvPr/>
        </p:nvSpPr>
        <p:spPr>
          <a:xfrm>
            <a:off x="6687847" y="2565735"/>
            <a:ext cx="2540865"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200">
                <a:solidFill>
                  <a:srgbClr val="212121"/>
                </a:solidFill>
                <a:latin typeface="Calibri"/>
                <a:ea typeface="Calibri"/>
                <a:cs typeface="Calibri"/>
                <a:sym typeface="Calibri"/>
              </a:rPr>
              <a:t>21.5668 % - ALC_mg/L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16.7261 % - CONDUCT_mS/cm</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14.1462 % - SDT_M_mg/L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11.4685 % - FLUORUROS_mg/L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9.5596 % - DUR_mg/L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8.8955 % - COLI_FEC_NMP/100_mL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5.1742 % - N_NO3_mg/L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3.1387% - AS_TOT_mg/L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2.7898 % - CD_TOT_mg/L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2.5354 % - CR_TOT_mg/L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2.2473 % - HG_TOT_mg/L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1.0981 % - PB_TOT_mg/L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0.3318 % - MN_TOT_mg/L</a:t>
            </a:r>
            <a:endParaRPr/>
          </a:p>
          <a:p>
            <a:pPr indent="0" lvl="0" marL="0" marR="0" rtl="0" algn="l">
              <a:spcBef>
                <a:spcPts val="0"/>
              </a:spcBef>
              <a:spcAft>
                <a:spcPts val="0"/>
              </a:spcAft>
              <a:buNone/>
            </a:pPr>
            <a:r>
              <a:rPr b="0" i="0" lang="es-MX" sz="1200">
                <a:solidFill>
                  <a:srgbClr val="212121"/>
                </a:solidFill>
                <a:latin typeface="Calibri"/>
                <a:ea typeface="Calibri"/>
                <a:cs typeface="Calibri"/>
                <a:sym typeface="Calibri"/>
              </a:rPr>
              <a:t>0.3221 % - FE_TOT_mg/L</a:t>
            </a:r>
            <a:endParaRPr sz="1200">
              <a:solidFill>
                <a:schemeClr val="dk1"/>
              </a:solidFill>
              <a:latin typeface="Calibri"/>
              <a:ea typeface="Calibri"/>
              <a:cs typeface="Calibri"/>
              <a:sym typeface="Calibri"/>
            </a:endParaRPr>
          </a:p>
        </p:txBody>
      </p:sp>
      <p:sp>
        <p:nvSpPr>
          <p:cNvPr id="159" name="Google Shape;159;p7"/>
          <p:cNvSpPr/>
          <p:nvPr/>
        </p:nvSpPr>
        <p:spPr>
          <a:xfrm>
            <a:off x="2181133" y="2479112"/>
            <a:ext cx="2747638" cy="2862322"/>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7"/>
          <p:cNvSpPr txBox="1"/>
          <p:nvPr/>
        </p:nvSpPr>
        <p:spPr>
          <a:xfrm>
            <a:off x="1944577" y="5710560"/>
            <a:ext cx="8302841" cy="48754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Arial"/>
              <a:buNone/>
            </a:pPr>
            <a:r>
              <a:rPr b="1" lang="es-MX" sz="1200">
                <a:solidFill>
                  <a:schemeClr val="dk1"/>
                </a:solidFill>
                <a:latin typeface="Calibri"/>
                <a:ea typeface="Calibri"/>
                <a:cs typeface="Calibri"/>
                <a:sym typeface="Calibri"/>
              </a:rPr>
              <a:t>En el modelo categórico, dos variables no son muy relevantes para el modelo de clasificación, mientras que para el numérico, todas aportan de cierta forma aunque los valores de las últimas dos también son muy pequeños. Se corrobora que los parámetros numéricos identificados de forma visual, forman parte de los de mayor importancia.</a:t>
            </a:r>
            <a:endParaRPr/>
          </a:p>
        </p:txBody>
      </p:sp>
      <p:sp>
        <p:nvSpPr>
          <p:cNvPr id="161" name="Google Shape;161;p7"/>
          <p:cNvSpPr/>
          <p:nvPr/>
        </p:nvSpPr>
        <p:spPr>
          <a:xfrm>
            <a:off x="6509181" y="2473402"/>
            <a:ext cx="2747638" cy="2862322"/>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38198" y="237140"/>
            <a:ext cx="10515600" cy="5936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s-MX"/>
              <a:t>Matriz de Confusión y Reporte de Clasificación</a:t>
            </a:r>
            <a:endParaRPr/>
          </a:p>
        </p:txBody>
      </p:sp>
      <p:sp>
        <p:nvSpPr>
          <p:cNvPr id="167" name="Google Shape;167;p8"/>
          <p:cNvSpPr txBox="1"/>
          <p:nvPr/>
        </p:nvSpPr>
        <p:spPr>
          <a:xfrm>
            <a:off x="2476312" y="1194795"/>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lang="es-MX" sz="1200" u="sng">
                <a:solidFill>
                  <a:schemeClr val="dk1"/>
                </a:solidFill>
                <a:latin typeface="Calibri"/>
                <a:ea typeface="Calibri"/>
                <a:cs typeface="Calibri"/>
                <a:sym typeface="Calibri"/>
              </a:rPr>
              <a:t>Modelo Categórico</a:t>
            </a:r>
            <a:endParaRPr/>
          </a:p>
        </p:txBody>
      </p:sp>
      <p:sp>
        <p:nvSpPr>
          <p:cNvPr id="168" name="Google Shape;168;p8"/>
          <p:cNvSpPr txBox="1"/>
          <p:nvPr/>
        </p:nvSpPr>
        <p:spPr>
          <a:xfrm>
            <a:off x="6780319" y="1263390"/>
            <a:ext cx="1779234" cy="297000"/>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dk1"/>
              </a:buClr>
              <a:buSzPct val="100000"/>
              <a:buFont typeface="Calibri"/>
              <a:buNone/>
            </a:pPr>
            <a:r>
              <a:rPr b="1" lang="es-MX" sz="1200" u="sng">
                <a:solidFill>
                  <a:schemeClr val="dk1"/>
                </a:solidFill>
                <a:latin typeface="Calibri"/>
                <a:ea typeface="Calibri"/>
                <a:cs typeface="Calibri"/>
                <a:sym typeface="Calibri"/>
              </a:rPr>
              <a:t>Modelo Numérico</a:t>
            </a:r>
            <a:endParaRPr/>
          </a:p>
        </p:txBody>
      </p:sp>
      <p:sp>
        <p:nvSpPr>
          <p:cNvPr id="169" name="Google Shape;169;p8"/>
          <p:cNvSpPr txBox="1"/>
          <p:nvPr/>
        </p:nvSpPr>
        <p:spPr>
          <a:xfrm>
            <a:off x="1859050" y="6102639"/>
            <a:ext cx="8302841" cy="33071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200"/>
              <a:buFont typeface="Arial"/>
              <a:buNone/>
            </a:pPr>
            <a:r>
              <a:rPr b="1" lang="es-MX" sz="1200">
                <a:solidFill>
                  <a:schemeClr val="dk1"/>
                </a:solidFill>
                <a:latin typeface="Calibri"/>
                <a:ea typeface="Calibri"/>
                <a:cs typeface="Calibri"/>
                <a:sym typeface="Calibri"/>
              </a:rPr>
              <a:t>Ambos modelos resultan en métricas de desempeño muy similares, alrededor o por encima del 90%</a:t>
            </a:r>
            <a:endParaRPr/>
          </a:p>
        </p:txBody>
      </p:sp>
      <p:pic>
        <p:nvPicPr>
          <p:cNvPr id="170" name="Google Shape;170;p8"/>
          <p:cNvPicPr preferRelativeResize="0"/>
          <p:nvPr/>
        </p:nvPicPr>
        <p:blipFill rotWithShape="1">
          <a:blip r:embed="rId3">
            <a:alphaModFix/>
          </a:blip>
          <a:srcRect b="0" l="0" r="0" t="0"/>
          <a:stretch/>
        </p:blipFill>
        <p:spPr>
          <a:xfrm>
            <a:off x="1556179" y="1491795"/>
            <a:ext cx="3619500" cy="2505075"/>
          </a:xfrm>
          <a:prstGeom prst="rect">
            <a:avLst/>
          </a:prstGeom>
          <a:noFill/>
          <a:ln>
            <a:noFill/>
          </a:ln>
        </p:spPr>
      </p:pic>
      <p:pic>
        <p:nvPicPr>
          <p:cNvPr id="171" name="Google Shape;171;p8"/>
          <p:cNvPicPr preferRelativeResize="0"/>
          <p:nvPr/>
        </p:nvPicPr>
        <p:blipFill rotWithShape="1">
          <a:blip r:embed="rId4">
            <a:alphaModFix/>
          </a:blip>
          <a:srcRect b="0" l="0" r="0" t="0"/>
          <a:stretch/>
        </p:blipFill>
        <p:spPr>
          <a:xfrm>
            <a:off x="5759943" y="1491795"/>
            <a:ext cx="3619500" cy="2505075"/>
          </a:xfrm>
          <a:prstGeom prst="rect">
            <a:avLst/>
          </a:prstGeom>
          <a:noFill/>
          <a:ln>
            <a:noFill/>
          </a:ln>
        </p:spPr>
      </p:pic>
      <p:pic>
        <p:nvPicPr>
          <p:cNvPr id="172" name="Google Shape;172;p8"/>
          <p:cNvPicPr preferRelativeResize="0"/>
          <p:nvPr/>
        </p:nvPicPr>
        <p:blipFill rotWithShape="1">
          <a:blip r:embed="rId5">
            <a:alphaModFix/>
          </a:blip>
          <a:srcRect b="0" l="0" r="0" t="0"/>
          <a:stretch/>
        </p:blipFill>
        <p:spPr>
          <a:xfrm>
            <a:off x="1237457" y="4105602"/>
            <a:ext cx="4256944" cy="1557603"/>
          </a:xfrm>
          <a:prstGeom prst="rect">
            <a:avLst/>
          </a:prstGeom>
          <a:noFill/>
          <a:ln>
            <a:noFill/>
          </a:ln>
        </p:spPr>
      </p:pic>
      <p:pic>
        <p:nvPicPr>
          <p:cNvPr id="173" name="Google Shape;173;p8"/>
          <p:cNvPicPr preferRelativeResize="0"/>
          <p:nvPr/>
        </p:nvPicPr>
        <p:blipFill rotWithShape="1">
          <a:blip r:embed="rId6">
            <a:alphaModFix/>
          </a:blip>
          <a:srcRect b="0" l="0" r="0" t="0"/>
          <a:stretch/>
        </p:blipFill>
        <p:spPr>
          <a:xfrm>
            <a:off x="5636989" y="3996870"/>
            <a:ext cx="4065894" cy="16049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2022-11-18T23:13:28Z</dcterms:created>
  <dc:creator>Jonathan Chido Guan</dc:creator>
</cp:coreProperties>
</file>