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6" r:id="rId9"/>
    <p:sldId id="267" r:id="rId10"/>
    <p:sldId id="268" r:id="rId1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9E9A-AAEE-7582-C7F0-FB24524E3D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11FAB731-DCE1-B057-D1C6-FC183C2434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0B9E03B1-19A0-BF34-8A91-43DB7BFA4809}"/>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5" name="Footer Placeholder 4">
            <a:extLst>
              <a:ext uri="{FF2B5EF4-FFF2-40B4-BE49-F238E27FC236}">
                <a16:creationId xmlns:a16="http://schemas.microsoft.com/office/drawing/2014/main" id="{EBDC5122-F295-0C3C-A655-FF196E2EE9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F6773E-5A77-FB08-8F7D-AFC93C24E7FC}"/>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132200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1C6B-660E-DCAD-F923-7AC2A9CE13AA}"/>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E1875E7-2A8F-DCF8-380D-0674205D8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F9384FC-F214-1212-8798-B31AA9DE29F1}"/>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5" name="Footer Placeholder 4">
            <a:extLst>
              <a:ext uri="{FF2B5EF4-FFF2-40B4-BE49-F238E27FC236}">
                <a16:creationId xmlns:a16="http://schemas.microsoft.com/office/drawing/2014/main" id="{DF4AD5D1-EA32-B65A-AC12-22FC64E896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52FAC4-74D2-B111-0CCC-BC967915E9B6}"/>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114469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ECBB1-0DCE-5624-8132-A9C3BE6FB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F88FF310-4CB5-05C4-49BA-BF4D6F89C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5FA3A116-9B2F-217D-C08B-D9E2E96B2323}"/>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5" name="Footer Placeholder 4">
            <a:extLst>
              <a:ext uri="{FF2B5EF4-FFF2-40B4-BE49-F238E27FC236}">
                <a16:creationId xmlns:a16="http://schemas.microsoft.com/office/drawing/2014/main" id="{BE9ED41F-0FBA-C288-E00D-F5A264F701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A63FCE9-6011-9E1B-F612-73013E1965B2}"/>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324195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9453-D8BD-03F1-143F-8F60CDFB2278}"/>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7DCEB619-A055-1AAB-21D9-2360F73E3D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5C3B933-573A-E40B-E6CD-EEAAE13E7B46}"/>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5" name="Footer Placeholder 4">
            <a:extLst>
              <a:ext uri="{FF2B5EF4-FFF2-40B4-BE49-F238E27FC236}">
                <a16:creationId xmlns:a16="http://schemas.microsoft.com/office/drawing/2014/main" id="{76DEF4B7-2F06-6B0C-A6D7-0A5445E800B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43A2C0E-6F43-414A-AD5E-5450A4E1AADE}"/>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116881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DD42-376B-C6EC-3C6C-053B87AC8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B8864905-B98A-EBD7-A752-92F3E1CE9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C17CD-DB39-C27B-303F-80DD5EA5AAE8}"/>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5" name="Footer Placeholder 4">
            <a:extLst>
              <a:ext uri="{FF2B5EF4-FFF2-40B4-BE49-F238E27FC236}">
                <a16:creationId xmlns:a16="http://schemas.microsoft.com/office/drawing/2014/main" id="{AD10108D-8443-1402-D5F9-84E9ECC3DC7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0A3B80DD-AE17-E74F-1C2E-2D325CA16CDB}"/>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264456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300A-4E36-C344-271C-0C6B640E0128}"/>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988A9139-31E3-79C6-EC45-05B5C8B0ED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DB7EDC28-6C1E-5B0F-05C9-9CE7C2C15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9C50B908-1557-898D-647E-9AFCBF28A616}"/>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6" name="Footer Placeholder 5">
            <a:extLst>
              <a:ext uri="{FF2B5EF4-FFF2-40B4-BE49-F238E27FC236}">
                <a16:creationId xmlns:a16="http://schemas.microsoft.com/office/drawing/2014/main" id="{1B360750-2569-6A58-8998-4175C80EAD26}"/>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573593D-662E-4BBC-1ACB-F042747BB057}"/>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249214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B885-7417-5AD4-B8D9-7E8B31B0E587}"/>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473595BF-70F0-2B5B-564F-EE2AA9B34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BC62F2-B4F0-EF17-0802-81F650D023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D7F186D1-ADDC-FD05-1541-CC91D3C0A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600B7-36D4-ED68-9738-FC07164F0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F1B2DDFD-73AE-7B98-BCD6-A61D2F38BEFF}"/>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8" name="Footer Placeholder 7">
            <a:extLst>
              <a:ext uri="{FF2B5EF4-FFF2-40B4-BE49-F238E27FC236}">
                <a16:creationId xmlns:a16="http://schemas.microsoft.com/office/drawing/2014/main" id="{B70F9AC1-4A74-61BE-2D27-AEAB5E523C6A}"/>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D6B8C35-4518-6DC0-DB64-FDD0EC760A43}"/>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99057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315D-DE32-25CC-DBF2-4D28734DD8B8}"/>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53B8AB5-DD46-4B9F-4ACA-1E282DA0B521}"/>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4" name="Footer Placeholder 3">
            <a:extLst>
              <a:ext uri="{FF2B5EF4-FFF2-40B4-BE49-F238E27FC236}">
                <a16:creationId xmlns:a16="http://schemas.microsoft.com/office/drawing/2014/main" id="{A2D4F880-4F5E-104B-CCE9-7AA46E2BDDD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06585001-168B-352F-5835-779279736767}"/>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158200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7825C-AC3E-232C-D5FE-C9B74AA32915}"/>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3" name="Footer Placeholder 2">
            <a:extLst>
              <a:ext uri="{FF2B5EF4-FFF2-40B4-BE49-F238E27FC236}">
                <a16:creationId xmlns:a16="http://schemas.microsoft.com/office/drawing/2014/main" id="{7AE421A1-C7B6-0138-E0EE-57434BDEAC73}"/>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FBC2810D-5EF4-4824-F587-68FB49C45EFA}"/>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81809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98D7-157E-D2C2-839A-7039D5D74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B1B1480-5C0D-5208-46B3-E5A92FF1B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BD325B07-BA6D-B595-B841-52789B8F7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A0D93-1E3C-7779-E75E-ED0E191D13B6}"/>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6" name="Footer Placeholder 5">
            <a:extLst>
              <a:ext uri="{FF2B5EF4-FFF2-40B4-BE49-F238E27FC236}">
                <a16:creationId xmlns:a16="http://schemas.microsoft.com/office/drawing/2014/main" id="{98AC9B7D-6532-8CE9-21B1-2DE6A05CF711}"/>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DB8991A-2518-9731-E07A-78558D419186}"/>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240756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8FBD-ED16-8397-D388-7EF90D036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D87003E9-40A6-2CDE-7A1A-565B2FED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48B32D56-ACE6-F3C1-157B-03E0A483B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5207E-EF79-55F6-4B5F-6510708B9DAD}"/>
              </a:ext>
            </a:extLst>
          </p:cNvPr>
          <p:cNvSpPr>
            <a:spLocks noGrp="1"/>
          </p:cNvSpPr>
          <p:nvPr>
            <p:ph type="dt" sz="half" idx="10"/>
          </p:nvPr>
        </p:nvSpPr>
        <p:spPr/>
        <p:txBody>
          <a:bodyPr/>
          <a:lstStyle/>
          <a:p>
            <a:fld id="{166E81A8-5C93-4C5F-AE52-A4598AB1C6F1}" type="datetimeFigureOut">
              <a:rPr lang="es-ES_tradnl" smtClean="0"/>
              <a:t>18/11/2022</a:t>
            </a:fld>
            <a:endParaRPr lang="es-ES_tradnl"/>
          </a:p>
        </p:txBody>
      </p:sp>
      <p:sp>
        <p:nvSpPr>
          <p:cNvPr id="6" name="Footer Placeholder 5">
            <a:extLst>
              <a:ext uri="{FF2B5EF4-FFF2-40B4-BE49-F238E27FC236}">
                <a16:creationId xmlns:a16="http://schemas.microsoft.com/office/drawing/2014/main" id="{494D4E7A-84E9-ACE3-DF92-D0821CCA5D6B}"/>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B0CE7548-8C3F-A288-F7F9-37A9714AEC5C}"/>
              </a:ext>
            </a:extLst>
          </p:cNvPr>
          <p:cNvSpPr>
            <a:spLocks noGrp="1"/>
          </p:cNvSpPr>
          <p:nvPr>
            <p:ph type="sldNum" sz="quarter" idx="12"/>
          </p:nvPr>
        </p:nvSpPr>
        <p:spPr/>
        <p:txBody>
          <a:body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59489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94B062-C945-947B-3A16-AA0D9F4A7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50B83D6-96EB-AD8D-7E35-1E0C6BBAC1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7E7C78B-9840-17A6-0555-6C231AAFE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E81A8-5C93-4C5F-AE52-A4598AB1C6F1}" type="datetimeFigureOut">
              <a:rPr lang="es-ES_tradnl" smtClean="0"/>
              <a:t>18/11/2022</a:t>
            </a:fld>
            <a:endParaRPr lang="es-ES_tradnl"/>
          </a:p>
        </p:txBody>
      </p:sp>
      <p:sp>
        <p:nvSpPr>
          <p:cNvPr id="5" name="Footer Placeholder 4">
            <a:extLst>
              <a:ext uri="{FF2B5EF4-FFF2-40B4-BE49-F238E27FC236}">
                <a16:creationId xmlns:a16="http://schemas.microsoft.com/office/drawing/2014/main" id="{950FFFCE-18FC-C47D-B88B-E14AC4677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367D8CD9-0C60-7916-B8A7-665CE394E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4AB53-DE5F-44EA-935B-AF56301BFAA6}" type="slidenum">
              <a:rPr lang="es-ES_tradnl" smtClean="0"/>
              <a:t>‹#›</a:t>
            </a:fld>
            <a:endParaRPr lang="es-ES_tradnl"/>
          </a:p>
        </p:txBody>
      </p:sp>
    </p:spTree>
    <p:extLst>
      <p:ext uri="{BB962C8B-B14F-4D97-AF65-F5344CB8AC3E}">
        <p14:creationId xmlns:p14="http://schemas.microsoft.com/office/powerpoint/2010/main" val="127800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e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E2DC-14BC-822F-DB58-6F3686277958}"/>
              </a:ext>
            </a:extLst>
          </p:cNvPr>
          <p:cNvSpPr>
            <a:spLocks noGrp="1"/>
          </p:cNvSpPr>
          <p:nvPr>
            <p:ph type="ctrTitle"/>
          </p:nvPr>
        </p:nvSpPr>
        <p:spPr>
          <a:xfrm>
            <a:off x="1524000" y="284479"/>
            <a:ext cx="9144000" cy="1874203"/>
          </a:xfrm>
        </p:spPr>
        <p:txBody>
          <a:bodyPr/>
          <a:lstStyle/>
          <a:p>
            <a:r>
              <a:rPr lang="es-ES_tradnl" b="1" i="0" dirty="0">
                <a:solidFill>
                  <a:schemeClr val="bg1"/>
                </a:solidFill>
                <a:effectLst/>
                <a:latin typeface="Roboto" panose="02000000000000000000" pitchFamily="2" charset="0"/>
              </a:rPr>
              <a:t>Reto: Base de datos calidad de agua</a:t>
            </a:r>
            <a:endParaRPr lang="es-ES_tradnl" dirty="0">
              <a:solidFill>
                <a:schemeClr val="bg1"/>
              </a:solidFill>
            </a:endParaRPr>
          </a:p>
        </p:txBody>
      </p:sp>
      <p:sp>
        <p:nvSpPr>
          <p:cNvPr id="3" name="Subtitle 2">
            <a:extLst>
              <a:ext uri="{FF2B5EF4-FFF2-40B4-BE49-F238E27FC236}">
                <a16:creationId xmlns:a16="http://schemas.microsoft.com/office/drawing/2014/main" id="{37992470-3D81-1E62-97B1-9C569740BDA4}"/>
              </a:ext>
            </a:extLst>
          </p:cNvPr>
          <p:cNvSpPr>
            <a:spLocks noGrp="1"/>
          </p:cNvSpPr>
          <p:nvPr>
            <p:ph type="subTitle" idx="1"/>
          </p:nvPr>
        </p:nvSpPr>
        <p:spPr>
          <a:xfrm>
            <a:off x="1524000" y="2718117"/>
            <a:ext cx="9144000" cy="3901439"/>
          </a:xfrm>
        </p:spPr>
        <p:txBody>
          <a:bodyPr>
            <a:normAutofit lnSpcReduction="10000"/>
          </a:bodyPr>
          <a:lstStyle/>
          <a:p>
            <a:r>
              <a:rPr lang="es-ES_tradnl" b="0" dirty="0">
                <a:solidFill>
                  <a:schemeClr val="bg1"/>
                </a:solidFill>
                <a:effectLst/>
                <a:latin typeface="Arial" panose="020B0604020202020204" pitchFamily="34" charset="0"/>
                <a:cs typeface="Arial" panose="020B0604020202020204" pitchFamily="34" charset="0"/>
              </a:rPr>
              <a:t>Ciencia y Analítica de datos</a:t>
            </a:r>
          </a:p>
          <a:p>
            <a:r>
              <a:rPr lang="es-ES_tradnl" b="0" dirty="0">
                <a:solidFill>
                  <a:schemeClr val="bg1"/>
                </a:solidFill>
                <a:effectLst/>
                <a:latin typeface="Arial" panose="020B0604020202020204" pitchFamily="34" charset="0"/>
                <a:cs typeface="Arial" panose="020B0604020202020204" pitchFamily="34" charset="0"/>
              </a:rPr>
              <a:t>Profesor Titular: María de la Paz Rico Fernández</a:t>
            </a:r>
          </a:p>
          <a:p>
            <a:r>
              <a:rPr lang="es-ES_tradnl" b="0" dirty="0">
                <a:solidFill>
                  <a:schemeClr val="bg1"/>
                </a:solidFill>
                <a:effectLst/>
                <a:latin typeface="Arial" panose="020B0604020202020204" pitchFamily="34" charset="0"/>
                <a:cs typeface="Arial" panose="020B0604020202020204" pitchFamily="34" charset="0"/>
              </a:rPr>
              <a:t>Maestría en Inteligencia Artificial Aplicada (MNA-V)</a:t>
            </a:r>
          </a:p>
          <a:p>
            <a:endParaRPr lang="es-ES_tradnl" b="0" dirty="0">
              <a:solidFill>
                <a:schemeClr val="bg1"/>
              </a:solidFill>
              <a:effectLst/>
              <a:latin typeface="Arial" panose="020B0604020202020204" pitchFamily="34" charset="0"/>
              <a:cs typeface="Arial" panose="020B0604020202020204" pitchFamily="34" charset="0"/>
            </a:endParaRPr>
          </a:p>
          <a:p>
            <a:r>
              <a:rPr lang="es-ES_tradnl" b="0" dirty="0">
                <a:solidFill>
                  <a:schemeClr val="bg1"/>
                </a:solidFill>
                <a:effectLst/>
                <a:latin typeface="Arial" panose="020B0604020202020204" pitchFamily="34" charset="0"/>
                <a:cs typeface="Arial" panose="020B0604020202020204" pitchFamily="34" charset="0"/>
              </a:rPr>
              <a:t>18/11/2022</a:t>
            </a:r>
          </a:p>
          <a:p>
            <a:br>
              <a:rPr lang="es-ES_tradnl" b="0" dirty="0">
                <a:solidFill>
                  <a:schemeClr val="bg1"/>
                </a:solidFill>
                <a:effectLst/>
                <a:latin typeface="Arial" panose="020B0604020202020204" pitchFamily="34" charset="0"/>
                <a:cs typeface="Arial" panose="020B0604020202020204" pitchFamily="34" charset="0"/>
              </a:rPr>
            </a:br>
            <a:r>
              <a:rPr lang="es-ES_tradnl" b="0" dirty="0">
                <a:solidFill>
                  <a:schemeClr val="bg1"/>
                </a:solidFill>
                <a:effectLst/>
                <a:latin typeface="Arial" panose="020B0604020202020204" pitchFamily="34" charset="0"/>
                <a:cs typeface="Arial" panose="020B0604020202020204" pitchFamily="34" charset="0"/>
              </a:rPr>
              <a:t>Equipo 24 </a:t>
            </a:r>
          </a:p>
          <a:p>
            <a:r>
              <a:rPr lang="es-ES_tradnl" b="0" dirty="0">
                <a:solidFill>
                  <a:schemeClr val="bg1"/>
                </a:solidFill>
                <a:effectLst/>
                <a:latin typeface="Arial" panose="020B0604020202020204" pitchFamily="34" charset="0"/>
                <a:cs typeface="Arial" panose="020B0604020202020204" pitchFamily="34" charset="0"/>
              </a:rPr>
              <a:t>Victor Hugo Avila Felipe - A01794425</a:t>
            </a:r>
          </a:p>
          <a:p>
            <a:r>
              <a:rPr lang="es-ES_tradnl" b="0" dirty="0">
                <a:solidFill>
                  <a:schemeClr val="bg1"/>
                </a:solidFill>
                <a:effectLst/>
                <a:latin typeface="Arial" panose="020B0604020202020204" pitchFamily="34" charset="0"/>
                <a:cs typeface="Arial" panose="020B0604020202020204" pitchFamily="34" charset="0"/>
              </a:rPr>
              <a:t>Andrés Eduardo Figueroa García - A01378536</a:t>
            </a:r>
          </a:p>
          <a:p>
            <a:endParaRPr lang="es-ES_tradnl" dirty="0">
              <a:latin typeface="Arial" panose="020B0604020202020204" pitchFamily="34" charset="0"/>
              <a:cs typeface="Arial" panose="020B0604020202020204" pitchFamily="34" charset="0"/>
            </a:endParaRPr>
          </a:p>
        </p:txBody>
      </p:sp>
      <p:pic>
        <p:nvPicPr>
          <p:cNvPr id="1026" name="Picture 2" descr="ITESM + Tec de Monterrey Artwork – javier arturo rodríguez">
            <a:extLst>
              <a:ext uri="{FF2B5EF4-FFF2-40B4-BE49-F238E27FC236}">
                <a16:creationId xmlns:a16="http://schemas.microsoft.com/office/drawing/2014/main" id="{48C84ECA-55D0-163A-BEBB-0DEB07B36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98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38200" y="-6350"/>
            <a:ext cx="10515600" cy="1325563"/>
          </a:xfrm>
        </p:spPr>
        <p:txBody>
          <a:bodyPr/>
          <a:lstStyle/>
          <a:p>
            <a:r>
              <a:rPr lang="es-ES_tradnl" sz="4000" b="1" dirty="0">
                <a:solidFill>
                  <a:schemeClr val="bg1"/>
                </a:solidFill>
                <a:latin typeface="Roboto" panose="02000000000000000000" pitchFamily="2" charset="0"/>
                <a:ea typeface="Roboto" panose="02000000000000000000" pitchFamily="2" charset="0"/>
              </a:rPr>
              <a:t>Conclusiones</a:t>
            </a: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780869" y="1568450"/>
            <a:ext cx="10515600" cy="4351338"/>
          </a:xfrm>
        </p:spPr>
        <p:txBody>
          <a:bodyPr>
            <a:normAutofit fontScale="85000" lnSpcReduction="20000"/>
          </a:bodyPr>
          <a:lstStyle/>
          <a:p>
            <a:r>
              <a:rPr lang="es-ES_tradnl" sz="2600" dirty="0">
                <a:solidFill>
                  <a:schemeClr val="bg1"/>
                </a:solidFill>
              </a:rPr>
              <a:t>Realizar un análisis del </a:t>
            </a:r>
            <a:r>
              <a:rPr lang="es-ES_tradnl" sz="2600" dirty="0" err="1">
                <a:solidFill>
                  <a:schemeClr val="bg1"/>
                </a:solidFill>
              </a:rPr>
              <a:t>Feature</a:t>
            </a:r>
            <a:r>
              <a:rPr lang="es-ES_tradnl" sz="2600" dirty="0">
                <a:solidFill>
                  <a:schemeClr val="bg1"/>
                </a:solidFill>
              </a:rPr>
              <a:t> </a:t>
            </a:r>
            <a:r>
              <a:rPr lang="es-ES_tradnl" sz="2600" dirty="0" err="1">
                <a:solidFill>
                  <a:schemeClr val="bg1"/>
                </a:solidFill>
              </a:rPr>
              <a:t>Importance</a:t>
            </a:r>
            <a:r>
              <a:rPr lang="es-ES_tradnl" sz="2600" dirty="0">
                <a:solidFill>
                  <a:schemeClr val="bg1"/>
                </a:solidFill>
              </a:rPr>
              <a:t> con el bosque aleatorio nos hizo ver que si bien la columna nombrada como 'CUMPLE_CON_DQO' es la que tiene más importancia en el modelo, todas tienen hasta cierto punto un impacto para este. Era de esperarse que las variables ya categorizadas a partir de los valores numéricos fueran más importantes, pero se puede ver que hay algunas variables que inician con la etiqueta 'CUMPLE' que resultaron tener menor importancia que algunas otras como el GRUPO, SUBTIPO, CUENTA e incluso las coordenadas geográficas.</a:t>
            </a:r>
          </a:p>
          <a:p>
            <a:endParaRPr lang="es-ES_tradnl" sz="2600" dirty="0">
              <a:solidFill>
                <a:schemeClr val="bg1"/>
              </a:solidFill>
            </a:endParaRPr>
          </a:p>
          <a:p>
            <a:r>
              <a:rPr lang="es-ES_tradnl" sz="2600" dirty="0">
                <a:solidFill>
                  <a:schemeClr val="bg1"/>
                </a:solidFill>
              </a:rPr>
              <a:t>Por otro lado, se puede observar que para el Árbol de decisiones y el Bosque Aleatorio se obtiene muy buenos resultados en el conjunto de entrenamiento y que estos se </a:t>
            </a:r>
            <a:r>
              <a:rPr lang="es-ES_tradnl" sz="2600" dirty="0" err="1">
                <a:solidFill>
                  <a:schemeClr val="bg1"/>
                </a:solidFill>
              </a:rPr>
              <a:t>manetiene</a:t>
            </a:r>
            <a:r>
              <a:rPr lang="es-ES_tradnl" sz="2600" dirty="0">
                <a:solidFill>
                  <a:schemeClr val="bg1"/>
                </a:solidFill>
              </a:rPr>
              <a:t> en muy buenos valores para los conjuntos de prueba. Del reporte de clasificación se observa que para Precisión, </a:t>
            </a:r>
            <a:r>
              <a:rPr lang="es-ES_tradnl" sz="2600" dirty="0" err="1">
                <a:solidFill>
                  <a:schemeClr val="bg1"/>
                </a:solidFill>
              </a:rPr>
              <a:t>Recall</a:t>
            </a:r>
            <a:r>
              <a:rPr lang="es-ES_tradnl" sz="2600" dirty="0">
                <a:solidFill>
                  <a:schemeClr val="bg1"/>
                </a:solidFill>
              </a:rPr>
              <a:t> y F1-Score, el valor más bajo en todas las clases es de 0.98. Esto es muy bueno, porque quiere decir que no sólo clasifica de evitando falsos positivos, sino que también minimiza los falsos negativos. De igual forma la métrica de </a:t>
            </a:r>
            <a:r>
              <a:rPr lang="es-ES_tradnl" sz="2600" dirty="0" err="1">
                <a:solidFill>
                  <a:schemeClr val="bg1"/>
                </a:solidFill>
              </a:rPr>
              <a:t>Accuracy</a:t>
            </a:r>
            <a:r>
              <a:rPr lang="es-ES_tradnl" sz="2600" dirty="0">
                <a:solidFill>
                  <a:schemeClr val="bg1"/>
                </a:solidFill>
              </a:rPr>
              <a:t> es de 0.99 en el caso más bajo, lo cual hace que la evaluación de los modelos haya resultado de manera satisfactoria.</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62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541029" y="508490"/>
            <a:ext cx="3048001" cy="1325563"/>
          </a:xfrm>
        </p:spPr>
        <p:txBody>
          <a:bodyPr>
            <a:normAutofit/>
          </a:bodyPr>
          <a:lstStyle/>
          <a:p>
            <a:r>
              <a:rPr lang="es-ES_tradnl" sz="6000" b="1" dirty="0">
                <a:solidFill>
                  <a:schemeClr val="bg1"/>
                </a:solidFill>
                <a:latin typeface="Roboto" panose="02000000000000000000" pitchFamily="2" charset="0"/>
                <a:ea typeface="Roboto" panose="02000000000000000000" pitchFamily="2" charset="0"/>
              </a:rPr>
              <a:t>Pipeline</a:t>
            </a: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329249" y="1264977"/>
            <a:ext cx="2166730" cy="889620"/>
          </a:xfrm>
        </p:spPr>
        <p:txBody>
          <a:bodyPr/>
          <a:lstStyle/>
          <a:p>
            <a:r>
              <a:rPr lang="es-ES_tradnl" dirty="0">
                <a:solidFill>
                  <a:schemeClr val="bg1"/>
                </a:solidFill>
              </a:rPr>
              <a:t>Adquisición de datos</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E835B0F-BD1A-5A64-A094-5C315FBDCA87}"/>
              </a:ext>
            </a:extLst>
          </p:cNvPr>
          <p:cNvSpPr txBox="1">
            <a:spLocks/>
          </p:cNvSpPr>
          <p:nvPr/>
        </p:nvSpPr>
        <p:spPr>
          <a:xfrm>
            <a:off x="7167773" y="4053571"/>
            <a:ext cx="2746513" cy="555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solidFill>
                  <a:schemeClr val="bg1"/>
                </a:solidFill>
              </a:rPr>
              <a:t>Entrenamiento</a:t>
            </a:r>
          </a:p>
        </p:txBody>
      </p:sp>
      <p:sp>
        <p:nvSpPr>
          <p:cNvPr id="8" name="Content Placeholder 2">
            <a:extLst>
              <a:ext uri="{FF2B5EF4-FFF2-40B4-BE49-F238E27FC236}">
                <a16:creationId xmlns:a16="http://schemas.microsoft.com/office/drawing/2014/main" id="{6091ACA1-C0F6-02B2-A5A4-11320B79BA09}"/>
              </a:ext>
            </a:extLst>
          </p:cNvPr>
          <p:cNvSpPr txBox="1">
            <a:spLocks/>
          </p:cNvSpPr>
          <p:nvPr/>
        </p:nvSpPr>
        <p:spPr>
          <a:xfrm>
            <a:off x="2007705" y="2336521"/>
            <a:ext cx="3048001" cy="5557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solidFill>
                  <a:schemeClr val="bg1"/>
                </a:solidFill>
              </a:rPr>
              <a:t>Preprocesamiento</a:t>
            </a:r>
          </a:p>
        </p:txBody>
      </p:sp>
      <p:sp>
        <p:nvSpPr>
          <p:cNvPr id="9" name="Content Placeholder 2">
            <a:extLst>
              <a:ext uri="{FF2B5EF4-FFF2-40B4-BE49-F238E27FC236}">
                <a16:creationId xmlns:a16="http://schemas.microsoft.com/office/drawing/2014/main" id="{F2A8AC8B-3BA0-087A-8360-E8929AC4E782}"/>
              </a:ext>
            </a:extLst>
          </p:cNvPr>
          <p:cNvSpPr txBox="1">
            <a:spLocks/>
          </p:cNvSpPr>
          <p:nvPr/>
        </p:nvSpPr>
        <p:spPr>
          <a:xfrm>
            <a:off x="4747595" y="3084018"/>
            <a:ext cx="2630556" cy="555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solidFill>
                  <a:schemeClr val="bg1"/>
                </a:solidFill>
              </a:rPr>
              <a:t>Procesamiento</a:t>
            </a:r>
          </a:p>
        </p:txBody>
      </p:sp>
      <p:sp>
        <p:nvSpPr>
          <p:cNvPr id="10" name="Content Placeholder 2">
            <a:extLst>
              <a:ext uri="{FF2B5EF4-FFF2-40B4-BE49-F238E27FC236}">
                <a16:creationId xmlns:a16="http://schemas.microsoft.com/office/drawing/2014/main" id="{36F748B1-16FB-5D28-9BE0-BDF89E5BAE6C}"/>
              </a:ext>
            </a:extLst>
          </p:cNvPr>
          <p:cNvSpPr txBox="1">
            <a:spLocks/>
          </p:cNvSpPr>
          <p:nvPr/>
        </p:nvSpPr>
        <p:spPr>
          <a:xfrm>
            <a:off x="9017950" y="5014219"/>
            <a:ext cx="2838864" cy="8397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solidFill>
                  <a:schemeClr val="bg1"/>
                </a:solidFill>
              </a:rPr>
              <a:t>Mantenimiento del modelo</a:t>
            </a:r>
          </a:p>
        </p:txBody>
      </p:sp>
      <p:pic>
        <p:nvPicPr>
          <p:cNvPr id="10252" name="Picture 12" descr="Database free vector icons designed by itim2101 | Vector icon design,  Vector icons, Database icon">
            <a:extLst>
              <a:ext uri="{FF2B5EF4-FFF2-40B4-BE49-F238E27FC236}">
                <a16:creationId xmlns:a16="http://schemas.microsoft.com/office/drawing/2014/main" id="{ABA3CEB7-FF68-C58B-751E-E1E1F1C55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65" y="2134996"/>
            <a:ext cx="911087" cy="911087"/>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Data cleaning - Free files and folders icons">
            <a:extLst>
              <a:ext uri="{FF2B5EF4-FFF2-40B4-BE49-F238E27FC236}">
                <a16:creationId xmlns:a16="http://schemas.microsoft.com/office/drawing/2014/main" id="{72A0A161-7B58-A10F-49AF-20643282FD69}"/>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14434" y="2736636"/>
            <a:ext cx="1091646" cy="1091646"/>
          </a:xfrm>
          <a:prstGeom prst="rect">
            <a:avLst/>
          </a:prstGeom>
          <a:noFill/>
          <a:extLst>
            <a:ext uri="{909E8E84-426E-40DD-AFC4-6F175D3DCCD1}">
              <a14:hiddenFill xmlns:a14="http://schemas.microsoft.com/office/drawing/2010/main">
                <a:solidFill>
                  <a:srgbClr val="FFFFFF"/>
                </a:solidFill>
              </a14:hiddenFill>
            </a:ext>
          </a:extLst>
        </p:spPr>
      </p:pic>
      <p:pic>
        <p:nvPicPr>
          <p:cNvPr id="10258" name="Picture 18" descr="Data, processing, process, progress, setting icon - Download on Iconfinder">
            <a:extLst>
              <a:ext uri="{FF2B5EF4-FFF2-40B4-BE49-F238E27FC236}">
                <a16:creationId xmlns:a16="http://schemas.microsoft.com/office/drawing/2014/main" id="{04C2253F-326E-9F8B-0948-B850679D3E15}"/>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14565" y="3639784"/>
            <a:ext cx="1096615" cy="1096615"/>
          </a:xfrm>
          <a:prstGeom prst="rect">
            <a:avLst/>
          </a:prstGeom>
          <a:noFill/>
          <a:extLst>
            <a:ext uri="{909E8E84-426E-40DD-AFC4-6F175D3DCCD1}">
              <a14:hiddenFill xmlns:a14="http://schemas.microsoft.com/office/drawing/2010/main">
                <a:solidFill>
                  <a:srgbClr val="FFFFFF"/>
                </a:solidFill>
              </a14:hiddenFill>
            </a:ext>
          </a:extLst>
        </p:spPr>
      </p:pic>
      <p:pic>
        <p:nvPicPr>
          <p:cNvPr id="10262" name="Picture 22" descr="Machine Learning Icon - Free PNG &amp; SVG 1927723 - Noun Project">
            <a:extLst>
              <a:ext uri="{FF2B5EF4-FFF2-40B4-BE49-F238E27FC236}">
                <a16:creationId xmlns:a16="http://schemas.microsoft.com/office/drawing/2014/main" id="{D120262B-AFBA-80B3-545F-997206C64C39}"/>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7808907" y="4609337"/>
            <a:ext cx="1296993" cy="12969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87797CF1-2B0A-7DF6-F3A6-E74E9E635C85}"/>
              </a:ext>
            </a:extLst>
          </p:cNvPr>
          <p:cNvCxnSpPr>
            <a:cxnSpLocks/>
          </p:cNvCxnSpPr>
          <p:nvPr/>
        </p:nvCxnSpPr>
        <p:spPr>
          <a:xfrm>
            <a:off x="329249" y="3190459"/>
            <a:ext cx="4014152" cy="900833"/>
          </a:xfrm>
          <a:prstGeom prst="bentConnector3">
            <a:avLst>
              <a:gd name="adj1" fmla="val 50000"/>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1">
            <a:extLst>
              <a:ext uri="{FF2B5EF4-FFF2-40B4-BE49-F238E27FC236}">
                <a16:creationId xmlns:a16="http://schemas.microsoft.com/office/drawing/2014/main" id="{D638EED9-F1E1-5700-5150-521CE80B59C9}"/>
              </a:ext>
            </a:extLst>
          </p:cNvPr>
          <p:cNvCxnSpPr>
            <a:cxnSpLocks/>
          </p:cNvCxnSpPr>
          <p:nvPr/>
        </p:nvCxnSpPr>
        <p:spPr>
          <a:xfrm>
            <a:off x="4187688" y="4086761"/>
            <a:ext cx="3385930" cy="1310185"/>
          </a:xfrm>
          <a:prstGeom prst="bentConnector3">
            <a:avLst>
              <a:gd name="adj1" fmla="val 22114"/>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400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38200" y="365125"/>
            <a:ext cx="10515600" cy="829817"/>
          </a:xfrm>
        </p:spPr>
        <p:txBody>
          <a:bodyPr>
            <a:normAutofit/>
          </a:bodyPr>
          <a:lstStyle/>
          <a:p>
            <a:r>
              <a:rPr lang="es-ES_tradnl" sz="4000" b="1" dirty="0">
                <a:solidFill>
                  <a:schemeClr val="bg1"/>
                </a:solidFill>
                <a:latin typeface="Roboto" panose="02000000000000000000" pitchFamily="2" charset="0"/>
                <a:ea typeface="Roboto" panose="02000000000000000000" pitchFamily="2" charset="0"/>
              </a:rPr>
              <a:t>Adquisición de Datos</a:t>
            </a: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838200" y="1282700"/>
            <a:ext cx="10515600" cy="1506855"/>
          </a:xfrm>
        </p:spPr>
        <p:txBody>
          <a:bodyPr/>
          <a:lstStyle/>
          <a:p>
            <a:pPr marL="0" indent="0">
              <a:buNone/>
            </a:pPr>
            <a:r>
              <a:rPr lang="es-ES_tradnl" sz="2600" dirty="0">
                <a:solidFill>
                  <a:schemeClr val="bg1"/>
                </a:solidFill>
              </a:rPr>
              <a:t>- base de datos de aguas superficiales periodo 2020.csv</a:t>
            </a:r>
          </a:p>
          <a:p>
            <a:pPr marL="0" indent="0">
              <a:buNone/>
            </a:pPr>
            <a:r>
              <a:rPr lang="es-ES_tradnl" sz="2600" dirty="0">
                <a:solidFill>
                  <a:schemeClr val="bg1"/>
                </a:solidFill>
              </a:rPr>
              <a:t>- Obtenidos del portal de la CONAGUA.</a:t>
            </a:r>
          </a:p>
          <a:p>
            <a:pPr marL="0" indent="0">
              <a:buNone/>
            </a:pPr>
            <a:r>
              <a:rPr lang="es-ES_tradnl" sz="2600" dirty="0">
                <a:solidFill>
                  <a:schemeClr val="bg1"/>
                </a:solidFill>
              </a:rPr>
              <a:t>- Carga de datos.</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go&#10;&#10;Description automatically generated">
            <a:extLst>
              <a:ext uri="{FF2B5EF4-FFF2-40B4-BE49-F238E27FC236}">
                <a16:creationId xmlns:a16="http://schemas.microsoft.com/office/drawing/2014/main" id="{03379352-9077-4E9C-977C-A8CAE3F8CBE0}"/>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bwMode="auto">
          <a:xfrm>
            <a:off x="8839200" y="230188"/>
            <a:ext cx="2514600" cy="8298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D749F8B-FF38-DF89-51F2-AFD2502A1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4770" y="1194942"/>
            <a:ext cx="515930" cy="479832"/>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91AAA62-050C-CFC2-8B37-729D77B1B3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145316"/>
            <a:ext cx="1046479" cy="64423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Logo Python PNG transparente - StickPNG">
            <a:extLst>
              <a:ext uri="{FF2B5EF4-FFF2-40B4-BE49-F238E27FC236}">
                <a16:creationId xmlns:a16="http://schemas.microsoft.com/office/drawing/2014/main" id="{C5366550-B234-49B6-60B2-5E4AAA2A327F}"/>
              </a:ext>
            </a:extLst>
          </p:cNvPr>
          <p:cNvPicPr>
            <a:picLocks noChangeAspect="1" noChangeArrowheads="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4733925" y="2188490"/>
            <a:ext cx="560068" cy="55788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A380402-A155-D9E0-C500-3D9AEAEC0FA0}"/>
              </a:ext>
            </a:extLst>
          </p:cNvPr>
          <p:cNvSpPr txBox="1">
            <a:spLocks/>
          </p:cNvSpPr>
          <p:nvPr/>
        </p:nvSpPr>
        <p:spPr>
          <a:xfrm>
            <a:off x="838200" y="2755900"/>
            <a:ext cx="10515600" cy="8298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4000" b="1" dirty="0">
                <a:solidFill>
                  <a:schemeClr val="bg1"/>
                </a:solidFill>
                <a:latin typeface="Roboto" panose="02000000000000000000" pitchFamily="2" charset="0"/>
                <a:ea typeface="Roboto" panose="02000000000000000000" pitchFamily="2" charset="0"/>
              </a:rPr>
              <a:t>Preprocesamiento</a:t>
            </a:r>
          </a:p>
        </p:txBody>
      </p:sp>
      <p:sp>
        <p:nvSpPr>
          <p:cNvPr id="8" name="Content Placeholder 2">
            <a:extLst>
              <a:ext uri="{FF2B5EF4-FFF2-40B4-BE49-F238E27FC236}">
                <a16:creationId xmlns:a16="http://schemas.microsoft.com/office/drawing/2014/main" id="{E0118ACD-A7C9-CA13-E73F-40056C158480}"/>
              </a:ext>
            </a:extLst>
          </p:cNvPr>
          <p:cNvSpPr txBox="1">
            <a:spLocks/>
          </p:cNvSpPr>
          <p:nvPr/>
        </p:nvSpPr>
        <p:spPr>
          <a:xfrm>
            <a:off x="838200" y="3673475"/>
            <a:ext cx="10515600" cy="2819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_tradnl" sz="2600" dirty="0">
                <a:solidFill>
                  <a:schemeClr val="bg1"/>
                </a:solidFill>
              </a:rPr>
              <a:t>Exploración de datos. </a:t>
            </a:r>
          </a:p>
          <a:p>
            <a:pPr>
              <a:buFontTx/>
              <a:buChar char="-"/>
            </a:pPr>
            <a:r>
              <a:rPr lang="es-ES_tradnl" sz="2600" dirty="0">
                <a:solidFill>
                  <a:schemeClr val="bg1"/>
                </a:solidFill>
              </a:rPr>
              <a:t>Normalización de datos: </a:t>
            </a:r>
          </a:p>
          <a:p>
            <a:pPr lvl="1">
              <a:buFontTx/>
              <a:buChar char="-"/>
            </a:pPr>
            <a:r>
              <a:rPr lang="es-ES_tradnl" sz="2200" dirty="0">
                <a:solidFill>
                  <a:schemeClr val="bg1"/>
                </a:solidFill>
              </a:rPr>
              <a:t>Eliminar N/A y </a:t>
            </a:r>
            <a:r>
              <a:rPr lang="es-ES_tradnl" sz="2200" dirty="0" err="1">
                <a:solidFill>
                  <a:schemeClr val="bg1"/>
                </a:solidFill>
              </a:rPr>
              <a:t>convervar</a:t>
            </a:r>
            <a:r>
              <a:rPr lang="es-ES_tradnl" sz="2200" dirty="0">
                <a:solidFill>
                  <a:schemeClr val="bg1"/>
                </a:solidFill>
              </a:rPr>
              <a:t> </a:t>
            </a:r>
            <a:r>
              <a:rPr lang="es-ES_tradnl" sz="2200" dirty="0" err="1">
                <a:solidFill>
                  <a:schemeClr val="bg1"/>
                </a:solidFill>
              </a:rPr>
              <a:t>var</a:t>
            </a:r>
            <a:r>
              <a:rPr lang="es-ES_tradnl" sz="2200" dirty="0">
                <a:solidFill>
                  <a:schemeClr val="bg1"/>
                </a:solidFill>
              </a:rPr>
              <a:t>. </a:t>
            </a:r>
            <a:r>
              <a:rPr lang="es-ES_tradnl" sz="2200" dirty="0" err="1">
                <a:solidFill>
                  <a:schemeClr val="bg1"/>
                </a:solidFill>
              </a:rPr>
              <a:t>categoricas</a:t>
            </a:r>
            <a:r>
              <a:rPr lang="es-ES_tradnl" sz="2200" dirty="0">
                <a:solidFill>
                  <a:schemeClr val="bg1"/>
                </a:solidFill>
              </a:rPr>
              <a:t> </a:t>
            </a:r>
          </a:p>
          <a:p>
            <a:pPr lvl="1">
              <a:buFontTx/>
              <a:buChar char="-"/>
            </a:pPr>
            <a:r>
              <a:rPr lang="es-ES_tradnl" sz="2200" dirty="0">
                <a:solidFill>
                  <a:schemeClr val="bg1"/>
                </a:solidFill>
              </a:rPr>
              <a:t>Imputación de datos en registros vacíos</a:t>
            </a:r>
          </a:p>
          <a:p>
            <a:pPr lvl="1">
              <a:buFontTx/>
              <a:buChar char="-"/>
            </a:pPr>
            <a:r>
              <a:rPr lang="es-ES_tradnl" sz="2200" dirty="0">
                <a:solidFill>
                  <a:schemeClr val="bg1"/>
                </a:solidFill>
              </a:rPr>
              <a:t>Eliminar ruido</a:t>
            </a:r>
          </a:p>
          <a:p>
            <a:pPr lvl="1">
              <a:buFontTx/>
              <a:buChar char="-"/>
            </a:pPr>
            <a:r>
              <a:rPr lang="es-ES_tradnl" sz="2200" dirty="0">
                <a:solidFill>
                  <a:schemeClr val="bg1"/>
                </a:solidFill>
              </a:rPr>
              <a:t>Análisis de histograma de datos</a:t>
            </a:r>
          </a:p>
          <a:p>
            <a:pPr lvl="1">
              <a:buFontTx/>
              <a:buChar char="-"/>
            </a:pPr>
            <a:r>
              <a:rPr lang="es-ES_tradnl" sz="2200" dirty="0">
                <a:solidFill>
                  <a:schemeClr val="bg1"/>
                </a:solidFill>
              </a:rPr>
              <a:t>Previsualización de coordenadas</a:t>
            </a:r>
          </a:p>
          <a:p>
            <a:pPr>
              <a:buFontTx/>
              <a:buChar char="-"/>
            </a:pPr>
            <a:endParaRPr lang="es-ES_tradnl" sz="2600" dirty="0">
              <a:solidFill>
                <a:schemeClr val="bg1"/>
              </a:solidFill>
            </a:endParaRPr>
          </a:p>
        </p:txBody>
      </p:sp>
      <p:pic>
        <p:nvPicPr>
          <p:cNvPr id="10" name="Picture 9">
            <a:extLst>
              <a:ext uri="{FF2B5EF4-FFF2-40B4-BE49-F238E27FC236}">
                <a16:creationId xmlns:a16="http://schemas.microsoft.com/office/drawing/2014/main" id="{7D236C03-C034-110A-B56C-02A12D6A45FC}"/>
              </a:ext>
            </a:extLst>
          </p:cNvPr>
          <p:cNvPicPr>
            <a:picLocks noChangeAspect="1"/>
          </p:cNvPicPr>
          <p:nvPr/>
        </p:nvPicPr>
        <p:blipFill>
          <a:blip r:embed="rId8"/>
          <a:stretch>
            <a:fillRect/>
          </a:stretch>
        </p:blipFill>
        <p:spPr>
          <a:xfrm>
            <a:off x="7248525" y="3885307"/>
            <a:ext cx="3819845" cy="2474218"/>
          </a:xfrm>
          <a:prstGeom prst="rect">
            <a:avLst/>
          </a:prstGeom>
        </p:spPr>
      </p:pic>
    </p:spTree>
    <p:extLst>
      <p:ext uri="{BB962C8B-B14F-4D97-AF65-F5344CB8AC3E}">
        <p14:creationId xmlns:p14="http://schemas.microsoft.com/office/powerpoint/2010/main" val="236611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28675" y="43408"/>
            <a:ext cx="10515600" cy="594767"/>
          </a:xfrm>
        </p:spPr>
        <p:txBody>
          <a:bodyPr>
            <a:normAutofit fontScale="90000"/>
          </a:bodyPr>
          <a:lstStyle/>
          <a:p>
            <a:r>
              <a:rPr lang="es-ES_tradnl" sz="4000" b="1" dirty="0">
                <a:solidFill>
                  <a:schemeClr val="bg1"/>
                </a:solidFill>
                <a:latin typeface="Roboto" panose="02000000000000000000" pitchFamily="2" charset="0"/>
                <a:ea typeface="Roboto" panose="02000000000000000000" pitchFamily="2" charset="0"/>
              </a:rPr>
              <a:t>Procesamiento:  K-</a:t>
            </a:r>
            <a:r>
              <a:rPr lang="es-ES_tradnl" sz="4000" b="1" dirty="0" err="1">
                <a:solidFill>
                  <a:schemeClr val="bg1"/>
                </a:solidFill>
                <a:latin typeface="Roboto" panose="02000000000000000000" pitchFamily="2" charset="0"/>
                <a:ea typeface="Roboto" panose="02000000000000000000" pitchFamily="2" charset="0"/>
              </a:rPr>
              <a:t>Means</a:t>
            </a:r>
            <a:endParaRPr lang="es-ES_tradnl" sz="4000" b="1" dirty="0">
              <a:solidFill>
                <a:schemeClr val="bg1"/>
              </a:solidFill>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828675" y="552450"/>
            <a:ext cx="10515600" cy="1416685"/>
          </a:xfrm>
        </p:spPr>
        <p:txBody>
          <a:bodyPr>
            <a:normAutofit fontScale="77500" lnSpcReduction="20000"/>
          </a:bodyPr>
          <a:lstStyle/>
          <a:p>
            <a:r>
              <a:rPr lang="es-ES_tradnl" sz="2600" dirty="0">
                <a:solidFill>
                  <a:schemeClr val="bg1"/>
                </a:solidFill>
              </a:rPr>
              <a:t>Método de agrupamiento de variables en </a:t>
            </a:r>
            <a:r>
              <a:rPr lang="es-ES_tradnl" sz="2600" dirty="0" err="1">
                <a:solidFill>
                  <a:schemeClr val="bg1"/>
                </a:solidFill>
              </a:rPr>
              <a:t>clusters</a:t>
            </a:r>
            <a:r>
              <a:rPr lang="es-ES_tradnl" sz="2600" dirty="0">
                <a:solidFill>
                  <a:schemeClr val="bg1"/>
                </a:solidFill>
              </a:rPr>
              <a:t> (subconjuntos de datos).</a:t>
            </a:r>
          </a:p>
          <a:p>
            <a:r>
              <a:rPr lang="es-ES_tradnl" sz="2600" dirty="0">
                <a:solidFill>
                  <a:schemeClr val="bg1"/>
                </a:solidFill>
              </a:rPr>
              <a:t>Algoritmo no supervisado.</a:t>
            </a:r>
          </a:p>
          <a:p>
            <a:r>
              <a:rPr lang="es-ES_tradnl" sz="2600" b="1" dirty="0">
                <a:solidFill>
                  <a:schemeClr val="bg1"/>
                </a:solidFill>
              </a:rPr>
              <a:t>Conclusión:</a:t>
            </a:r>
            <a:r>
              <a:rPr lang="es-ES_tradnl" sz="2600" dirty="0">
                <a:solidFill>
                  <a:schemeClr val="bg1"/>
                </a:solidFill>
              </a:rPr>
              <a:t> para clasificar los puntos en relación al semáforo no es suficiente la ubicación geográfica, aunque existe una tendencia hacia cierto tipo de color de semáforo, existen otros en cuyas clases estos se encuentran muy parejos.</a:t>
            </a:r>
          </a:p>
          <a:p>
            <a:pPr marL="0" indent="0">
              <a:buNone/>
            </a:pPr>
            <a:endParaRPr lang="es-ES_tradnl" sz="2600" dirty="0">
              <a:solidFill>
                <a:schemeClr val="bg1"/>
              </a:solidFill>
            </a:endParaRPr>
          </a:p>
          <a:p>
            <a:pPr marL="0" indent="0">
              <a:buNone/>
            </a:pPr>
            <a:endParaRPr lang="es-ES_tradnl" dirty="0"/>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EBF6867-21E7-4185-A804-0AB53EDF4976}"/>
              </a:ext>
            </a:extLst>
          </p:cNvPr>
          <p:cNvPicPr>
            <a:picLocks noChangeAspect="1"/>
          </p:cNvPicPr>
          <p:nvPr/>
        </p:nvPicPr>
        <p:blipFill>
          <a:blip r:embed="rId3"/>
          <a:stretch>
            <a:fillRect/>
          </a:stretch>
        </p:blipFill>
        <p:spPr>
          <a:xfrm>
            <a:off x="696311" y="2054962"/>
            <a:ext cx="2991267" cy="2095792"/>
          </a:xfrm>
          <a:prstGeom prst="rect">
            <a:avLst/>
          </a:prstGeom>
        </p:spPr>
      </p:pic>
      <p:pic>
        <p:nvPicPr>
          <p:cNvPr id="8" name="Picture 7">
            <a:extLst>
              <a:ext uri="{FF2B5EF4-FFF2-40B4-BE49-F238E27FC236}">
                <a16:creationId xmlns:a16="http://schemas.microsoft.com/office/drawing/2014/main" id="{026DEA24-7A3D-605F-E77E-716B84AC83E0}"/>
              </a:ext>
            </a:extLst>
          </p:cNvPr>
          <p:cNvPicPr>
            <a:picLocks noChangeAspect="1"/>
          </p:cNvPicPr>
          <p:nvPr/>
        </p:nvPicPr>
        <p:blipFill>
          <a:blip r:embed="rId4"/>
          <a:stretch>
            <a:fillRect/>
          </a:stretch>
        </p:blipFill>
        <p:spPr>
          <a:xfrm>
            <a:off x="772521" y="4371679"/>
            <a:ext cx="2838846" cy="2105319"/>
          </a:xfrm>
          <a:prstGeom prst="rect">
            <a:avLst/>
          </a:prstGeom>
        </p:spPr>
      </p:pic>
      <p:pic>
        <p:nvPicPr>
          <p:cNvPr id="10" name="Picture 9">
            <a:extLst>
              <a:ext uri="{FF2B5EF4-FFF2-40B4-BE49-F238E27FC236}">
                <a16:creationId xmlns:a16="http://schemas.microsoft.com/office/drawing/2014/main" id="{F245E8D1-9757-9FB8-961C-D74617857656}"/>
              </a:ext>
            </a:extLst>
          </p:cNvPr>
          <p:cNvPicPr>
            <a:picLocks noChangeAspect="1"/>
          </p:cNvPicPr>
          <p:nvPr/>
        </p:nvPicPr>
        <p:blipFill>
          <a:blip r:embed="rId5"/>
          <a:stretch>
            <a:fillRect/>
          </a:stretch>
        </p:blipFill>
        <p:spPr>
          <a:xfrm>
            <a:off x="3891763" y="1940560"/>
            <a:ext cx="7603926" cy="4590124"/>
          </a:xfrm>
          <a:prstGeom prst="rect">
            <a:avLst/>
          </a:prstGeom>
        </p:spPr>
      </p:pic>
    </p:spTree>
    <p:extLst>
      <p:ext uri="{BB962C8B-B14F-4D97-AF65-F5344CB8AC3E}">
        <p14:creationId xmlns:p14="http://schemas.microsoft.com/office/powerpoint/2010/main" val="104360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50BBFF1-6CBC-14B8-B8DB-A9CA82388050}"/>
              </a:ext>
            </a:extLst>
          </p:cNvPr>
          <p:cNvSpPr txBox="1">
            <a:spLocks/>
          </p:cNvSpPr>
          <p:nvPr/>
        </p:nvSpPr>
        <p:spPr>
          <a:xfrm>
            <a:off x="838200" y="510133"/>
            <a:ext cx="10515600" cy="59476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4000" b="1" dirty="0">
                <a:solidFill>
                  <a:schemeClr val="bg1"/>
                </a:solidFill>
                <a:latin typeface="Roboto" panose="02000000000000000000" pitchFamily="2" charset="0"/>
                <a:ea typeface="Roboto" panose="02000000000000000000" pitchFamily="2" charset="0"/>
              </a:rPr>
              <a:t>Procesamiento:  Preparación datos para modelos</a:t>
            </a:r>
          </a:p>
        </p:txBody>
      </p:sp>
      <p:sp>
        <p:nvSpPr>
          <p:cNvPr id="5" name="Content Placeholder 2">
            <a:extLst>
              <a:ext uri="{FF2B5EF4-FFF2-40B4-BE49-F238E27FC236}">
                <a16:creationId xmlns:a16="http://schemas.microsoft.com/office/drawing/2014/main" id="{36128BCF-8978-A968-4987-52705CAAFB36}"/>
              </a:ext>
            </a:extLst>
          </p:cNvPr>
          <p:cNvSpPr txBox="1">
            <a:spLocks/>
          </p:cNvSpPr>
          <p:nvPr/>
        </p:nvSpPr>
        <p:spPr>
          <a:xfrm>
            <a:off x="762492" y="1433513"/>
            <a:ext cx="9005395" cy="2398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600" dirty="0">
                <a:solidFill>
                  <a:schemeClr val="bg1"/>
                </a:solidFill>
              </a:rPr>
              <a:t>Identificador/índice: CLAVE</a:t>
            </a:r>
          </a:p>
          <a:p>
            <a:r>
              <a:rPr lang="es-ES_tradnl" sz="2600" dirty="0">
                <a:solidFill>
                  <a:schemeClr val="bg1"/>
                </a:solidFill>
              </a:rPr>
              <a:t>Variables categóricas -&gt; </a:t>
            </a:r>
            <a:r>
              <a:rPr lang="es-ES_tradnl" sz="2600" dirty="0" err="1">
                <a:solidFill>
                  <a:schemeClr val="bg1"/>
                </a:solidFill>
              </a:rPr>
              <a:t>LabelEncoder</a:t>
            </a:r>
            <a:endParaRPr lang="es-ES_tradnl" sz="2600" dirty="0">
              <a:solidFill>
                <a:schemeClr val="bg1"/>
              </a:solidFill>
            </a:endParaRPr>
          </a:p>
          <a:p>
            <a:r>
              <a:rPr lang="es-ES_tradnl" sz="2600" dirty="0">
                <a:solidFill>
                  <a:schemeClr val="bg1"/>
                </a:solidFill>
              </a:rPr>
              <a:t>Variables dependientes X, Variable dependiente Y (</a:t>
            </a:r>
            <a:r>
              <a:rPr lang="es-ES_tradnl" sz="2600" dirty="0" err="1">
                <a:solidFill>
                  <a:schemeClr val="bg1"/>
                </a:solidFill>
              </a:rPr>
              <a:t>Semaforo</a:t>
            </a:r>
            <a:r>
              <a:rPr lang="es-ES_tradnl" sz="2600" dirty="0">
                <a:solidFill>
                  <a:schemeClr val="bg1"/>
                </a:solidFill>
              </a:rPr>
              <a:t>).</a:t>
            </a:r>
          </a:p>
          <a:p>
            <a:pPr marL="0" indent="0">
              <a:buFont typeface="Arial" panose="020B0604020202020204" pitchFamily="34" charset="0"/>
              <a:buNone/>
            </a:pPr>
            <a:endParaRPr lang="es-ES_tradnl" dirty="0"/>
          </a:p>
        </p:txBody>
      </p:sp>
      <p:pic>
        <p:nvPicPr>
          <p:cNvPr id="22" name="Picture 21">
            <a:extLst>
              <a:ext uri="{FF2B5EF4-FFF2-40B4-BE49-F238E27FC236}">
                <a16:creationId xmlns:a16="http://schemas.microsoft.com/office/drawing/2014/main" id="{42A8BF1B-3EE2-094D-CD39-2CADE3FE2D49}"/>
              </a:ext>
            </a:extLst>
          </p:cNvPr>
          <p:cNvPicPr>
            <a:picLocks noChangeAspect="1"/>
          </p:cNvPicPr>
          <p:nvPr/>
        </p:nvPicPr>
        <p:blipFill>
          <a:blip r:embed="rId3"/>
          <a:stretch>
            <a:fillRect/>
          </a:stretch>
        </p:blipFill>
        <p:spPr>
          <a:xfrm>
            <a:off x="7143750" y="3619500"/>
            <a:ext cx="4494814" cy="2949501"/>
          </a:xfrm>
          <a:prstGeom prst="rect">
            <a:avLst/>
          </a:prstGeom>
        </p:spPr>
      </p:pic>
      <p:sp>
        <p:nvSpPr>
          <p:cNvPr id="23" name="Rectangle 22">
            <a:extLst>
              <a:ext uri="{FF2B5EF4-FFF2-40B4-BE49-F238E27FC236}">
                <a16:creationId xmlns:a16="http://schemas.microsoft.com/office/drawing/2014/main" id="{CD3C3334-DFEE-6C9B-B95B-EA0B125F625F}"/>
              </a:ext>
            </a:extLst>
          </p:cNvPr>
          <p:cNvSpPr/>
          <p:nvPr/>
        </p:nvSpPr>
        <p:spPr>
          <a:xfrm>
            <a:off x="1909763" y="3930977"/>
            <a:ext cx="1028700" cy="2520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_tradnl" dirty="0"/>
              <a:t>100%</a:t>
            </a:r>
          </a:p>
          <a:p>
            <a:pPr algn="ctr"/>
            <a:r>
              <a:rPr lang="es-ES_tradnl" dirty="0"/>
              <a:t>Datos</a:t>
            </a:r>
          </a:p>
        </p:txBody>
      </p:sp>
      <p:sp>
        <p:nvSpPr>
          <p:cNvPr id="24" name="Rectangle 23">
            <a:extLst>
              <a:ext uri="{FF2B5EF4-FFF2-40B4-BE49-F238E27FC236}">
                <a16:creationId xmlns:a16="http://schemas.microsoft.com/office/drawing/2014/main" id="{715971A6-4240-F4E7-E14F-D8E98B2803E5}"/>
              </a:ext>
            </a:extLst>
          </p:cNvPr>
          <p:cNvSpPr/>
          <p:nvPr/>
        </p:nvSpPr>
        <p:spPr>
          <a:xfrm>
            <a:off x="3614245" y="5642228"/>
            <a:ext cx="1133968" cy="80962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_tradnl" dirty="0"/>
              <a:t>15%</a:t>
            </a:r>
          </a:p>
          <a:p>
            <a:pPr algn="ctr"/>
            <a:r>
              <a:rPr lang="es-ES_tradnl" sz="1800" dirty="0">
                <a:solidFill>
                  <a:schemeClr val="bg1"/>
                </a:solidFill>
              </a:rPr>
              <a:t>validación</a:t>
            </a:r>
            <a:endParaRPr lang="es-ES_tradnl" dirty="0"/>
          </a:p>
        </p:txBody>
      </p:sp>
      <p:sp>
        <p:nvSpPr>
          <p:cNvPr id="25" name="Rectangle 24">
            <a:extLst>
              <a:ext uri="{FF2B5EF4-FFF2-40B4-BE49-F238E27FC236}">
                <a16:creationId xmlns:a16="http://schemas.microsoft.com/office/drawing/2014/main" id="{B8257680-FCAF-7F13-1EA1-ED4546D5B7EF}"/>
              </a:ext>
            </a:extLst>
          </p:cNvPr>
          <p:cNvSpPr/>
          <p:nvPr/>
        </p:nvSpPr>
        <p:spPr>
          <a:xfrm>
            <a:off x="3614245" y="3930977"/>
            <a:ext cx="1133968" cy="15588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_tradnl" dirty="0"/>
              <a:t>85%</a:t>
            </a:r>
          </a:p>
          <a:p>
            <a:pPr algn="ctr"/>
            <a:r>
              <a:rPr lang="es-ES_tradnl" sz="1050" dirty="0"/>
              <a:t>Entrenamiento</a:t>
            </a:r>
          </a:p>
        </p:txBody>
      </p:sp>
      <p:cxnSp>
        <p:nvCxnSpPr>
          <p:cNvPr id="27" name="Straight Arrow Connector 26">
            <a:extLst>
              <a:ext uri="{FF2B5EF4-FFF2-40B4-BE49-F238E27FC236}">
                <a16:creationId xmlns:a16="http://schemas.microsoft.com/office/drawing/2014/main" id="{316AE64F-9C7B-125D-47D4-7CA943F0619F}"/>
              </a:ext>
            </a:extLst>
          </p:cNvPr>
          <p:cNvCxnSpPr/>
          <p:nvPr/>
        </p:nvCxnSpPr>
        <p:spPr>
          <a:xfrm flipV="1">
            <a:off x="3138488" y="4708778"/>
            <a:ext cx="295275" cy="31432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BB1C56-D97E-09E0-9E08-6335D47ACA36}"/>
              </a:ext>
            </a:extLst>
          </p:cNvPr>
          <p:cNvCxnSpPr>
            <a:cxnSpLocks/>
          </p:cNvCxnSpPr>
          <p:nvPr/>
        </p:nvCxnSpPr>
        <p:spPr>
          <a:xfrm>
            <a:off x="3109913" y="5683528"/>
            <a:ext cx="295275" cy="28044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CEE3E5F-FC4C-4F44-F998-7D8576323286}"/>
              </a:ext>
            </a:extLst>
          </p:cNvPr>
          <p:cNvSpPr txBox="1"/>
          <p:nvPr/>
        </p:nvSpPr>
        <p:spPr>
          <a:xfrm>
            <a:off x="762492" y="3464252"/>
            <a:ext cx="5781675" cy="646331"/>
          </a:xfrm>
          <a:prstGeom prst="rect">
            <a:avLst/>
          </a:prstGeom>
          <a:noFill/>
        </p:spPr>
        <p:txBody>
          <a:bodyPr wrap="square" rtlCol="0">
            <a:spAutoFit/>
          </a:bodyPr>
          <a:lstStyle/>
          <a:p>
            <a:r>
              <a:rPr lang="es-ES_tradnl" sz="1800" dirty="0">
                <a:solidFill>
                  <a:schemeClr val="bg1"/>
                </a:solidFill>
              </a:rPr>
              <a:t>Particionamiento de datos para aprendizaje supervisado. </a:t>
            </a:r>
          </a:p>
          <a:p>
            <a:endParaRPr lang="es-ES_tradnl" dirty="0"/>
          </a:p>
        </p:txBody>
      </p:sp>
    </p:spTree>
    <p:extLst>
      <p:ext uri="{BB962C8B-B14F-4D97-AF65-F5344CB8AC3E}">
        <p14:creationId xmlns:p14="http://schemas.microsoft.com/office/powerpoint/2010/main" val="188254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38200" y="174625"/>
            <a:ext cx="10515600" cy="1325563"/>
          </a:xfrm>
        </p:spPr>
        <p:txBody>
          <a:bodyPr/>
          <a:lstStyle/>
          <a:p>
            <a:r>
              <a:rPr lang="es-ES_tradnl" sz="4000" b="1" dirty="0">
                <a:solidFill>
                  <a:schemeClr val="bg1"/>
                </a:solidFill>
                <a:latin typeface="Roboto" panose="02000000000000000000" pitchFamily="2" charset="0"/>
                <a:ea typeface="Roboto" panose="02000000000000000000" pitchFamily="2" charset="0"/>
              </a:rPr>
              <a:t>Entrenamiento - </a:t>
            </a:r>
            <a:r>
              <a:rPr lang="es-ES_tradnl" sz="4000" b="1" dirty="0" err="1">
                <a:solidFill>
                  <a:schemeClr val="bg1"/>
                </a:solidFill>
                <a:latin typeface="Roboto" panose="02000000000000000000" pitchFamily="2" charset="0"/>
                <a:ea typeface="Roboto" panose="02000000000000000000" pitchFamily="2" charset="0"/>
              </a:rPr>
              <a:t>Decision</a:t>
            </a:r>
            <a:r>
              <a:rPr lang="es-ES_tradnl" sz="4000" b="1" dirty="0">
                <a:solidFill>
                  <a:schemeClr val="bg1"/>
                </a:solidFill>
                <a:latin typeface="Roboto" panose="02000000000000000000" pitchFamily="2" charset="0"/>
                <a:ea typeface="Roboto" panose="02000000000000000000" pitchFamily="2" charset="0"/>
              </a:rPr>
              <a:t> </a:t>
            </a:r>
            <a:r>
              <a:rPr lang="es-ES_tradnl" sz="4000" b="1" dirty="0" err="1">
                <a:solidFill>
                  <a:schemeClr val="bg1"/>
                </a:solidFill>
                <a:latin typeface="Roboto" panose="02000000000000000000" pitchFamily="2" charset="0"/>
                <a:ea typeface="Roboto" panose="02000000000000000000" pitchFamily="2" charset="0"/>
              </a:rPr>
              <a:t>trees</a:t>
            </a:r>
            <a:endParaRPr lang="es-ES_tradnl" sz="4000" b="1" dirty="0">
              <a:solidFill>
                <a:schemeClr val="bg1"/>
              </a:solidFill>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780869" y="1206500"/>
            <a:ext cx="10515600" cy="4351338"/>
          </a:xfrm>
        </p:spPr>
        <p:txBody>
          <a:bodyPr/>
          <a:lstStyle/>
          <a:p>
            <a:r>
              <a:rPr lang="es-ES_tradnl" sz="2600" dirty="0">
                <a:solidFill>
                  <a:schemeClr val="bg1"/>
                </a:solidFill>
              </a:rPr>
              <a:t>Se puede observar que a partir de una </a:t>
            </a:r>
            <a:r>
              <a:rPr lang="es-ES_tradnl" sz="2600" dirty="0" err="1">
                <a:solidFill>
                  <a:schemeClr val="bg1"/>
                </a:solidFill>
              </a:rPr>
              <a:t>produndidad</a:t>
            </a:r>
            <a:r>
              <a:rPr lang="es-ES_tradnl" sz="2600" dirty="0">
                <a:solidFill>
                  <a:schemeClr val="bg1"/>
                </a:solidFill>
              </a:rPr>
              <a:t> de 6, el sistema tiene un score de 1 de manera constante. Se realiza una evaluación sobre los datos de entrenamiento y se muestran resultados en una matriz de confusión.</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4ECDA3A-91AF-E88F-2D41-F6B2B0E38448}"/>
              </a:ext>
            </a:extLst>
          </p:cNvPr>
          <p:cNvPicPr>
            <a:picLocks noChangeAspect="1"/>
          </p:cNvPicPr>
          <p:nvPr/>
        </p:nvPicPr>
        <p:blipFill>
          <a:blip r:embed="rId3"/>
          <a:stretch>
            <a:fillRect/>
          </a:stretch>
        </p:blipFill>
        <p:spPr>
          <a:xfrm>
            <a:off x="3619500" y="2628900"/>
            <a:ext cx="4464713" cy="3785868"/>
          </a:xfrm>
          <a:prstGeom prst="rect">
            <a:avLst/>
          </a:prstGeom>
        </p:spPr>
      </p:pic>
    </p:spTree>
    <p:extLst>
      <p:ext uri="{BB962C8B-B14F-4D97-AF65-F5344CB8AC3E}">
        <p14:creationId xmlns:p14="http://schemas.microsoft.com/office/powerpoint/2010/main" val="232080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86777" y="18255"/>
            <a:ext cx="10515600" cy="1325563"/>
          </a:xfrm>
        </p:spPr>
        <p:txBody>
          <a:bodyPr/>
          <a:lstStyle/>
          <a:p>
            <a:r>
              <a:rPr lang="es-ES_tradnl" sz="4000" b="1" dirty="0">
                <a:solidFill>
                  <a:schemeClr val="bg1"/>
                </a:solidFill>
                <a:latin typeface="Roboto" panose="02000000000000000000" pitchFamily="2" charset="0"/>
                <a:ea typeface="Roboto" panose="02000000000000000000" pitchFamily="2" charset="0"/>
              </a:rPr>
              <a:t>Evaluación: Matriz de </a:t>
            </a:r>
            <a:r>
              <a:rPr lang="es-ES_tradnl" sz="4000" b="1" dirty="0" err="1">
                <a:solidFill>
                  <a:schemeClr val="bg1"/>
                </a:solidFill>
                <a:latin typeface="Roboto" panose="02000000000000000000" pitchFamily="2" charset="0"/>
                <a:ea typeface="Roboto" panose="02000000000000000000" pitchFamily="2" charset="0"/>
              </a:rPr>
              <a:t>Confusion</a:t>
            </a:r>
            <a:endParaRPr lang="es-ES_tradnl" sz="4000" b="1" dirty="0">
              <a:solidFill>
                <a:schemeClr val="bg1"/>
              </a:solidFill>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1876425" y="901700"/>
            <a:ext cx="4341206" cy="5622925"/>
          </a:xfrm>
        </p:spPr>
        <p:txBody>
          <a:bodyPr/>
          <a:lstStyle/>
          <a:p>
            <a:r>
              <a:rPr lang="es-ES_tradnl" sz="2600" dirty="0">
                <a:solidFill>
                  <a:schemeClr val="bg1"/>
                </a:solidFill>
              </a:rPr>
              <a:t>Entrenamiento</a:t>
            </a: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pPr marL="0" indent="0">
              <a:buNone/>
            </a:pPr>
            <a:endParaRPr lang="es-ES_tradnl" sz="2600" dirty="0">
              <a:solidFill>
                <a:schemeClr val="bg1"/>
              </a:solidFill>
            </a:endParaRPr>
          </a:p>
          <a:p>
            <a:r>
              <a:rPr lang="es-ES_tradnl" sz="2600" dirty="0">
                <a:solidFill>
                  <a:schemeClr val="bg1"/>
                </a:solidFill>
              </a:rPr>
              <a:t>reporte de clasificación:</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7835980-E20D-CB13-8595-80B41FC1A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753" y="1385945"/>
            <a:ext cx="4218652" cy="31253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C3708CA-8D45-7EB1-D7DE-CE45B45BF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449" y="1372291"/>
            <a:ext cx="4154370" cy="312350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7F9DAC7-D42F-49B9-1EEB-4D0E1DAC5920}"/>
              </a:ext>
            </a:extLst>
          </p:cNvPr>
          <p:cNvSpPr txBox="1">
            <a:spLocks/>
          </p:cNvSpPr>
          <p:nvPr/>
        </p:nvSpPr>
        <p:spPr>
          <a:xfrm>
            <a:off x="7686675" y="901700"/>
            <a:ext cx="306705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600" dirty="0">
                <a:solidFill>
                  <a:schemeClr val="bg1"/>
                </a:solidFill>
              </a:rPr>
              <a:t>Validación </a:t>
            </a:r>
          </a:p>
        </p:txBody>
      </p:sp>
      <p:cxnSp>
        <p:nvCxnSpPr>
          <p:cNvPr id="8" name="Straight Connector 7">
            <a:extLst>
              <a:ext uri="{FF2B5EF4-FFF2-40B4-BE49-F238E27FC236}">
                <a16:creationId xmlns:a16="http://schemas.microsoft.com/office/drawing/2014/main" id="{A9F2E7D2-B6F4-5F9F-6253-95CB465CC85B}"/>
              </a:ext>
            </a:extLst>
          </p:cNvPr>
          <p:cNvCxnSpPr>
            <a:cxnSpLocks/>
          </p:cNvCxnSpPr>
          <p:nvPr/>
        </p:nvCxnSpPr>
        <p:spPr>
          <a:xfrm>
            <a:off x="5962650" y="1019175"/>
            <a:ext cx="0" cy="363855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B002F1-6CC5-2259-C27C-E0FFB5746B17}"/>
              </a:ext>
            </a:extLst>
          </p:cNvPr>
          <p:cNvPicPr>
            <a:picLocks noChangeAspect="1"/>
          </p:cNvPicPr>
          <p:nvPr/>
        </p:nvPicPr>
        <p:blipFill>
          <a:blip r:embed="rId5"/>
          <a:stretch>
            <a:fillRect/>
          </a:stretch>
        </p:blipFill>
        <p:spPr>
          <a:xfrm>
            <a:off x="6096000" y="4791075"/>
            <a:ext cx="4964264" cy="1898101"/>
          </a:xfrm>
          <a:prstGeom prst="rect">
            <a:avLst/>
          </a:prstGeom>
        </p:spPr>
      </p:pic>
    </p:spTree>
    <p:extLst>
      <p:ext uri="{BB962C8B-B14F-4D97-AF65-F5344CB8AC3E}">
        <p14:creationId xmlns:p14="http://schemas.microsoft.com/office/powerpoint/2010/main" val="151350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38200" y="-6350"/>
            <a:ext cx="10515600" cy="1325563"/>
          </a:xfrm>
        </p:spPr>
        <p:txBody>
          <a:bodyPr/>
          <a:lstStyle/>
          <a:p>
            <a:r>
              <a:rPr lang="es-ES_tradnl" sz="4000" b="1" dirty="0">
                <a:solidFill>
                  <a:schemeClr val="bg1"/>
                </a:solidFill>
                <a:latin typeface="Roboto" panose="02000000000000000000" pitchFamily="2" charset="0"/>
                <a:ea typeface="Roboto" panose="02000000000000000000" pitchFamily="2" charset="0"/>
              </a:rPr>
              <a:t>Entrenamiento – </a:t>
            </a:r>
            <a:r>
              <a:rPr lang="es-ES_tradnl" sz="4000" b="1" dirty="0" err="1">
                <a:solidFill>
                  <a:schemeClr val="bg1"/>
                </a:solidFill>
                <a:latin typeface="Roboto" panose="02000000000000000000" pitchFamily="2" charset="0"/>
                <a:ea typeface="Roboto" panose="02000000000000000000" pitchFamily="2" charset="0"/>
              </a:rPr>
              <a:t>Random</a:t>
            </a:r>
            <a:r>
              <a:rPr lang="es-ES_tradnl" sz="4000" b="1" dirty="0">
                <a:solidFill>
                  <a:schemeClr val="bg1"/>
                </a:solidFill>
                <a:latin typeface="Roboto" panose="02000000000000000000" pitchFamily="2" charset="0"/>
                <a:ea typeface="Roboto" panose="02000000000000000000" pitchFamily="2" charset="0"/>
              </a:rPr>
              <a:t> Forest</a:t>
            </a: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780869" y="1025525"/>
            <a:ext cx="10515600" cy="4351338"/>
          </a:xfrm>
        </p:spPr>
        <p:txBody>
          <a:bodyPr/>
          <a:lstStyle/>
          <a:p>
            <a:r>
              <a:rPr lang="es-ES_tradnl" sz="2600" dirty="0">
                <a:solidFill>
                  <a:schemeClr val="bg1"/>
                </a:solidFill>
              </a:rPr>
              <a:t>Se puede observar que a partir de una </a:t>
            </a:r>
            <a:r>
              <a:rPr lang="es-ES_tradnl" sz="2600" dirty="0" err="1">
                <a:solidFill>
                  <a:schemeClr val="bg1"/>
                </a:solidFill>
              </a:rPr>
              <a:t>produndidad</a:t>
            </a:r>
            <a:r>
              <a:rPr lang="es-ES_tradnl" sz="2600" dirty="0">
                <a:solidFill>
                  <a:schemeClr val="bg1"/>
                </a:solidFill>
              </a:rPr>
              <a:t> de 6, el sistema tiene un score de 1 de manera constante. Se realiza una evaluación sobre los datos de entrenamiento y se muestran resultados en una matriz de confusión.</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C7279C4-27EE-EFD2-857D-A5FFE5789A73}"/>
              </a:ext>
            </a:extLst>
          </p:cNvPr>
          <p:cNvPicPr>
            <a:picLocks noChangeAspect="1"/>
          </p:cNvPicPr>
          <p:nvPr/>
        </p:nvPicPr>
        <p:blipFill>
          <a:blip r:embed="rId3"/>
          <a:stretch>
            <a:fillRect/>
          </a:stretch>
        </p:blipFill>
        <p:spPr>
          <a:xfrm>
            <a:off x="3342640" y="2354515"/>
            <a:ext cx="4936939" cy="4206623"/>
          </a:xfrm>
          <a:prstGeom prst="rect">
            <a:avLst/>
          </a:prstGeom>
        </p:spPr>
      </p:pic>
    </p:spTree>
    <p:extLst>
      <p:ext uri="{BB962C8B-B14F-4D97-AF65-F5344CB8AC3E}">
        <p14:creationId xmlns:p14="http://schemas.microsoft.com/office/powerpoint/2010/main" val="42646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66C-80B9-05CA-9C56-92333D71F9C6}"/>
              </a:ext>
            </a:extLst>
          </p:cNvPr>
          <p:cNvSpPr>
            <a:spLocks noGrp="1"/>
          </p:cNvSpPr>
          <p:nvPr>
            <p:ph type="title"/>
          </p:nvPr>
        </p:nvSpPr>
        <p:spPr>
          <a:xfrm>
            <a:off x="886777" y="18255"/>
            <a:ext cx="10515600" cy="1325563"/>
          </a:xfrm>
        </p:spPr>
        <p:txBody>
          <a:bodyPr/>
          <a:lstStyle/>
          <a:p>
            <a:r>
              <a:rPr lang="es-ES_tradnl" sz="4000" b="1" dirty="0">
                <a:solidFill>
                  <a:schemeClr val="bg1"/>
                </a:solidFill>
                <a:latin typeface="Roboto" panose="02000000000000000000" pitchFamily="2" charset="0"/>
                <a:ea typeface="Roboto" panose="02000000000000000000" pitchFamily="2" charset="0"/>
              </a:rPr>
              <a:t>Evaluación: Matriz de </a:t>
            </a:r>
            <a:r>
              <a:rPr lang="es-ES_tradnl" sz="4000" b="1" dirty="0" err="1">
                <a:solidFill>
                  <a:schemeClr val="bg1"/>
                </a:solidFill>
                <a:latin typeface="Roboto" panose="02000000000000000000" pitchFamily="2" charset="0"/>
                <a:ea typeface="Roboto" panose="02000000000000000000" pitchFamily="2" charset="0"/>
              </a:rPr>
              <a:t>Confusion</a:t>
            </a:r>
            <a:endParaRPr lang="es-ES_tradnl" sz="4000" b="1" dirty="0">
              <a:solidFill>
                <a:schemeClr val="bg1"/>
              </a:solidFill>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3C52B9F2-B783-993F-BDED-0F5816685586}"/>
              </a:ext>
            </a:extLst>
          </p:cNvPr>
          <p:cNvSpPr>
            <a:spLocks noGrp="1"/>
          </p:cNvSpPr>
          <p:nvPr>
            <p:ph idx="1"/>
          </p:nvPr>
        </p:nvSpPr>
        <p:spPr>
          <a:xfrm>
            <a:off x="1876425" y="901700"/>
            <a:ext cx="4341206" cy="5622925"/>
          </a:xfrm>
        </p:spPr>
        <p:txBody>
          <a:bodyPr/>
          <a:lstStyle/>
          <a:p>
            <a:r>
              <a:rPr lang="es-ES_tradnl" sz="2600" dirty="0">
                <a:solidFill>
                  <a:schemeClr val="bg1"/>
                </a:solidFill>
              </a:rPr>
              <a:t>Entrenamiento</a:t>
            </a: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endParaRPr lang="es-ES_tradnl" sz="2600" dirty="0">
              <a:solidFill>
                <a:schemeClr val="bg1"/>
              </a:solidFill>
            </a:endParaRPr>
          </a:p>
          <a:p>
            <a:pPr marL="0" indent="0">
              <a:buNone/>
            </a:pPr>
            <a:endParaRPr lang="es-ES_tradnl" sz="2600" dirty="0">
              <a:solidFill>
                <a:schemeClr val="bg1"/>
              </a:solidFill>
            </a:endParaRPr>
          </a:p>
          <a:p>
            <a:r>
              <a:rPr lang="es-ES_tradnl" sz="2600" dirty="0">
                <a:solidFill>
                  <a:schemeClr val="bg1"/>
                </a:solidFill>
              </a:rPr>
              <a:t>reporte de clasificación:</a:t>
            </a:r>
          </a:p>
        </p:txBody>
      </p:sp>
      <p:pic>
        <p:nvPicPr>
          <p:cNvPr id="6" name="Picture 2" descr="ITESM + Tec de Monterrey Artwork – javier arturo rodríguez">
            <a:extLst>
              <a:ext uri="{FF2B5EF4-FFF2-40B4-BE49-F238E27FC236}">
                <a16:creationId xmlns:a16="http://schemas.microsoft.com/office/drawing/2014/main" id="{4D37C4FB-BD78-B9F4-E7E4-7E7BB9C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 y="6169571"/>
            <a:ext cx="614855" cy="6148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7F9DAC7-D42F-49B9-1EEB-4D0E1DAC5920}"/>
              </a:ext>
            </a:extLst>
          </p:cNvPr>
          <p:cNvSpPr txBox="1">
            <a:spLocks/>
          </p:cNvSpPr>
          <p:nvPr/>
        </p:nvSpPr>
        <p:spPr>
          <a:xfrm>
            <a:off x="7686675" y="901700"/>
            <a:ext cx="306705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600" dirty="0">
                <a:solidFill>
                  <a:schemeClr val="bg1"/>
                </a:solidFill>
              </a:rPr>
              <a:t>Validación </a:t>
            </a:r>
          </a:p>
        </p:txBody>
      </p:sp>
      <p:cxnSp>
        <p:nvCxnSpPr>
          <p:cNvPr id="8" name="Straight Connector 7">
            <a:extLst>
              <a:ext uri="{FF2B5EF4-FFF2-40B4-BE49-F238E27FC236}">
                <a16:creationId xmlns:a16="http://schemas.microsoft.com/office/drawing/2014/main" id="{A9F2E7D2-B6F4-5F9F-6253-95CB465CC85B}"/>
              </a:ext>
            </a:extLst>
          </p:cNvPr>
          <p:cNvCxnSpPr>
            <a:cxnSpLocks/>
          </p:cNvCxnSpPr>
          <p:nvPr/>
        </p:nvCxnSpPr>
        <p:spPr>
          <a:xfrm>
            <a:off x="5962650" y="1019175"/>
            <a:ext cx="0" cy="363855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AF9CC282-DA8D-D64E-C2D4-F2C453720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827" y="1491007"/>
            <a:ext cx="38957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484B1F1-DA3E-C252-9A10-171775A2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660" y="1456081"/>
            <a:ext cx="38385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C67A399-7D4F-DA91-84F5-F0729E8D4C4F}"/>
              </a:ext>
            </a:extLst>
          </p:cNvPr>
          <p:cNvPicPr>
            <a:picLocks noChangeAspect="1"/>
          </p:cNvPicPr>
          <p:nvPr/>
        </p:nvPicPr>
        <p:blipFill>
          <a:blip r:embed="rId5"/>
          <a:stretch>
            <a:fillRect/>
          </a:stretch>
        </p:blipFill>
        <p:spPr>
          <a:xfrm>
            <a:off x="5962650" y="4769988"/>
            <a:ext cx="4996983" cy="1881281"/>
          </a:xfrm>
          <a:prstGeom prst="rect">
            <a:avLst/>
          </a:prstGeom>
        </p:spPr>
      </p:pic>
    </p:spTree>
    <p:extLst>
      <p:ext uri="{BB962C8B-B14F-4D97-AF65-F5344CB8AC3E}">
        <p14:creationId xmlns:p14="http://schemas.microsoft.com/office/powerpoint/2010/main" val="919902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556</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Reto: Base de datos calidad de agua</vt:lpstr>
      <vt:lpstr>Pipeline</vt:lpstr>
      <vt:lpstr>Adquisición de Datos</vt:lpstr>
      <vt:lpstr>Procesamiento:  K-Means</vt:lpstr>
      <vt:lpstr>PowerPoint Presentation</vt:lpstr>
      <vt:lpstr>Entrenamiento - Decision trees</vt:lpstr>
      <vt:lpstr>Evaluación: Matriz de Confusion</vt:lpstr>
      <vt:lpstr>Entrenamiento – Random Forest</vt:lpstr>
      <vt:lpstr>Evaluación: Matriz de Confusion</vt:lpstr>
      <vt:lpstr>Conclusiones</vt:lpstr>
    </vt:vector>
  </TitlesOfParts>
  <Company>Management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Base de datos calidad de agua</dc:title>
  <dc:creator>Víctor Hugo Ávila Felipe</dc:creator>
  <cp:lastModifiedBy>Víctor Hugo Ávila Felipe</cp:lastModifiedBy>
  <cp:revision>3</cp:revision>
  <dcterms:created xsi:type="dcterms:W3CDTF">2022-11-19T03:54:32Z</dcterms:created>
  <dcterms:modified xsi:type="dcterms:W3CDTF">2022-11-19T06:02:46Z</dcterms:modified>
</cp:coreProperties>
</file>